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61"/>
  </p:notesMasterIdLst>
  <p:sldIdLst>
    <p:sldId id="256" r:id="rId2"/>
    <p:sldId id="264" r:id="rId3"/>
    <p:sldId id="265" r:id="rId4"/>
    <p:sldId id="266" r:id="rId5"/>
    <p:sldId id="259" r:id="rId6"/>
    <p:sldId id="258" r:id="rId7"/>
    <p:sldId id="279" r:id="rId8"/>
    <p:sldId id="302" r:id="rId9"/>
    <p:sldId id="260" r:id="rId10"/>
    <p:sldId id="263" r:id="rId11"/>
    <p:sldId id="267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268" r:id="rId21"/>
    <p:sldId id="278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274" r:id="rId30"/>
    <p:sldId id="269" r:id="rId31"/>
    <p:sldId id="301" r:id="rId32"/>
    <p:sldId id="295" r:id="rId33"/>
    <p:sldId id="282" r:id="rId34"/>
    <p:sldId id="284" r:id="rId35"/>
    <p:sldId id="285" r:id="rId36"/>
    <p:sldId id="275" r:id="rId37"/>
    <p:sldId id="286" r:id="rId38"/>
    <p:sldId id="287" r:id="rId39"/>
    <p:sldId id="288" r:id="rId40"/>
    <p:sldId id="289" r:id="rId41"/>
    <p:sldId id="290" r:id="rId42"/>
    <p:sldId id="291" r:id="rId43"/>
    <p:sldId id="296" r:id="rId44"/>
    <p:sldId id="297" r:id="rId45"/>
    <p:sldId id="298" r:id="rId46"/>
    <p:sldId id="292" r:id="rId47"/>
    <p:sldId id="293" r:id="rId48"/>
    <p:sldId id="294" r:id="rId49"/>
    <p:sldId id="270" r:id="rId50"/>
    <p:sldId id="304" r:id="rId51"/>
    <p:sldId id="305" r:id="rId52"/>
    <p:sldId id="306" r:id="rId53"/>
    <p:sldId id="307" r:id="rId54"/>
    <p:sldId id="308" r:id="rId55"/>
    <p:sldId id="277" r:id="rId56"/>
    <p:sldId id="271" r:id="rId57"/>
    <p:sldId id="303" r:id="rId58"/>
    <p:sldId id="332" r:id="rId59"/>
    <p:sldId id="280" r:id="rId60"/>
  </p:sldIdLst>
  <p:sldSz cx="9144000" cy="6858000" type="screen4x3"/>
  <p:notesSz cx="6858000" cy="9144000"/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6">
          <p15:clr>
            <a:srgbClr val="A4A3A4"/>
          </p15:clr>
        </p15:guide>
        <p15:guide id="2" pos="2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howGuides="1">
      <p:cViewPr>
        <p:scale>
          <a:sx n="134" d="100"/>
          <a:sy n="134" d="100"/>
        </p:scale>
        <p:origin x="1864" y="-576"/>
      </p:cViewPr>
      <p:guideLst>
        <p:guide orient="horz" pos="726"/>
        <p:guide pos="2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 i="0" baseline="0"/>
              <a:t>Enrollments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Sheet2!$B$2:$B$8</c:f>
              <c:strCache>
                <c:ptCount val="7"/>
                <c:pt idx="0">
                  <c:v>Gamification</c:v>
                </c:pt>
                <c:pt idx="1">
                  <c:v>Operations</c:v>
                </c:pt>
                <c:pt idx="2">
                  <c:v>Design</c:v>
                </c:pt>
                <c:pt idx="3">
                  <c:v>Accounting</c:v>
                </c:pt>
                <c:pt idx="4">
                  <c:v>Health policy</c:v>
                </c:pt>
                <c:pt idx="5">
                  <c:v>Finance</c:v>
                </c:pt>
                <c:pt idx="6">
                  <c:v>Sports Business</c:v>
                </c:pt>
              </c:strCache>
            </c:strRef>
          </c:cat>
          <c:val>
            <c:numRef>
              <c:f>Sheet2!$C$2:$C$8</c:f>
              <c:numCache>
                <c:formatCode>General</c:formatCode>
                <c:ptCount val="7"/>
                <c:pt idx="0">
                  <c:v>134000.0</c:v>
                </c:pt>
                <c:pt idx="1">
                  <c:v>130000.0</c:v>
                </c:pt>
                <c:pt idx="2">
                  <c:v>63000.0</c:v>
                </c:pt>
                <c:pt idx="3">
                  <c:v>52000.0</c:v>
                </c:pt>
                <c:pt idx="4">
                  <c:v>47000.0</c:v>
                </c:pt>
                <c:pt idx="5">
                  <c:v>40000.0</c:v>
                </c:pt>
                <c:pt idx="6">
                  <c:v>21000.0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90336832"/>
        <c:axId val="-990332848"/>
      </c:barChart>
      <c:catAx>
        <c:axId val="-9903368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-990332848"/>
        <c:crosses val="autoZero"/>
        <c:auto val="1"/>
        <c:lblAlgn val="ctr"/>
        <c:lblOffset val="100"/>
        <c:noMultiLvlLbl val="0"/>
      </c:catAx>
      <c:valAx>
        <c:axId val="-99033284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-990336832"/>
        <c:crosses val="autoZero"/>
        <c:crossBetween val="between"/>
        <c:dispUnits>
          <c:builtInUnit val="thousands"/>
          <c:dispUnitsLbl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4DE5D-17BA-4861-8C57-DB0F4AD60F3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96782F2-99DE-4E0A-96E6-CE9FADA5B9EE}">
      <dgm:prSet phldrT="[Texte]"/>
      <dgm:spPr/>
      <dgm:t>
        <a:bodyPr/>
        <a:lstStyle/>
        <a:p>
          <a:r>
            <a:rPr lang="en-CA" dirty="0" smtClean="0"/>
            <a:t>Faculty</a:t>
          </a:r>
          <a:endParaRPr lang="en-CA" dirty="0"/>
        </a:p>
      </dgm:t>
    </dgm:pt>
    <dgm:pt modelId="{968BBC52-9731-46B0-BB43-1AE70E6A81D0}" type="parTrans" cxnId="{01BACC0B-9126-425E-BDBA-51C3552C4CC5}">
      <dgm:prSet/>
      <dgm:spPr/>
      <dgm:t>
        <a:bodyPr/>
        <a:lstStyle/>
        <a:p>
          <a:endParaRPr lang="en-CA"/>
        </a:p>
      </dgm:t>
    </dgm:pt>
    <dgm:pt modelId="{FA27C6DC-0D2B-48CF-9481-FE9B789B53B4}" type="sibTrans" cxnId="{01BACC0B-9126-425E-BDBA-51C3552C4CC5}">
      <dgm:prSet/>
      <dgm:spPr/>
      <dgm:t>
        <a:bodyPr/>
        <a:lstStyle/>
        <a:p>
          <a:endParaRPr lang="en-CA"/>
        </a:p>
      </dgm:t>
    </dgm:pt>
    <dgm:pt modelId="{D991E148-340B-4B5E-A65C-A57784BCBF79}">
      <dgm:prSet phldrT="[Texte]"/>
      <dgm:spPr/>
      <dgm:t>
        <a:bodyPr/>
        <a:lstStyle/>
        <a:p>
          <a:r>
            <a:rPr lang="en-CA" dirty="0" smtClean="0"/>
            <a:t>Technology</a:t>
          </a:r>
          <a:endParaRPr lang="en-CA" dirty="0"/>
        </a:p>
      </dgm:t>
    </dgm:pt>
    <dgm:pt modelId="{B1435D15-1358-40F7-9DE5-D29EEB774F91}" type="parTrans" cxnId="{EF3AC28C-399D-4802-AD33-6256561DB2CB}">
      <dgm:prSet/>
      <dgm:spPr/>
      <dgm:t>
        <a:bodyPr/>
        <a:lstStyle/>
        <a:p>
          <a:endParaRPr lang="en-CA"/>
        </a:p>
      </dgm:t>
    </dgm:pt>
    <dgm:pt modelId="{A1BA89F2-4A93-46B9-B00D-E1FA770BD833}" type="sibTrans" cxnId="{EF3AC28C-399D-4802-AD33-6256561DB2CB}">
      <dgm:prSet/>
      <dgm:spPr/>
      <dgm:t>
        <a:bodyPr/>
        <a:lstStyle/>
        <a:p>
          <a:endParaRPr lang="en-CA"/>
        </a:p>
      </dgm:t>
    </dgm:pt>
    <dgm:pt modelId="{7C5855F2-0BE8-435B-989B-2E518A280F81}">
      <dgm:prSet phldrT="[Texte]"/>
      <dgm:spPr/>
      <dgm:t>
        <a:bodyPr/>
        <a:lstStyle/>
        <a:p>
          <a:r>
            <a:rPr lang="en-CA" dirty="0" smtClean="0"/>
            <a:t>Instructional designers</a:t>
          </a:r>
          <a:endParaRPr lang="en-CA" dirty="0"/>
        </a:p>
      </dgm:t>
    </dgm:pt>
    <dgm:pt modelId="{10102503-3C8C-471A-8E50-2B67184DE3BA}" type="parTrans" cxnId="{E6BAEF86-1C43-412F-A95E-A6D167238982}">
      <dgm:prSet/>
      <dgm:spPr/>
      <dgm:t>
        <a:bodyPr/>
        <a:lstStyle/>
        <a:p>
          <a:endParaRPr lang="en-CA"/>
        </a:p>
      </dgm:t>
    </dgm:pt>
    <dgm:pt modelId="{3DED184B-ABCA-4F5B-BFC5-3452429F49FD}" type="sibTrans" cxnId="{E6BAEF86-1C43-412F-A95E-A6D167238982}">
      <dgm:prSet/>
      <dgm:spPr/>
      <dgm:t>
        <a:bodyPr/>
        <a:lstStyle/>
        <a:p>
          <a:endParaRPr lang="en-CA"/>
        </a:p>
      </dgm:t>
    </dgm:pt>
    <dgm:pt modelId="{2DAA996A-282D-4C40-9391-F38E7BE30BDC}">
      <dgm:prSet phldrT="[Texte]"/>
      <dgm:spPr/>
      <dgm:t>
        <a:bodyPr/>
        <a:lstStyle/>
        <a:p>
          <a:r>
            <a:rPr lang="en-CA" smtClean="0"/>
            <a:t>Audiovisual</a:t>
          </a:r>
          <a:endParaRPr lang="en-CA" dirty="0"/>
        </a:p>
      </dgm:t>
    </dgm:pt>
    <dgm:pt modelId="{EB2ADB2B-0C1E-43C9-BBCF-8B6CD07A9CA6}" type="parTrans" cxnId="{B28E73F3-FCDF-4982-85B0-0CCFF6606021}">
      <dgm:prSet/>
      <dgm:spPr/>
      <dgm:t>
        <a:bodyPr/>
        <a:lstStyle/>
        <a:p>
          <a:endParaRPr lang="en-CA"/>
        </a:p>
      </dgm:t>
    </dgm:pt>
    <dgm:pt modelId="{24117629-053A-4EC2-8B52-3FCC36A3609B}" type="sibTrans" cxnId="{B28E73F3-FCDF-4982-85B0-0CCFF6606021}">
      <dgm:prSet/>
      <dgm:spPr/>
      <dgm:t>
        <a:bodyPr/>
        <a:lstStyle/>
        <a:p>
          <a:endParaRPr lang="en-CA"/>
        </a:p>
      </dgm:t>
    </dgm:pt>
    <dgm:pt modelId="{4727088E-486C-4932-86E3-C0BFE7BD879F}" type="pres">
      <dgm:prSet presAssocID="{BFC4DE5D-17BA-4861-8C57-DB0F4AD60F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AAF07A2-DDE0-479A-B373-04748E31ED1A}" type="pres">
      <dgm:prSet presAssocID="{696782F2-99DE-4E0A-96E6-CE9FADA5B9E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1A8688E-55A5-43AD-A16C-4E42ED00FD5D}" type="pres">
      <dgm:prSet presAssocID="{FA27C6DC-0D2B-48CF-9481-FE9B789B53B4}" presName="sibTrans" presStyleLbl="sibTrans2D1" presStyleIdx="0" presStyleCnt="4"/>
      <dgm:spPr/>
      <dgm:t>
        <a:bodyPr/>
        <a:lstStyle/>
        <a:p>
          <a:endParaRPr lang="en-CA"/>
        </a:p>
      </dgm:t>
    </dgm:pt>
    <dgm:pt modelId="{759470B3-72A2-4AC6-BEF8-F5CA08219A21}" type="pres">
      <dgm:prSet presAssocID="{FA27C6DC-0D2B-48CF-9481-FE9B789B53B4}" presName="connectorText" presStyleLbl="sibTrans2D1" presStyleIdx="0" presStyleCnt="4"/>
      <dgm:spPr/>
      <dgm:t>
        <a:bodyPr/>
        <a:lstStyle/>
        <a:p>
          <a:endParaRPr lang="en-CA"/>
        </a:p>
      </dgm:t>
    </dgm:pt>
    <dgm:pt modelId="{8D69762F-EC46-4B5F-A9DF-4ECBDB4B06F9}" type="pres">
      <dgm:prSet presAssocID="{7C5855F2-0BE8-435B-989B-2E518A280F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9679532-9439-4C9A-9A13-567FA35E26CD}" type="pres">
      <dgm:prSet presAssocID="{3DED184B-ABCA-4F5B-BFC5-3452429F49F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054A4A0-E4A6-49DF-B057-FB655818DB02}" type="pres">
      <dgm:prSet presAssocID="{3DED184B-ABCA-4F5B-BFC5-3452429F49F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A23549E-A5CC-4F71-89B9-7128223BD90C}" type="pres">
      <dgm:prSet presAssocID="{2DAA996A-282D-4C40-9391-F38E7BE30B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447068-9213-45B7-AE25-4B4394CC6540}" type="pres">
      <dgm:prSet presAssocID="{24117629-053A-4EC2-8B52-3FCC36A3609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FB4ADD2-7F99-403C-B22F-4D0F30D72B62}" type="pres">
      <dgm:prSet presAssocID="{24117629-053A-4EC2-8B52-3FCC36A3609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60118AC-3876-4544-BF4D-3FE7B3AC05D2}" type="pres">
      <dgm:prSet presAssocID="{D991E148-340B-4B5E-A65C-A57784BCBF7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1C5B07-7DD4-4094-B685-A82DF7A7E647}" type="pres">
      <dgm:prSet presAssocID="{A1BA89F2-4A93-46B9-B00D-E1FA770BD833}" presName="sibTrans" presStyleLbl="sibTrans2D1" presStyleIdx="3" presStyleCnt="4"/>
      <dgm:spPr/>
      <dgm:t>
        <a:bodyPr/>
        <a:lstStyle/>
        <a:p>
          <a:endParaRPr lang="en-CA"/>
        </a:p>
      </dgm:t>
    </dgm:pt>
    <dgm:pt modelId="{24004561-47C3-40E1-9816-2548C50B54C3}" type="pres">
      <dgm:prSet presAssocID="{A1BA89F2-4A93-46B9-B00D-E1FA770BD833}" presName="connectorText" presStyleLbl="sibTrans2D1" presStyleIdx="3" presStyleCnt="4"/>
      <dgm:spPr/>
      <dgm:t>
        <a:bodyPr/>
        <a:lstStyle/>
        <a:p>
          <a:endParaRPr lang="en-CA"/>
        </a:p>
      </dgm:t>
    </dgm:pt>
  </dgm:ptLst>
  <dgm:cxnLst>
    <dgm:cxn modelId="{39772561-8CA3-4453-9F09-36478BBA874A}" type="presOf" srcId="{A1BA89F2-4A93-46B9-B00D-E1FA770BD833}" destId="{4C1C5B07-7DD4-4094-B685-A82DF7A7E647}" srcOrd="0" destOrd="0" presId="urn:microsoft.com/office/officeart/2005/8/layout/cycle2"/>
    <dgm:cxn modelId="{CF182D92-7F0C-4C3F-A1CE-7D759D5E6AEB}" type="presOf" srcId="{696782F2-99DE-4E0A-96E6-CE9FADA5B9EE}" destId="{4AAF07A2-DDE0-479A-B373-04748E31ED1A}" srcOrd="0" destOrd="0" presId="urn:microsoft.com/office/officeart/2005/8/layout/cycle2"/>
    <dgm:cxn modelId="{F90F9984-D848-42A6-8412-D861BA4B342F}" type="presOf" srcId="{D991E148-340B-4B5E-A65C-A57784BCBF79}" destId="{960118AC-3876-4544-BF4D-3FE7B3AC05D2}" srcOrd="0" destOrd="0" presId="urn:microsoft.com/office/officeart/2005/8/layout/cycle2"/>
    <dgm:cxn modelId="{71373B4B-12B4-42D2-A9F8-154EE7EFB24C}" type="presOf" srcId="{BFC4DE5D-17BA-4861-8C57-DB0F4AD60F35}" destId="{4727088E-486C-4932-86E3-C0BFE7BD879F}" srcOrd="0" destOrd="0" presId="urn:microsoft.com/office/officeart/2005/8/layout/cycle2"/>
    <dgm:cxn modelId="{EF3AC28C-399D-4802-AD33-6256561DB2CB}" srcId="{BFC4DE5D-17BA-4861-8C57-DB0F4AD60F35}" destId="{D991E148-340B-4B5E-A65C-A57784BCBF79}" srcOrd="3" destOrd="0" parTransId="{B1435D15-1358-40F7-9DE5-D29EEB774F91}" sibTransId="{A1BA89F2-4A93-46B9-B00D-E1FA770BD833}"/>
    <dgm:cxn modelId="{70A039A5-621A-46E7-9C1F-4557595926C3}" type="presOf" srcId="{2DAA996A-282D-4C40-9391-F38E7BE30BDC}" destId="{FA23549E-A5CC-4F71-89B9-7128223BD90C}" srcOrd="0" destOrd="0" presId="urn:microsoft.com/office/officeart/2005/8/layout/cycle2"/>
    <dgm:cxn modelId="{220F0F28-0996-46C4-9F20-4A92863A0017}" type="presOf" srcId="{7C5855F2-0BE8-435B-989B-2E518A280F81}" destId="{8D69762F-EC46-4B5F-A9DF-4ECBDB4B06F9}" srcOrd="0" destOrd="0" presId="urn:microsoft.com/office/officeart/2005/8/layout/cycle2"/>
    <dgm:cxn modelId="{B28E73F3-FCDF-4982-85B0-0CCFF6606021}" srcId="{BFC4DE5D-17BA-4861-8C57-DB0F4AD60F35}" destId="{2DAA996A-282D-4C40-9391-F38E7BE30BDC}" srcOrd="2" destOrd="0" parTransId="{EB2ADB2B-0C1E-43C9-BBCF-8B6CD07A9CA6}" sibTransId="{24117629-053A-4EC2-8B52-3FCC36A3609B}"/>
    <dgm:cxn modelId="{E6BAEF86-1C43-412F-A95E-A6D167238982}" srcId="{BFC4DE5D-17BA-4861-8C57-DB0F4AD60F35}" destId="{7C5855F2-0BE8-435B-989B-2E518A280F81}" srcOrd="1" destOrd="0" parTransId="{10102503-3C8C-471A-8E50-2B67184DE3BA}" sibTransId="{3DED184B-ABCA-4F5B-BFC5-3452429F49FD}"/>
    <dgm:cxn modelId="{3A167245-3462-4138-925F-CA90C2326419}" type="presOf" srcId="{24117629-053A-4EC2-8B52-3FCC36A3609B}" destId="{FFB4ADD2-7F99-403C-B22F-4D0F30D72B62}" srcOrd="1" destOrd="0" presId="urn:microsoft.com/office/officeart/2005/8/layout/cycle2"/>
    <dgm:cxn modelId="{5C6F7BB2-93E6-40A0-BAC0-98E5C7937506}" type="presOf" srcId="{FA27C6DC-0D2B-48CF-9481-FE9B789B53B4}" destId="{759470B3-72A2-4AC6-BEF8-F5CA08219A21}" srcOrd="1" destOrd="0" presId="urn:microsoft.com/office/officeart/2005/8/layout/cycle2"/>
    <dgm:cxn modelId="{E57BAC79-A2DC-4C33-98C7-CBDBB8BB9725}" type="presOf" srcId="{3DED184B-ABCA-4F5B-BFC5-3452429F49FD}" destId="{C9679532-9439-4C9A-9A13-567FA35E26CD}" srcOrd="0" destOrd="0" presId="urn:microsoft.com/office/officeart/2005/8/layout/cycle2"/>
    <dgm:cxn modelId="{A8763263-FA43-457E-86BB-F69836C63216}" type="presOf" srcId="{FA27C6DC-0D2B-48CF-9481-FE9B789B53B4}" destId="{41A8688E-55A5-43AD-A16C-4E42ED00FD5D}" srcOrd="0" destOrd="0" presId="urn:microsoft.com/office/officeart/2005/8/layout/cycle2"/>
    <dgm:cxn modelId="{01BACC0B-9126-425E-BDBA-51C3552C4CC5}" srcId="{BFC4DE5D-17BA-4861-8C57-DB0F4AD60F35}" destId="{696782F2-99DE-4E0A-96E6-CE9FADA5B9EE}" srcOrd="0" destOrd="0" parTransId="{968BBC52-9731-46B0-BB43-1AE70E6A81D0}" sibTransId="{FA27C6DC-0D2B-48CF-9481-FE9B789B53B4}"/>
    <dgm:cxn modelId="{9766DE79-340A-4E3E-91AA-2692698779C2}" type="presOf" srcId="{A1BA89F2-4A93-46B9-B00D-E1FA770BD833}" destId="{24004561-47C3-40E1-9816-2548C50B54C3}" srcOrd="1" destOrd="0" presId="urn:microsoft.com/office/officeart/2005/8/layout/cycle2"/>
    <dgm:cxn modelId="{C70A060F-351A-4291-A78B-87C2D0E1B2CE}" type="presOf" srcId="{3DED184B-ABCA-4F5B-BFC5-3452429F49FD}" destId="{E054A4A0-E4A6-49DF-B057-FB655818DB02}" srcOrd="1" destOrd="0" presId="urn:microsoft.com/office/officeart/2005/8/layout/cycle2"/>
    <dgm:cxn modelId="{7B320CA2-EDE5-426A-8F5C-B5B5C91C4D9C}" type="presOf" srcId="{24117629-053A-4EC2-8B52-3FCC36A3609B}" destId="{A5447068-9213-45B7-AE25-4B4394CC6540}" srcOrd="0" destOrd="0" presId="urn:microsoft.com/office/officeart/2005/8/layout/cycle2"/>
    <dgm:cxn modelId="{1F50DE64-4E73-4CB5-B61C-6B9217D875F3}" type="presParOf" srcId="{4727088E-486C-4932-86E3-C0BFE7BD879F}" destId="{4AAF07A2-DDE0-479A-B373-04748E31ED1A}" srcOrd="0" destOrd="0" presId="urn:microsoft.com/office/officeart/2005/8/layout/cycle2"/>
    <dgm:cxn modelId="{A9720488-DEDF-4F0A-8335-ABBA23F3BD53}" type="presParOf" srcId="{4727088E-486C-4932-86E3-C0BFE7BD879F}" destId="{41A8688E-55A5-43AD-A16C-4E42ED00FD5D}" srcOrd="1" destOrd="0" presId="urn:microsoft.com/office/officeart/2005/8/layout/cycle2"/>
    <dgm:cxn modelId="{2F259B50-3DE6-4E7F-A194-6315BE1D6A4E}" type="presParOf" srcId="{41A8688E-55A5-43AD-A16C-4E42ED00FD5D}" destId="{759470B3-72A2-4AC6-BEF8-F5CA08219A21}" srcOrd="0" destOrd="0" presId="urn:microsoft.com/office/officeart/2005/8/layout/cycle2"/>
    <dgm:cxn modelId="{3AD810F5-8187-41C4-9D53-EBEB2CBC83C9}" type="presParOf" srcId="{4727088E-486C-4932-86E3-C0BFE7BD879F}" destId="{8D69762F-EC46-4B5F-A9DF-4ECBDB4B06F9}" srcOrd="2" destOrd="0" presId="urn:microsoft.com/office/officeart/2005/8/layout/cycle2"/>
    <dgm:cxn modelId="{B94FA7B0-77C6-4734-BD58-0365A6B17981}" type="presParOf" srcId="{4727088E-486C-4932-86E3-C0BFE7BD879F}" destId="{C9679532-9439-4C9A-9A13-567FA35E26CD}" srcOrd="3" destOrd="0" presId="urn:microsoft.com/office/officeart/2005/8/layout/cycle2"/>
    <dgm:cxn modelId="{01500312-0F5F-4FDD-B668-C0D38BA56D31}" type="presParOf" srcId="{C9679532-9439-4C9A-9A13-567FA35E26CD}" destId="{E054A4A0-E4A6-49DF-B057-FB655818DB02}" srcOrd="0" destOrd="0" presId="urn:microsoft.com/office/officeart/2005/8/layout/cycle2"/>
    <dgm:cxn modelId="{7514C9C7-23ED-47DE-8352-5E6239F7EFA6}" type="presParOf" srcId="{4727088E-486C-4932-86E3-C0BFE7BD879F}" destId="{FA23549E-A5CC-4F71-89B9-7128223BD90C}" srcOrd="4" destOrd="0" presId="urn:microsoft.com/office/officeart/2005/8/layout/cycle2"/>
    <dgm:cxn modelId="{2A24ED6E-9722-49FF-94D0-59E660D4D8AE}" type="presParOf" srcId="{4727088E-486C-4932-86E3-C0BFE7BD879F}" destId="{A5447068-9213-45B7-AE25-4B4394CC6540}" srcOrd="5" destOrd="0" presId="urn:microsoft.com/office/officeart/2005/8/layout/cycle2"/>
    <dgm:cxn modelId="{A8E0F57E-A7FC-4B92-9B66-F7C103E76CD9}" type="presParOf" srcId="{A5447068-9213-45B7-AE25-4B4394CC6540}" destId="{FFB4ADD2-7F99-403C-B22F-4D0F30D72B62}" srcOrd="0" destOrd="0" presId="urn:microsoft.com/office/officeart/2005/8/layout/cycle2"/>
    <dgm:cxn modelId="{EFF4767E-6E40-4D11-B635-28E30F272CB6}" type="presParOf" srcId="{4727088E-486C-4932-86E3-C0BFE7BD879F}" destId="{960118AC-3876-4544-BF4D-3FE7B3AC05D2}" srcOrd="6" destOrd="0" presId="urn:microsoft.com/office/officeart/2005/8/layout/cycle2"/>
    <dgm:cxn modelId="{6CCB8BED-59F4-4B2A-8393-42CB3029D465}" type="presParOf" srcId="{4727088E-486C-4932-86E3-C0BFE7BD879F}" destId="{4C1C5B07-7DD4-4094-B685-A82DF7A7E647}" srcOrd="7" destOrd="0" presId="urn:microsoft.com/office/officeart/2005/8/layout/cycle2"/>
    <dgm:cxn modelId="{5B2E3385-EC3F-4D7F-9805-286EEDE71564}" type="presParOf" srcId="{4C1C5B07-7DD4-4094-B685-A82DF7A7E647}" destId="{24004561-47C3-40E1-9816-2548C50B54C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F07A2-DDE0-479A-B373-04748E31ED1A}">
      <dsp:nvSpPr>
        <dsp:cNvPr id="0" name=""/>
        <dsp:cNvSpPr/>
      </dsp:nvSpPr>
      <dsp:spPr>
        <a:xfrm>
          <a:off x="2566759" y="1387"/>
          <a:ext cx="1400630" cy="1400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Faculty</a:t>
          </a:r>
          <a:endParaRPr lang="en-CA" sz="1400" kern="1200" dirty="0"/>
        </a:p>
      </dsp:txBody>
      <dsp:txXfrm>
        <a:off x="2771877" y="206505"/>
        <a:ext cx="990394" cy="990394"/>
      </dsp:txXfrm>
    </dsp:sp>
    <dsp:sp modelId="{41A8688E-55A5-43AD-A16C-4E42ED00FD5D}">
      <dsp:nvSpPr>
        <dsp:cNvPr id="0" name=""/>
        <dsp:cNvSpPr/>
      </dsp:nvSpPr>
      <dsp:spPr>
        <a:xfrm rot="2700000">
          <a:off x="3817197" y="1202197"/>
          <a:ext cx="373458" cy="472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/>
        </a:p>
      </dsp:txBody>
      <dsp:txXfrm>
        <a:off x="3833604" y="1257128"/>
        <a:ext cx="261421" cy="283628"/>
      </dsp:txXfrm>
    </dsp:sp>
    <dsp:sp modelId="{8D69762F-EC46-4B5F-A9DF-4ECBDB4B06F9}">
      <dsp:nvSpPr>
        <dsp:cNvPr id="0" name=""/>
        <dsp:cNvSpPr/>
      </dsp:nvSpPr>
      <dsp:spPr>
        <a:xfrm>
          <a:off x="4055409" y="1490037"/>
          <a:ext cx="1400630" cy="1400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Instructional designers</a:t>
          </a:r>
          <a:endParaRPr lang="en-CA" sz="1400" kern="1200" dirty="0"/>
        </a:p>
      </dsp:txBody>
      <dsp:txXfrm>
        <a:off x="4260527" y="1695155"/>
        <a:ext cx="990394" cy="990394"/>
      </dsp:txXfrm>
    </dsp:sp>
    <dsp:sp modelId="{C9679532-9439-4C9A-9A13-567FA35E26CD}">
      <dsp:nvSpPr>
        <dsp:cNvPr id="0" name=""/>
        <dsp:cNvSpPr/>
      </dsp:nvSpPr>
      <dsp:spPr>
        <a:xfrm rot="8100000">
          <a:off x="3832144" y="2690847"/>
          <a:ext cx="373458" cy="472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/>
        </a:p>
      </dsp:txBody>
      <dsp:txXfrm rot="10800000">
        <a:off x="3927774" y="2745778"/>
        <a:ext cx="261421" cy="283628"/>
      </dsp:txXfrm>
    </dsp:sp>
    <dsp:sp modelId="{FA23549E-A5CC-4F71-89B9-7128223BD90C}">
      <dsp:nvSpPr>
        <dsp:cNvPr id="0" name=""/>
        <dsp:cNvSpPr/>
      </dsp:nvSpPr>
      <dsp:spPr>
        <a:xfrm>
          <a:off x="2566759" y="2978687"/>
          <a:ext cx="1400630" cy="1400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smtClean="0"/>
            <a:t>Audiovisual</a:t>
          </a:r>
          <a:endParaRPr lang="en-CA" sz="1400" kern="1200" dirty="0"/>
        </a:p>
      </dsp:txBody>
      <dsp:txXfrm>
        <a:off x="2771877" y="3183805"/>
        <a:ext cx="990394" cy="990394"/>
      </dsp:txXfrm>
    </dsp:sp>
    <dsp:sp modelId="{A5447068-9213-45B7-AE25-4B4394CC6540}">
      <dsp:nvSpPr>
        <dsp:cNvPr id="0" name=""/>
        <dsp:cNvSpPr/>
      </dsp:nvSpPr>
      <dsp:spPr>
        <a:xfrm rot="13500000">
          <a:off x="2343494" y="2705795"/>
          <a:ext cx="373458" cy="472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/>
        </a:p>
      </dsp:txBody>
      <dsp:txXfrm rot="10800000">
        <a:off x="2439124" y="2839948"/>
        <a:ext cx="261421" cy="283628"/>
      </dsp:txXfrm>
    </dsp:sp>
    <dsp:sp modelId="{960118AC-3876-4544-BF4D-3FE7B3AC05D2}">
      <dsp:nvSpPr>
        <dsp:cNvPr id="0" name=""/>
        <dsp:cNvSpPr/>
      </dsp:nvSpPr>
      <dsp:spPr>
        <a:xfrm>
          <a:off x="1078109" y="1490037"/>
          <a:ext cx="1400630" cy="1400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Technology</a:t>
          </a:r>
          <a:endParaRPr lang="en-CA" sz="1400" kern="1200" dirty="0"/>
        </a:p>
      </dsp:txBody>
      <dsp:txXfrm>
        <a:off x="1283227" y="1695155"/>
        <a:ext cx="990394" cy="990394"/>
      </dsp:txXfrm>
    </dsp:sp>
    <dsp:sp modelId="{4C1C5B07-7DD4-4094-B685-A82DF7A7E647}">
      <dsp:nvSpPr>
        <dsp:cNvPr id="0" name=""/>
        <dsp:cNvSpPr/>
      </dsp:nvSpPr>
      <dsp:spPr>
        <a:xfrm rot="18900000">
          <a:off x="2328546" y="1217145"/>
          <a:ext cx="373458" cy="4727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/>
        </a:p>
      </dsp:txBody>
      <dsp:txXfrm>
        <a:off x="2344953" y="1351298"/>
        <a:ext cx="261421" cy="28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1AD0-8D02-43BF-9BDE-3606F8A79BB4}" type="datetimeFigureOut">
              <a:rPr lang="en-CA" smtClean="0"/>
              <a:t>2017-03-07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0488A-BA08-4E6B-AF7B-88A58889B3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66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Relationship Id="rId3" Type="http://schemas.openxmlformats.org/officeDocument/2006/relationships/hyperlink" Target="http://bit.ly/12rEvb8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15D7-A626-41C9-A632-8A23A27E30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8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15D7-A626-41C9-A632-8A23A27E30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8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15D7-A626-41C9-A632-8A23A27E30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4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Meet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Sankalp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who lives in Mumbai &amp; just turned 17 this month! He has written a very thorough story on his journey in getting a Verified Certificate for Single Variable Calculus, what it was like to go through a virtually proctored exam, and how he is preparing for college with MOOCs.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http://bit.ly/12rEvb8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49FBC-C99C-444B-BCD7-1414BF0F3A0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757D8-F46C-43F9-A5FE-8921622FF665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48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757D8-F46C-43F9-A5FE-8921622FF665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250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DF1C15CC-C9F9-43C9-B11E-23F7E883A483}" type="datetimeFigureOut">
              <a:rPr lang="en-US" smtClean="0"/>
              <a:t>3/7/17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3D6F4F35-EBE1-4884-A226-D9FCCBCE1F5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5CC-C9F9-43C9-B11E-23F7E883A483}" type="datetimeFigureOut">
              <a:rPr lang="en-US" smtClean="0"/>
              <a:t>3/7/17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F4F35-EBE1-4884-A226-D9FCCBCE1F5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5CC-C9F9-43C9-B11E-23F7E883A483}" type="datetimeFigureOut">
              <a:rPr lang="en-US" smtClean="0"/>
              <a:t>3/7/17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F4F35-EBE1-4884-A226-D9FCCBCE1F5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-pa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12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5CC-C9F9-43C9-B11E-23F7E883A483}" type="datetimeFigureOut">
              <a:rPr lang="en-US" smtClean="0"/>
              <a:t>3/7/17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F4F35-EBE1-4884-A226-D9FCCBCE1F5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DF1C15CC-C9F9-43C9-B11E-23F7E883A483}" type="datetimeFigureOut">
              <a:rPr lang="en-US" smtClean="0"/>
              <a:t>3/7/17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3D6F4F35-EBE1-4884-A226-D9FCCBCE1F5C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F1C15CC-C9F9-43C9-B11E-23F7E883A483}" type="datetimeFigureOut">
              <a:rPr lang="en-US" smtClean="0"/>
              <a:t>3/7/17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6F4F35-EBE1-4884-A226-D9FCCBCE1F5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F1C15CC-C9F9-43C9-B11E-23F7E883A483}" type="datetimeFigureOut">
              <a:rPr lang="en-US" smtClean="0"/>
              <a:t>3/7/17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6F4F35-EBE1-4884-A226-D9FCCBCE1F5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5CC-C9F9-43C9-B11E-23F7E883A483}" type="datetimeFigureOut">
              <a:rPr lang="en-US" smtClean="0"/>
              <a:t>3/7/17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F4F35-EBE1-4884-A226-D9FCCBCE1F5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5CC-C9F9-43C9-B11E-23F7E883A483}" type="datetimeFigureOut">
              <a:rPr lang="en-US" smtClean="0"/>
              <a:t>3/7/17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F4F35-EBE1-4884-A226-D9FCCBCE1F5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F1C15CC-C9F9-43C9-B11E-23F7E883A483}" type="datetimeFigureOut">
              <a:rPr lang="en-US" smtClean="0"/>
              <a:t>3/7/17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6F4F35-EBE1-4884-A226-D9FCCBCE1F5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15CC-C9F9-43C9-B11E-23F7E883A483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4F35-EBE1-4884-A226-D9FCCBCE1F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F1C15CC-C9F9-43C9-B11E-23F7E883A483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3D6F4F35-EBE1-4884-A226-D9FCCBCE1F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vimeo.com/71364920" TargetMode="Externa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imeo.com/71520227" TargetMode="External"/><Relationship Id="rId3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70811271?zbdom=http://educause.informz.net&amp;zbrandid=4007&amp;zid=18147609&amp;zidType=CH&amp;zsubscriberId=1000003813" TargetMode="External"/><Relationship Id="rId4" Type="http://schemas.openxmlformats.org/officeDocument/2006/relationships/hyperlink" Target="https://chronicle.com/blogs/wiredcampus/3-universities-will-grant-credit-for-2us-online-courses/45143" TargetMode="External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ronicle.com/blogs/wiredcampus/clay-shirky-says-moocs-will-matter-but-worries-about-corporate-players/45087?cid=at&amp;utm_source=at&amp;utm_medium=en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hyperlink" Target="http://chronicle.com/article/Embrace-the-New-Freedom-/140569/?cid=at&amp;utm_source=at&amp;utm_medium=en" TargetMode="External"/><Relationship Id="rId5" Type="http://schemas.openxmlformats.org/officeDocument/2006/relationships/image" Target="../media/image62.png"/><Relationship Id="rId6" Type="http://schemas.openxmlformats.org/officeDocument/2006/relationships/hyperlink" Target="http://press.princeton.edu/titles/10053.html" TargetMode="External"/><Relationship Id="rId7" Type="http://schemas.openxmlformats.org/officeDocument/2006/relationships/image" Target="../media/image63.png"/><Relationship Id="rId8" Type="http://schemas.openxmlformats.org/officeDocument/2006/relationships/hyperlink" Target="http://www.slate.com/articles/technology/technology/2013/07/georgia_tech_s_computer_science_mooc_the_super_cheap_master_s_degree_that.html" TargetMode="External"/><Relationship Id="rId9" Type="http://schemas.openxmlformats.org/officeDocument/2006/relationships/image" Target="../media/image64.png"/><Relationship Id="rId10" Type="http://schemas.openxmlformats.org/officeDocument/2006/relationships/hyperlink" Target="https://chronicle.com/blogs/wiredcampus/3-universities-will-grant-credit-for-2us-online-courses/45143" TargetMode="External"/><Relationship Id="rId11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ronicle.com/blogs/wiredcampus/10-colleges-will-offer-online-courses-for-participants-in-study-abroad-programs/41070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www.lawmeets.com/" TargetMode="External"/><Relationship Id="rId5" Type="http://schemas.openxmlformats.org/officeDocument/2006/relationships/image" Target="../media/image17.png"/><Relationship Id="rId6" Type="http://schemas.openxmlformats.org/officeDocument/2006/relationships/hyperlink" Target="https://www.apprennet.com/" TargetMode="External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MOOC Symposium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790"/>
            <a:ext cx="6781800" cy="762000"/>
          </a:xfrm>
        </p:spPr>
        <p:txBody>
          <a:bodyPr>
            <a:noAutofit/>
          </a:bodyPr>
          <a:lstStyle/>
          <a:p>
            <a:r>
              <a:rPr lang="en-US" sz="2800" dirty="0"/>
              <a:t>How Should Drexel Position Itself – </a:t>
            </a:r>
            <a:endParaRPr lang="en-US" sz="2800" dirty="0" smtClean="0"/>
          </a:p>
          <a:p>
            <a:r>
              <a:rPr lang="en-US" sz="2800" dirty="0" smtClean="0"/>
              <a:t>Relative </a:t>
            </a:r>
            <a:r>
              <a:rPr lang="en-US" sz="2800" dirty="0"/>
              <a:t>to MOOCs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Drexel University</a:t>
            </a:r>
          </a:p>
          <a:p>
            <a:r>
              <a:rPr lang="en-US" sz="2800" dirty="0" smtClean="0"/>
              <a:t>August 13, 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22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686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Drexel’s MOOC Pioneer – </a:t>
            </a:r>
            <a:r>
              <a:rPr lang="en-US" dirty="0" smtClean="0">
                <a:hlinkClick r:id="rId2"/>
              </a:rPr>
              <a:t>Interview Video Clip</a:t>
            </a:r>
            <a:endParaRPr lang="en-US" dirty="0"/>
          </a:p>
        </p:txBody>
      </p:sp>
      <p:pic>
        <p:nvPicPr>
          <p:cNvPr id="1026" name="Picture 2" descr="C:\Users\mes27\AppData\Local\Temp\SNAGHTML962d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58" y="2005574"/>
            <a:ext cx="688657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MOOCs at </a:t>
            </a:r>
            <a:r>
              <a:rPr lang="en-US" b="1" dirty="0" smtClean="0"/>
              <a:t>Drexel’s </a:t>
            </a:r>
            <a:r>
              <a:rPr lang="en-US" b="1" dirty="0" err="1" smtClean="0"/>
              <a:t>CNHP</a:t>
            </a:r>
            <a:r>
              <a:rPr lang="en-US" b="1" dirty="0" smtClean="0"/>
              <a:t> </a:t>
            </a:r>
            <a:r>
              <a:rPr lang="en-US" b="1" dirty="0"/>
              <a:t>and the iSchool</a:t>
            </a:r>
            <a:br>
              <a:rPr lang="en-US" b="1" dirty="0"/>
            </a:br>
            <a:r>
              <a:rPr lang="en-US" i="1" dirty="0"/>
              <a:t>Visions and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Fran Cornelius</a:t>
            </a:r>
            <a:r>
              <a:rPr lang="en-US" sz="3200" dirty="0"/>
              <a:t>, Clinical Professor College of Nursing and Health </a:t>
            </a:r>
            <a:r>
              <a:rPr lang="en-US" sz="3200" dirty="0" smtClean="0"/>
              <a:t>Professions</a:t>
            </a:r>
          </a:p>
          <a:p>
            <a:r>
              <a:rPr lang="en-US" sz="3200" b="1" dirty="0" smtClean="0"/>
              <a:t>Linda </a:t>
            </a:r>
            <a:r>
              <a:rPr lang="en-US" sz="3200" b="1" dirty="0"/>
              <a:t>Marion</a:t>
            </a:r>
            <a:r>
              <a:rPr lang="en-US" sz="3200" dirty="0"/>
              <a:t>, Associate Teaching Professor, College of </a:t>
            </a:r>
            <a:r>
              <a:rPr lang="en-US" sz="3200" dirty="0" smtClean="0"/>
              <a:t>Information Science </a:t>
            </a:r>
            <a:r>
              <a:rPr lang="en-US" sz="3200" dirty="0"/>
              <a:t>&amp; Technology, Drexel University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9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College Nursing and Health Professions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Background</a:t>
            </a:r>
          </a:p>
          <a:p>
            <a:r>
              <a:rPr lang="en-US" sz="3200" dirty="0" smtClean="0"/>
              <a:t>The Culture</a:t>
            </a:r>
          </a:p>
          <a:p>
            <a:r>
              <a:rPr lang="en-US" sz="3200" dirty="0" smtClean="0"/>
              <a:t>‘</a:t>
            </a:r>
            <a:r>
              <a:rPr lang="en-US" sz="3200" b="1" dirty="0" smtClean="0"/>
              <a:t>Needs</a:t>
            </a:r>
            <a:r>
              <a:rPr lang="en-US" sz="3200" dirty="0" smtClean="0"/>
              <a:t>’ and ‘</a:t>
            </a:r>
            <a:r>
              <a:rPr lang="en-US" sz="3200" b="1" dirty="0" smtClean="0"/>
              <a:t>Wish List</a:t>
            </a:r>
            <a:r>
              <a:rPr lang="en-US" sz="3200" dirty="0" smtClean="0"/>
              <a:t>’ Assessment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90" y="4567424"/>
            <a:ext cx="2122308" cy="168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0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Toe in the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6630" y="3353105"/>
            <a:ext cx="5027370" cy="2773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LOOCs: CNHP’s ‘Mini’ MOOCs</a:t>
            </a:r>
          </a:p>
          <a:p>
            <a:pPr lvl="1"/>
            <a:r>
              <a:rPr lang="en-US" sz="2800" dirty="0" smtClean="0"/>
              <a:t>Needs and Wish List?</a:t>
            </a:r>
          </a:p>
          <a:p>
            <a:pPr lvl="1"/>
            <a:r>
              <a:rPr lang="en-US" sz="2800" dirty="0" smtClean="0"/>
              <a:t>Outcomes</a:t>
            </a:r>
          </a:p>
          <a:p>
            <a:pPr lvl="1"/>
            <a:r>
              <a:rPr lang="en-US" sz="2800" dirty="0" smtClean="0"/>
              <a:t>Plans</a:t>
            </a:r>
          </a:p>
          <a:p>
            <a:pPr lvl="1"/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4" y="1835205"/>
            <a:ext cx="3415275" cy="210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9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6315755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Revisiting the ‘Need’</a:t>
            </a:r>
          </a:p>
          <a:p>
            <a:r>
              <a:rPr lang="en-US" sz="2800" dirty="0" smtClean="0"/>
              <a:t>Cost-Benefit Analysis (Value Added??)</a:t>
            </a:r>
          </a:p>
          <a:p>
            <a:pPr lvl="1"/>
            <a:r>
              <a:rPr lang="en-US" sz="2400" dirty="0" smtClean="0"/>
              <a:t>Able </a:t>
            </a:r>
            <a:r>
              <a:rPr lang="en-US" sz="2400" dirty="0"/>
              <a:t>to test different educational strategies across </a:t>
            </a:r>
            <a:r>
              <a:rPr lang="en-US" sz="2400" dirty="0" smtClean="0"/>
              <a:t>large populations </a:t>
            </a:r>
            <a:r>
              <a:rPr lang="en-US" sz="2400" dirty="0"/>
              <a:t>of </a:t>
            </a:r>
            <a:r>
              <a:rPr lang="en-US" sz="2400" dirty="0" smtClean="0"/>
              <a:t>students</a:t>
            </a:r>
          </a:p>
          <a:p>
            <a:pPr lvl="1"/>
            <a:r>
              <a:rPr lang="en-US" sz="2400" dirty="0" smtClean="0"/>
              <a:t>On-Demand PBL/Active-Learning</a:t>
            </a:r>
          </a:p>
          <a:p>
            <a:pPr lvl="1"/>
            <a:r>
              <a:rPr lang="en-US" sz="2400" dirty="0" smtClean="0"/>
              <a:t>Student Preparation/Skill Building/Remediation: Student-Driven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54" y="544990"/>
            <a:ext cx="2641146" cy="220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6315755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CNHP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13130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Mini MOOCs</a:t>
            </a:r>
          </a:p>
          <a:p>
            <a:r>
              <a:rPr lang="en-US" sz="2800" dirty="0" smtClean="0"/>
              <a:t>MOOCs</a:t>
            </a:r>
          </a:p>
          <a:p>
            <a:pPr lvl="1"/>
            <a:r>
              <a:rPr lang="en-US" sz="2400" dirty="0" smtClean="0"/>
              <a:t>Online Learning Success MOOC – Graduate Level</a:t>
            </a:r>
          </a:p>
          <a:p>
            <a:pPr lvl="1"/>
            <a:r>
              <a:rPr lang="en-US" sz="2400" dirty="0" smtClean="0"/>
              <a:t>Clinical Prep/Orientation Simulation MOOC</a:t>
            </a:r>
          </a:p>
          <a:p>
            <a:pPr lvl="1"/>
            <a:r>
              <a:rPr lang="en-US" sz="2400" dirty="0" smtClean="0"/>
              <a:t>MOOC Partnerships with Hospitals</a:t>
            </a:r>
          </a:p>
          <a:p>
            <a:pPr lvl="1"/>
            <a:r>
              <a:rPr lang="en-US" sz="2400" dirty="0" smtClean="0"/>
              <a:t>Other Opportunities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620885"/>
            <a:ext cx="25304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0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iSchool and MOOCs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64" y="1981200"/>
            <a:ext cx="8120766" cy="4144963"/>
          </a:xfrm>
        </p:spPr>
        <p:txBody>
          <a:bodyPr>
            <a:normAutofit lnSpcReduction="10000"/>
          </a:bodyPr>
          <a:lstStyle/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pPr marL="914400"/>
            <a:r>
              <a:rPr lang="en-US" sz="3600" dirty="0" smtClean="0"/>
              <a:t>Background</a:t>
            </a:r>
          </a:p>
          <a:p>
            <a:pPr marL="914400"/>
            <a:r>
              <a:rPr lang="en-US" sz="3600" dirty="0" smtClean="0"/>
              <a:t>Goals</a:t>
            </a:r>
          </a:p>
          <a:p>
            <a:pPr marL="914400"/>
            <a:r>
              <a:rPr lang="en-US" sz="3600" dirty="0" smtClean="0"/>
              <a:t>Plans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 r="849" b="14061"/>
          <a:stretch/>
        </p:blipFill>
        <p:spPr>
          <a:xfrm>
            <a:off x="1004935" y="2062888"/>
            <a:ext cx="6982340" cy="14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70" y="996700"/>
            <a:ext cx="8229600" cy="914400"/>
          </a:xfrm>
        </p:spPr>
        <p:txBody>
          <a:bodyPr/>
          <a:lstStyle/>
          <a:p>
            <a:r>
              <a:rPr lang="en-US" dirty="0" smtClean="0"/>
              <a:t>Why Get Involved in MOOCs?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2290575"/>
            <a:ext cx="8229600" cy="4857280"/>
          </a:xfrm>
        </p:spPr>
        <p:txBody>
          <a:bodyPr/>
          <a:lstStyle/>
          <a:p>
            <a:pPr marL="342900" lvl="1" indent="-342900">
              <a:buClrTx/>
            </a:pPr>
            <a:r>
              <a:rPr lang="en-US" sz="3200" dirty="0"/>
              <a:t>Mission – </a:t>
            </a:r>
            <a:r>
              <a:rPr lang="en-US" sz="3200" dirty="0" smtClean="0"/>
              <a:t>Uniting </a:t>
            </a:r>
            <a:r>
              <a:rPr lang="en-US" sz="3200" dirty="0"/>
              <a:t>people with information through </a:t>
            </a:r>
            <a:r>
              <a:rPr lang="en-US" sz="3200" dirty="0" smtClean="0"/>
              <a:t>technology</a:t>
            </a:r>
          </a:p>
          <a:p>
            <a:pPr marL="342900" lvl="1" indent="-342900">
              <a:buClrTx/>
            </a:pPr>
            <a:r>
              <a:rPr lang="en-US" sz="3200" dirty="0" smtClean="0"/>
              <a:t>Goals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/>
              <a:t>Public service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/>
              <a:t>Research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 smtClean="0"/>
              <a:t>Public </a:t>
            </a:r>
            <a:r>
              <a:rPr lang="en-US" sz="2800" dirty="0"/>
              <a:t>awareness – marketing</a:t>
            </a:r>
          </a:p>
          <a:p>
            <a:pPr marL="342900" lvl="1" indent="-342900">
              <a:buClrTx/>
            </a:pPr>
            <a:endParaRPr lang="en-US" sz="2400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12820" r="4247" b="15385"/>
          <a:stretch/>
        </p:blipFill>
        <p:spPr bwMode="auto">
          <a:xfrm>
            <a:off x="4572000" y="3429000"/>
            <a:ext cx="2959905" cy="1593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74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Graduate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sz="3200" dirty="0" smtClean="0"/>
              <a:t>Undergraduate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366469"/>
            <a:ext cx="4038600" cy="4174225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sz="3500" dirty="0" smtClean="0"/>
              <a:t>Focus</a:t>
            </a:r>
            <a:r>
              <a:rPr lang="en-US" sz="3800" dirty="0" smtClean="0"/>
              <a:t> </a:t>
            </a:r>
          </a:p>
          <a:p>
            <a:pPr lvl="1"/>
            <a:r>
              <a:rPr lang="en-US" sz="3000" dirty="0" smtClean="0"/>
              <a:t>Grad - MSLIS Program </a:t>
            </a:r>
          </a:p>
          <a:p>
            <a:r>
              <a:rPr lang="en-US" sz="3500" dirty="0" smtClean="0"/>
              <a:t>Target audience</a:t>
            </a:r>
            <a:r>
              <a:rPr lang="en-US" sz="3800" dirty="0" smtClean="0"/>
              <a:t> </a:t>
            </a:r>
            <a:endParaRPr lang="en-US" sz="3800" dirty="0"/>
          </a:p>
          <a:p>
            <a:pPr lvl="1"/>
            <a:r>
              <a:rPr lang="en-US" sz="3000" dirty="0" smtClean="0"/>
              <a:t>LIS professionals &amp; potential students</a:t>
            </a:r>
          </a:p>
          <a:p>
            <a:pPr marL="0" lvl="1"/>
            <a:r>
              <a:rPr lang="en-US" sz="3500" dirty="0" smtClean="0"/>
              <a:t>Topic</a:t>
            </a:r>
          </a:p>
          <a:p>
            <a:pPr lvl="1"/>
            <a:r>
              <a:rPr lang="en-US" sz="3000" dirty="0" smtClean="0"/>
              <a:t>Multicultural resources diverse populations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4648200" y="2366471"/>
            <a:ext cx="4038600" cy="4174224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4100" dirty="0"/>
              <a:t>Focus </a:t>
            </a:r>
          </a:p>
          <a:p>
            <a:pPr lvl="1"/>
            <a:r>
              <a:rPr lang="en-US" sz="3600" dirty="0" smtClean="0"/>
              <a:t>Undergrad – New BSI Program</a:t>
            </a:r>
          </a:p>
          <a:p>
            <a:r>
              <a:rPr lang="en-US" sz="4100" dirty="0" smtClean="0"/>
              <a:t>Target audience</a:t>
            </a:r>
            <a:endParaRPr lang="en-US" sz="4100" dirty="0"/>
          </a:p>
          <a:p>
            <a:pPr lvl="1"/>
            <a:r>
              <a:rPr lang="en-US" sz="3600" dirty="0" smtClean="0"/>
              <a:t>Potential </a:t>
            </a:r>
            <a:r>
              <a:rPr lang="en-US" sz="3600" dirty="0"/>
              <a:t>BSI </a:t>
            </a:r>
            <a:r>
              <a:rPr lang="en-US" sz="3600" dirty="0" smtClean="0"/>
              <a:t>undergrads &amp; parents </a:t>
            </a:r>
            <a:endParaRPr lang="en-US" sz="3600" dirty="0"/>
          </a:p>
          <a:p>
            <a:pPr marL="0" lvl="1"/>
            <a:r>
              <a:rPr lang="en-US" sz="4100" dirty="0" smtClean="0"/>
              <a:t>Topic</a:t>
            </a:r>
            <a:endParaRPr lang="en-US" sz="3100" dirty="0"/>
          </a:p>
          <a:p>
            <a:pPr lvl="1"/>
            <a:r>
              <a:rPr lang="en-US" sz="3600" dirty="0" smtClean="0"/>
              <a:t>Intro </a:t>
            </a:r>
            <a:r>
              <a:rPr lang="en-US" sz="3600" dirty="0"/>
              <a:t>to Informatics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803161"/>
            <a:ext cx="3035801" cy="9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/>
            <a:r>
              <a:rPr lang="en-US" sz="3200" dirty="0"/>
              <a:t>Timeline</a:t>
            </a:r>
          </a:p>
          <a:p>
            <a:pPr marL="0" lvl="1"/>
            <a:r>
              <a:rPr lang="en-US" sz="3200" dirty="0" smtClean="0"/>
              <a:t>Duration - 5 weeks</a:t>
            </a:r>
          </a:p>
          <a:p>
            <a:pPr marL="0" lvl="1"/>
            <a:r>
              <a:rPr lang="en-US" sz="3200" dirty="0" smtClean="0"/>
              <a:t>Size - Limited to 250 in each</a:t>
            </a:r>
          </a:p>
          <a:p>
            <a:pPr marL="0" lvl="1"/>
            <a:r>
              <a:rPr lang="en-US" sz="3200" dirty="0" smtClean="0"/>
              <a:t>Platform - BB CourseSites</a:t>
            </a:r>
          </a:p>
          <a:p>
            <a:pPr marL="0" lvl="1"/>
            <a:r>
              <a:rPr lang="en-US" sz="3200" dirty="0" smtClean="0"/>
              <a:t>Special tool – ApprenNet</a:t>
            </a:r>
          </a:p>
          <a:p>
            <a:pPr marL="0" lvl="1"/>
            <a:r>
              <a:rPr lang="en-US" sz="3200" dirty="0" smtClean="0"/>
              <a:t>Staff – Faculty &amp; grad students</a:t>
            </a:r>
          </a:p>
          <a:p>
            <a:pPr marL="0" lvl="1"/>
            <a:r>
              <a:rPr lang="en-US" sz="3200" dirty="0" smtClean="0"/>
              <a:t>Cost </a:t>
            </a:r>
          </a:p>
          <a:p>
            <a:pPr marL="400050" lvl="2"/>
            <a:r>
              <a:rPr lang="en-US" dirty="0"/>
              <a:t>			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80" y="1303940"/>
            <a:ext cx="260558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5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Dr. Mark Greenberg, Provost</a:t>
            </a:r>
          </a:p>
          <a:p>
            <a:pPr lvl="1"/>
            <a:r>
              <a:rPr lang="en-US" sz="2400" dirty="0" smtClean="0"/>
              <a:t>Drexel University</a:t>
            </a:r>
          </a:p>
        </p:txBody>
      </p:sp>
    </p:spTree>
    <p:extLst>
      <p:ext uri="{BB962C8B-B14F-4D97-AF65-F5344CB8AC3E}">
        <p14:creationId xmlns:p14="http://schemas.microsoft.com/office/powerpoint/2010/main" val="3567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MOOCs at The Wharton </a:t>
            </a:r>
            <a:r>
              <a:rPr lang="en-US" b="1" dirty="0" smtClean="0"/>
              <a:t>School</a:t>
            </a:r>
            <a:br>
              <a:rPr lang="en-US" b="1" dirty="0" smtClean="0"/>
            </a:br>
            <a:r>
              <a:rPr lang="en-US" i="1" dirty="0"/>
              <a:t>The Coursera Experience at The Wharton </a:t>
            </a:r>
            <a:r>
              <a:rPr lang="en-US" i="1" dirty="0" smtClean="0"/>
              <a:t>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Don Huesman</a:t>
            </a:r>
            <a:r>
              <a:rPr lang="en-US" sz="3200" dirty="0"/>
              <a:t>, Managing Director of the Innovation Group</a:t>
            </a:r>
            <a:r>
              <a:rPr lang="en-US" sz="3200" dirty="0" smtClean="0"/>
              <a:t>, The </a:t>
            </a:r>
            <a:r>
              <a:rPr lang="en-US" sz="3200" dirty="0"/>
              <a:t>Wharton School, University of Pennsylvania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9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hronicle.com/img/photos/biz/MOOC_web_final_wheel03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907" y="492368"/>
            <a:ext cx="7174523" cy="60139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52450" y="6506307"/>
            <a:ext cx="8126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Source: Chronicle of Higher Education (http://chronicle.com/article/The-Major-Players-in-the-MOOC/138817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6049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Wharton MOOC </a:t>
            </a:r>
            <a:r>
              <a:rPr lang="en-US" dirty="0" smtClean="0"/>
              <a:t>Courses </a:t>
            </a:r>
            <a:r>
              <a:rPr lang="en-US" dirty="0"/>
              <a:t>on Coursera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"/>
          <a:stretch/>
        </p:blipFill>
        <p:spPr bwMode="auto">
          <a:xfrm>
            <a:off x="701355" y="1920240"/>
            <a:ext cx="4820673" cy="454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5679" y="1607520"/>
            <a:ext cx="336412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431925" indent="-1431925"/>
            <a:r>
              <a:rPr lang="en-US" sz="1400" b="1" i="1" dirty="0" smtClean="0"/>
              <a:t/>
            </a:r>
            <a:br>
              <a:rPr lang="en-US" sz="1400" b="1" i="1" dirty="0" smtClean="0"/>
            </a:br>
            <a:endParaRPr lang="en-US" sz="1400" b="1" i="1" dirty="0" smtClean="0"/>
          </a:p>
          <a:p>
            <a:pPr marL="1431925" indent="-1431925"/>
            <a:endParaRPr lang="en-US" sz="1400" dirty="0" smtClean="0"/>
          </a:p>
          <a:p>
            <a:pPr marL="1431925" indent="-1431925"/>
            <a:r>
              <a:rPr lang="en-US" sz="1400" b="1" dirty="0" smtClean="0"/>
              <a:t>Accounting</a:t>
            </a:r>
            <a:r>
              <a:rPr lang="en-US" sz="1400" dirty="0" smtClean="0"/>
              <a:t>	Brian </a:t>
            </a:r>
            <a:r>
              <a:rPr lang="en-US" sz="1400" dirty="0" err="1" smtClean="0"/>
              <a:t>Bushee</a:t>
            </a:r>
            <a:endParaRPr lang="en-US" sz="1400" dirty="0" smtClean="0"/>
          </a:p>
          <a:p>
            <a:pPr marL="1431925" indent="-1431925"/>
            <a:r>
              <a:rPr lang="en-US" sz="1400" b="1" dirty="0"/>
              <a:t>Finance</a:t>
            </a:r>
            <a:r>
              <a:rPr lang="en-US" sz="1400" dirty="0"/>
              <a:t>  	Franklin Allen </a:t>
            </a:r>
            <a:endParaRPr lang="en-US" sz="1400" dirty="0" smtClean="0"/>
          </a:p>
          <a:p>
            <a:pPr marL="1431925" indent="-1431925"/>
            <a:r>
              <a:rPr lang="en-US" sz="1400" b="1" dirty="0"/>
              <a:t>Marketing </a:t>
            </a:r>
            <a:r>
              <a:rPr lang="en-US" sz="1400" dirty="0"/>
              <a:t>	B. Khan, P. Fader, D. </a:t>
            </a:r>
            <a:r>
              <a:rPr lang="en-US" sz="1400" dirty="0" smtClean="0"/>
              <a:t>Bell</a:t>
            </a:r>
            <a:endParaRPr lang="en-US" sz="1400" b="1" dirty="0" smtClean="0"/>
          </a:p>
          <a:p>
            <a:pPr marL="1431925" indent="-1431925"/>
            <a:r>
              <a:rPr lang="en-US" sz="1400" b="1" dirty="0" smtClean="0"/>
              <a:t>Operations	</a:t>
            </a:r>
            <a:r>
              <a:rPr lang="en-US" sz="1400" dirty="0" smtClean="0"/>
              <a:t>Christian Terwiesch</a:t>
            </a:r>
          </a:p>
          <a:p>
            <a:pPr marL="1431925" indent="-1431925"/>
            <a:r>
              <a:rPr lang="en-US" sz="1400" b="1" dirty="0" err="1" smtClean="0"/>
              <a:t>Gamification</a:t>
            </a:r>
            <a:r>
              <a:rPr lang="en-US" sz="1400" dirty="0" smtClean="0"/>
              <a:t>	Kevin Werbach</a:t>
            </a:r>
          </a:p>
          <a:p>
            <a:pPr marL="1431925" indent="-1431925"/>
            <a:r>
              <a:rPr lang="en-US" sz="1400" b="1" dirty="0" smtClean="0"/>
              <a:t>Design</a:t>
            </a:r>
            <a:r>
              <a:rPr lang="en-US" sz="1400" dirty="0" smtClean="0"/>
              <a:t>	Karl Ulrich</a:t>
            </a:r>
          </a:p>
          <a:p>
            <a:pPr marL="1431925" indent="-1431925"/>
            <a:r>
              <a:rPr lang="en-US" sz="1400" b="1" dirty="0" smtClean="0"/>
              <a:t>Health Policy</a:t>
            </a:r>
            <a:r>
              <a:rPr lang="en-US" sz="1400" dirty="0" smtClean="0"/>
              <a:t>	Zeke Emanuel</a:t>
            </a:r>
          </a:p>
          <a:p>
            <a:pPr marL="1431925" indent="-1431925"/>
            <a:r>
              <a:rPr lang="en-US" sz="1400" b="1" dirty="0" smtClean="0"/>
              <a:t>Sports Business</a:t>
            </a:r>
            <a:r>
              <a:rPr lang="en-US" sz="1400" dirty="0" smtClean="0"/>
              <a:t>	Ken </a:t>
            </a:r>
            <a:r>
              <a:rPr lang="en-US" sz="1400" dirty="0" err="1" smtClean="0"/>
              <a:t>Shropshire</a:t>
            </a:r>
            <a:endParaRPr lang="en-US" sz="1400" dirty="0" smtClean="0"/>
          </a:p>
          <a:p>
            <a:pPr marL="1144588" indent="-1144588"/>
            <a:endParaRPr lang="en-US" sz="1400" dirty="0"/>
          </a:p>
          <a:p>
            <a:pPr marL="1144588" indent="-1144588"/>
            <a:endParaRPr lang="en-US" sz="1400" dirty="0" smtClean="0"/>
          </a:p>
          <a:p>
            <a:pPr marL="1144588" indent="-1144588"/>
            <a:endParaRPr lang="en-US" sz="1400" dirty="0"/>
          </a:p>
          <a:p>
            <a:pPr marL="1144588" indent="-1144588"/>
            <a:endParaRPr lang="en-US" sz="1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566480"/>
              </p:ext>
            </p:extLst>
          </p:nvPr>
        </p:nvGraphicFramePr>
        <p:xfrm>
          <a:off x="5522028" y="3960265"/>
          <a:ext cx="3600449" cy="236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47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70" y="990600"/>
            <a:ext cx="8229600" cy="914400"/>
          </a:xfrm>
        </p:spPr>
        <p:txBody>
          <a:bodyPr/>
          <a:lstStyle/>
          <a:p>
            <a:r>
              <a:rPr lang="en-US" dirty="0" smtClean="0"/>
              <a:t>Top 10 Participant Home Countries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355" y="1981200"/>
            <a:ext cx="4038905" cy="4144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United States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India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Brazil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Spain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United Kingdom</a:t>
            </a:r>
          </a:p>
          <a:p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71525" y="2016257"/>
            <a:ext cx="3128165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6"/>
            </a:pPr>
            <a:r>
              <a:rPr lang="en-US" sz="3600" dirty="0" smtClean="0"/>
              <a:t>Canada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3600" dirty="0" smtClean="0"/>
              <a:t>Russia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3600" dirty="0" smtClean="0"/>
              <a:t>Greece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3600" dirty="0" smtClean="0"/>
              <a:t>Mexico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3600" dirty="0" smtClean="0"/>
              <a:t>Ukraine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24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you choose to enroll?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50" y="1925582"/>
            <a:ext cx="5943600" cy="2028825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50" y="4265135"/>
            <a:ext cx="5972175" cy="2047875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985" y="2666600"/>
            <a:ext cx="231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Gamification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985" y="4817495"/>
            <a:ext cx="2052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6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7575"/>
            <a:ext cx="8686800" cy="1143000"/>
          </a:xfrm>
        </p:spPr>
        <p:txBody>
          <a:bodyPr>
            <a:noAutofit/>
          </a:bodyPr>
          <a:lstStyle/>
          <a:p>
            <a:r>
              <a:rPr lang="en-CA" noProof="0" dirty="0" smtClean="0"/>
              <a:t>The Business Model Behind Giving It All Away</a:t>
            </a:r>
            <a:br>
              <a:rPr lang="en-CA" noProof="0" dirty="0" smtClean="0"/>
            </a:br>
            <a:endParaRPr lang="en-CA" noProof="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78720"/>
            <a:ext cx="1533591" cy="2047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3320"/>
            <a:ext cx="1547161" cy="1894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927920"/>
            <a:ext cx="4038600" cy="2047375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114995"/>
            <a:ext cx="4038600" cy="1058594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16"/>
          <a:stretch/>
        </p:blipFill>
        <p:spPr bwMode="auto">
          <a:xfrm>
            <a:off x="3946525" y="5300590"/>
            <a:ext cx="4029075" cy="1240105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8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21" y="1785703"/>
            <a:ext cx="6784975" cy="4071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67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Finding the 410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42514" y="4321629"/>
            <a:ext cx="163286" cy="23948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fbcdn-sphotos-g-a.akamaihd.net/hphotos-ak-ash3/945821_391229877661673_1674150324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0" y="1765969"/>
            <a:ext cx="3493558" cy="3577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505200" y="3488986"/>
            <a:ext cx="4637314" cy="95238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3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Empire Strikes Back</a:t>
            </a:r>
            <a:endParaRPr lang="en-US" dirty="0"/>
          </a:p>
        </p:txBody>
      </p:sp>
      <p:pic>
        <p:nvPicPr>
          <p:cNvPr id="3074" name="Picture 2" descr="http://remigiosol.files.wordpress.com/2013/03/viejito-regac3b1on-angry-old-man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1" y="1986995"/>
            <a:ext cx="330849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995212"/>
            <a:ext cx="4832350" cy="107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474204"/>
            <a:ext cx="4808537" cy="783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324199"/>
            <a:ext cx="4808537" cy="857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IP Agreements</a:t>
            </a:r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10" y="1872480"/>
            <a:ext cx="8610600" cy="459232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94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 Break – 15 minutes 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MOOCs </a:t>
            </a:r>
            <a:r>
              <a:rPr lang="en-US" b="1" i="1" dirty="0"/>
              <a:t>and the Online Learning </a:t>
            </a:r>
            <a:r>
              <a:rPr lang="en-US" b="1" i="1" dirty="0" smtClean="0"/>
              <a:t>Council (OLC)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i="1" dirty="0"/>
              <a:t>Focus to Date and Possibilities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Dr. Mike Scheuermann</a:t>
            </a:r>
          </a:p>
          <a:p>
            <a:pPr lvl="1"/>
            <a:r>
              <a:rPr lang="en-US" sz="2400" dirty="0" err="1" smtClean="0"/>
              <a:t>AVP</a:t>
            </a:r>
            <a:r>
              <a:rPr lang="en-US" sz="2400" dirty="0" smtClean="0"/>
              <a:t> – ITS / IRT</a:t>
            </a:r>
          </a:p>
          <a:p>
            <a:pPr lvl="1"/>
            <a:r>
              <a:rPr lang="en-US" sz="2400" dirty="0" smtClean="0"/>
              <a:t>Exec. Dir. Online Learning Council</a:t>
            </a:r>
          </a:p>
          <a:p>
            <a:pPr lvl="1"/>
            <a:r>
              <a:rPr lang="en-US" sz="2400" dirty="0" smtClean="0"/>
              <a:t>Drexel University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02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MOOCs in the International Community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The </a:t>
            </a:r>
            <a:r>
              <a:rPr lang="en-US" i="1" dirty="0" err="1"/>
              <a:t>EDUlib</a:t>
            </a:r>
            <a:r>
              <a:rPr lang="en-US" i="1" dirty="0"/>
              <a:t> Experience at </a:t>
            </a:r>
            <a:r>
              <a:rPr lang="en-US" i="1" dirty="0" err="1"/>
              <a:t>HEC</a:t>
            </a:r>
            <a:r>
              <a:rPr lang="en-US" i="1" dirty="0"/>
              <a:t> Montréal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Jean Talbot</a:t>
            </a:r>
            <a:r>
              <a:rPr lang="en-US" sz="3200" dirty="0"/>
              <a:t>, Director </a:t>
            </a:r>
            <a:r>
              <a:rPr lang="en-US" sz="3200" dirty="0" smtClean="0"/>
              <a:t>– Center for Learning </a:t>
            </a:r>
            <a:r>
              <a:rPr lang="en-US" sz="3200" dirty="0"/>
              <a:t>and </a:t>
            </a:r>
            <a:r>
              <a:rPr lang="en-US" sz="3200" dirty="0" smtClean="0"/>
              <a:t>Teaching </a:t>
            </a:r>
            <a:r>
              <a:rPr lang="en-US" sz="3200" dirty="0"/>
              <a:t>Innovation</a:t>
            </a:r>
            <a:r>
              <a:rPr lang="en-US" sz="3200" dirty="0" smtClean="0"/>
              <a:t>, HEC </a:t>
            </a:r>
            <a:r>
              <a:rPr lang="en-US" sz="3200" dirty="0"/>
              <a:t>Montréal, Canada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9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670" y="544990"/>
            <a:ext cx="8229600" cy="914400"/>
          </a:xfrm>
        </p:spPr>
        <p:txBody>
          <a:bodyPr/>
          <a:lstStyle/>
          <a:p>
            <a:r>
              <a:rPr lang="en-CA" dirty="0" smtClean="0"/>
              <a:t>Plan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670" y="1607520"/>
            <a:ext cx="8229600" cy="4629595"/>
          </a:xfrm>
        </p:spPr>
        <p:txBody>
          <a:bodyPr/>
          <a:lstStyle/>
          <a:p>
            <a:r>
              <a:rPr lang="en-CA" dirty="0" smtClean="0"/>
              <a:t>Some international MOOCs</a:t>
            </a:r>
          </a:p>
          <a:p>
            <a:r>
              <a:rPr lang="en-CA" dirty="0" smtClean="0"/>
              <a:t>EDUlib: HEC Montréal’s MOOC initiative</a:t>
            </a:r>
          </a:p>
          <a:p>
            <a:r>
              <a:rPr lang="en-CA" dirty="0" smtClean="0"/>
              <a:t>Pedagogical Approach</a:t>
            </a:r>
          </a:p>
          <a:p>
            <a:r>
              <a:rPr lang="en-CA" dirty="0" smtClean="0"/>
              <a:t>Responsibilities and Costs </a:t>
            </a:r>
          </a:p>
          <a:p>
            <a:r>
              <a:rPr lang="en-CA" dirty="0" smtClean="0"/>
              <a:t>Likes &amp; Challenges</a:t>
            </a:r>
          </a:p>
          <a:p>
            <a:r>
              <a:rPr lang="en-CA" dirty="0" smtClean="0"/>
              <a:t>Value for HEC</a:t>
            </a:r>
          </a:p>
          <a:p>
            <a:r>
              <a:rPr lang="en-CA" dirty="0" smtClean="0"/>
              <a:t>Conclusion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0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70" y="696780"/>
            <a:ext cx="7975972" cy="2952328"/>
          </a:xfrm>
        </p:spPr>
      </p:pic>
      <p:sp>
        <p:nvSpPr>
          <p:cNvPr id="10" name="ZoneTexte 9"/>
          <p:cNvSpPr txBox="1"/>
          <p:nvPr/>
        </p:nvSpPr>
        <p:spPr>
          <a:xfrm>
            <a:off x="899592" y="3884371"/>
            <a:ext cx="7416824" cy="25804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2"/>
                </a:solidFill>
              </a:rPr>
              <a:t>AACSB, EQUIS, AMBA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2"/>
                </a:solidFill>
              </a:rPr>
              <a:t>12,000 registered students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2"/>
                </a:solidFill>
              </a:rPr>
              <a:t>250 professors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2"/>
                </a:solidFill>
              </a:rPr>
              <a:t>Full range of programs (Undergraduate, MBA, M.Sc., Ph.D., continuing education, executive education)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2"/>
                </a:solidFill>
              </a:rPr>
              <a:t>Teaching mostly in French; however bilingual and trilingual undergraduate and English MBA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2"/>
                </a:solidFill>
              </a:rPr>
              <a:t>Top 5 in the </a:t>
            </a:r>
            <a:r>
              <a:rPr lang="en-CA" dirty="0">
                <a:solidFill>
                  <a:schemeClr val="tx2"/>
                </a:solidFill>
              </a:rPr>
              <a:t>f</a:t>
            </a:r>
            <a:r>
              <a:rPr lang="en-CA" dirty="0" smtClean="0">
                <a:solidFill>
                  <a:schemeClr val="tx2"/>
                </a:solidFill>
              </a:rPr>
              <a:t>rancophone </a:t>
            </a:r>
            <a:r>
              <a:rPr lang="en-CA" dirty="0">
                <a:solidFill>
                  <a:schemeClr val="tx2"/>
                </a:solidFill>
              </a:rPr>
              <a:t>w</a:t>
            </a:r>
            <a:r>
              <a:rPr lang="en-CA" dirty="0" smtClean="0">
                <a:solidFill>
                  <a:schemeClr val="tx2"/>
                </a:solidFill>
              </a:rPr>
              <a:t>orld</a:t>
            </a:r>
          </a:p>
        </p:txBody>
      </p:sp>
    </p:spTree>
    <p:extLst>
      <p:ext uri="{BB962C8B-B14F-4D97-AF65-F5344CB8AC3E}">
        <p14:creationId xmlns:p14="http://schemas.microsoft.com/office/powerpoint/2010/main" val="9046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670" y="544990"/>
            <a:ext cx="8229600" cy="914400"/>
          </a:xfrm>
        </p:spPr>
        <p:txBody>
          <a:bodyPr/>
          <a:lstStyle/>
          <a:p>
            <a:r>
              <a:rPr lang="en-CA" dirty="0" err="1" smtClean="0"/>
              <a:t>FutureLearn</a:t>
            </a:r>
            <a:r>
              <a:rPr lang="en-CA" dirty="0" smtClean="0"/>
              <a:t> (December 2012) - UK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/>
          <a:stretch/>
        </p:blipFill>
        <p:spPr bwMode="auto">
          <a:xfrm>
            <a:off x="1612093" y="1531625"/>
            <a:ext cx="6285268" cy="478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670" y="544990"/>
            <a:ext cx="8229600" cy="914400"/>
          </a:xfrm>
        </p:spPr>
        <p:txBody>
          <a:bodyPr/>
          <a:lstStyle/>
          <a:p>
            <a:r>
              <a:rPr lang="en-CA" dirty="0" smtClean="0"/>
              <a:t>Open2Study (March 2013) - Australia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5"/>
          <a:stretch/>
        </p:blipFill>
        <p:spPr bwMode="auto">
          <a:xfrm>
            <a:off x="1500993" y="1531625"/>
            <a:ext cx="6039156" cy="493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8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670" y="544990"/>
            <a:ext cx="8229600" cy="914400"/>
          </a:xfrm>
        </p:spPr>
        <p:txBody>
          <a:bodyPr/>
          <a:lstStyle/>
          <a:p>
            <a:r>
              <a:rPr lang="en-CA" dirty="0" smtClean="0"/>
              <a:t>University of Amsterdam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13851" r="14713"/>
          <a:stretch/>
        </p:blipFill>
        <p:spPr bwMode="auto">
          <a:xfrm>
            <a:off x="549565" y="1531625"/>
            <a:ext cx="7361815" cy="485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7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70" y="544990"/>
            <a:ext cx="8229600" cy="914400"/>
          </a:xfrm>
        </p:spPr>
        <p:txBody>
          <a:bodyPr/>
          <a:lstStyle/>
          <a:p>
            <a:r>
              <a:rPr lang="en-US" dirty="0" smtClean="0"/>
              <a:t>EDUlib (October 2012)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13689" r="3807" b="6192"/>
          <a:stretch/>
        </p:blipFill>
        <p:spPr bwMode="auto">
          <a:xfrm>
            <a:off x="510755" y="1512472"/>
            <a:ext cx="8320869" cy="447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77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670" y="544990"/>
            <a:ext cx="8229600" cy="914400"/>
          </a:xfrm>
        </p:spPr>
        <p:txBody>
          <a:bodyPr/>
          <a:lstStyle/>
          <a:p>
            <a:r>
              <a:rPr lang="en-CA" dirty="0" smtClean="0"/>
              <a:t>The Courses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670" y="1607520"/>
            <a:ext cx="8229600" cy="4781385"/>
          </a:xfrm>
        </p:spPr>
        <p:txBody>
          <a:bodyPr/>
          <a:lstStyle/>
          <a:p>
            <a:r>
              <a:rPr lang="en-CA" dirty="0" smtClean="0"/>
              <a:t>2012-2013</a:t>
            </a:r>
          </a:p>
          <a:p>
            <a:pPr lvl="1"/>
            <a:r>
              <a:rPr lang="en-CA" dirty="0" smtClean="0"/>
              <a:t>Introduction to Marketing</a:t>
            </a:r>
          </a:p>
          <a:p>
            <a:pPr lvl="1"/>
            <a:r>
              <a:rPr lang="en-CA" dirty="0" smtClean="0"/>
              <a:t>Understanding Financial Statements</a:t>
            </a:r>
          </a:p>
          <a:p>
            <a:pPr lvl="1"/>
            <a:r>
              <a:rPr lang="en-CA" dirty="0" smtClean="0"/>
              <a:t>Economic Problems and Policies</a:t>
            </a:r>
          </a:p>
          <a:p>
            <a:r>
              <a:rPr lang="en-CA" dirty="0" smtClean="0"/>
              <a:t>2013-2014</a:t>
            </a:r>
          </a:p>
          <a:p>
            <a:pPr lvl="1"/>
            <a:r>
              <a:rPr lang="en-CA" dirty="0" smtClean="0"/>
              <a:t>Conflict Management</a:t>
            </a:r>
          </a:p>
          <a:p>
            <a:pPr lvl="1"/>
            <a:r>
              <a:rPr lang="en-CA" dirty="0" smtClean="0"/>
              <a:t>Entrepreneurship</a:t>
            </a:r>
          </a:p>
          <a:p>
            <a:pPr lvl="1"/>
            <a:r>
              <a:rPr lang="en-CA" dirty="0" smtClean="0"/>
              <a:t>Introduction to Marketing (repeat)</a:t>
            </a:r>
          </a:p>
        </p:txBody>
      </p:sp>
    </p:spTree>
    <p:extLst>
      <p:ext uri="{BB962C8B-B14F-4D97-AF65-F5344CB8AC3E}">
        <p14:creationId xmlns:p14="http://schemas.microsoft.com/office/powerpoint/2010/main" val="4220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670" y="544990"/>
            <a:ext cx="8229600" cy="914400"/>
          </a:xfrm>
        </p:spPr>
        <p:txBody>
          <a:bodyPr/>
          <a:lstStyle/>
          <a:p>
            <a:r>
              <a:rPr lang="en-CA" dirty="0" smtClean="0"/>
              <a:t>Why?</a:t>
            </a:r>
            <a:endParaRPr lang="en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73670" y="1683415"/>
            <a:ext cx="8229600" cy="4144963"/>
          </a:xfrm>
        </p:spPr>
        <p:txBody>
          <a:bodyPr/>
          <a:lstStyle/>
          <a:p>
            <a:r>
              <a:rPr lang="en-CA" dirty="0" smtClean="0"/>
              <a:t>Important phenomenon that had the potential to be a disruptive innovation… so </a:t>
            </a:r>
            <a:r>
              <a:rPr lang="en-CA" dirty="0"/>
              <a:t>w</a:t>
            </a:r>
            <a:r>
              <a:rPr lang="en-CA" dirty="0" smtClean="0"/>
              <a:t>e just had to do it</a:t>
            </a:r>
          </a:p>
          <a:p>
            <a:r>
              <a:rPr lang="en-CA" dirty="0" smtClean="0"/>
              <a:t>3 main arguments</a:t>
            </a:r>
          </a:p>
          <a:p>
            <a:pPr lvl="1"/>
            <a:r>
              <a:rPr lang="en-CA" dirty="0" smtClean="0"/>
              <a:t>Branding</a:t>
            </a:r>
          </a:p>
          <a:p>
            <a:pPr lvl="1"/>
            <a:r>
              <a:rPr lang="en-CA" dirty="0" smtClean="0"/>
              <a:t>Learning</a:t>
            </a:r>
          </a:p>
          <a:p>
            <a:pPr lvl="1"/>
            <a:r>
              <a:rPr lang="en-CA" dirty="0" smtClean="0"/>
              <a:t>Giving back</a:t>
            </a:r>
          </a:p>
        </p:txBody>
      </p:sp>
    </p:spTree>
    <p:extLst>
      <p:ext uri="{BB962C8B-B14F-4D97-AF65-F5344CB8AC3E}">
        <p14:creationId xmlns:p14="http://schemas.microsoft.com/office/powerpoint/2010/main" val="297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670" y="544990"/>
            <a:ext cx="8229600" cy="914400"/>
          </a:xfrm>
        </p:spPr>
        <p:txBody>
          <a:bodyPr/>
          <a:lstStyle/>
          <a:p>
            <a:r>
              <a:rPr lang="en-CA" dirty="0" smtClean="0"/>
              <a:t>The Platform</a:t>
            </a:r>
            <a:endParaRPr lang="en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73670" y="1986995"/>
            <a:ext cx="8229600" cy="4525963"/>
          </a:xfrm>
        </p:spPr>
        <p:txBody>
          <a:bodyPr/>
          <a:lstStyle/>
          <a:p>
            <a:r>
              <a:rPr lang="en-CA" dirty="0" smtClean="0"/>
              <a:t>Different approach</a:t>
            </a:r>
          </a:p>
          <a:p>
            <a:r>
              <a:rPr lang="en-CA" dirty="0" smtClean="0"/>
              <a:t>Used our own platform based on SAKAI (open source LMS)</a:t>
            </a:r>
          </a:p>
          <a:p>
            <a:r>
              <a:rPr lang="en-CA" dirty="0" smtClean="0"/>
              <a:t>We wanted to be first in our market</a:t>
            </a:r>
          </a:p>
          <a:p>
            <a:r>
              <a:rPr lang="en-CA" dirty="0" smtClean="0"/>
              <a:t>We had good Sakai expertise</a:t>
            </a:r>
          </a:p>
          <a:p>
            <a:r>
              <a:rPr lang="en-CA" dirty="0" smtClean="0"/>
              <a:t>We wanted to keep control</a:t>
            </a:r>
          </a:p>
          <a:p>
            <a:endParaRPr lang="en-CA" dirty="0"/>
          </a:p>
        </p:txBody>
      </p:sp>
      <p:pic>
        <p:nvPicPr>
          <p:cNvPr id="5122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80" y="3049525"/>
            <a:ext cx="1217370" cy="91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OLC -   Focal Points / Make-Up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871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Accessibility Committee</a:t>
            </a:r>
          </a:p>
          <a:p>
            <a:pPr lvl="1"/>
            <a:r>
              <a:rPr lang="en-US" dirty="0" smtClean="0"/>
              <a:t>Captioning Task Force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INSPIRE Web Site</a:t>
            </a:r>
          </a:p>
          <a:p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Academic Integrity</a:t>
            </a:r>
          </a:p>
          <a:p>
            <a:r>
              <a:rPr lang="en-US" dirty="0" smtClean="0"/>
              <a:t>Retention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MOOCs</a:t>
            </a:r>
          </a:p>
          <a:p>
            <a:r>
              <a:rPr lang="en-US" dirty="0" smtClean="0"/>
              <a:t>Student Support &amp; Engagement</a:t>
            </a:r>
          </a:p>
          <a:p>
            <a:pPr lvl="1"/>
            <a:r>
              <a:rPr lang="en-US" dirty="0" smtClean="0"/>
              <a:t>DrexelExpress Web Site</a:t>
            </a:r>
          </a:p>
          <a:p>
            <a:r>
              <a:rPr lang="en-US" dirty="0" smtClean="0"/>
              <a:t>OLC Fellows</a:t>
            </a:r>
          </a:p>
          <a:p>
            <a:pPr lvl="1"/>
            <a:r>
              <a:rPr lang="en-US" dirty="0" smtClean="0"/>
              <a:t>Quality Matters</a:t>
            </a:r>
          </a:p>
          <a:p>
            <a:pPr lvl="2"/>
            <a:r>
              <a:rPr lang="en-US" dirty="0" smtClean="0"/>
              <a:t>Course Design Reviews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3050" y="2214680"/>
            <a:ext cx="5164450" cy="4432651"/>
            <a:chOff x="5327889" y="3749016"/>
            <a:chExt cx="3669822" cy="2926104"/>
          </a:xfrm>
        </p:grpSpPr>
        <p:pic>
          <p:nvPicPr>
            <p:cNvPr id="5" name="Picture 2" descr="C:\Users\mes27\AppData\Local\Microsoft\Windows\Temporary Internet Files\Content.IE5\FJLM32WU\MC900439587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889" y="3749016"/>
              <a:ext cx="3669822" cy="292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556776" y="4737397"/>
              <a:ext cx="1305845" cy="264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Communication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35107" y="5517838"/>
              <a:ext cx="874679" cy="264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Scalability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4213" y="5461249"/>
              <a:ext cx="1389362" cy="4672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Student Support 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&amp; Engagement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68417" y="4439544"/>
              <a:ext cx="857001" cy="264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Retention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66841" y="3902686"/>
              <a:ext cx="1279108" cy="34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Accessibility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60054" y="4419630"/>
              <a:ext cx="665453" cy="264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Quality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21461" y="4511000"/>
              <a:ext cx="215514" cy="264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58157" y="4202903"/>
              <a:ext cx="215514" cy="264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81317" y="4529863"/>
              <a:ext cx="215514" cy="264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77600" y="5133481"/>
              <a:ext cx="215514" cy="264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52249" y="5120905"/>
              <a:ext cx="215514" cy="264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F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0090" y="4292906"/>
            <a:ext cx="2428640" cy="729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43337" y="4894206"/>
            <a:ext cx="1365964" cy="43216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670" y="544990"/>
            <a:ext cx="8229600" cy="914400"/>
          </a:xfrm>
        </p:spPr>
        <p:txBody>
          <a:bodyPr/>
          <a:lstStyle/>
          <a:p>
            <a:r>
              <a:rPr lang="en-CA" dirty="0" smtClean="0"/>
              <a:t>Some Numbers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31626"/>
            <a:ext cx="8229600" cy="4933174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First page</a:t>
            </a:r>
          </a:p>
          <a:p>
            <a:pPr marL="720725" lvl="1" indent="-268288"/>
            <a:r>
              <a:rPr lang="en-CA" dirty="0">
                <a:solidFill>
                  <a:schemeClr val="tx1"/>
                </a:solidFill>
              </a:rPr>
              <a:t>More </a:t>
            </a:r>
            <a:r>
              <a:rPr lang="en-CA" dirty="0" smtClean="0">
                <a:solidFill>
                  <a:schemeClr val="tx1"/>
                </a:solidFill>
              </a:rPr>
              <a:t>than 68,000  </a:t>
            </a:r>
            <a:r>
              <a:rPr lang="en-CA" dirty="0">
                <a:solidFill>
                  <a:schemeClr val="tx1"/>
                </a:solidFill>
              </a:rPr>
              <a:t>unique visitors</a:t>
            </a:r>
          </a:p>
          <a:p>
            <a:pPr marL="720725" lvl="1" indent="-268288"/>
            <a:r>
              <a:rPr lang="en-CA" dirty="0">
                <a:solidFill>
                  <a:schemeClr val="tx1"/>
                </a:solidFill>
              </a:rPr>
              <a:t>Mostly from French Canada but reached </a:t>
            </a:r>
            <a:r>
              <a:rPr lang="en-CA" dirty="0" smtClean="0">
                <a:solidFill>
                  <a:schemeClr val="tx1"/>
                </a:solidFill>
              </a:rPr>
              <a:t>150 </a:t>
            </a:r>
            <a:r>
              <a:rPr lang="en-CA" dirty="0">
                <a:solidFill>
                  <a:schemeClr val="tx1"/>
                </a:solidFill>
              </a:rPr>
              <a:t>different countries (Haiti, France, Algeria, Senegal, </a:t>
            </a:r>
            <a:r>
              <a:rPr lang="en-CA" dirty="0" smtClean="0">
                <a:solidFill>
                  <a:schemeClr val="tx1"/>
                </a:solidFill>
              </a:rPr>
              <a:t>Burkina Faso, Morocco</a:t>
            </a:r>
            <a:r>
              <a:rPr lang="en-CA" dirty="0">
                <a:solidFill>
                  <a:schemeClr val="tx1"/>
                </a:solidFill>
              </a:rPr>
              <a:t>, </a:t>
            </a:r>
            <a:r>
              <a:rPr lang="en-CA" dirty="0" smtClean="0">
                <a:solidFill>
                  <a:schemeClr val="tx1"/>
                </a:solidFill>
              </a:rPr>
              <a:t>Ivory </a:t>
            </a:r>
            <a:r>
              <a:rPr lang="en-CA" dirty="0">
                <a:solidFill>
                  <a:schemeClr val="tx1"/>
                </a:solidFill>
              </a:rPr>
              <a:t>Coast</a:t>
            </a:r>
            <a:r>
              <a:rPr lang="en-CA" dirty="0" smtClean="0">
                <a:solidFill>
                  <a:schemeClr val="tx1"/>
                </a:solidFill>
              </a:rPr>
              <a:t>, </a:t>
            </a:r>
            <a:r>
              <a:rPr lang="en-CA" dirty="0">
                <a:solidFill>
                  <a:schemeClr val="tx1"/>
                </a:solidFill>
              </a:rPr>
              <a:t>Cameroun, Niger, …)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Introduction to Marketing</a:t>
            </a:r>
          </a:p>
          <a:p>
            <a:pPr marL="719138" lvl="1" indent="-266700"/>
            <a:r>
              <a:rPr lang="en-CA" dirty="0" smtClean="0">
                <a:solidFill>
                  <a:schemeClr val="tx1"/>
                </a:solidFill>
              </a:rPr>
              <a:t>3,850 </a:t>
            </a:r>
            <a:r>
              <a:rPr lang="en-CA" dirty="0">
                <a:solidFill>
                  <a:schemeClr val="tx1"/>
                </a:solidFill>
              </a:rPr>
              <a:t>registered participants</a:t>
            </a:r>
          </a:p>
          <a:p>
            <a:pPr marL="719138" lvl="1" indent="-266700"/>
            <a:r>
              <a:rPr lang="en-CA" dirty="0" smtClean="0">
                <a:solidFill>
                  <a:schemeClr val="tx1"/>
                </a:solidFill>
              </a:rPr>
              <a:t>1,759 </a:t>
            </a:r>
            <a:r>
              <a:rPr lang="en-CA" dirty="0">
                <a:solidFill>
                  <a:schemeClr val="tx1"/>
                </a:solidFill>
              </a:rPr>
              <a:t>did the first test</a:t>
            </a:r>
          </a:p>
          <a:p>
            <a:pPr marL="719138" lvl="1" indent="-266700"/>
            <a:r>
              <a:rPr lang="en-CA" dirty="0">
                <a:solidFill>
                  <a:schemeClr val="tx1"/>
                </a:solidFill>
              </a:rPr>
              <a:t>568 did the final exam</a:t>
            </a:r>
          </a:p>
          <a:p>
            <a:pPr marL="719138" lvl="1" indent="-266700"/>
            <a:r>
              <a:rPr lang="en-CA" dirty="0">
                <a:solidFill>
                  <a:schemeClr val="tx1"/>
                </a:solidFill>
              </a:rPr>
              <a:t>450 passed 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Understanding Financial Statements </a:t>
            </a:r>
          </a:p>
          <a:p>
            <a:pPr marL="719138" lvl="1" indent="-266700"/>
            <a:r>
              <a:rPr lang="en-CA" dirty="0" smtClean="0">
                <a:solidFill>
                  <a:schemeClr val="tx1"/>
                </a:solidFill>
              </a:rPr>
              <a:t>6,007 </a:t>
            </a:r>
            <a:r>
              <a:rPr lang="en-CA" dirty="0">
                <a:solidFill>
                  <a:schemeClr val="tx1"/>
                </a:solidFill>
              </a:rPr>
              <a:t>registered participants</a:t>
            </a:r>
          </a:p>
          <a:p>
            <a:pPr marL="719138" lvl="1" indent="-266700"/>
            <a:r>
              <a:rPr lang="en-CA" dirty="0" smtClean="0">
                <a:solidFill>
                  <a:schemeClr val="tx1"/>
                </a:solidFill>
              </a:rPr>
              <a:t>1,465 </a:t>
            </a:r>
            <a:r>
              <a:rPr lang="en-CA" dirty="0">
                <a:solidFill>
                  <a:schemeClr val="tx1"/>
                </a:solidFill>
              </a:rPr>
              <a:t>did the first test</a:t>
            </a:r>
          </a:p>
          <a:p>
            <a:pPr marL="719138" lvl="1" indent="-266700"/>
            <a:r>
              <a:rPr lang="en-CA" dirty="0" smtClean="0">
                <a:solidFill>
                  <a:schemeClr val="tx1"/>
                </a:solidFill>
              </a:rPr>
              <a:t>1,107 </a:t>
            </a:r>
            <a:r>
              <a:rPr lang="en-CA" dirty="0">
                <a:solidFill>
                  <a:schemeClr val="tx1"/>
                </a:solidFill>
              </a:rPr>
              <a:t>did the final exam</a:t>
            </a:r>
          </a:p>
          <a:p>
            <a:pPr marL="719138" lvl="1" indent="-266700"/>
            <a:r>
              <a:rPr lang="en-CA" dirty="0" smtClean="0">
                <a:solidFill>
                  <a:schemeClr val="tx1"/>
                </a:solidFill>
              </a:rPr>
              <a:t>1,010 </a:t>
            </a:r>
            <a:r>
              <a:rPr lang="en-CA" dirty="0">
                <a:solidFill>
                  <a:schemeClr val="tx1"/>
                </a:solidFill>
              </a:rPr>
              <a:t>passed 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chemeClr val="tx1"/>
                </a:solidFill>
              </a:rPr>
              <a:t>Economic Problems and Policies</a:t>
            </a:r>
          </a:p>
          <a:p>
            <a:pPr marL="719138" lvl="1" indent="-266700"/>
            <a:r>
              <a:rPr lang="en-CA" dirty="0" smtClean="0">
                <a:solidFill>
                  <a:schemeClr val="tx1"/>
                </a:solidFill>
              </a:rPr>
              <a:t>5,002 </a:t>
            </a:r>
            <a:r>
              <a:rPr lang="en-CA" dirty="0">
                <a:solidFill>
                  <a:schemeClr val="tx1"/>
                </a:solidFill>
              </a:rPr>
              <a:t>registered </a:t>
            </a:r>
            <a:r>
              <a:rPr lang="en-CA" dirty="0" smtClean="0">
                <a:solidFill>
                  <a:schemeClr val="tx1"/>
                </a:solidFill>
              </a:rPr>
              <a:t>participants</a:t>
            </a:r>
          </a:p>
          <a:p>
            <a:pPr marL="719138" lvl="1" indent="-266700"/>
            <a:r>
              <a:rPr lang="en-CA" dirty="0" smtClean="0">
                <a:solidFill>
                  <a:schemeClr val="tx1"/>
                </a:solidFill>
              </a:rPr>
              <a:t>623 did the first test</a:t>
            </a:r>
          </a:p>
          <a:p>
            <a:pPr marL="719138" lvl="1" indent="-266700"/>
            <a:r>
              <a:rPr lang="en-CA" dirty="0" smtClean="0">
                <a:solidFill>
                  <a:schemeClr val="tx1"/>
                </a:solidFill>
              </a:rPr>
              <a:t>351 did the final exam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96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4" y="1000360"/>
            <a:ext cx="392974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000360"/>
            <a:ext cx="3908425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9" y="4112055"/>
            <a:ext cx="3971998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4112055"/>
            <a:ext cx="3908425" cy="232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6036" y="544990"/>
            <a:ext cx="8229600" cy="914400"/>
          </a:xfrm>
        </p:spPr>
        <p:txBody>
          <a:bodyPr/>
          <a:lstStyle/>
          <a:p>
            <a:r>
              <a:rPr lang="en-CA" dirty="0" smtClean="0"/>
              <a:t>Pedagogical Approach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12876" r="2984" b="5783"/>
          <a:stretch/>
        </p:blipFill>
        <p:spPr bwMode="auto">
          <a:xfrm>
            <a:off x="1042729" y="1455730"/>
            <a:ext cx="7476291" cy="493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1384410" y="2923505"/>
            <a:ext cx="531265" cy="151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Ellipse 4"/>
          <p:cNvSpPr/>
          <p:nvPr/>
        </p:nvSpPr>
        <p:spPr>
          <a:xfrm>
            <a:off x="1271177" y="4112055"/>
            <a:ext cx="644498" cy="227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Ellipse 5"/>
          <p:cNvSpPr/>
          <p:nvPr/>
        </p:nvSpPr>
        <p:spPr>
          <a:xfrm>
            <a:off x="1384410" y="4329545"/>
            <a:ext cx="531265" cy="151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4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670" y="544990"/>
            <a:ext cx="8229600" cy="914400"/>
          </a:xfrm>
        </p:spPr>
        <p:txBody>
          <a:bodyPr/>
          <a:lstStyle/>
          <a:p>
            <a:r>
              <a:rPr lang="en-CA" dirty="0" smtClean="0"/>
              <a:t>Responsibilities and Cost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670" y="1759310"/>
            <a:ext cx="8229600" cy="4144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Faculty: $12K </a:t>
            </a:r>
          </a:p>
          <a:p>
            <a:pPr lvl="1"/>
            <a:r>
              <a:rPr lang="en-CA" dirty="0" smtClean="0"/>
              <a:t>Teaching Innovation Workshop</a:t>
            </a:r>
          </a:p>
          <a:p>
            <a:pPr lvl="1"/>
            <a:r>
              <a:rPr lang="en-CA" dirty="0" smtClean="0"/>
              <a:t>Between 20 to 50 hours/video hour</a:t>
            </a:r>
          </a:p>
          <a:p>
            <a:r>
              <a:rPr lang="en-CA" dirty="0" smtClean="0"/>
              <a:t>Support ($10K to $15K)</a:t>
            </a:r>
          </a:p>
          <a:p>
            <a:pPr lvl="1"/>
            <a:r>
              <a:rPr lang="en-CA" dirty="0" smtClean="0"/>
              <a:t>Teaching assistant</a:t>
            </a:r>
          </a:p>
          <a:p>
            <a:pPr lvl="1"/>
            <a:r>
              <a:rPr lang="en-CA" dirty="0" smtClean="0"/>
              <a:t>Proof reading</a:t>
            </a:r>
          </a:p>
          <a:p>
            <a:r>
              <a:rPr lang="en-CA" dirty="0" smtClean="0"/>
              <a:t>Instructional </a:t>
            </a:r>
            <a:r>
              <a:rPr lang="en-CA" dirty="0"/>
              <a:t>D</a:t>
            </a:r>
            <a:r>
              <a:rPr lang="en-CA" dirty="0" smtClean="0"/>
              <a:t>esigners (50 hours)</a:t>
            </a:r>
          </a:p>
          <a:p>
            <a:r>
              <a:rPr lang="en-CA" dirty="0" smtClean="0"/>
              <a:t>Graphic Design (20 hours)</a:t>
            </a:r>
          </a:p>
          <a:p>
            <a:r>
              <a:rPr lang="en-CA" dirty="0" smtClean="0"/>
              <a:t>Web Page </a:t>
            </a:r>
            <a:r>
              <a:rPr lang="en-CA" dirty="0"/>
              <a:t>D</a:t>
            </a:r>
            <a:r>
              <a:rPr lang="en-CA" dirty="0" smtClean="0"/>
              <a:t>evelopment (25 hours)</a:t>
            </a:r>
          </a:p>
          <a:p>
            <a:r>
              <a:rPr lang="en-CA" dirty="0" smtClean="0"/>
              <a:t>Technical set-up (25 hours)</a:t>
            </a:r>
          </a:p>
          <a:p>
            <a:r>
              <a:rPr lang="en-CA" dirty="0" smtClean="0"/>
              <a:t>Video Production (200 hours)</a:t>
            </a:r>
          </a:p>
        </p:txBody>
      </p:sp>
    </p:spTree>
    <p:extLst>
      <p:ext uri="{BB962C8B-B14F-4D97-AF65-F5344CB8AC3E}">
        <p14:creationId xmlns:p14="http://schemas.microsoft.com/office/powerpoint/2010/main" val="38539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670" y="544990"/>
            <a:ext cx="8229600" cy="914400"/>
          </a:xfrm>
        </p:spPr>
        <p:txBody>
          <a:bodyPr/>
          <a:lstStyle/>
          <a:p>
            <a:r>
              <a:rPr lang="en-CA" dirty="0" smtClean="0"/>
              <a:t>Likes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3670" y="1683415"/>
            <a:ext cx="8229600" cy="4144963"/>
          </a:xfrm>
        </p:spPr>
        <p:txBody>
          <a:bodyPr>
            <a:normAutofit/>
          </a:bodyPr>
          <a:lstStyle/>
          <a:p>
            <a:r>
              <a:rPr lang="en-CA" dirty="0" smtClean="0"/>
              <a:t>Format (6 weeks, flexibility/structure)</a:t>
            </a:r>
          </a:p>
          <a:p>
            <a:r>
              <a:rPr lang="en-CA" dirty="0" smtClean="0"/>
              <a:t>Quality of the material produced by faculty</a:t>
            </a:r>
          </a:p>
          <a:p>
            <a:r>
              <a:rPr lang="en-CA" dirty="0" smtClean="0"/>
              <a:t>Collaboration between the different departments involved</a:t>
            </a:r>
          </a:p>
          <a:p>
            <a:r>
              <a:rPr lang="en-CA" dirty="0" smtClean="0"/>
              <a:t>Involvement of many students</a:t>
            </a:r>
          </a:p>
          <a:p>
            <a:r>
              <a:rPr lang="en-CA" dirty="0" smtClean="0"/>
              <a:t>A large number of participants is an advantage</a:t>
            </a:r>
          </a:p>
          <a:p>
            <a:r>
              <a:rPr lang="en-CA" dirty="0" smtClean="0"/>
              <a:t>Quality of contributions on the forums was surprising</a:t>
            </a:r>
          </a:p>
          <a:p>
            <a:r>
              <a:rPr lang="en-CA" dirty="0" smtClean="0"/>
              <a:t>Open access </a:t>
            </a:r>
          </a:p>
          <a:p>
            <a:r>
              <a:rPr lang="en-CA" dirty="0" smtClean="0"/>
              <a:t>Open door </a:t>
            </a:r>
          </a:p>
        </p:txBody>
      </p:sp>
    </p:spTree>
    <p:extLst>
      <p:ext uri="{BB962C8B-B14F-4D97-AF65-F5344CB8AC3E}">
        <p14:creationId xmlns:p14="http://schemas.microsoft.com/office/powerpoint/2010/main" val="33261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3670" y="544990"/>
            <a:ext cx="8229600" cy="914400"/>
          </a:xfrm>
        </p:spPr>
        <p:txBody>
          <a:bodyPr>
            <a:noAutofit/>
          </a:bodyPr>
          <a:lstStyle/>
          <a:p>
            <a:r>
              <a:rPr lang="en-CA" dirty="0" smtClean="0"/>
              <a:t>Challenges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556792"/>
            <a:ext cx="7776864" cy="475252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High drop-out rate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Student motivation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Mostly lectures and content focused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Little interaction with faculty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Interaction between participants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Validity of evaluations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Availability of proper technology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Financing</a:t>
            </a:r>
          </a:p>
        </p:txBody>
      </p:sp>
    </p:spTree>
    <p:extLst>
      <p:ext uri="{BB962C8B-B14F-4D97-AF65-F5344CB8AC3E}">
        <p14:creationId xmlns:p14="http://schemas.microsoft.com/office/powerpoint/2010/main" val="21176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70" y="54499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Value to HEC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7775" y="1531625"/>
            <a:ext cx="6885290" cy="4933175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Learn to teach differently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algn="l"/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Learn to organize content differently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Obtain real-time </a:t>
            </a:r>
            <a:r>
              <a:rPr lang="en-US" sz="2000" dirty="0" smtClean="0">
                <a:solidFill>
                  <a:schemeClr val="tx2"/>
                </a:solidFill>
              </a:rPr>
              <a:t>data on the learning process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Learning and </a:t>
            </a:r>
            <a:r>
              <a:rPr lang="en-US" sz="2000" dirty="0" smtClean="0">
                <a:solidFill>
                  <a:schemeClr val="tx2"/>
                </a:solidFill>
              </a:rPr>
              <a:t>teaching innovation Lab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Transfer to existing programs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Branding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algn="l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algn="l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6" t="28455" r="25915" b="27643"/>
          <a:stretch/>
        </p:blipFill>
        <p:spPr bwMode="auto">
          <a:xfrm>
            <a:off x="4705350" y="2000250"/>
            <a:ext cx="418994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tatic.guim.co.uk/sys-images/Guardian/Pix/red/blue_pics/2010/12/05/math_460x2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0" y="2290701"/>
            <a:ext cx="2556081" cy="15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3223945" y="2919412"/>
            <a:ext cx="1085850" cy="276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6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990"/>
            <a:ext cx="8229600" cy="914400"/>
          </a:xfrm>
        </p:spPr>
        <p:txBody>
          <a:bodyPr/>
          <a:lstStyle/>
          <a:p>
            <a:r>
              <a:rPr lang="en-US" dirty="0" smtClean="0"/>
              <a:t>Success Factors: The Four </a:t>
            </a:r>
            <a:r>
              <a:rPr lang="en-US" dirty="0"/>
              <a:t>P</a:t>
            </a:r>
            <a:r>
              <a:rPr lang="en-US" dirty="0" smtClean="0"/>
              <a:t>illars of MOOCs </a:t>
            </a:r>
            <a:endParaRPr lang="en-US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880223104"/>
              </p:ext>
            </p:extLst>
          </p:nvPr>
        </p:nvGraphicFramePr>
        <p:xfrm>
          <a:off x="1085850" y="1780514"/>
          <a:ext cx="6534150" cy="4380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7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3150" y="2484507"/>
            <a:ext cx="432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/>
              <a:t>« JUST DO </a:t>
            </a:r>
            <a:r>
              <a:rPr lang="en-CA" sz="4000" dirty="0" smtClean="0"/>
              <a:t>IT</a:t>
            </a:r>
            <a:r>
              <a:rPr lang="en-CA" sz="4000" dirty="0"/>
              <a:t> </a:t>
            </a:r>
            <a:r>
              <a:rPr lang="en-CA" sz="4000" dirty="0" smtClean="0"/>
              <a:t>»</a:t>
            </a:r>
            <a:r>
              <a:rPr lang="en-CA" sz="2800" baseline="75000" dirty="0" smtClean="0"/>
              <a:t>1</a:t>
            </a:r>
            <a:endParaRPr lang="en-CA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631425" y="6161220"/>
            <a:ext cx="2310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baseline="50000" dirty="0" smtClean="0">
                <a:solidFill>
                  <a:srgbClr val="0065A4"/>
                </a:solidFill>
              </a:rPr>
              <a:t>1</a:t>
            </a:r>
            <a:r>
              <a:rPr lang="fr-CA" sz="1600" dirty="0" smtClean="0">
                <a:solidFill>
                  <a:srgbClr val="0065A4"/>
                </a:solidFill>
              </a:rPr>
              <a:t> </a:t>
            </a:r>
            <a:r>
              <a:rPr lang="fr-CA" sz="1600" dirty="0" err="1" smtClean="0">
                <a:solidFill>
                  <a:srgbClr val="0065A4"/>
                </a:solidFill>
              </a:rPr>
              <a:t>with</a:t>
            </a:r>
            <a:r>
              <a:rPr lang="fr-CA" sz="1600" dirty="0" smtClean="0">
                <a:solidFill>
                  <a:srgbClr val="0065A4"/>
                </a:solidFill>
              </a:rPr>
              <a:t> apologies to Nike</a:t>
            </a:r>
            <a:endParaRPr lang="fr-CA" sz="1600" dirty="0">
              <a:solidFill>
                <a:srgbClr val="0065A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7950" y="3884370"/>
            <a:ext cx="432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dirty="0" smtClean="0"/>
              <a:t>But Keep </a:t>
            </a:r>
            <a:r>
              <a:rPr lang="en-CA" sz="4000" dirty="0"/>
              <a:t>I</a:t>
            </a:r>
            <a:r>
              <a:rPr lang="en-CA" sz="4000" dirty="0" smtClean="0"/>
              <a:t>t Simple</a:t>
            </a:r>
            <a:endParaRPr lang="en-CA" sz="4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44990"/>
            <a:ext cx="8229600" cy="914400"/>
          </a:xfrm>
        </p:spPr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152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MOOCs – Faculty Perspective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Experiences / </a:t>
            </a:r>
            <a:r>
              <a:rPr lang="en-US" i="1" dirty="0" err="1"/>
              <a:t>SCAA</a:t>
            </a:r>
            <a:r>
              <a:rPr lang="en-US" i="1" dirty="0"/>
              <a:t> Insights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Dr. </a:t>
            </a:r>
            <a:r>
              <a:rPr lang="en-US" sz="3200" dirty="0" err="1"/>
              <a:t>Ludo</a:t>
            </a:r>
            <a:r>
              <a:rPr lang="en-US" sz="3200" dirty="0"/>
              <a:t> </a:t>
            </a:r>
            <a:r>
              <a:rPr lang="en-US" sz="3200" dirty="0" err="1" smtClean="0"/>
              <a:t>Scheffer</a:t>
            </a:r>
            <a:r>
              <a:rPr lang="en-US" sz="3200" dirty="0" smtClean="0"/>
              <a:t>, </a:t>
            </a:r>
            <a:r>
              <a:rPr lang="en-US" sz="3200" dirty="0"/>
              <a:t>Teaching Professor, Psychology, </a:t>
            </a:r>
            <a:r>
              <a:rPr lang="en-US" sz="3200" dirty="0" smtClean="0"/>
              <a:t>College </a:t>
            </a:r>
            <a:r>
              <a:rPr lang="en-US" sz="3200" dirty="0"/>
              <a:t>of Arts &amp; Sciences, Drexel University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819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Compelling about the MOOC Realm?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Align Drexel with top-level institutions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Continue Drexel’s </a:t>
            </a:r>
            <a:r>
              <a:rPr lang="en-US" i="1" dirty="0" smtClean="0">
                <a:solidFill>
                  <a:schemeClr val="tx1"/>
                </a:solidFill>
              </a:rPr>
              <a:t>close follower </a:t>
            </a:r>
            <a:r>
              <a:rPr lang="en-US" dirty="0" smtClean="0">
                <a:solidFill>
                  <a:schemeClr val="tx1"/>
                </a:solidFill>
              </a:rPr>
              <a:t>approach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Investigate new pedagogical approaches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Inform eLearning at Drexel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Face-to-Face courses – Web-enhanced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Hybrid courses – Web-enabled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Online courses – Web-delivered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Scale current offerings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25 students/class → 50 </a:t>
            </a:r>
            <a:r>
              <a:rPr lang="en-US" dirty="0">
                <a:solidFill>
                  <a:schemeClr val="tx1"/>
                </a:solidFill>
              </a:rPr>
              <a:t>students/class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50 </a:t>
            </a:r>
            <a:r>
              <a:rPr lang="en-US" dirty="0" smtClean="0">
                <a:solidFill>
                  <a:schemeClr val="tx1"/>
                </a:solidFill>
              </a:rPr>
              <a:t>students/class </a:t>
            </a:r>
            <a:r>
              <a:rPr lang="en-US" dirty="0">
                <a:solidFill>
                  <a:schemeClr val="tx1"/>
                </a:solidFill>
              </a:rPr>
              <a:t>→ </a:t>
            </a:r>
            <a:r>
              <a:rPr lang="en-US" dirty="0" smtClean="0">
                <a:solidFill>
                  <a:schemeClr val="tx1"/>
                </a:solidFill>
              </a:rPr>
              <a:t>200 students/class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 200 students → ??? students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685" y="3353105"/>
            <a:ext cx="4250120" cy="341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5211551" y="3694599"/>
            <a:ext cx="3762359" cy="56924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206266" y="5705851"/>
            <a:ext cx="3767644" cy="43595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94814" y="6062525"/>
            <a:ext cx="3774763" cy="1524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1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Award, or Not Award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Ludo Scheffer, Ph D</a:t>
            </a:r>
          </a:p>
          <a:p>
            <a:r>
              <a:rPr lang="en-US" dirty="0" smtClean="0"/>
              <a:t>Chair, Senate Committee on Academic 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Award or Not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Question asked:</a:t>
            </a:r>
          </a:p>
          <a:p>
            <a:endParaRPr lang="en-US" dirty="0"/>
          </a:p>
          <a:p>
            <a:pPr lvl="1"/>
            <a:r>
              <a:rPr lang="en-US" dirty="0" smtClean="0"/>
              <a:t>Should Drexel award credit for students taking MOOC’s?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Award or Not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Awarding Credit for MOOC’s, issues to consider:</a:t>
            </a:r>
          </a:p>
          <a:p>
            <a:pPr lvl="1"/>
            <a:r>
              <a:rPr lang="en-US" dirty="0" smtClean="0"/>
              <a:t>Who certifies the courses?</a:t>
            </a:r>
          </a:p>
          <a:p>
            <a:pPr lvl="1"/>
            <a:r>
              <a:rPr lang="en-US" dirty="0" smtClean="0"/>
              <a:t>How do (COOP) employers view, or understand MOOC’s?</a:t>
            </a:r>
          </a:p>
          <a:p>
            <a:pPr lvl="1"/>
            <a:r>
              <a:rPr lang="en-US" dirty="0" smtClean="0"/>
              <a:t>How do accrediting agencies view MOOC’s and the issue of awarding credit?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And then: ….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7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Award or Not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considerations: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Impact on online program?</a:t>
            </a:r>
          </a:p>
          <a:p>
            <a:pPr lvl="1"/>
            <a:r>
              <a:rPr lang="en-US" dirty="0" smtClean="0"/>
              <a:t>Can current students take MOOC’s  (target population?)</a:t>
            </a:r>
          </a:p>
          <a:p>
            <a:pPr lvl="2"/>
            <a:r>
              <a:rPr lang="en-US" dirty="0" smtClean="0"/>
              <a:t>If so, how many?</a:t>
            </a:r>
          </a:p>
          <a:p>
            <a:pPr lvl="2"/>
            <a:r>
              <a:rPr lang="en-US" dirty="0" smtClean="0"/>
              <a:t>Only electives, or also core courses?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Award or Not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a question to ask:</a:t>
            </a:r>
          </a:p>
          <a:p>
            <a:endParaRPr lang="en-US" dirty="0"/>
          </a:p>
          <a:p>
            <a:pPr lvl="1"/>
            <a:r>
              <a:rPr lang="en-US" dirty="0" smtClean="0"/>
              <a:t>How do MOOC’s align with the core mission and values of the university of Experiential and Entrepreneurial Learning?</a:t>
            </a:r>
          </a:p>
        </p:txBody>
      </p:sp>
    </p:spTree>
    <p:extLst>
      <p:ext uri="{BB962C8B-B14F-4D97-AF65-F5344CB8AC3E}">
        <p14:creationId xmlns:p14="http://schemas.microsoft.com/office/powerpoint/2010/main" val="3972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Break – 11:45am – 12:45pm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83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endParaRPr lang="en-US" sz="2800" dirty="0" smtClean="0">
              <a:hlinkClick r:id="rId2"/>
            </a:endParaRP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80" y="4036160"/>
            <a:ext cx="5243943" cy="241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17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Panel Discussion – 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Don Huesman</a:t>
            </a:r>
          </a:p>
          <a:p>
            <a:r>
              <a:rPr lang="en-US" sz="3200" dirty="0" smtClean="0"/>
              <a:t>Jean Talbot</a:t>
            </a:r>
          </a:p>
          <a:p>
            <a:r>
              <a:rPr lang="en-US" sz="3200" dirty="0" smtClean="0"/>
              <a:t>Fran Cornelius</a:t>
            </a:r>
          </a:p>
          <a:p>
            <a:r>
              <a:rPr lang="en-US" sz="3200" dirty="0" smtClean="0"/>
              <a:t>Linda Marion</a:t>
            </a:r>
          </a:p>
          <a:p>
            <a:r>
              <a:rPr lang="en-US" sz="3200" dirty="0" err="1" smtClean="0"/>
              <a:t>Ludo</a:t>
            </a:r>
            <a:r>
              <a:rPr lang="en-US" sz="3200" dirty="0" smtClean="0"/>
              <a:t> </a:t>
            </a:r>
            <a:r>
              <a:rPr lang="en-US" sz="3200" dirty="0" err="1" smtClean="0"/>
              <a:t>Scheffer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2400" dirty="0" smtClean="0"/>
              <a:t>Moderator: Mike Scheuermann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9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Augmenting the Panel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59495"/>
          </a:xfrm>
        </p:spPr>
        <p:txBody>
          <a:bodyPr>
            <a:normAutofit/>
          </a:bodyPr>
          <a:lstStyle/>
          <a:p>
            <a:r>
              <a:rPr lang="en-US" dirty="0" smtClean="0"/>
              <a:t>Full-length Mike-Karl discussion</a:t>
            </a:r>
          </a:p>
          <a:p>
            <a:r>
              <a:rPr lang="en-US" dirty="0" smtClean="0"/>
              <a:t>Clay </a:t>
            </a:r>
            <a:r>
              <a:rPr lang="en-US" dirty="0" err="1" smtClean="0"/>
              <a:t>Shirky</a:t>
            </a:r>
            <a:r>
              <a:rPr lang="en-US" dirty="0" smtClean="0"/>
              <a:t> -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hlinkClick r:id="rId2"/>
              </a:rPr>
              <a:t>MOOCS Will Matter but Worries about Corporate Players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July 25, 2013</a:t>
            </a:r>
          </a:p>
          <a:p>
            <a:r>
              <a:rPr lang="en-US" dirty="0" smtClean="0"/>
              <a:t>EDUCAUSE – 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hlinkClick r:id="rId3"/>
              </a:rPr>
              <a:t>MOOCs and Beyond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July 29, 2013</a:t>
            </a:r>
          </a:p>
          <a:p>
            <a:r>
              <a:rPr lang="en-US" dirty="0" smtClean="0"/>
              <a:t>2U – </a:t>
            </a:r>
            <a:r>
              <a:rPr lang="en-US" i="1" dirty="0" smtClean="0"/>
              <a:t>In the News </a:t>
            </a:r>
            <a:r>
              <a:rPr lang="en-US" dirty="0" smtClean="0"/>
              <a:t>Recently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hlinkClick r:id="rId4"/>
              </a:rPr>
              <a:t>3 Universities Will Grant Credit for @U’s</a:t>
            </a:r>
            <a:br>
              <a:rPr lang="en-US" dirty="0" smtClean="0">
                <a:hlinkClick r:id="rId4"/>
              </a:rPr>
            </a:br>
            <a:r>
              <a:rPr lang="en-US" dirty="0" smtClean="0">
                <a:hlinkClick r:id="rId4"/>
              </a:rPr>
              <a:t>Online Courses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The Chronicle of Higher Education</a:t>
            </a:r>
          </a:p>
          <a:p>
            <a:pPr lvl="2"/>
            <a:r>
              <a:rPr lang="en-US" dirty="0" smtClean="0"/>
              <a:t>July 30, 2013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44" y="1759310"/>
            <a:ext cx="2162646" cy="2504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95" y="3429000"/>
            <a:ext cx="1897375" cy="2673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60" y="6372123"/>
            <a:ext cx="5312650" cy="3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mes27\AppData\Local\Temp\SNAGHTML15cd9b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" y="1752527"/>
            <a:ext cx="3415275" cy="17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Augmenting the Panel Discussion</a:t>
            </a:r>
            <a:endParaRPr lang="en-US" dirty="0"/>
          </a:p>
        </p:txBody>
      </p:sp>
      <p:pic>
        <p:nvPicPr>
          <p:cNvPr id="1029" name="Picture 5" descr="C:\Users\mes27\AppData\Local\Temp\SNAGHTMLaec80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5" y="5098690"/>
            <a:ext cx="4174225" cy="14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es27\AppData\Local\Temp\SNAGHTMLd253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25" y="1379835"/>
            <a:ext cx="1685988" cy="246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es27\AppData\Local\Temp\SNAGHTML12f2a7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75" y="5535594"/>
            <a:ext cx="4250120" cy="132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es27\AppData\Local\Temp\SNAGHTML1446a0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00" y="3042742"/>
            <a:ext cx="3491170" cy="20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for Attending 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Don Huesman   - </a:t>
            </a:r>
            <a:r>
              <a:rPr lang="en-US" sz="3200" dirty="0" smtClean="0"/>
              <a:t>  huesman@wharton.upenn.edu</a:t>
            </a:r>
          </a:p>
          <a:p>
            <a:r>
              <a:rPr lang="en-US" sz="3200" dirty="0"/>
              <a:t>Jean </a:t>
            </a:r>
            <a:r>
              <a:rPr lang="en-US" sz="3200" dirty="0" smtClean="0"/>
              <a:t>Talbot   	-   jean.talbot@hec.ca</a:t>
            </a:r>
          </a:p>
          <a:p>
            <a:r>
              <a:rPr lang="en-US" sz="3200" dirty="0" smtClean="0"/>
              <a:t>Fran Cornelius  -   fc28@drexel.edu</a:t>
            </a:r>
          </a:p>
          <a:p>
            <a:r>
              <a:rPr lang="en-US" sz="3200" dirty="0"/>
              <a:t>Linda Marion   </a:t>
            </a:r>
            <a:r>
              <a:rPr lang="en-US" sz="3200" dirty="0" smtClean="0"/>
              <a:t>	-   sg95etcm@drexel.edu</a:t>
            </a:r>
          </a:p>
          <a:p>
            <a:r>
              <a:rPr lang="en-US" sz="3200" dirty="0" err="1" smtClean="0"/>
              <a:t>Ludo</a:t>
            </a:r>
            <a:r>
              <a:rPr lang="en-US" sz="3200" dirty="0" smtClean="0"/>
              <a:t> </a:t>
            </a:r>
            <a:r>
              <a:rPr lang="en-US" sz="3200" dirty="0" err="1" smtClean="0"/>
              <a:t>Scheffer</a:t>
            </a:r>
            <a:r>
              <a:rPr lang="en-US" sz="3200" dirty="0" smtClean="0"/>
              <a:t>   	-   lcs22@drexel.edu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2400" dirty="0" smtClean="0"/>
              <a:t>Mike Scheuermann 	- mikes@drexel.edu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10" y="5041180"/>
            <a:ext cx="161925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s27\AppData\Local\Temp\SNAGHTML4f788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81" y="314802"/>
            <a:ext cx="5625037" cy="63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s27\AppData\Local\Temp\SNAGHTML4f788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81" y="314802"/>
            <a:ext cx="5625037" cy="63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9255" y="1343025"/>
            <a:ext cx="4857280" cy="4921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19255" y="1835206"/>
            <a:ext cx="4857280" cy="4553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9255" y="2290575"/>
            <a:ext cx="4857280" cy="4553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9255" y="3704310"/>
            <a:ext cx="4857280" cy="4553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19255" y="4159680"/>
            <a:ext cx="4857280" cy="4553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19255" y="4614745"/>
            <a:ext cx="4857280" cy="4553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Disruption &amp; Profound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How do we monetize MOOCs?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How do we (or, do we) offer MOOCs for credit?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How do we (or, do we) offer credit for MOOCs?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Are we giving away our content?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Are we undermining our existing programs?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Can we get faculty buy-in?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Can we maintain </a:t>
            </a:r>
            <a:r>
              <a:rPr lang="en-US" sz="2000" dirty="0">
                <a:solidFill>
                  <a:schemeClr val="tx1"/>
                </a:solidFill>
              </a:rPr>
              <a:t>quality?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What about IP issues?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Who owns the course?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May 2013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Gallup </a:t>
            </a:r>
            <a:r>
              <a:rPr lang="en-US" sz="1800" dirty="0">
                <a:solidFill>
                  <a:schemeClr val="tx1"/>
                </a:solidFill>
              </a:rPr>
              <a:t>Survey of college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presidents </a:t>
            </a:r>
            <a:r>
              <a:rPr lang="en-US" sz="1800" dirty="0">
                <a:solidFill>
                  <a:schemeClr val="tx1"/>
                </a:solidFill>
              </a:rPr>
              <a:t>(889)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49" y="3732580"/>
            <a:ext cx="5576856" cy="30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64299" y="1674973"/>
            <a:ext cx="2824828" cy="1821480"/>
            <a:chOff x="5774035" y="0"/>
            <a:chExt cx="3368378" cy="2247900"/>
          </a:xfrm>
        </p:grpSpPr>
        <p:sp>
          <p:nvSpPr>
            <p:cNvPr id="11" name="Rectangle 10"/>
            <p:cNvSpPr/>
            <p:nvPr/>
          </p:nvSpPr>
          <p:spPr>
            <a:xfrm>
              <a:off x="5774035" y="1121200"/>
              <a:ext cx="747423" cy="270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275443" y="1025718"/>
              <a:ext cx="747423" cy="302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 descr="C:\Users\mes27\AppData\Local\Microsoft\Windows\Temporary Internet Files\Content.IE5\H68E6SGI\MP900414039[1]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054" y="0"/>
              <a:ext cx="1561359" cy="2242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mes27\AppData\Local\Microsoft\Windows\Temporary Internet Files\Content.IE5\6HRY17PV\MP900178843[1]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494" y="0"/>
              <a:ext cx="1494854" cy="2247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4752365" y="3666210"/>
            <a:ext cx="3013043" cy="379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98797" y="4719215"/>
            <a:ext cx="1983943" cy="379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72375" y="4719285"/>
            <a:ext cx="723900" cy="379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98797" y="5014490"/>
            <a:ext cx="1983943" cy="379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72375" y="5014560"/>
            <a:ext cx="723900" cy="379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98797" y="5309765"/>
            <a:ext cx="2760089" cy="379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72375" y="5309835"/>
            <a:ext cx="723900" cy="379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98798" y="5614565"/>
            <a:ext cx="2211628" cy="379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72375" y="5614635"/>
            <a:ext cx="723900" cy="379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98798" y="5928890"/>
            <a:ext cx="2211628" cy="379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72375" y="5928960"/>
            <a:ext cx="723900" cy="379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98798" y="6205115"/>
            <a:ext cx="2211628" cy="379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72375" y="6205185"/>
            <a:ext cx="723900" cy="379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Professors showcase novel approaches</a:t>
            </a:r>
          </a:p>
          <a:p>
            <a:pPr lvl="1"/>
            <a:r>
              <a:rPr lang="en-CA" dirty="0">
                <a:solidFill>
                  <a:schemeClr val="tx1"/>
                </a:solidFill>
              </a:rPr>
              <a:t>Karl Okamoto – Earle Mack School of Law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GOAL: “Infuse engagement into </a:t>
            </a:r>
            <a:br>
              <a:rPr lang="en-CA" dirty="0" smtClean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large lecture classes”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Improvement in pedagogy and learning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Collaboration across disciplines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Collaboration between academic units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Collaboration across institutions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Increasing access</a:t>
            </a:r>
          </a:p>
          <a:p>
            <a:pPr lvl="3"/>
            <a:endParaRPr lang="en-CA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290" y="2934027"/>
            <a:ext cx="198176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42886">
            <a:off x="5365365" y="1836517"/>
            <a:ext cx="3166344" cy="637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972" y="5402270"/>
            <a:ext cx="1225846" cy="24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160" y="3656685"/>
            <a:ext cx="1571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6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</Template>
  <TotalTime>3448</TotalTime>
  <Words>1370</Words>
  <Application>Microsoft Macintosh PowerPoint</Application>
  <PresentationFormat>On-screen Show (4:3)</PresentationFormat>
  <Paragraphs>360</Paragraphs>
  <Slides>59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ＭＳ Ｐゴシック</vt:lpstr>
      <vt:lpstr>Wingdings</vt:lpstr>
      <vt:lpstr>Macro</vt:lpstr>
      <vt:lpstr>MOOC Symposium</vt:lpstr>
      <vt:lpstr>Welcome</vt:lpstr>
      <vt:lpstr>MOOCs and the Online Learning Council (OLC) Focus to Date and Possibilities</vt:lpstr>
      <vt:lpstr>OLC -   Focal Points / Make-Up</vt:lpstr>
      <vt:lpstr>What’s Compelling about the MOOC Realm?</vt:lpstr>
      <vt:lpstr>PowerPoint Presentation</vt:lpstr>
      <vt:lpstr>PowerPoint Presentation</vt:lpstr>
      <vt:lpstr>Disruption &amp; Profound Change</vt:lpstr>
      <vt:lpstr>Institutional Benefits</vt:lpstr>
      <vt:lpstr>Drexel’s MOOC Pioneer – Interview Video Clip</vt:lpstr>
      <vt:lpstr>MOOCs at Drexel’s CNHP and the iSchool Visions and Plans</vt:lpstr>
      <vt:lpstr>College Nursing and Health Professions</vt:lpstr>
      <vt:lpstr>Toe in the Water</vt:lpstr>
      <vt:lpstr>Moving Forward</vt:lpstr>
      <vt:lpstr>CNHP Plans</vt:lpstr>
      <vt:lpstr>The iSchool and MOOCs</vt:lpstr>
      <vt:lpstr>Why Get Involved in MOOCs?</vt:lpstr>
      <vt:lpstr>PowerPoint Presentation</vt:lpstr>
      <vt:lpstr>Project Plan</vt:lpstr>
      <vt:lpstr>MOOCs at The Wharton School The Coursera Experience at The Wharton School</vt:lpstr>
      <vt:lpstr>PowerPoint Presentation</vt:lpstr>
      <vt:lpstr>Wharton MOOC Courses on Coursera</vt:lpstr>
      <vt:lpstr>Top 10 Participant Home Countries </vt:lpstr>
      <vt:lpstr>Why did you choose to enroll?</vt:lpstr>
      <vt:lpstr>The Business Model Behind Giving It All Away </vt:lpstr>
      <vt:lpstr>Finding the 410</vt:lpstr>
      <vt:lpstr>The Empire Strikes Back</vt:lpstr>
      <vt:lpstr>Faculty IP Agreements</vt:lpstr>
      <vt:lpstr>Morning Break – 15 minutes !!!</vt:lpstr>
      <vt:lpstr>MOOCs in the International Community The EDUlib Experience at HEC Montréal</vt:lpstr>
      <vt:lpstr>Plan</vt:lpstr>
      <vt:lpstr>PowerPoint Presentation</vt:lpstr>
      <vt:lpstr>FutureLearn (December 2012) - UK</vt:lpstr>
      <vt:lpstr>Open2Study (March 2013) - Australia</vt:lpstr>
      <vt:lpstr>University of Amsterdam</vt:lpstr>
      <vt:lpstr>EDUlib (October 2012)</vt:lpstr>
      <vt:lpstr>The Courses</vt:lpstr>
      <vt:lpstr>Why?</vt:lpstr>
      <vt:lpstr>The Platform</vt:lpstr>
      <vt:lpstr>Some Numbers</vt:lpstr>
      <vt:lpstr>PowerPoint Presentation</vt:lpstr>
      <vt:lpstr>Pedagogical Approach</vt:lpstr>
      <vt:lpstr>Responsibilities and Cost</vt:lpstr>
      <vt:lpstr>Likes</vt:lpstr>
      <vt:lpstr>Challenges</vt:lpstr>
      <vt:lpstr>Value to HEC</vt:lpstr>
      <vt:lpstr>Success Factors: The Four Pillars of MOOCs </vt:lpstr>
      <vt:lpstr>Conclusion</vt:lpstr>
      <vt:lpstr>MOOCs – Faculty Perspective Experiences / SCAA Insights </vt:lpstr>
      <vt:lpstr>To Award, or Not Award</vt:lpstr>
      <vt:lpstr>To Award or Not Award</vt:lpstr>
      <vt:lpstr>To Award or Not Award</vt:lpstr>
      <vt:lpstr>To Award or Not Award</vt:lpstr>
      <vt:lpstr>To Award or Not Award</vt:lpstr>
      <vt:lpstr>Lunch Break – 11:45am – 12:45pm</vt:lpstr>
      <vt:lpstr>Panel Discussion – Q&amp;A</vt:lpstr>
      <vt:lpstr>Augmenting the Panel Discussion</vt:lpstr>
      <vt:lpstr>Augmenting the Panel Discussion</vt:lpstr>
      <vt:lpstr>Thank You for Attending !!!</vt:lpstr>
    </vt:vector>
  </TitlesOfParts>
  <Company>Drexel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 Symposium</dc:title>
  <dc:creator>Drexel University</dc:creator>
  <cp:lastModifiedBy>Microsoft Office User</cp:lastModifiedBy>
  <cp:revision>69</cp:revision>
  <dcterms:created xsi:type="dcterms:W3CDTF">2013-07-19T12:39:57Z</dcterms:created>
  <dcterms:modified xsi:type="dcterms:W3CDTF">2017-03-07T21:31:20Z</dcterms:modified>
</cp:coreProperties>
</file>