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43891200" cy="32918400"/>
  <p:notesSz cx="6985000" cy="92821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  <p15:guide id="3" orient="horz" pos="9864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Maule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EB1886-1D6D-D99B-E77D-A49EB3D7242E}" v="1" dt="2026-04-27T22:13:33.6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368"/>
        <p:guide pos="13824"/>
        <p:guide orient="horz" pos="986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3-21T20:26:29.298" idx="1">
    <p:pos x="440" y="1895"/>
    <p:text>If you want to see how previous teams have taken on their poster, you may reference them here: https://drexel.edu/medicine/student-life/activities-and-clubs/drexcel-health/projects/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body" idx="1"/>
          </p:nvPr>
        </p:nvSpPr>
        <p:spPr>
          <a:xfrm>
            <a:off x="931863" y="4408488"/>
            <a:ext cx="5121275" cy="417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975" tIns="45175" rIns="91975" bIns="45175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703263"/>
            <a:ext cx="4622800" cy="346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22f830da950_0_1:notes"/>
          <p:cNvSpPr txBox="1">
            <a:spLocks noGrp="1"/>
          </p:cNvSpPr>
          <p:nvPr>
            <p:ph type="body" idx="1"/>
          </p:nvPr>
        </p:nvSpPr>
        <p:spPr>
          <a:xfrm>
            <a:off x="931863" y="4408488"/>
            <a:ext cx="5121300" cy="4176600"/>
          </a:xfrm>
          <a:prstGeom prst="rect">
            <a:avLst/>
          </a:prstGeom>
        </p:spPr>
        <p:txBody>
          <a:bodyPr spcFirstLastPara="1" wrap="square" lIns="91975" tIns="45175" rIns="91975" bIns="451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g22f830da95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703263"/>
            <a:ext cx="4622800" cy="346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1"/>
          </p:nvPr>
        </p:nvSpPr>
        <p:spPr>
          <a:xfrm rot="5400000">
            <a:off x="11083131" y="-1208881"/>
            <a:ext cx="21724938" cy="3950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1206500" algn="l" rtl="0">
              <a:spcBef>
                <a:spcPts val="3080"/>
              </a:spcBef>
              <a:spcAft>
                <a:spcPts val="0"/>
              </a:spcAft>
              <a:buClr>
                <a:srgbClr val="020E58"/>
              </a:buClr>
              <a:buSzPts val="15400"/>
              <a:buFont typeface="Arial"/>
              <a:buChar char="•"/>
              <a:defRPr sz="15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079500" algn="l" rtl="0">
              <a:spcBef>
                <a:spcPts val="2680"/>
              </a:spcBef>
              <a:spcAft>
                <a:spcPts val="0"/>
              </a:spcAft>
              <a:buClr>
                <a:srgbClr val="020E58"/>
              </a:buClr>
              <a:buSzPts val="13400"/>
              <a:buFont typeface="Arial"/>
              <a:buChar char="–"/>
              <a:defRPr sz="13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958850" algn="l" rtl="0">
              <a:spcBef>
                <a:spcPts val="2300"/>
              </a:spcBef>
              <a:spcAft>
                <a:spcPts val="0"/>
              </a:spcAft>
              <a:buClr>
                <a:srgbClr val="020E58"/>
              </a:buClr>
              <a:buSzPts val="11500"/>
              <a:buFont typeface="Arial"/>
              <a:buChar char="•"/>
              <a:defRPr sz="115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–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>
            <a:spLocks noGrp="1"/>
          </p:cNvSpPr>
          <p:nvPr>
            <p:ph type="title"/>
          </p:nvPr>
        </p:nvSpPr>
        <p:spPr>
          <a:xfrm rot="5400000">
            <a:off x="22715538" y="10423526"/>
            <a:ext cx="28087638" cy="987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1"/>
          </p:nvPr>
        </p:nvSpPr>
        <p:spPr>
          <a:xfrm rot="5400000">
            <a:off x="2887663" y="623888"/>
            <a:ext cx="28087638" cy="29475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1206500" algn="l" rtl="0">
              <a:spcBef>
                <a:spcPts val="3080"/>
              </a:spcBef>
              <a:spcAft>
                <a:spcPts val="0"/>
              </a:spcAft>
              <a:buClr>
                <a:srgbClr val="020E58"/>
              </a:buClr>
              <a:buSzPts val="15400"/>
              <a:buFont typeface="Arial"/>
              <a:buChar char="•"/>
              <a:defRPr sz="15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079500" algn="l" rtl="0">
              <a:spcBef>
                <a:spcPts val="2680"/>
              </a:spcBef>
              <a:spcAft>
                <a:spcPts val="0"/>
              </a:spcAft>
              <a:buClr>
                <a:srgbClr val="020E58"/>
              </a:buClr>
              <a:buSzPts val="13400"/>
              <a:buFont typeface="Arial"/>
              <a:buChar char="–"/>
              <a:defRPr sz="13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958850" algn="l" rtl="0">
              <a:spcBef>
                <a:spcPts val="2300"/>
              </a:spcBef>
              <a:spcAft>
                <a:spcPts val="0"/>
              </a:spcAft>
              <a:buClr>
                <a:srgbClr val="020E58"/>
              </a:buClr>
              <a:buSzPts val="11500"/>
              <a:buFont typeface="Arial"/>
              <a:buChar char="•"/>
              <a:defRPr sz="115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–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ctrTitle"/>
          </p:nvPr>
        </p:nvSpPr>
        <p:spPr>
          <a:xfrm>
            <a:off x="3292475" y="10226675"/>
            <a:ext cx="37306250" cy="705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ubTitle" idx="1"/>
          </p:nvPr>
        </p:nvSpPr>
        <p:spPr>
          <a:xfrm>
            <a:off x="6583363" y="18653125"/>
            <a:ext cx="30724475" cy="841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3080"/>
              </a:spcBef>
              <a:spcAft>
                <a:spcPts val="0"/>
              </a:spcAft>
              <a:buClr>
                <a:srgbClr val="020E58"/>
              </a:buClr>
              <a:buSzPts val="15400"/>
              <a:buFont typeface="Arial"/>
              <a:buNone/>
              <a:defRPr sz="15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680"/>
              </a:spcBef>
              <a:spcAft>
                <a:spcPts val="0"/>
              </a:spcAft>
              <a:buClr>
                <a:srgbClr val="020E58"/>
              </a:buClr>
              <a:buSzPts val="13400"/>
              <a:buFont typeface="Arial"/>
              <a:buNone/>
              <a:defRPr sz="13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300"/>
              </a:spcBef>
              <a:spcAft>
                <a:spcPts val="0"/>
              </a:spcAft>
              <a:buClr>
                <a:srgbClr val="020E58"/>
              </a:buClr>
              <a:buSzPts val="11500"/>
              <a:buFont typeface="Arial"/>
              <a:buNone/>
              <a:defRPr sz="115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2193925" y="7680325"/>
            <a:ext cx="39503350" cy="2172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1206500" algn="l" rtl="0">
              <a:spcBef>
                <a:spcPts val="3080"/>
              </a:spcBef>
              <a:spcAft>
                <a:spcPts val="0"/>
              </a:spcAft>
              <a:buClr>
                <a:srgbClr val="020E58"/>
              </a:buClr>
              <a:buSzPts val="15400"/>
              <a:buFont typeface="Arial"/>
              <a:buChar char="•"/>
              <a:defRPr sz="15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079500" algn="l" rtl="0">
              <a:spcBef>
                <a:spcPts val="2680"/>
              </a:spcBef>
              <a:spcAft>
                <a:spcPts val="0"/>
              </a:spcAft>
              <a:buClr>
                <a:srgbClr val="020E58"/>
              </a:buClr>
              <a:buSzPts val="13400"/>
              <a:buFont typeface="Arial"/>
              <a:buChar char="–"/>
              <a:defRPr sz="13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958850" algn="l" rtl="0">
              <a:spcBef>
                <a:spcPts val="2300"/>
              </a:spcBef>
              <a:spcAft>
                <a:spcPts val="0"/>
              </a:spcAft>
              <a:buClr>
                <a:srgbClr val="020E58"/>
              </a:buClr>
              <a:buSzPts val="11500"/>
              <a:buFont typeface="Arial"/>
              <a:buChar char="•"/>
              <a:defRPr sz="115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–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3467100" y="21153438"/>
            <a:ext cx="37307838" cy="6537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body" idx="1"/>
          </p:nvPr>
        </p:nvSpPr>
        <p:spPr>
          <a:xfrm>
            <a:off x="2193925" y="7680325"/>
            <a:ext cx="19675475" cy="2172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020E58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2"/>
          </p:nvPr>
        </p:nvSpPr>
        <p:spPr>
          <a:xfrm>
            <a:off x="22021800" y="7680325"/>
            <a:ext cx="19675475" cy="2172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020E58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2193925" y="7369175"/>
            <a:ext cx="19392900" cy="307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2"/>
          </p:nvPr>
        </p:nvSpPr>
        <p:spPr>
          <a:xfrm>
            <a:off x="2193925" y="10439400"/>
            <a:ext cx="19392900" cy="18965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3"/>
          </p:nvPr>
        </p:nvSpPr>
        <p:spPr>
          <a:xfrm>
            <a:off x="22296438" y="7369175"/>
            <a:ext cx="19400837" cy="307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4"/>
          </p:nvPr>
        </p:nvSpPr>
        <p:spPr>
          <a:xfrm>
            <a:off x="22296438" y="10439400"/>
            <a:ext cx="19400837" cy="18965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2193925" y="1311275"/>
            <a:ext cx="14439900" cy="557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>
            <a:off x="17160875" y="1311275"/>
            <a:ext cx="24536400" cy="28093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020E58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20E58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2"/>
          </p:nvPr>
        </p:nvSpPr>
        <p:spPr>
          <a:xfrm>
            <a:off x="2193925" y="6888163"/>
            <a:ext cx="14439900" cy="225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020E5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020E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602663" y="23042563"/>
            <a:ext cx="26335037" cy="272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10"/>
          <p:cNvSpPr>
            <a:spLocks noGrp="1"/>
          </p:cNvSpPr>
          <p:nvPr>
            <p:ph type="pic" idx="2"/>
          </p:nvPr>
        </p:nvSpPr>
        <p:spPr>
          <a:xfrm>
            <a:off x="8602663" y="2941638"/>
            <a:ext cx="26335037" cy="19750087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602663" y="25763538"/>
            <a:ext cx="26335037" cy="3862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020E5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020E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685800" y="804863"/>
            <a:ext cx="42538650" cy="31367412"/>
          </a:xfrm>
          <a:prstGeom prst="rect">
            <a:avLst/>
          </a:prstGeom>
          <a:noFill/>
          <a:ln w="127000" cap="flat" cmpd="sng">
            <a:solidFill>
              <a:srgbClr val="0C254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FC0128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1736725" y="274638"/>
            <a:ext cx="9083675" cy="1981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FC0128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8" name="Google Shape;8;p1" descr="Biomed_TwoLine[5] copy.pdf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057400" y="266700"/>
            <a:ext cx="9144000" cy="21717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comments" Target="../comments/comment1.xml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/>
          <p:nvPr/>
        </p:nvSpPr>
        <p:spPr>
          <a:xfrm>
            <a:off x="0" y="0"/>
            <a:ext cx="43891200" cy="5465100"/>
          </a:xfrm>
          <a:prstGeom prst="rect">
            <a:avLst/>
          </a:prstGeom>
          <a:solidFill>
            <a:srgbClr val="1F396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3"/>
          <p:cNvSpPr/>
          <p:nvPr/>
        </p:nvSpPr>
        <p:spPr>
          <a:xfrm>
            <a:off x="11701150" y="17264689"/>
            <a:ext cx="14329200" cy="14913216"/>
          </a:xfrm>
          <a:prstGeom prst="roundRect">
            <a:avLst>
              <a:gd name="adj" fmla="val 4154"/>
            </a:avLst>
          </a:prstGeom>
          <a:solidFill>
            <a:schemeClr val="lt1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3800">
              <a:solidFill>
                <a:srgbClr val="0C2548"/>
              </a:solidFill>
            </a:endParaRPr>
          </a:p>
        </p:txBody>
      </p:sp>
      <p:sp>
        <p:nvSpPr>
          <p:cNvPr id="51" name="Google Shape;51;p13"/>
          <p:cNvSpPr/>
          <p:nvPr/>
        </p:nvSpPr>
        <p:spPr>
          <a:xfrm>
            <a:off x="26465972" y="5760575"/>
            <a:ext cx="16846506" cy="15385570"/>
          </a:xfrm>
          <a:prstGeom prst="roundRect">
            <a:avLst>
              <a:gd name="adj" fmla="val 3364"/>
            </a:avLst>
          </a:prstGeom>
          <a:solidFill>
            <a:schemeClr val="lt1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u="sng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u="sng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u="sng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2" name="Google Shape;52;p13"/>
          <p:cNvSpPr/>
          <p:nvPr/>
        </p:nvSpPr>
        <p:spPr>
          <a:xfrm>
            <a:off x="430025" y="5692300"/>
            <a:ext cx="10881300" cy="7716900"/>
          </a:xfrm>
          <a:prstGeom prst="roundRect">
            <a:avLst>
              <a:gd name="adj" fmla="val 5359"/>
            </a:avLst>
          </a:prstGeom>
          <a:solidFill>
            <a:schemeClr val="accent3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800" err="1">
                <a:solidFill>
                  <a:schemeClr val="dk1"/>
                </a:solidFill>
              </a:rPr>
              <a:t>sS</a:t>
            </a:r>
            <a:endParaRPr sz="3800" err="1">
              <a:solidFill>
                <a:schemeClr val="dk1"/>
              </a:solidFill>
            </a:endParaRPr>
          </a:p>
        </p:txBody>
      </p:sp>
      <p:sp>
        <p:nvSpPr>
          <p:cNvPr id="53" name="Google Shape;53;p13"/>
          <p:cNvSpPr/>
          <p:nvPr/>
        </p:nvSpPr>
        <p:spPr>
          <a:xfrm>
            <a:off x="26443625" y="29105379"/>
            <a:ext cx="16978750" cy="3363596"/>
          </a:xfrm>
          <a:prstGeom prst="roundRect">
            <a:avLst>
              <a:gd name="adj" fmla="val 14192"/>
            </a:avLst>
          </a:prstGeom>
          <a:solidFill>
            <a:schemeClr val="lt1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145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600" b="1" u="sng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US" sz="3600" b="1" u="sng">
                <a:solidFill>
                  <a:schemeClr val="dk1"/>
                </a:solidFill>
              </a:rPr>
              <a:t>cknowledgements:</a:t>
            </a:r>
            <a:endParaRPr lang="en-US" sz="3600" b="1">
              <a:solidFill>
                <a:schemeClr val="dk1"/>
              </a:solidFill>
            </a:endParaRPr>
          </a:p>
          <a:p>
            <a:pPr>
              <a:buSzPts val="1100"/>
            </a:pPr>
            <a:endParaRPr lang="en-US" sz="3600" b="1" u="sng" dirty="0">
              <a:solidFill>
                <a:schemeClr val="dk1"/>
              </a:solidFill>
            </a:endParaRPr>
          </a:p>
          <a:p>
            <a:pPr marL="114300">
              <a:buSzPts val="1100"/>
            </a:pPr>
            <a:r>
              <a:rPr lang="en-US" sz="3600" dirty="0">
                <a:solidFill>
                  <a:schemeClr val="dk1"/>
                </a:solidFill>
              </a:rPr>
              <a:t>This project was created in collaboration with the </a:t>
            </a:r>
            <a:r>
              <a:rPr lang="en-US" sz="3600" dirty="0" err="1">
                <a:solidFill>
                  <a:schemeClr val="dk1"/>
                </a:solidFill>
              </a:rPr>
              <a:t>DrExcel</a:t>
            </a:r>
            <a:r>
              <a:rPr lang="en-US" sz="3600" dirty="0">
                <a:solidFill>
                  <a:schemeClr val="dk1"/>
                </a:solidFill>
              </a:rPr>
              <a:t> Health Program at the Drexel University College of Medicine under Sling Health and Dr. Pramath Nath of St. Christopher's Hospital for Children.</a:t>
            </a:r>
          </a:p>
        </p:txBody>
      </p:sp>
      <p:sp>
        <p:nvSpPr>
          <p:cNvPr id="54" name="Google Shape;54;p13"/>
          <p:cNvSpPr/>
          <p:nvPr/>
        </p:nvSpPr>
        <p:spPr>
          <a:xfrm>
            <a:off x="11754499" y="17258436"/>
            <a:ext cx="14135700" cy="10521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Prototype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6488300" y="21758303"/>
            <a:ext cx="16911148" cy="6871723"/>
          </a:xfrm>
          <a:prstGeom prst="roundRect">
            <a:avLst>
              <a:gd name="adj" fmla="val 8808"/>
            </a:avLst>
          </a:prstGeom>
          <a:solidFill>
            <a:schemeClr val="lt1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3600" b="1" u="sng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628650" indent="-412750">
              <a:buClr>
                <a:schemeClr val="dk1"/>
              </a:buClr>
              <a:buSzPts val="3800"/>
              <a:buChar char="●"/>
            </a:pPr>
            <a:r>
              <a:rPr lang="en-US" sz="3600">
                <a:solidFill>
                  <a:schemeClr val="dk1"/>
                </a:solidFill>
              </a:rPr>
              <a:t>Our product aims to improve outcomes in a high-stress, emergency situation in regard to pulse assessment in neonates and infants. </a:t>
            </a:r>
          </a:p>
          <a:p>
            <a:pPr marL="628650" indent="-412750">
              <a:buClr>
                <a:schemeClr val="dk1"/>
              </a:buClr>
              <a:buSzPts val="3800"/>
              <a:buChar char="●"/>
            </a:pPr>
            <a:r>
              <a:rPr lang="en-US" sz="3600">
                <a:solidFill>
                  <a:schemeClr val="dk1"/>
                </a:solidFill>
              </a:rPr>
              <a:t>More rapid pulse assessment will lead to quicker initiation of CPR, which can help prevent hypoxia-related complications.</a:t>
            </a:r>
          </a:p>
          <a:p>
            <a:pPr marL="628650" indent="-412750">
              <a:buClr>
                <a:schemeClr val="dk1"/>
              </a:buClr>
              <a:buSzPts val="3800"/>
              <a:buChar char="●"/>
            </a:pPr>
            <a:r>
              <a:rPr lang="en-US" sz="3600">
                <a:solidFill>
                  <a:schemeClr val="dk1"/>
                </a:solidFill>
              </a:rPr>
              <a:t>Throughout the United States, roughly 16,000 pediatric cardiac arrests occur in children under 2 years old. </a:t>
            </a:r>
          </a:p>
          <a:p>
            <a:pPr marL="628650" indent="-412750">
              <a:buClr>
                <a:schemeClr val="dk1"/>
              </a:buClr>
              <a:buSzPts val="3800"/>
              <a:buChar char="●"/>
            </a:pPr>
            <a:r>
              <a:rPr lang="en-US" sz="3600">
                <a:solidFill>
                  <a:schemeClr val="dk1"/>
                </a:solidFill>
              </a:rPr>
              <a:t>Our product will enter a $14.5B emergency medical product </a:t>
            </a:r>
            <a:r>
              <a:rPr lang="en-US" sz="3600" err="1">
                <a:solidFill>
                  <a:schemeClr val="dk1"/>
                </a:solidFill>
              </a:rPr>
              <a:t>spendi</a:t>
            </a:r>
            <a:r>
              <a:rPr lang="en-US" sz="3600">
                <a:solidFill>
                  <a:schemeClr val="dk1"/>
                </a:solidFill>
              </a:rPr>
              <a:t>ng market, a $2.1B ECG </a:t>
            </a:r>
            <a:r>
              <a:rPr lang="en-US" sz="3600" err="1">
                <a:solidFill>
                  <a:schemeClr val="dk1"/>
                </a:solidFill>
              </a:rPr>
              <a:t>equipmen</a:t>
            </a:r>
            <a:r>
              <a:rPr lang="en-US" sz="3600">
                <a:solidFill>
                  <a:schemeClr val="dk1"/>
                </a:solidFill>
              </a:rPr>
              <a:t>t market, and a $160M-$250M neonatal and pediatric electrode market. </a:t>
            </a:r>
          </a:p>
          <a:p>
            <a:pPr marL="628650" indent="-412750">
              <a:buClr>
                <a:schemeClr val="dk1"/>
              </a:buClr>
              <a:buSzPts val="3800"/>
              <a:buChar char="●"/>
            </a:pPr>
            <a:endParaRPr lang="en-US" sz="3600">
              <a:solidFill>
                <a:schemeClr val="dk1"/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389475" y="18423075"/>
            <a:ext cx="10956900" cy="14046000"/>
          </a:xfrm>
          <a:prstGeom prst="roundRect">
            <a:avLst>
              <a:gd name="adj" fmla="val 5213"/>
            </a:avLst>
          </a:prstGeom>
          <a:solidFill>
            <a:schemeClr val="lt1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5300" b="1" u="sng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800">
              <a:solidFill>
                <a:srgbClr val="0C2548"/>
              </a:solidFill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10750894" y="811110"/>
            <a:ext cx="22409572" cy="1924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7000" b="1" err="1">
                <a:solidFill>
                  <a:schemeClr val="lt1"/>
                </a:solidFill>
              </a:rPr>
              <a:t>NeoRhythm</a:t>
            </a:r>
            <a:r>
              <a:rPr lang="en-US" sz="7000" b="1">
                <a:solidFill>
                  <a:schemeClr val="lt1"/>
                </a:solidFill>
              </a:rPr>
              <a:t>: A Pediatric Arterial Pen Device For Pulse Detection</a:t>
            </a:r>
            <a:endParaRPr lang="en-US" sz="7000">
              <a:solidFill>
                <a:schemeClr val="lt1"/>
              </a:solidFill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532578" y="5711475"/>
            <a:ext cx="10778700" cy="10131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Need</a:t>
            </a:r>
            <a:endParaRPr sz="200">
              <a:solidFill>
                <a:schemeClr val="lt1"/>
              </a:solidFill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6481126" y="5730675"/>
            <a:ext cx="16840500" cy="10131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Verification/Validation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6503924" y="21598221"/>
            <a:ext cx="16911147" cy="1169557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Conclusion and Impact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389463" y="18389855"/>
            <a:ext cx="10956900" cy="12735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Existing Solutions 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2" name="Google Shape;62;p13" descr="page1image9551555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19779" y="536150"/>
            <a:ext cx="7878049" cy="193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 descr="page1image9551552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125" y="324500"/>
            <a:ext cx="8535337" cy="254522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/>
          <p:nvPr/>
        </p:nvSpPr>
        <p:spPr>
          <a:xfrm>
            <a:off x="577718" y="2856947"/>
            <a:ext cx="42753900" cy="2150100"/>
          </a:xfrm>
          <a:prstGeom prst="rect">
            <a:avLst/>
          </a:prstGeom>
          <a:noFill/>
          <a:ln w="9525" cap="flat" cmpd="sng">
            <a:solidFill>
              <a:srgbClr val="0034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38900" tIns="219450" rIns="438900" bIns="219450" anchor="ctr" anchorCtr="0">
            <a:noAutofit/>
          </a:bodyPr>
          <a:lstStyle/>
          <a:p>
            <a:pPr algn="ctr"/>
            <a:r>
              <a:rPr lang="en-US" sz="3700">
                <a:solidFill>
                  <a:schemeClr val="lt1"/>
                </a:solidFill>
              </a:rPr>
              <a:t>Jasmin Jerry</a:t>
            </a:r>
            <a:r>
              <a:rPr lang="en-US" sz="3700" baseline="30000">
                <a:solidFill>
                  <a:schemeClr val="lt1"/>
                </a:solidFill>
              </a:rPr>
              <a:t>1</a:t>
            </a:r>
            <a:r>
              <a:rPr lang="en-US" sz="3700">
                <a:solidFill>
                  <a:schemeClr val="lt1"/>
                </a:solidFill>
              </a:rPr>
              <a:t>, Jay Kannan</a:t>
            </a:r>
            <a:r>
              <a:rPr lang="en-US" sz="3700" baseline="30000">
                <a:solidFill>
                  <a:schemeClr val="lt1"/>
                </a:solidFill>
              </a:rPr>
              <a:t>1</a:t>
            </a:r>
            <a:r>
              <a:rPr lang="en-US" sz="3700">
                <a:solidFill>
                  <a:schemeClr val="lt1"/>
                </a:solidFill>
              </a:rPr>
              <a:t>, Ajay Santiago</a:t>
            </a:r>
            <a:r>
              <a:rPr lang="en-US" sz="3700" baseline="30000">
                <a:solidFill>
                  <a:schemeClr val="lt1"/>
                </a:solidFill>
              </a:rPr>
              <a:t>1</a:t>
            </a:r>
            <a:r>
              <a:rPr lang="en-US" sz="3700">
                <a:solidFill>
                  <a:schemeClr val="lt1"/>
                </a:solidFill>
              </a:rPr>
              <a:t>, Shannon Shih</a:t>
            </a:r>
            <a:r>
              <a:rPr lang="en-US" sz="3700" baseline="30000">
                <a:solidFill>
                  <a:schemeClr val="lt1"/>
                </a:solidFill>
              </a:rPr>
              <a:t>1</a:t>
            </a:r>
            <a:r>
              <a:rPr lang="en-US" sz="3700">
                <a:solidFill>
                  <a:schemeClr val="lt1"/>
                </a:solidFill>
              </a:rPr>
              <a:t>, Dr. Adiran Shieh, PhD</a:t>
            </a:r>
            <a:r>
              <a:rPr lang="en-US" sz="3700" baseline="30000">
                <a:solidFill>
                  <a:schemeClr val="lt1"/>
                </a:solidFill>
              </a:rPr>
              <a:t>1</a:t>
            </a:r>
          </a:p>
          <a:p>
            <a:pPr algn="ctr"/>
            <a:r>
              <a:rPr lang="en-US" sz="3700">
                <a:solidFill>
                  <a:schemeClr val="lt1"/>
                </a:solidFill>
              </a:rPr>
              <a:t>Shaliny Ambroise</a:t>
            </a:r>
            <a:r>
              <a:rPr lang="en-US" sz="3700" baseline="30000">
                <a:solidFill>
                  <a:schemeClr val="lt1"/>
                </a:solidFill>
              </a:rPr>
              <a:t>2</a:t>
            </a:r>
            <a:r>
              <a:rPr lang="en-US" sz="3700">
                <a:solidFill>
                  <a:schemeClr val="lt1"/>
                </a:solidFill>
              </a:rPr>
              <a:t>, Ruthi Gandhi</a:t>
            </a:r>
            <a:r>
              <a:rPr lang="en-US" sz="3700" baseline="30000">
                <a:solidFill>
                  <a:schemeClr val="lt1"/>
                </a:solidFill>
              </a:rPr>
              <a:t>2</a:t>
            </a:r>
            <a:r>
              <a:rPr lang="en-US" sz="3700">
                <a:solidFill>
                  <a:schemeClr val="lt1"/>
                </a:solidFill>
              </a:rPr>
              <a:t>, Ryan Keithley</a:t>
            </a:r>
            <a:r>
              <a:rPr lang="en-US" sz="3700" baseline="30000">
                <a:solidFill>
                  <a:schemeClr val="lt1"/>
                </a:solidFill>
              </a:rPr>
              <a:t>2</a:t>
            </a:r>
            <a:r>
              <a:rPr lang="en-US" sz="3700">
                <a:solidFill>
                  <a:schemeClr val="lt1"/>
                </a:solidFill>
              </a:rPr>
              <a:t>, Shayla Murray</a:t>
            </a:r>
            <a:r>
              <a:rPr lang="en-US" sz="3700" baseline="30000">
                <a:solidFill>
                  <a:schemeClr val="lt1"/>
                </a:solidFill>
              </a:rPr>
              <a:t>2</a:t>
            </a:r>
            <a:r>
              <a:rPr lang="en-US" sz="3700">
                <a:solidFill>
                  <a:schemeClr val="lt1"/>
                </a:solidFill>
              </a:rPr>
              <a:t>, </a:t>
            </a:r>
            <a:r>
              <a:rPr lang="en-US" sz="3700" err="1">
                <a:solidFill>
                  <a:schemeClr val="lt1"/>
                </a:solidFill>
              </a:rPr>
              <a:t>Sukethram</a:t>
            </a:r>
            <a:r>
              <a:rPr lang="en-US" sz="3700">
                <a:solidFill>
                  <a:schemeClr val="lt1"/>
                </a:solidFill>
              </a:rPr>
              <a:t> Sivakumar</a:t>
            </a:r>
            <a:r>
              <a:rPr lang="en-US" sz="3700" baseline="30000">
                <a:solidFill>
                  <a:schemeClr val="lt1"/>
                </a:solidFill>
              </a:rPr>
              <a:t>2</a:t>
            </a:r>
            <a:r>
              <a:rPr lang="en-US" sz="3700">
                <a:solidFill>
                  <a:schemeClr val="lt1"/>
                </a:solidFill>
              </a:rPr>
              <a:t>, Dr. Pramath Nath, MD</a:t>
            </a:r>
            <a:r>
              <a:rPr lang="en-US" sz="3700" baseline="30000">
                <a:solidFill>
                  <a:schemeClr val="lt1"/>
                </a:solidFill>
              </a:rPr>
              <a:t>2</a:t>
            </a:r>
            <a:endParaRPr sz="3700" baseline="30000">
              <a:solidFill>
                <a:schemeClr val="lt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 baseline="30000">
                <a:solidFill>
                  <a:schemeClr val="lt1"/>
                </a:solidFill>
              </a:rPr>
              <a:t>1</a:t>
            </a:r>
            <a:r>
              <a:rPr lang="en-US" sz="3700">
                <a:solidFill>
                  <a:schemeClr val="lt1"/>
                </a:solidFill>
              </a:rPr>
              <a:t> School of Biomedical Engineering, Science, and Health Systems, Drexel University, Philadelphia PA</a:t>
            </a:r>
            <a:r>
              <a:rPr lang="en-US" sz="3700" baseline="30000">
                <a:solidFill>
                  <a:schemeClr val="lt1"/>
                </a:solidFill>
              </a:rPr>
              <a:t>2</a:t>
            </a:r>
            <a:r>
              <a:rPr lang="en-US" sz="3700">
                <a:solidFill>
                  <a:schemeClr val="lt1"/>
                </a:solidFill>
              </a:rPr>
              <a:t> Drexel University College of Medicine, Philadelphia PA</a:t>
            </a:r>
            <a:endParaRPr sz="3700">
              <a:solidFill>
                <a:schemeClr val="lt1"/>
              </a:solidFill>
            </a:endParaRPr>
          </a:p>
        </p:txBody>
      </p:sp>
      <p:sp>
        <p:nvSpPr>
          <p:cNvPr id="65" name="Google Shape;65;p13"/>
          <p:cNvSpPr/>
          <p:nvPr/>
        </p:nvSpPr>
        <p:spPr>
          <a:xfrm>
            <a:off x="358175" y="13812575"/>
            <a:ext cx="10988100" cy="4173900"/>
          </a:xfrm>
          <a:prstGeom prst="roundRect">
            <a:avLst>
              <a:gd name="adj" fmla="val 11074"/>
            </a:avLst>
          </a:prstGeom>
          <a:solidFill>
            <a:schemeClr val="accent3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800">
              <a:solidFill>
                <a:schemeClr val="dk1"/>
              </a:solidFill>
            </a:endParaRPr>
          </a:p>
        </p:txBody>
      </p:sp>
      <p:sp>
        <p:nvSpPr>
          <p:cNvPr id="66" name="Google Shape;66;p13"/>
          <p:cNvSpPr/>
          <p:nvPr/>
        </p:nvSpPr>
        <p:spPr>
          <a:xfrm>
            <a:off x="434375" y="13783350"/>
            <a:ext cx="10881300" cy="10521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Objective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" name="Google Shape;67;p13"/>
          <p:cNvSpPr/>
          <p:nvPr/>
        </p:nvSpPr>
        <p:spPr>
          <a:xfrm>
            <a:off x="11715050" y="5782765"/>
            <a:ext cx="14329200" cy="11060745"/>
          </a:xfrm>
          <a:prstGeom prst="roundRect">
            <a:avLst>
              <a:gd name="adj" fmla="val 7173"/>
            </a:avLst>
          </a:prstGeom>
          <a:solidFill>
            <a:schemeClr val="lt1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800" err="1">
              <a:solidFill>
                <a:srgbClr val="0C2548"/>
              </a:solidFill>
            </a:endParaRPr>
          </a:p>
        </p:txBody>
      </p:sp>
      <p:sp>
        <p:nvSpPr>
          <p:cNvPr id="68" name="Google Shape;68;p13"/>
          <p:cNvSpPr/>
          <p:nvPr/>
        </p:nvSpPr>
        <p:spPr>
          <a:xfrm>
            <a:off x="11756450" y="5751888"/>
            <a:ext cx="14246400" cy="11853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Design Inputs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13089428" y="7010940"/>
            <a:ext cx="114138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u="sng">
                <a:solidFill>
                  <a:schemeClr val="tx1"/>
                </a:solidFill>
              </a:rPr>
              <a:t>Constraints</a:t>
            </a:r>
          </a:p>
        </p:txBody>
      </p:sp>
      <p:sp>
        <p:nvSpPr>
          <p:cNvPr id="70" name="Google Shape;70;p13"/>
          <p:cNvSpPr txBox="1"/>
          <p:nvPr/>
        </p:nvSpPr>
        <p:spPr>
          <a:xfrm>
            <a:off x="14791763" y="12343976"/>
            <a:ext cx="81804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u="sng">
                <a:solidFill>
                  <a:schemeClr val="tx1"/>
                </a:solidFill>
              </a:rPr>
              <a:t>Requirements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0B9F78-A35F-9E24-51F7-7CF3B059D998}"/>
              </a:ext>
            </a:extLst>
          </p:cNvPr>
          <p:cNvSpPr txBox="1"/>
          <p:nvPr/>
        </p:nvSpPr>
        <p:spPr>
          <a:xfrm>
            <a:off x="707069" y="7175287"/>
            <a:ext cx="10435524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During pediatric cardiac arrest, healthcare providers are restricted to a 10-second window to manually assess pulses at the brachial or femoral arteries; however, manual palpation is notoriously unreliable, especially in high-stress or low-perfusion states. There is an urgent need for an objective, rapid-assessment tool that eliminates the cognitive burden of manual checks and prevents critical delays in the initiation of life-saving chest compressions.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87D57C-FC4B-6991-43AC-2C1DD34AF706}"/>
              </a:ext>
            </a:extLst>
          </p:cNvPr>
          <p:cNvSpPr txBox="1"/>
          <p:nvPr/>
        </p:nvSpPr>
        <p:spPr>
          <a:xfrm>
            <a:off x="841611" y="15035059"/>
            <a:ext cx="10054972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The </a:t>
            </a:r>
            <a:r>
              <a:rPr lang="en-US" sz="3600" err="1"/>
              <a:t>NeoRhythm</a:t>
            </a:r>
            <a:r>
              <a:rPr lang="en-US" sz="3600"/>
              <a:t> is a handheld, ergonomic single-lead ECG device that provides a binary 'CPR/No CPR' decision and real-time heart rate data within seconds, independent of the patient’s peripheral perfusion status.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058A1B-1D09-ADCD-90A7-50F07094E75E}"/>
              </a:ext>
            </a:extLst>
          </p:cNvPr>
          <p:cNvSpPr txBox="1"/>
          <p:nvPr/>
        </p:nvSpPr>
        <p:spPr>
          <a:xfrm>
            <a:off x="12310612" y="7749278"/>
            <a:ext cx="13441510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Time: ~30 weeks max (Fall, Winter, Spring)</a:t>
            </a:r>
          </a:p>
          <a:p>
            <a:r>
              <a:rPr lang="en-US" sz="3600"/>
              <a:t>Budget: $500 (</a:t>
            </a:r>
            <a:r>
              <a:rPr lang="en-US" sz="3600" err="1"/>
              <a:t>DrExcel</a:t>
            </a:r>
            <a:r>
              <a:rPr lang="en-US" sz="3600"/>
              <a:t> Health)</a:t>
            </a:r>
          </a:p>
          <a:p>
            <a:r>
              <a:rPr lang="en-US" sz="3600"/>
              <a:t>Regulatory: </a:t>
            </a:r>
            <a:r>
              <a:rPr lang="en-US" sz="3600">
                <a:ea typeface="Calibri"/>
              </a:rPr>
              <a:t>Comply with FDA Class II Guidelines and waive IRB</a:t>
            </a:r>
          </a:p>
          <a:p>
            <a:r>
              <a:rPr lang="en-US" sz="3600">
                <a:ea typeface="Calibri"/>
              </a:rPr>
              <a:t>Age Range: up to 2 years</a:t>
            </a:r>
          </a:p>
          <a:p>
            <a:r>
              <a:rPr lang="en-US" sz="3600">
                <a:ea typeface="Calibri"/>
              </a:rPr>
              <a:t>Application Site: optimal site other than axial torso region</a:t>
            </a:r>
          </a:p>
          <a:p>
            <a:r>
              <a:rPr lang="en-US" sz="3600">
                <a:ea typeface="Calibri"/>
              </a:rPr>
              <a:t>Size and Weight: 4 x 10 x 5 inches; 2.3 kg</a:t>
            </a:r>
          </a:p>
          <a:p>
            <a:r>
              <a:rPr lang="en-US" sz="3600">
                <a:ea typeface="Calibri"/>
              </a:rPr>
              <a:t>Skin: material contact must be non-irritating, sterilizable</a:t>
            </a:r>
          </a:p>
          <a:p>
            <a:r>
              <a:rPr lang="en-US" sz="3600">
                <a:ea typeface="Calibri"/>
              </a:rPr>
              <a:t>Environment: maintain signal integrity in loud environments</a:t>
            </a:r>
          </a:p>
          <a:p>
            <a:endParaRPr lang="en-US" sz="3200">
              <a:ea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B09C84-9DFE-AFDF-3C9D-DB30DB64A83A}"/>
              </a:ext>
            </a:extLst>
          </p:cNvPr>
          <p:cNvSpPr txBox="1"/>
          <p:nvPr/>
        </p:nvSpPr>
        <p:spPr>
          <a:xfrm>
            <a:off x="12253611" y="13188742"/>
            <a:ext cx="13243858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ea typeface="Calibri"/>
              </a:rPr>
              <a:t>(1) Time Efficient: pulse detection must be completed within 15 s</a:t>
            </a:r>
            <a:endParaRPr lang="en-US" sz="3600"/>
          </a:p>
          <a:p>
            <a:r>
              <a:rPr lang="en-US" sz="3600">
                <a:ea typeface="Calibri"/>
              </a:rPr>
              <a:t>(2) Accurate Pulse Detection: accurately detect presence or absence of pulse</a:t>
            </a:r>
          </a:p>
          <a:p>
            <a:r>
              <a:rPr lang="en-US" sz="3600">
                <a:ea typeface="Calibri"/>
              </a:rPr>
              <a:t>(3) Accurate HR Reading: measured value should be within range of error</a:t>
            </a:r>
          </a:p>
          <a:p>
            <a:r>
              <a:rPr lang="en-US" sz="3600">
                <a:ea typeface="Calibri"/>
              </a:rPr>
              <a:t>(4) Ergonomic: able to be held easily high stress environment</a:t>
            </a:r>
          </a:p>
          <a:p>
            <a:endParaRPr lang="en-US" sz="3600">
              <a:ea typeface="Calibri"/>
            </a:endParaRPr>
          </a:p>
          <a:p>
            <a:endParaRPr lang="en-US" sz="3600">
              <a:ea typeface="Calibri"/>
            </a:endParaRPr>
          </a:p>
        </p:txBody>
      </p:sp>
      <p:pic>
        <p:nvPicPr>
          <p:cNvPr id="7" name="Picture 6" descr="A diagram of a circuit board&#10;&#10;Description automatically generated">
            <a:extLst>
              <a:ext uri="{FF2B5EF4-FFF2-40B4-BE49-F238E27FC236}">
                <a16:creationId xmlns:a16="http://schemas.microsoft.com/office/drawing/2014/main" id="{E9DD73C9-5121-F5D9-A86F-473698A5D67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57" r="212" b="-282"/>
          <a:stretch>
            <a:fillRect/>
          </a:stretch>
        </p:blipFill>
        <p:spPr>
          <a:xfrm>
            <a:off x="12859220" y="24219719"/>
            <a:ext cx="12446603" cy="7857343"/>
          </a:xfrm>
          <a:prstGeom prst="rect">
            <a:avLst/>
          </a:prstGeom>
        </p:spPr>
      </p:pic>
      <p:pic>
        <p:nvPicPr>
          <p:cNvPr id="10" name="Picture 9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8B3052BC-619C-570C-214F-21F5BF9882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78109" y="18669578"/>
            <a:ext cx="13825159" cy="4812678"/>
          </a:xfrm>
          <a:prstGeom prst="rect">
            <a:avLst/>
          </a:prstGeom>
        </p:spPr>
      </p:pic>
      <p:pic>
        <p:nvPicPr>
          <p:cNvPr id="2" name="Picture 1" descr="A close up of a device&#10;&#10;Description automatically generated">
            <a:extLst>
              <a:ext uri="{FF2B5EF4-FFF2-40B4-BE49-F238E27FC236}">
                <a16:creationId xmlns:a16="http://schemas.microsoft.com/office/drawing/2014/main" id="{79CED46D-C262-C49F-123C-ED6CA42CE0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61683" y="16454953"/>
            <a:ext cx="4566715" cy="411553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56933D-8440-3804-1A6E-45693BE0A56B}"/>
              </a:ext>
            </a:extLst>
          </p:cNvPr>
          <p:cNvSpPr txBox="1"/>
          <p:nvPr/>
        </p:nvSpPr>
        <p:spPr>
          <a:xfrm>
            <a:off x="-4196315" y="18883423"/>
            <a:ext cx="742861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err="1"/>
              <a:t>df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1924EA-EA39-892D-D511-92F2502A2CEA}"/>
              </a:ext>
            </a:extLst>
          </p:cNvPr>
          <p:cNvSpPr txBox="1"/>
          <p:nvPr/>
        </p:nvSpPr>
        <p:spPr>
          <a:xfrm>
            <a:off x="29147386" y="15537711"/>
            <a:ext cx="998042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4AF5AF-552E-171E-CB4B-1C1ED91FF3D6}"/>
              </a:ext>
            </a:extLst>
          </p:cNvPr>
          <p:cNvSpPr txBox="1"/>
          <p:nvPr/>
        </p:nvSpPr>
        <p:spPr>
          <a:xfrm>
            <a:off x="26963279" y="7044561"/>
            <a:ext cx="9949417" cy="133882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/>
              <a:t>Accurate Pulse Detection</a:t>
            </a:r>
          </a:p>
          <a:p>
            <a:pPr marL="685800" indent="-685800">
              <a:buChar char="•"/>
            </a:pPr>
            <a:r>
              <a:rPr lang="en-US" sz="3600"/>
              <a:t>Ensures device can correctly detect presence or absence of pulse to determine intervention necessity</a:t>
            </a:r>
          </a:p>
          <a:p>
            <a:pPr marL="685800" indent="-685800">
              <a:buChar char="•"/>
            </a:pPr>
            <a:r>
              <a:rPr lang="en-US" sz="3600" u="sng"/>
              <a:t>Initial Testing</a:t>
            </a:r>
            <a:r>
              <a:rPr lang="en-US" sz="3600"/>
              <a:t>: Electrodes on  phantom gel surface and record detection of electrical signal at different signal strengths </a:t>
            </a:r>
          </a:p>
          <a:p>
            <a:r>
              <a:rPr lang="en-US" sz="3600" b="1"/>
              <a:t>Accurate Heart Rate Reading</a:t>
            </a:r>
          </a:p>
          <a:p>
            <a:pPr marL="685800" indent="-685800">
              <a:buChar char="•"/>
            </a:pPr>
            <a:r>
              <a:rPr lang="en-US" sz="3600"/>
              <a:t>Ensures device can accurately detect pulse rate when an electrical signal is presence</a:t>
            </a:r>
          </a:p>
          <a:p>
            <a:pPr marL="685800" indent="-685800">
              <a:buChar char="•"/>
            </a:pPr>
            <a:r>
              <a:rPr lang="en-US" sz="3600" u="sng"/>
              <a:t>Initial Testing</a:t>
            </a:r>
            <a:r>
              <a:rPr lang="en-US" sz="3600"/>
              <a:t>: Electrodes on </a:t>
            </a:r>
            <a:r>
              <a:rPr lang="en-US" sz="3600" err="1"/>
              <a:t>pha</a:t>
            </a:r>
            <a:r>
              <a:rPr lang="en-US" sz="3600"/>
              <a:t>ntom gel surface record electrical activity and compare to validated ECG machine </a:t>
            </a:r>
          </a:p>
          <a:p>
            <a:r>
              <a:rPr lang="en-US" sz="3600" b="1"/>
              <a:t>Time for Pulse Detection</a:t>
            </a:r>
          </a:p>
          <a:p>
            <a:pPr marL="685800" indent="-685800">
              <a:buChar char="•"/>
            </a:pPr>
            <a:r>
              <a:rPr lang="en-US" sz="3600"/>
              <a:t>Ensure device can be applied and detect pulse faster than conventional manual palpation</a:t>
            </a:r>
          </a:p>
          <a:p>
            <a:pPr marL="685800" indent="-685800">
              <a:buChar char="•"/>
            </a:pPr>
            <a:r>
              <a:rPr lang="en-US" sz="3600" u="sng"/>
              <a:t>Initial Testing</a:t>
            </a:r>
            <a:r>
              <a:rPr lang="en-US" sz="3600"/>
              <a:t>: Time process of device set up to output of pulse value and compare to value of 10 seconds</a:t>
            </a:r>
          </a:p>
          <a:p>
            <a:pPr marL="685800" indent="-685800">
              <a:buChar char="•"/>
            </a:pPr>
            <a:endParaRPr lang="en-US" sz="3600"/>
          </a:p>
          <a:p>
            <a:r>
              <a:rPr lang="en-US" sz="3600"/>
              <a:t>All testing is conducted over a multitude of trials to ensure accuracy of measurements and provide reliability data for the device</a:t>
            </a:r>
          </a:p>
        </p:txBody>
      </p:sp>
      <p:pic>
        <p:nvPicPr>
          <p:cNvPr id="15" name="Picture 14" descr="A square box with wires attached to it&#10;&#10;Description automatically generated">
            <a:extLst>
              <a:ext uri="{FF2B5EF4-FFF2-40B4-BE49-F238E27FC236}">
                <a16:creationId xmlns:a16="http://schemas.microsoft.com/office/drawing/2014/main" id="{40F5ECE4-2DE6-44CF-9AED-F6D4869A53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51954" y="7182938"/>
            <a:ext cx="4469910" cy="404068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16" name="Picture 15" descr="A close-up of a machine&#10;&#10;AI-generated content may be incorrect.">
            <a:extLst>
              <a:ext uri="{FF2B5EF4-FFF2-40B4-BE49-F238E27FC236}">
                <a16:creationId xmlns:a16="http://schemas.microsoft.com/office/drawing/2014/main" id="{6753822F-2B6D-362E-D5C6-FAA69FB3A5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136645" y="11713789"/>
            <a:ext cx="2724150" cy="4210050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75A0AB1-ED26-2883-69D5-2E7A4A59F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555963"/>
              </p:ext>
            </p:extLst>
          </p:nvPr>
        </p:nvGraphicFramePr>
        <p:xfrm>
          <a:off x="448573" y="19875260"/>
          <a:ext cx="10911205" cy="1217647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16818">
                  <a:extLst>
                    <a:ext uri="{9D8B030D-6E8A-4147-A177-3AD203B41FA5}">
                      <a16:colId xmlns:a16="http://schemas.microsoft.com/office/drawing/2014/main" val="3057924837"/>
                    </a:ext>
                  </a:extLst>
                </a:gridCol>
                <a:gridCol w="3036163">
                  <a:extLst>
                    <a:ext uri="{9D8B030D-6E8A-4147-A177-3AD203B41FA5}">
                      <a16:colId xmlns:a16="http://schemas.microsoft.com/office/drawing/2014/main" val="3265241492"/>
                    </a:ext>
                  </a:extLst>
                </a:gridCol>
                <a:gridCol w="5358224">
                  <a:extLst>
                    <a:ext uri="{9D8B030D-6E8A-4147-A177-3AD203B41FA5}">
                      <a16:colId xmlns:a16="http://schemas.microsoft.com/office/drawing/2014/main" val="3836283981"/>
                    </a:ext>
                  </a:extLst>
                </a:gridCol>
              </a:tblGrid>
              <a:tr h="464565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Existing Solutions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Pros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9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Cons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7203923"/>
                  </a:ext>
                </a:extLst>
              </a:tr>
              <a:tr h="3080789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Manual Palpation 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(at radial, femoral, or brachial artery)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Readily available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equipment needed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Quick to detect if pulse is strong 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Mistake one’s own pulse for neonate’s pulse 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~30 seconds to determine pulse 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False-positives or false negatives common</a:t>
                      </a:r>
                      <a:r>
                        <a:rPr lang="en-US" sz="85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Provider-dependent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Difficult to detect during CPR/movement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5904805"/>
                  </a:ext>
                </a:extLst>
              </a:tr>
              <a:tr h="2029414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Stethoscope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lvl="0" algn="l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(Auscultation)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Familiar, standard-of-care device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Fast detection (~7-19 seconds) 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External noise masks heart sounds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Overestimates heart rates under 60 BPM 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lvl="0" indent="-342900" algn="l" fontAlgn="base">
                        <a:lnSpc>
                          <a:spcPts val="24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Causes delays in decision making under stress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3861780"/>
                  </a:ext>
                </a:extLst>
              </a:tr>
              <a:tr h="2127217">
                <a:tc>
                  <a:txBody>
                    <a:bodyPr/>
                    <a:lstStyle/>
                    <a:p>
                      <a:pPr lvl="0" algn="l">
                        <a:lnSpc>
                          <a:spcPts val="2775"/>
                        </a:lnSpc>
                        <a:buNone/>
                      </a:pPr>
                      <a:r>
                        <a:rPr lang="en-US" sz="20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ECG Monitor</a:t>
                      </a:r>
                      <a:endParaRPr lang="en-US"/>
                    </a:p>
                  </a:txBody>
                  <a:tcPr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775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Detects QRS waveforms for high accuracy</a:t>
                      </a:r>
                    </a:p>
                    <a:p>
                      <a:pPr marL="342900" lvl="0" indent="-342900" algn="l">
                        <a:lnSpc>
                          <a:spcPts val="2775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Effective in low perfusion conditions</a:t>
                      </a:r>
                      <a:endParaRPr lang="en-US"/>
                    </a:p>
                  </a:txBody>
                  <a:tcPr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775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Measures electrical activity, not blood flow so false positives during pulseless electrical activity (PEA)</a:t>
                      </a:r>
                    </a:p>
                    <a:p>
                      <a:pPr marL="342900" lvl="0" indent="-342900" algn="l">
                        <a:lnSpc>
                          <a:spcPts val="2775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Lead placement slows measurement time</a:t>
                      </a:r>
                    </a:p>
                    <a:p>
                      <a:pPr marL="342900" lvl="0" indent="-342900" algn="l">
                        <a:lnSpc>
                          <a:spcPts val="2775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Risk of skin damage in infants</a:t>
                      </a:r>
                      <a:endParaRPr lang="en-US"/>
                    </a:p>
                  </a:txBody>
                  <a:tcPr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1292313"/>
                  </a:ext>
                </a:extLst>
              </a:tr>
              <a:tr h="2445076">
                <a:tc>
                  <a:txBody>
                    <a:bodyPr/>
                    <a:lstStyle/>
                    <a:p>
                      <a:pPr lvl="0" algn="l">
                        <a:lnSpc>
                          <a:spcPts val="2775"/>
                        </a:lnSpc>
                        <a:buNone/>
                      </a:pPr>
                      <a:r>
                        <a:rPr lang="en-US" sz="20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Pulse Oximeter</a:t>
                      </a:r>
                      <a:endParaRPr lang="en-US"/>
                    </a:p>
                  </a:txBody>
                  <a:tcPr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775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Non-invasive &amp; standard</a:t>
                      </a:r>
                    </a:p>
                    <a:p>
                      <a:pPr marL="342900" lvl="0" indent="-342900" algn="l">
                        <a:lnSpc>
                          <a:spcPts val="2775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Measures heart rate + oxygen saturation </a:t>
                      </a:r>
                    </a:p>
                    <a:p>
                      <a:pPr marL="342900" lvl="0" indent="-342900" algn="l">
                        <a:lnSpc>
                          <a:spcPts val="2775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Low risk to the patient</a:t>
                      </a:r>
                      <a:endParaRPr lang="en-US"/>
                    </a:p>
                  </a:txBody>
                  <a:tcPr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775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Requires strong perfusion to detect pulse</a:t>
                      </a:r>
                    </a:p>
                    <a:p>
                      <a:pPr marL="342900" lvl="0" indent="-342900" algn="l">
                        <a:lnSpc>
                          <a:spcPts val="1800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Fails in detection for hypotensive infants </a:t>
                      </a:r>
                      <a:r>
                        <a:rPr lang="en-U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8</a:t>
                      </a:r>
                    </a:p>
                    <a:p>
                      <a:pPr marL="342900" lvl="0" indent="-342900" algn="l">
                        <a:lnSpc>
                          <a:spcPts val="2775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Slower signal acquisition (~30-90 seconds)</a:t>
                      </a:r>
                    </a:p>
                    <a:p>
                      <a:pPr marL="342900" lvl="0" indent="-342900" algn="l">
                        <a:lnSpc>
                          <a:spcPts val="2775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Motion artifact and wet skin reduce accuracy</a:t>
                      </a:r>
                      <a:endParaRPr lang="en-US"/>
                    </a:p>
                  </a:txBody>
                  <a:tcPr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5844004"/>
                  </a:ext>
                </a:extLst>
              </a:tr>
              <a:tr h="2029414">
                <a:tc>
                  <a:txBody>
                    <a:bodyPr/>
                    <a:lstStyle/>
                    <a:p>
                      <a:pPr lvl="0" algn="l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Doppler </a:t>
                      </a:r>
                      <a:endParaRPr lang="en-US" sz="2000" b="0" i="0" u="none" strike="noStrike" noProof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algn="l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Ultrasound</a:t>
                      </a:r>
                      <a:endParaRPr lang="en-US"/>
                    </a:p>
                  </a:txBody>
                  <a:tcPr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400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Detects mechanical flow in low perfusion conditions</a:t>
                      </a:r>
                    </a:p>
                    <a:p>
                      <a:pPr marL="342900" lvl="0" indent="-342900" algn="l">
                        <a:lnSpc>
                          <a:spcPts val="2400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Real-time feedback</a:t>
                      </a:r>
                      <a:endParaRPr lang="en-US"/>
                    </a:p>
                  </a:txBody>
                  <a:tcPr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400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Bulky and expensive</a:t>
                      </a:r>
                    </a:p>
                    <a:p>
                      <a:pPr marL="342900" lvl="0" indent="-342900" algn="l">
                        <a:lnSpc>
                          <a:spcPts val="2400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Requires gel and trained technologist</a:t>
                      </a:r>
                    </a:p>
                    <a:p>
                      <a:pPr marL="342900" lvl="0" indent="-342900" algn="l">
                        <a:lnSpc>
                          <a:spcPts val="2400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Potential noise and motion interferes with readings</a:t>
                      </a:r>
                      <a:endParaRPr lang="en-US"/>
                    </a:p>
                  </a:txBody>
                  <a:tcPr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12921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untitled 2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untitled 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6</cp:revision>
  <dcterms:modified xsi:type="dcterms:W3CDTF">2026-08-12T21:24:23Z</dcterms:modified>
</cp:coreProperties>
</file>