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985000" cy="92821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  <p15:guide id="3" orient="horz" pos="9864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Maul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C3640-6DD3-299D-6514-4BA9F3A4A487}" v="113" dt="2026-04-15T12:42:07.473"/>
    <p1510:client id="{2A63242B-AE24-520C-0E93-4932834B7297}" v="11" dt="2026-04-14T19:23:02.587"/>
    <p1510:client id="{67D31B62-CDDC-ED37-9E2A-EF6F3528A270}" v="459" dt="2026-04-16T16:43:17.765"/>
    <p1510:client id="{6B353346-1424-4B22-76C8-811F08F3FF95}" v="5" dt="2026-04-16T00:29:29.251"/>
    <p1510:client id="{73828641-DA49-666D-7D5B-09021252AC7B}" v="283" dt="2026-04-15T18:50:16.972"/>
    <p1510:client id="{CAB3E2CF-D4B6-9197-4603-2CBC94C8D761}" v="17" dt="2026-04-14T17:51:08.467"/>
    <p1510:client id="{D06B56C7-7C4D-747E-4756-06E43EFD2639}" v="1247" dt="2026-04-14T17:10:39.948"/>
    <p1510:client id="{D2C32B63-9F85-B071-2B86-E55029858A25}" v="7" dt="2026-04-15T23:52:20.749"/>
    <p1510:client id="{FF0AD258-3A26-0FEC-D3D8-C029C198D9FA}" v="83" dt="2026-04-14T17:58:54.8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  <p:guide orient="horz" pos="986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body" idx="1"/>
          </p:nvPr>
        </p:nvSpPr>
        <p:spPr>
          <a:xfrm>
            <a:off x="931863" y="4408488"/>
            <a:ext cx="5121275" cy="417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75" tIns="45175" rIns="91975" bIns="4517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703263"/>
            <a:ext cx="4622800" cy="34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2f830da950_0_1:notes"/>
          <p:cNvSpPr txBox="1">
            <a:spLocks noGrp="1"/>
          </p:cNvSpPr>
          <p:nvPr>
            <p:ph type="body" idx="1"/>
          </p:nvPr>
        </p:nvSpPr>
        <p:spPr>
          <a:xfrm>
            <a:off x="931863" y="4408488"/>
            <a:ext cx="5121300" cy="4176600"/>
          </a:xfrm>
          <a:prstGeom prst="rect">
            <a:avLst/>
          </a:prstGeom>
        </p:spPr>
        <p:txBody>
          <a:bodyPr spcFirstLastPara="1" wrap="square" lIns="91975" tIns="45175" rIns="91975" bIns="451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g22f830da95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703263"/>
            <a:ext cx="4622800" cy="34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 rot="5400000">
            <a:off x="11083131" y="-1208881"/>
            <a:ext cx="21724938" cy="3950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 rot="5400000">
            <a:off x="22715538" y="10423526"/>
            <a:ext cx="28087638" cy="987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 rot="5400000">
            <a:off x="2887663" y="623888"/>
            <a:ext cx="28087638" cy="2947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None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None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None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None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1206500" algn="l" rtl="0">
              <a:spcBef>
                <a:spcPts val="3080"/>
              </a:spcBef>
              <a:spcAft>
                <a:spcPts val="0"/>
              </a:spcAft>
              <a:buClr>
                <a:srgbClr val="020E58"/>
              </a:buClr>
              <a:buSzPts val="15400"/>
              <a:buFont typeface="Arial"/>
              <a:buChar char="•"/>
              <a:defRPr sz="15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rgbClr val="020E58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rgbClr val="020E58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–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38200" algn="l" rtl="0">
              <a:spcBef>
                <a:spcPts val="1920"/>
              </a:spcBef>
              <a:spcAft>
                <a:spcPts val="0"/>
              </a:spcAft>
              <a:buClr>
                <a:srgbClr val="020E58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2193925" y="7680325"/>
            <a:ext cx="19675475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2"/>
          </p:nvPr>
        </p:nvSpPr>
        <p:spPr>
          <a:xfrm>
            <a:off x="22021800" y="7680325"/>
            <a:ext cx="19675475" cy="2172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2"/>
          </p:nvPr>
        </p:nvSpPr>
        <p:spPr>
          <a:xfrm>
            <a:off x="2193925" y="10439400"/>
            <a:ext cx="19392900" cy="18965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3"/>
          </p:nvPr>
        </p:nvSpPr>
        <p:spPr>
          <a:xfrm>
            <a:off x="22296438" y="7369175"/>
            <a:ext cx="19400837" cy="307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4"/>
          </p:nvPr>
        </p:nvSpPr>
        <p:spPr>
          <a:xfrm>
            <a:off x="22296438" y="10439400"/>
            <a:ext cx="19400837" cy="18965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20E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020E58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17160875" y="1311275"/>
            <a:ext cx="24536400" cy="2809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20E58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20E58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20E5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020E5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2193925" y="6888163"/>
            <a:ext cx="14439900" cy="22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20E5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20E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200" b="1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0"/>
          <p:cNvSpPr>
            <a:spLocks noGrp="1"/>
          </p:cNvSpPr>
          <p:nvPr>
            <p:ph type="pic" idx="2"/>
          </p:nvPr>
        </p:nvSpPr>
        <p:spPr>
          <a:xfrm>
            <a:off x="8602663" y="2941638"/>
            <a:ext cx="26335037" cy="19750087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602663" y="25763538"/>
            <a:ext cx="26335037" cy="386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20E5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020E5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020E58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020E5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20E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685800" y="804863"/>
            <a:ext cx="42538650" cy="31367412"/>
          </a:xfrm>
          <a:prstGeom prst="rect">
            <a:avLst/>
          </a:prstGeom>
          <a:noFill/>
          <a:ln w="127000" cap="flat" cmpd="sng">
            <a:solidFill>
              <a:srgbClr val="0C254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C0128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736725" y="274638"/>
            <a:ext cx="9083675" cy="1981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C0128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8" name="Google Shape;8;p1" descr="Biomed_TwoLine[5] copy.pdf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57400" y="266700"/>
            <a:ext cx="9144000" cy="21717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51;p13">
            <a:extLst>
              <a:ext uri="{FF2B5EF4-FFF2-40B4-BE49-F238E27FC236}">
                <a16:creationId xmlns:a16="http://schemas.microsoft.com/office/drawing/2014/main" id="{DF51E739-B918-55BB-A223-045B09ADFFA9}"/>
              </a:ext>
            </a:extLst>
          </p:cNvPr>
          <p:cNvSpPr/>
          <p:nvPr/>
        </p:nvSpPr>
        <p:spPr>
          <a:xfrm>
            <a:off x="11715033" y="6276687"/>
            <a:ext cx="15516028" cy="13170416"/>
          </a:xfrm>
          <a:prstGeom prst="roundRect">
            <a:avLst>
              <a:gd name="adj" fmla="val 3364"/>
            </a:avLst>
          </a:prstGeom>
          <a:solidFill>
            <a:schemeClr val="lt1"/>
          </a:solidFill>
          <a:ln w="146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/>
            <a:endParaRPr lang="en-US" sz="4800" b="1" u="sng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430025" y="5692300"/>
            <a:ext cx="10881300" cy="7716900"/>
          </a:xfrm>
          <a:prstGeom prst="roundRect">
            <a:avLst>
              <a:gd name="adj" fmla="val 5359"/>
            </a:avLst>
          </a:prstGeom>
          <a:solidFill>
            <a:schemeClr val="accent3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800">
              <a:solidFill>
                <a:schemeClr val="dk1"/>
              </a:solidFill>
            </a:endParaRPr>
          </a:p>
        </p:txBody>
      </p:sp>
      <p:sp>
        <p:nvSpPr>
          <p:cNvPr id="49" name="Google Shape;49;p13"/>
          <p:cNvSpPr/>
          <p:nvPr/>
        </p:nvSpPr>
        <p:spPr>
          <a:xfrm>
            <a:off x="0" y="0"/>
            <a:ext cx="43891200" cy="5465100"/>
          </a:xfrm>
          <a:prstGeom prst="rect">
            <a:avLst/>
          </a:prstGeom>
          <a:solidFill>
            <a:srgbClr val="1F396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3"/>
          <p:cNvSpPr/>
          <p:nvPr/>
        </p:nvSpPr>
        <p:spPr>
          <a:xfrm>
            <a:off x="11701150" y="19977542"/>
            <a:ext cx="15600607" cy="12486858"/>
          </a:xfrm>
          <a:prstGeom prst="roundRect">
            <a:avLst>
              <a:gd name="adj" fmla="val 4154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1100"/>
            </a:pPr>
            <a:endParaRPr lang="en-US" sz="3800">
              <a:solidFill>
                <a:srgbClr val="0C2548"/>
              </a:solidFill>
            </a:endParaRPr>
          </a:p>
        </p:txBody>
      </p:sp>
      <p:sp>
        <p:nvSpPr>
          <p:cNvPr id="51" name="Google Shape;51;p13"/>
          <p:cNvSpPr/>
          <p:nvPr/>
        </p:nvSpPr>
        <p:spPr>
          <a:xfrm>
            <a:off x="27679382" y="5735581"/>
            <a:ext cx="15624372" cy="9945086"/>
          </a:xfrm>
          <a:prstGeom prst="roundRect">
            <a:avLst>
              <a:gd name="adj" fmla="val 3364"/>
            </a:avLst>
          </a:prstGeom>
          <a:solidFill>
            <a:schemeClr val="lt1"/>
          </a:solidFill>
          <a:ln w="146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/>
            <a:endParaRPr lang="en-US" sz="2400" b="1" u="sng" dirty="0">
              <a:solidFill>
                <a:schemeClr val="dk1"/>
              </a:solidFill>
              <a:latin typeface="Verdana"/>
              <a:ea typeface="Verdana"/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3600">
                <a:solidFill>
                  <a:schemeClr val="dk1"/>
                </a:solidFill>
                <a:ea typeface="Verdana"/>
              </a:rPr>
              <a:t>Preliminary verification testing results revealed that the measuring device is currently detecting the proper wavelength and light intensity of red light, as well as with other color lights</a:t>
            </a:r>
          </a:p>
          <a:p>
            <a:pPr marL="342900" indent="-342900">
              <a:buFont typeface="Arial,Sans-Serif"/>
              <a:buChar char="•"/>
            </a:pPr>
            <a:r>
              <a:rPr lang="en-US" sz="3600" dirty="0">
                <a:solidFill>
                  <a:schemeClr val="dk1"/>
                </a:solidFill>
                <a:ea typeface="Verdana"/>
              </a:rPr>
              <a:t>Additional testing is needed to ensure that the device aligns with results from a spectrometer and power meter</a:t>
            </a:r>
          </a:p>
          <a:p>
            <a:pPr marL="342900" indent="-342900">
              <a:buFont typeface="Arial,Sans-Serif"/>
              <a:buChar char="•"/>
            </a:pPr>
            <a:endParaRPr lang="en-US" sz="2800">
              <a:solidFill>
                <a:schemeClr val="dk1"/>
              </a:solidFill>
              <a:ea typeface="Verdana"/>
            </a:endParaRPr>
          </a:p>
          <a:p>
            <a:pPr marL="342900" indent="-342900">
              <a:buFont typeface="Arial,Sans-Serif"/>
              <a:buChar char="•"/>
            </a:pPr>
            <a:endParaRPr lang="en-US" sz="2800">
              <a:solidFill>
                <a:schemeClr val="dk1"/>
              </a:solidFill>
              <a:ea typeface="Verdana"/>
            </a:endParaRPr>
          </a:p>
          <a:p>
            <a:pPr marL="457200"/>
            <a:endParaRPr lang="en-US" sz="4800" b="1" u="sng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27659753" y="30587890"/>
            <a:ext cx="15771757" cy="1859570"/>
          </a:xfrm>
          <a:prstGeom prst="roundRect">
            <a:avLst>
              <a:gd name="adj" fmla="val 14192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1450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3200" b="1" u="sng">
                <a:solidFill>
                  <a:schemeClr val="dk1"/>
                </a:solidFill>
                <a:ea typeface="Calibri"/>
              </a:rPr>
              <a:t>Acknowledgements: </a:t>
            </a:r>
            <a:endParaRPr lang="en-US" sz="3200" b="1">
              <a:solidFill>
                <a:schemeClr val="dk1"/>
              </a:solidFill>
              <a:ea typeface="Calibri"/>
            </a:endParaRPr>
          </a:p>
          <a:p>
            <a:r>
              <a:rPr lang="en-US" sz="2800" dirty="0">
                <a:solidFill>
                  <a:schemeClr val="dk1"/>
                </a:solidFill>
                <a:ea typeface="Calibri"/>
              </a:rPr>
              <a:t>This project was created through the </a:t>
            </a:r>
            <a:r>
              <a:rPr lang="en-US" sz="2800" dirty="0" err="1">
                <a:solidFill>
                  <a:schemeClr val="dk1"/>
                </a:solidFill>
                <a:ea typeface="Calibri"/>
              </a:rPr>
              <a:t>DrExcel</a:t>
            </a:r>
            <a:r>
              <a:rPr lang="en-US" sz="2800" dirty="0">
                <a:solidFill>
                  <a:schemeClr val="dk1"/>
                </a:solidFill>
                <a:ea typeface="Calibri"/>
              </a:rPr>
              <a:t> Health Program as part of the National Sling Health Program and was supported by Dr. Erum N. Ilyas, MD, MBE and Dr. Fred Allen, PhD.</a:t>
            </a:r>
          </a:p>
          <a:p>
            <a:pPr marL="114300">
              <a:buClr>
                <a:schemeClr val="dk1"/>
              </a:buClr>
              <a:buSzPts val="1100"/>
            </a:pPr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Google Shape;54;p13"/>
          <p:cNvSpPr/>
          <p:nvPr/>
        </p:nvSpPr>
        <p:spPr>
          <a:xfrm>
            <a:off x="11811798" y="19985932"/>
            <a:ext cx="15379468" cy="1052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Prototype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7704428" y="23746640"/>
            <a:ext cx="15712272" cy="6482008"/>
          </a:xfrm>
          <a:prstGeom prst="roundRect">
            <a:avLst>
              <a:gd name="adj" fmla="val 8808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5300" b="1" u="sng">
              <a:solidFill>
                <a:schemeClr val="dk1"/>
              </a:solidFill>
              <a:ea typeface="Verdana"/>
            </a:endParaRPr>
          </a:p>
          <a:p>
            <a:pPr marL="457200">
              <a:buClr>
                <a:schemeClr val="dk1"/>
              </a:buClr>
            </a:pPr>
            <a:endParaRPr lang="en-US" sz="3600" u="sng">
              <a:solidFill>
                <a:schemeClr val="dk1"/>
              </a:solidFill>
            </a:endParaRPr>
          </a:p>
          <a:p>
            <a:pPr marL="457200"/>
            <a:r>
              <a:rPr lang="en-US" sz="4000" u="sng">
                <a:solidFill>
                  <a:schemeClr val="dk1"/>
                </a:solidFill>
              </a:rPr>
              <a:t>Future Impact:</a:t>
            </a:r>
            <a:endParaRPr lang="en-US" sz="4000" u="sng">
              <a:solidFill>
                <a:schemeClr val="dk1"/>
              </a:solidFill>
              <a:ea typeface="Verdana"/>
            </a:endParaRPr>
          </a:p>
          <a:p>
            <a:pPr marL="285750" indent="-285750">
              <a:lnSpc>
                <a:spcPct val="150000"/>
              </a:lnSpc>
              <a:buClr>
                <a:schemeClr val="dk1"/>
              </a:buClr>
              <a:buSzPts val="3800"/>
              <a:buFont typeface="Arial,Sans-Serif"/>
              <a:buChar char="•"/>
            </a:pPr>
            <a:r>
              <a:rPr lang="en-US" sz="3200">
                <a:solidFill>
                  <a:schemeClr val="dk1"/>
                </a:solidFill>
              </a:rPr>
              <a:t>Establish standards for photo-biomodulation devices</a:t>
            </a:r>
          </a:p>
          <a:p>
            <a:pPr marL="285750" indent="-285750">
              <a:lnSpc>
                <a:spcPct val="150000"/>
              </a:lnSpc>
              <a:buClr>
                <a:schemeClr val="dk1"/>
              </a:buClr>
              <a:buSzPts val="3800"/>
              <a:buFont typeface="Arial,Sans-Serif"/>
              <a:buChar char="•"/>
            </a:pPr>
            <a:r>
              <a:rPr lang="en-US" sz="3200" dirty="0">
                <a:solidFill>
                  <a:schemeClr val="dk1"/>
                </a:solidFill>
              </a:rPr>
              <a:t>Reduced misinformation, improved marketing and RLT reputation</a:t>
            </a:r>
            <a:endParaRPr lang="en-US" sz="2800" dirty="0">
              <a:solidFill>
                <a:schemeClr val="dk1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dk1"/>
              </a:buClr>
              <a:buSzPts val="3800"/>
              <a:buFont typeface="Arial,Sans-Serif"/>
              <a:buChar char="•"/>
            </a:pPr>
            <a:endParaRPr lang="en-US" sz="320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ts val="3800"/>
            </a:pPr>
            <a:r>
              <a:rPr lang="en-US" sz="4000">
                <a:solidFill>
                  <a:schemeClr val="dk1"/>
                </a:solidFill>
              </a:rPr>
              <a:t> </a:t>
            </a:r>
            <a:r>
              <a:rPr lang="en-US" sz="4000" u="sng">
                <a:solidFill>
                  <a:schemeClr val="dk1"/>
                </a:solidFill>
              </a:rPr>
              <a:t>Clinical Impact:</a:t>
            </a:r>
          </a:p>
          <a:p>
            <a:pPr marL="285750" indent="-285750">
              <a:lnSpc>
                <a:spcPct val="150000"/>
              </a:lnSpc>
              <a:buClr>
                <a:schemeClr val="dk1"/>
              </a:buClr>
              <a:buSzPts val="3800"/>
              <a:buFont typeface="Arial,Sans-Serif"/>
              <a:buChar char="•"/>
            </a:pPr>
            <a:r>
              <a:rPr lang="en-US" sz="3200">
                <a:solidFill>
                  <a:schemeClr val="dk1"/>
                </a:solidFill>
              </a:rPr>
              <a:t>Reduced rate of skin reactions/injury and increased treatment reliability</a:t>
            </a:r>
            <a:endParaRPr sz="3200" err="1">
              <a:solidFill>
                <a:schemeClr val="dk1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424532" y="20456373"/>
            <a:ext cx="10956900" cy="11977645"/>
          </a:xfrm>
          <a:prstGeom prst="roundRect">
            <a:avLst>
              <a:gd name="adj" fmla="val 5213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en-US" sz="6600" b="1" u="sng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285750" indent="-285750">
              <a:buClr>
                <a:schemeClr val="dk1"/>
              </a:buClr>
              <a:buFont typeface="Arial,Sans-Serif"/>
              <a:buChar char="•"/>
            </a:pPr>
            <a:r>
              <a:rPr lang="en-US" sz="3600">
                <a:solidFill>
                  <a:srgbClr val="202A41"/>
                </a:solidFill>
              </a:rPr>
              <a:t>Multiple devices needed </a:t>
            </a:r>
            <a:endParaRPr lang="en-US" sz="3600"/>
          </a:p>
          <a:p>
            <a:pPr marL="285750" indent="-285750">
              <a:buClr>
                <a:schemeClr val="dk1"/>
              </a:buClr>
              <a:buFont typeface="Arial,Sans-Serif"/>
              <a:buChar char="•"/>
            </a:pPr>
            <a:r>
              <a:rPr lang="en-US" sz="3600">
                <a:solidFill>
                  <a:srgbClr val="202A41"/>
                </a:solidFill>
              </a:rPr>
              <a:t>Positioning difficulties </a:t>
            </a:r>
            <a:endParaRPr lang="en-US" sz="3600"/>
          </a:p>
          <a:p>
            <a:pPr marL="285750" indent="-285750">
              <a:buClr>
                <a:schemeClr val="dk1"/>
              </a:buClr>
              <a:buFont typeface="Arial,Sans-Serif"/>
              <a:buChar char="•"/>
            </a:pPr>
            <a:r>
              <a:rPr lang="en-US" sz="3600">
                <a:solidFill>
                  <a:srgbClr val="202A41"/>
                </a:solidFill>
              </a:rPr>
              <a:t>Fragmented measurements </a:t>
            </a:r>
            <a:endParaRPr lang="en-US" sz="3600"/>
          </a:p>
          <a:p>
            <a:pPr marL="285750" indent="-285750">
              <a:buClr>
                <a:schemeClr val="dk1"/>
              </a:buClr>
              <a:buFont typeface="Arial,Sans-Serif"/>
              <a:buChar char="•"/>
            </a:pPr>
            <a:r>
              <a:rPr lang="en-US" sz="3600">
                <a:solidFill>
                  <a:srgbClr val="202A41"/>
                </a:solidFill>
              </a:rPr>
              <a:t>Expensive and time consuming 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-1635250" y="563300"/>
            <a:ext cx="46222723" cy="19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7200">
                <a:solidFill>
                  <a:schemeClr val="lt1"/>
                </a:solidFill>
              </a:rPr>
              <a:t>Improving Reliability of Red Light Anti-Aging Therapy</a:t>
            </a:r>
            <a:r>
              <a:rPr lang="en-US" sz="6500">
                <a:solidFill>
                  <a:schemeClr val="lt1"/>
                </a:solidFill>
              </a:rPr>
              <a:t> 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532578" y="5711475"/>
            <a:ext cx="10778700" cy="1013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Need</a:t>
            </a:r>
            <a:endParaRPr sz="200">
              <a:solidFill>
                <a:schemeClr val="lt1"/>
              </a:solidFill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7697254" y="5730675"/>
            <a:ext cx="15624372" cy="1013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Verification/Validation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7685545" y="23783450"/>
            <a:ext cx="15712272" cy="11178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Conclusion and Impact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424520" y="20423153"/>
            <a:ext cx="10956900" cy="1080688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Existing Solutions 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2" name="Google Shape;62;p13" descr="page1image9551555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19779" y="536150"/>
            <a:ext cx="7878049" cy="19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descr="page1image9551552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125" y="324500"/>
            <a:ext cx="8535337" cy="25452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699300" y="3008925"/>
            <a:ext cx="42753900" cy="2150100"/>
          </a:xfrm>
          <a:prstGeom prst="rect">
            <a:avLst/>
          </a:prstGeom>
          <a:noFill/>
          <a:ln w="9525" cap="flat" cmpd="sng">
            <a:solidFill>
              <a:srgbClr val="0034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900" tIns="219450" rIns="438900" bIns="219450" anchor="ctr" anchorCtr="0">
            <a:noAutofit/>
          </a:bodyPr>
          <a:lstStyle/>
          <a:p>
            <a:pPr algn="ctr"/>
            <a:r>
              <a:rPr lang="en-US" sz="4000">
                <a:solidFill>
                  <a:schemeClr val="lt1"/>
                </a:solidFill>
              </a:rPr>
              <a:t>Jeremy Cafritz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 Kushal Shah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 Mata Stilp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 Samantha Efobi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 Katherine Landry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 Adam Nevrotski</a:t>
            </a:r>
            <a:r>
              <a:rPr lang="en-US" sz="2800" baseline="30000">
                <a:solidFill>
                  <a:schemeClr val="lt1"/>
                </a:solidFill>
              </a:rPr>
              <a:t>1</a:t>
            </a:r>
            <a:r>
              <a:rPr lang="en-US" sz="4000">
                <a:solidFill>
                  <a:schemeClr val="lt1"/>
                </a:solidFill>
              </a:rPr>
              <a:t>, Dev Patel</a:t>
            </a:r>
            <a:r>
              <a:rPr lang="en-US" sz="2800" baseline="30000">
                <a:solidFill>
                  <a:schemeClr val="lt1"/>
                </a:solidFill>
              </a:rPr>
              <a:t>1</a:t>
            </a:r>
            <a:r>
              <a:rPr lang="en-US" sz="4000">
                <a:solidFill>
                  <a:schemeClr val="lt1"/>
                </a:solidFill>
              </a:rPr>
              <a:t>, John-Luke Cadogan</a:t>
            </a:r>
            <a:r>
              <a:rPr lang="en-US" sz="2800" baseline="30000">
                <a:solidFill>
                  <a:schemeClr val="lt1"/>
                </a:solidFill>
              </a:rPr>
              <a:t>1</a:t>
            </a:r>
            <a:r>
              <a:rPr lang="en-US" sz="4000">
                <a:solidFill>
                  <a:schemeClr val="lt1"/>
                </a:solidFill>
              </a:rPr>
              <a:t>,  Dr. Erum N. Ilyas, MD, MBE</a:t>
            </a:r>
            <a:r>
              <a:rPr lang="en-US" sz="28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, Dr. Fred Allen, PhD</a:t>
            </a:r>
            <a:r>
              <a:rPr lang="en-US" sz="2800" baseline="30000">
                <a:solidFill>
                  <a:schemeClr val="lt1"/>
                </a:solidFill>
              </a:rPr>
              <a:t>1</a:t>
            </a:r>
            <a:r>
              <a:rPr lang="en-US" sz="4000">
                <a:solidFill>
                  <a:schemeClr val="lt1"/>
                </a:solidFill>
              </a:rPr>
              <a:t>  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aseline="30000">
                <a:solidFill>
                  <a:schemeClr val="lt1"/>
                </a:solidFill>
              </a:rPr>
              <a:t>1</a:t>
            </a:r>
            <a:r>
              <a:rPr lang="en-US" sz="4000">
                <a:solidFill>
                  <a:schemeClr val="lt1"/>
                </a:solidFill>
              </a:rPr>
              <a:t> School of Biomedical Engineering, Science, and Health Systems, Drexel University, Philadelphia PA  </a:t>
            </a:r>
            <a:r>
              <a:rPr lang="en-US" sz="4000" baseline="30000">
                <a:solidFill>
                  <a:schemeClr val="lt1"/>
                </a:solidFill>
              </a:rPr>
              <a:t>2</a:t>
            </a:r>
            <a:r>
              <a:rPr lang="en-US" sz="4000">
                <a:solidFill>
                  <a:schemeClr val="lt1"/>
                </a:solidFill>
              </a:rPr>
              <a:t> Drexel University College of Medicine, Philadelphia PA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393231" y="13795047"/>
            <a:ext cx="10935516" cy="6364953"/>
          </a:xfrm>
          <a:prstGeom prst="roundRect">
            <a:avLst/>
          </a:prstGeom>
          <a:solidFill>
            <a:schemeClr val="accent3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3800">
              <a:solidFill>
                <a:schemeClr val="dk1"/>
              </a:solidFill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434375" y="13783350"/>
            <a:ext cx="10881300" cy="1052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Objective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11728811" y="5751888"/>
            <a:ext cx="15573085" cy="991826"/>
          </a:xfrm>
          <a:prstGeom prst="roundRect">
            <a:avLst>
              <a:gd name="adj" fmla="val 39679"/>
            </a:avLst>
          </a:prstGeom>
          <a:solidFill>
            <a:srgbClr val="1F3A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Design Inputs</a:t>
            </a:r>
            <a:endParaRPr sz="4800" b="1" err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8C05C1-8236-654A-96A8-AC8217E3D9AF}"/>
              </a:ext>
            </a:extLst>
          </p:cNvPr>
          <p:cNvSpPr txBox="1"/>
          <p:nvPr/>
        </p:nvSpPr>
        <p:spPr>
          <a:xfrm>
            <a:off x="655006" y="7108899"/>
            <a:ext cx="10422638" cy="64633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har char="•"/>
            </a:pPr>
            <a:r>
              <a:rPr lang="en-US" sz="3400"/>
              <a:t>Red Light Therapy (RLT) is emerging as a powerful tool in medicine</a:t>
            </a:r>
          </a:p>
          <a:p>
            <a:pPr marL="914400" lvl="1" indent="-457200">
              <a:buFont typeface="Courier New"/>
              <a:buChar char="o"/>
            </a:pPr>
            <a:r>
              <a:rPr lang="en-US" sz="3200"/>
              <a:t>Dermatology: reducing wrinkles, scars, redness, acne, psoriasis, hair loss</a:t>
            </a:r>
          </a:p>
          <a:p>
            <a:pPr marL="914400" lvl="1" indent="-457200">
              <a:buFont typeface="Courier New"/>
              <a:buChar char="o"/>
            </a:pPr>
            <a:r>
              <a:rPr lang="en-US" sz="3200"/>
              <a:t>Other: TMJ pain treatment, chronic pain and musculoskeletal disorders</a:t>
            </a:r>
          </a:p>
          <a:p>
            <a:pPr marL="457200" indent="-457200">
              <a:buChar char="•"/>
            </a:pPr>
            <a:r>
              <a:rPr lang="en-US" sz="3400"/>
              <a:t>Many products emit incorrect wavelengths, power, or excessive heat, resulting in ineffective treatment or potential skin burns  above 40°C</a:t>
            </a:r>
          </a:p>
          <a:p>
            <a:pPr marL="457200" indent="-457200">
              <a:buChar char="•"/>
            </a:pPr>
            <a:r>
              <a:rPr lang="en-US" sz="3400"/>
              <a:t>$100-$500 devices with no assurance of efficacy</a:t>
            </a:r>
          </a:p>
          <a:p>
            <a:pPr marL="457200" indent="-457200">
              <a:buChar char="•"/>
            </a:pPr>
            <a:r>
              <a:rPr lang="en-US" sz="3400"/>
              <a:t>Lack of standardized data, reducing patient trust and slowing regulatory progress</a:t>
            </a:r>
          </a:p>
          <a:p>
            <a:pPr>
              <a:buChar char="•"/>
            </a:pPr>
            <a:endParaRPr lang="en-US">
              <a:ea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04849-C414-D532-0A43-13C71AA57155}"/>
              </a:ext>
            </a:extLst>
          </p:cNvPr>
          <p:cNvSpPr txBox="1"/>
          <p:nvPr/>
        </p:nvSpPr>
        <p:spPr>
          <a:xfrm>
            <a:off x="543381" y="15179623"/>
            <a:ext cx="10517062" cy="120032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2400" algn="ctr"/>
            <a:r>
              <a:rPr lang="en-US" sz="3600" b="1">
                <a:solidFill>
                  <a:srgbClr val="202A41"/>
                </a:solidFill>
              </a:rPr>
              <a:t>We aim to engineer a </a:t>
            </a:r>
            <a:r>
              <a:rPr lang="en-US" sz="3600" b="1" u="sng">
                <a:solidFill>
                  <a:srgbClr val="202A41"/>
                </a:solidFill>
              </a:rPr>
              <a:t>SINGLE</a:t>
            </a:r>
            <a:r>
              <a:rPr lang="en-US" sz="3600" b="1">
                <a:solidFill>
                  <a:srgbClr val="202A41"/>
                </a:solidFill>
              </a:rPr>
              <a:t> device that... </a:t>
            </a:r>
            <a:endParaRPr lang="en-US" sz="3600" b="1"/>
          </a:p>
          <a:p>
            <a:pPr marL="152400" algn="ctr"/>
            <a:endParaRPr lang="en-US" sz="3600" b="1">
              <a:solidFill>
                <a:srgbClr val="202A41"/>
              </a:solidFill>
            </a:endParaRPr>
          </a:p>
        </p:txBody>
      </p:sp>
      <p:pic>
        <p:nvPicPr>
          <p:cNvPr id="10" name="Picture 9" descr="A collage of different instruments&#10;&#10;AI-generated content may be incorrect.">
            <a:extLst>
              <a:ext uri="{FF2B5EF4-FFF2-40B4-BE49-F238E27FC236}">
                <a16:creationId xmlns:a16="http://schemas.microsoft.com/office/drawing/2014/main" id="{23F3C670-91EC-CCA8-1F3B-25E1FE971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416" y="24357932"/>
            <a:ext cx="6738166" cy="66510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929D6A-ACEE-E8E2-ACB6-9D33CBEB5CE4}"/>
              </a:ext>
            </a:extLst>
          </p:cNvPr>
          <p:cNvSpPr txBox="1"/>
          <p:nvPr/>
        </p:nvSpPr>
        <p:spPr>
          <a:xfrm>
            <a:off x="1474783" y="30995107"/>
            <a:ext cx="887831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Spectrometer for wavelength (Top) and Optical Power Meter for intensity (Bottom)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C61AC-E241-3955-0C5D-BD3E6726F76E}"/>
              </a:ext>
            </a:extLst>
          </p:cNvPr>
          <p:cNvSpPr txBox="1"/>
          <p:nvPr/>
        </p:nvSpPr>
        <p:spPr>
          <a:xfrm>
            <a:off x="6202871" y="17744921"/>
            <a:ext cx="547658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2400" algn="ctr"/>
            <a:endParaRPr lang="en-US" sz="2800" b="1">
              <a:solidFill>
                <a:schemeClr val="tx1"/>
              </a:solidFill>
            </a:endParaRPr>
          </a:p>
          <a:p>
            <a:pPr marL="571500" lvl="1" indent="-571500">
              <a:buFont typeface="Arial,Sans-Serif"/>
              <a:buChar char="•"/>
            </a:pPr>
            <a:r>
              <a:rPr lang="en-US" sz="2800">
                <a:solidFill>
                  <a:schemeClr val="tx1"/>
                </a:solidFill>
              </a:rPr>
              <a:t>Total fluence (≤480 J/cm2)</a:t>
            </a:r>
          </a:p>
          <a:p>
            <a:pPr marL="571500" lvl="1" indent="-571500">
              <a:buFont typeface="Arial,Sans-Serif"/>
              <a:buChar char="•"/>
            </a:pPr>
            <a:r>
              <a:rPr lang="en-US" sz="2800">
                <a:solidFill>
                  <a:schemeClr val="tx1"/>
                </a:solidFill>
              </a:rPr>
              <a:t>Power density (≤88.9 </a:t>
            </a:r>
            <a:r>
              <a:rPr lang="en-US" sz="2800" err="1">
                <a:solidFill>
                  <a:schemeClr val="tx1"/>
                </a:solidFill>
              </a:rPr>
              <a:t>mW</a:t>
            </a:r>
            <a:r>
              <a:rPr lang="en-US" sz="2800">
                <a:solidFill>
                  <a:schemeClr val="tx1"/>
                </a:solidFill>
              </a:rPr>
              <a:t>/cm2)</a:t>
            </a:r>
          </a:p>
          <a:p>
            <a:pPr marL="571500" lvl="1" indent="-571500">
              <a:buFont typeface="Arial,Sans-Serif"/>
              <a:buChar char="•"/>
            </a:pPr>
            <a:r>
              <a:rPr lang="en-US" sz="2800">
                <a:solidFill>
                  <a:schemeClr val="tx1"/>
                </a:solidFill>
              </a:rPr>
              <a:t>Heat output (Δ6°C)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7A1E3C0-5926-2570-28E5-51C3920F6D28}"/>
              </a:ext>
            </a:extLst>
          </p:cNvPr>
          <p:cNvSpPr/>
          <p:nvPr/>
        </p:nvSpPr>
        <p:spPr>
          <a:xfrm>
            <a:off x="1295536" y="16135316"/>
            <a:ext cx="3297728" cy="9814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cs typeface="Arial"/>
              </a:rPr>
              <a:t>Detects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DBE0704-450E-2B4F-6E97-837AFB5643E1}"/>
              </a:ext>
            </a:extLst>
          </p:cNvPr>
          <p:cNvSpPr/>
          <p:nvPr/>
        </p:nvSpPr>
        <p:spPr>
          <a:xfrm>
            <a:off x="6732862" y="16135316"/>
            <a:ext cx="3297728" cy="9814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cs typeface="Arial"/>
              </a:rPr>
              <a:t>Computes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4FB4A89-6E71-3C95-9E7C-DF9097CB3253}"/>
              </a:ext>
            </a:extLst>
          </p:cNvPr>
          <p:cNvSpPr/>
          <p:nvPr/>
        </p:nvSpPr>
        <p:spPr>
          <a:xfrm>
            <a:off x="2630331" y="17273817"/>
            <a:ext cx="745914" cy="863690"/>
          </a:xfrm>
          <a:prstGeom prst="downArrow">
            <a:avLst/>
          </a:prstGeom>
          <a:solidFill>
            <a:schemeClr val="accent5">
              <a:lumMod val="2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E18A4943-776F-0B64-5F0E-81CBEC728626}"/>
              </a:ext>
            </a:extLst>
          </p:cNvPr>
          <p:cNvSpPr/>
          <p:nvPr/>
        </p:nvSpPr>
        <p:spPr>
          <a:xfrm>
            <a:off x="8008769" y="17273817"/>
            <a:ext cx="745914" cy="863690"/>
          </a:xfrm>
          <a:prstGeom prst="downArrow">
            <a:avLst/>
          </a:prstGeom>
          <a:solidFill>
            <a:schemeClr val="accent5">
              <a:lumMod val="2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AC206A-E98D-3FAA-FB13-F3A8735FAE15}"/>
              </a:ext>
            </a:extLst>
          </p:cNvPr>
          <p:cNvSpPr txBox="1"/>
          <p:nvPr/>
        </p:nvSpPr>
        <p:spPr>
          <a:xfrm>
            <a:off x="392587" y="17744922"/>
            <a:ext cx="514288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52400" algn="ctr"/>
            <a:endParaRPr lang="en-US" sz="3200" b="1">
              <a:solidFill>
                <a:schemeClr val="tx1"/>
              </a:solidFill>
            </a:endParaRPr>
          </a:p>
          <a:p>
            <a:pPr marL="1066800" lvl="1" indent="-571500">
              <a:buFont typeface="Arial,Sans-Serif"/>
              <a:buChar char="•"/>
            </a:pPr>
            <a:r>
              <a:rPr lang="en-US" sz="2800">
                <a:solidFill>
                  <a:schemeClr val="tx1"/>
                </a:solidFill>
              </a:rPr>
              <a:t>Wavelength (635±10 nm)</a:t>
            </a:r>
          </a:p>
          <a:p>
            <a:pPr marL="1066800" lvl="1" indent="-571500">
              <a:buFont typeface="Arial,Sans-Serif"/>
              <a:buChar char="•"/>
            </a:pPr>
            <a:r>
              <a:rPr lang="en-US" sz="2800">
                <a:solidFill>
                  <a:schemeClr val="tx1"/>
                </a:solidFill>
              </a:rPr>
              <a:t>Optical power (0.05-2.55 W)</a:t>
            </a:r>
            <a:endParaRPr lang="en-US" sz="2400">
              <a:solidFill>
                <a:schemeClr val="tx1"/>
              </a:solidFill>
            </a:endParaRPr>
          </a:p>
          <a:p>
            <a:pPr marL="1066800" lvl="1" indent="-571500">
              <a:buFont typeface="Arial,Sans-Serif"/>
              <a:buChar char="•"/>
            </a:pPr>
            <a:endParaRPr lang="en-US" sz="3600"/>
          </a:p>
          <a:p>
            <a:pPr marL="495300" lvl="1" algn="ctr"/>
            <a:endParaRPr lang="en-US" sz="3600" b="1">
              <a:solidFill>
                <a:srgbClr val="202A41"/>
              </a:solidFill>
            </a:endParaRPr>
          </a:p>
        </p:txBody>
      </p:sp>
      <p:sp>
        <p:nvSpPr>
          <p:cNvPr id="22" name="Google Shape;51;p13">
            <a:extLst>
              <a:ext uri="{FF2B5EF4-FFF2-40B4-BE49-F238E27FC236}">
                <a16:creationId xmlns:a16="http://schemas.microsoft.com/office/drawing/2014/main" id="{36C93B8F-525C-EE46-25B7-2BA1AF00954D}"/>
              </a:ext>
            </a:extLst>
          </p:cNvPr>
          <p:cNvSpPr/>
          <p:nvPr/>
        </p:nvSpPr>
        <p:spPr>
          <a:xfrm>
            <a:off x="27749001" y="16138368"/>
            <a:ext cx="15624372" cy="7309211"/>
          </a:xfrm>
          <a:prstGeom prst="roundRect">
            <a:avLst>
              <a:gd name="adj" fmla="val 3364"/>
            </a:avLst>
          </a:prstGeom>
          <a:solidFill>
            <a:schemeClr val="lt1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/>
            <a:endParaRPr sz="4800" b="1" u="sng">
              <a:solidFill>
                <a:schemeClr val="dk1"/>
              </a:solidFill>
              <a:latin typeface="Verdana"/>
              <a:ea typeface="Verdana"/>
            </a:endParaRPr>
          </a:p>
        </p:txBody>
      </p:sp>
      <p:sp>
        <p:nvSpPr>
          <p:cNvPr id="23" name="Google Shape;59;p13">
            <a:extLst>
              <a:ext uri="{FF2B5EF4-FFF2-40B4-BE49-F238E27FC236}">
                <a16:creationId xmlns:a16="http://schemas.microsoft.com/office/drawing/2014/main" id="{E434BEF7-74E8-C74B-E9F2-B9FBB39637CC}"/>
              </a:ext>
            </a:extLst>
          </p:cNvPr>
          <p:cNvSpPr/>
          <p:nvPr/>
        </p:nvSpPr>
        <p:spPr>
          <a:xfrm>
            <a:off x="27766873" y="15983494"/>
            <a:ext cx="15624372" cy="1013100"/>
          </a:xfrm>
          <a:prstGeom prst="roundRect">
            <a:avLst>
              <a:gd name="adj" fmla="val 39679"/>
            </a:avLst>
          </a:prstGeom>
          <a:solidFill>
            <a:srgbClr val="1F3964"/>
          </a:solidFill>
          <a:ln w="146050" cap="flat" cmpd="sng">
            <a:solidFill>
              <a:srgbClr val="0C25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Market and Financial Projections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8D1876F3-C7A7-ECEB-E316-E9658CF4C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64423"/>
              </p:ext>
            </p:extLst>
          </p:nvPr>
        </p:nvGraphicFramePr>
        <p:xfrm>
          <a:off x="12559775" y="7549467"/>
          <a:ext cx="13936982" cy="5611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8491">
                  <a:extLst>
                    <a:ext uri="{9D8B030D-6E8A-4147-A177-3AD203B41FA5}">
                      <a16:colId xmlns:a16="http://schemas.microsoft.com/office/drawing/2014/main" val="3048879795"/>
                    </a:ext>
                  </a:extLst>
                </a:gridCol>
                <a:gridCol w="6968491">
                  <a:extLst>
                    <a:ext uri="{9D8B030D-6E8A-4147-A177-3AD203B41FA5}">
                      <a16:colId xmlns:a16="http://schemas.microsoft.com/office/drawing/2014/main" val="145432032"/>
                    </a:ext>
                  </a:extLst>
                </a:gridCol>
              </a:tblGrid>
              <a:tr h="58944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3200" b="1" i="0" u="none" strike="noStrik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Constraint</a:t>
                      </a:r>
                      <a:endParaRPr lang="en-US" sz="1400" b="1" i="0" u="none" strike="noStrike" noProof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rgbClr val="1F3A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u="none" strike="noStrike" noProof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Description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F3A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464374"/>
                  </a:ext>
                </a:extLst>
              </a:tr>
              <a:tr h="666929">
                <a:tc>
                  <a:txBody>
                    <a:bodyPr/>
                    <a:lstStyle/>
                    <a:p>
                      <a:r>
                        <a:rPr lang="en-US" sz="280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~13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57335"/>
                  </a:ext>
                </a:extLst>
              </a:tr>
              <a:tr h="666929">
                <a:tc>
                  <a:txBody>
                    <a:bodyPr/>
                    <a:lstStyle/>
                    <a:p>
                      <a:r>
                        <a:rPr lang="en-US" sz="280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$600 USD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682061"/>
                  </a:ext>
                </a:extLst>
              </a:tr>
              <a:tr h="666929">
                <a:tc>
                  <a:txBody>
                    <a:bodyPr/>
                    <a:lstStyle/>
                    <a:p>
                      <a:r>
                        <a:rPr lang="en-US" sz="2800"/>
                        <a:t>Policy 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All development and testing must comply with Drexel laboratory safety protocols and FDA Class II Low Level Laser/Light system special controls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112039"/>
                  </a:ext>
                </a:extLst>
              </a:tr>
              <a:tr h="666929">
                <a:tc>
                  <a:txBody>
                    <a:bodyPr/>
                    <a:lstStyle/>
                    <a:p>
                      <a:r>
                        <a:rPr lang="en-US" sz="2800"/>
                        <a:t>Fixed Point Measurement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Device must measure one LED at a time at a fixed, controlled distance (mm)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456130"/>
                  </a:ext>
                </a:extLst>
              </a:tr>
              <a:tr h="666929">
                <a:tc>
                  <a:txBody>
                    <a:bodyPr/>
                    <a:lstStyle/>
                    <a:p>
                      <a:r>
                        <a:rPr lang="en-US" sz="2800"/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Equipment and workspace from Drexel Health and Innovation Studio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939598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B8924612-2411-6FA4-AE47-79E46DA126B3}"/>
              </a:ext>
            </a:extLst>
          </p:cNvPr>
          <p:cNvSpPr/>
          <p:nvPr/>
        </p:nvSpPr>
        <p:spPr>
          <a:xfrm>
            <a:off x="12564197" y="14410453"/>
            <a:ext cx="13808467" cy="41507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Google Shape;70;p13"/>
          <p:cNvSpPr txBox="1"/>
          <p:nvPr/>
        </p:nvSpPr>
        <p:spPr>
          <a:xfrm>
            <a:off x="12333469" y="11705562"/>
            <a:ext cx="14531154" cy="627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endParaRPr lang="en-US" sz="4800" b="1" u="sng">
              <a:solidFill>
                <a:srgbClr val="003478"/>
              </a:solidFill>
            </a:endParaRPr>
          </a:p>
          <a:p>
            <a:pPr algn="ctr"/>
            <a:endParaRPr lang="en-US" sz="4800" b="1" u="sng">
              <a:solidFill>
                <a:srgbClr val="003478"/>
              </a:solidFill>
            </a:endParaRPr>
          </a:p>
          <a:p>
            <a:pPr algn="ctr"/>
            <a:endParaRPr lang="en-US" sz="4800" b="1" u="sng">
              <a:solidFill>
                <a:srgbClr val="003478"/>
              </a:solidFill>
            </a:endParaRPr>
          </a:p>
          <a:p>
            <a:pPr algn="ctr"/>
            <a:endParaRPr lang="en-US" sz="5400" b="1" u="sng">
              <a:solidFill>
                <a:srgbClr val="003478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u="sng">
                <a:solidFill>
                  <a:srgbClr val="003478"/>
                </a:solidFill>
              </a:rPr>
              <a:t>Requirements</a:t>
            </a:r>
            <a:endParaRPr lang="en-US" sz="6600">
              <a:solidFill>
                <a:srgbClr val="003478"/>
              </a:solidFill>
            </a:endParaRPr>
          </a:p>
          <a:p>
            <a:pPr marL="685800" indent="-685800" algn="ctr">
              <a:buChar char="•"/>
            </a:pPr>
            <a:r>
              <a:rPr lang="en-US" sz="4400">
                <a:solidFill>
                  <a:srgbClr val="003478"/>
                </a:solidFill>
              </a:rPr>
              <a:t>Wavelength accuracy</a:t>
            </a:r>
          </a:p>
          <a:p>
            <a:pPr marL="685800" indent="-685800" algn="ctr">
              <a:buChar char="•"/>
            </a:pPr>
            <a:r>
              <a:rPr lang="en-US" sz="4400">
                <a:solidFill>
                  <a:srgbClr val="003478"/>
                </a:solidFill>
              </a:rPr>
              <a:t>Radiant power at therapeutic distance</a:t>
            </a:r>
          </a:p>
          <a:p>
            <a:pPr marL="685800" indent="-685800" algn="ctr">
              <a:buChar char="•"/>
            </a:pPr>
            <a:r>
              <a:rPr lang="en-US" sz="4400">
                <a:solidFill>
                  <a:srgbClr val="003478"/>
                </a:solidFill>
              </a:rPr>
              <a:t>Parameter calculation</a:t>
            </a:r>
          </a:p>
        </p:txBody>
      </p:sp>
      <p:pic>
        <p:nvPicPr>
          <p:cNvPr id="2" name="Picture 1" descr="A close-up of a machine&#10;&#10;AI-generated content may be incorrect.">
            <a:extLst>
              <a:ext uri="{FF2B5EF4-FFF2-40B4-BE49-F238E27FC236}">
                <a16:creationId xmlns:a16="http://schemas.microsoft.com/office/drawing/2014/main" id="{DA39EF58-1A64-1979-126A-E71E1C79AD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482" t="232" r="-598" b="-1090"/>
          <a:stretch>
            <a:fillRect/>
          </a:stretch>
        </p:blipFill>
        <p:spPr>
          <a:xfrm>
            <a:off x="11750452" y="21181152"/>
            <a:ext cx="15524859" cy="7500090"/>
          </a:xfrm>
          <a:prstGeom prst="rect">
            <a:avLst/>
          </a:prstGeom>
        </p:spPr>
      </p:pic>
      <p:pic>
        <p:nvPicPr>
          <p:cNvPr id="15" name="Picture 14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8A55A82D-26B0-0047-34B5-49277F8B77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4391" y="17127093"/>
            <a:ext cx="8501381" cy="46487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5E0011-709C-61FA-B40F-F23707064ECE}"/>
              </a:ext>
            </a:extLst>
          </p:cNvPr>
          <p:cNvSpPr txBox="1"/>
          <p:nvPr/>
        </p:nvSpPr>
        <p:spPr>
          <a:xfrm>
            <a:off x="11879045" y="29056669"/>
            <a:ext cx="15477836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n-US" sz="3200">
                <a:ea typeface="Calibri"/>
              </a:rPr>
              <a:t>First, our device includes an adjustable arm and micrometer to allow for precise aiming of the sensors towards an individual point</a:t>
            </a:r>
          </a:p>
          <a:p>
            <a:pPr marL="342900" indent="-342900">
              <a:buFont typeface="Arial,Sans-Serif"/>
              <a:buChar char="•"/>
            </a:pPr>
            <a:r>
              <a:rPr lang="en-US" sz="3200">
                <a:ea typeface="Calibri"/>
              </a:rPr>
              <a:t>Second, a sensor board composed of both a spectral sensor and photodiode captures optical power and wavelength respectively</a:t>
            </a:r>
          </a:p>
          <a:p>
            <a:pPr marL="342900" indent="-342900">
              <a:buFont typeface="Arial,Sans-Serif"/>
              <a:buChar char="•"/>
            </a:pPr>
            <a:r>
              <a:rPr lang="en-US" sz="3200">
                <a:ea typeface="Calibri"/>
              </a:rPr>
              <a:t>Third, a microprocessor digitizes this data and calculates POI, transmitting this data to a computer in real time</a:t>
            </a:r>
            <a:endParaRPr lang="en-US" sz="3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D47B7-FC75-6BB9-201C-64E7DC89C430}"/>
              </a:ext>
            </a:extLst>
          </p:cNvPr>
          <p:cNvSpPr txBox="1"/>
          <p:nvPr/>
        </p:nvSpPr>
        <p:spPr>
          <a:xfrm>
            <a:off x="28189073" y="17130610"/>
            <a:ext cx="6016650" cy="5632311"/>
          </a:xfrm>
          <a:prstGeom prst="rect">
            <a:avLst/>
          </a:prstGeom>
          <a:noFill/>
          <a:ln w="28575">
            <a:solidFill>
              <a:srgbClr val="1F3A6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400">
              <a:ea typeface="Calibri"/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800">
                <a:ea typeface="Calibri"/>
              </a:rPr>
              <a:t>There is a demand for reliable measurement tools among device manufacturers, as well as third-party standards and certification labs that validate product performance</a:t>
            </a:r>
          </a:p>
          <a:p>
            <a:endParaRPr lang="en-US" sz="2800">
              <a:ea typeface="Calibri"/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800">
                <a:ea typeface="Calibri"/>
              </a:rPr>
              <a:t>As RLT continues to grow in popularity, our device is positioned to support the safety, credibility, and long-term expansion of the market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A0AE91-F102-A1BE-40FF-2AA5C065FB4E}"/>
              </a:ext>
            </a:extLst>
          </p:cNvPr>
          <p:cNvSpPr txBox="1"/>
          <p:nvPr/>
        </p:nvSpPr>
        <p:spPr>
          <a:xfrm>
            <a:off x="35619976" y="21927342"/>
            <a:ext cx="6181084" cy="1200329"/>
          </a:xfrm>
          <a:prstGeom prst="rect">
            <a:avLst/>
          </a:prstGeom>
          <a:noFill/>
          <a:ln>
            <a:solidFill>
              <a:srgbClr val="1F3A6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>
                <a:ea typeface="Calibri"/>
              </a:rPr>
              <a:t>Our current prototype cost is $126.25, and we are open to working with investors to determine an appropriate sales markup. </a:t>
            </a:r>
            <a:endParaRPr lang="en-US" sz="240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C560893-E843-1DE3-D192-E1BD4C738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332217"/>
              </p:ext>
            </p:extLst>
          </p:nvPr>
        </p:nvGraphicFramePr>
        <p:xfrm>
          <a:off x="28179422" y="10781968"/>
          <a:ext cx="7920715" cy="443733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99380">
                  <a:extLst>
                    <a:ext uri="{9D8B030D-6E8A-4147-A177-3AD203B41FA5}">
                      <a16:colId xmlns:a16="http://schemas.microsoft.com/office/drawing/2014/main" val="615764250"/>
                    </a:ext>
                  </a:extLst>
                </a:gridCol>
                <a:gridCol w="1568418">
                  <a:extLst>
                    <a:ext uri="{9D8B030D-6E8A-4147-A177-3AD203B41FA5}">
                      <a16:colId xmlns:a16="http://schemas.microsoft.com/office/drawing/2014/main" val="485806098"/>
                    </a:ext>
                  </a:extLst>
                </a:gridCol>
                <a:gridCol w="1337769">
                  <a:extLst>
                    <a:ext uri="{9D8B030D-6E8A-4147-A177-3AD203B41FA5}">
                      <a16:colId xmlns:a16="http://schemas.microsoft.com/office/drawing/2014/main" val="2522673139"/>
                    </a:ext>
                  </a:extLst>
                </a:gridCol>
                <a:gridCol w="1891329">
                  <a:extLst>
                    <a:ext uri="{9D8B030D-6E8A-4147-A177-3AD203B41FA5}">
                      <a16:colId xmlns:a16="http://schemas.microsoft.com/office/drawing/2014/main" val="3173928753"/>
                    </a:ext>
                  </a:extLst>
                </a:gridCol>
                <a:gridCol w="1923819">
                  <a:extLst>
                    <a:ext uri="{9D8B030D-6E8A-4147-A177-3AD203B41FA5}">
                      <a16:colId xmlns:a16="http://schemas.microsoft.com/office/drawing/2014/main" val="2781376069"/>
                    </a:ext>
                  </a:extLst>
                </a:gridCol>
              </a:tblGrid>
              <a:tr h="1302261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57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Distance (cm)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57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Wavelength (nm)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57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Response (V) 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575"/>
                        </a:lnSpc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Radiant Power (mW)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575"/>
                        </a:lnSpc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Irradiance (mW/cm^2)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615078"/>
                  </a:ext>
                </a:extLst>
              </a:tr>
              <a:tr h="62701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0.280786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0.073891053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1.055586466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874164"/>
                  </a:ext>
                </a:extLst>
              </a:tr>
              <a:tr h="62701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0.197458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0.051962632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0.742323308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859977"/>
                  </a:ext>
                </a:extLst>
              </a:tr>
              <a:tr h="62701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0.172997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0.045525526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0.650364662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157815"/>
                  </a:ext>
                </a:extLst>
              </a:tr>
              <a:tr h="62701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0.153669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0.040439211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0.577703008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68286"/>
                  </a:ext>
                </a:extLst>
              </a:tr>
              <a:tr h="62701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616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0.123715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0.032556579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125"/>
                        </a:lnSpc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0.465093985</a:t>
                      </a:r>
                      <a:endParaRPr lang="en-US" sz="24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82" marR="6382" marT="638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665496"/>
                  </a:ext>
                </a:extLst>
              </a:tr>
            </a:tbl>
          </a:graphicData>
        </a:graphic>
      </p:graphicFrame>
      <p:pic>
        <p:nvPicPr>
          <p:cNvPr id="13" name="Picture 12" descr="A graph of a graph with a line&#10;&#10;AI-generated content may be incorrect.">
            <a:extLst>
              <a:ext uri="{FF2B5EF4-FFF2-40B4-BE49-F238E27FC236}">
                <a16:creationId xmlns:a16="http://schemas.microsoft.com/office/drawing/2014/main" id="{CD8E277B-5836-27A1-032A-9DFA40157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57811" y="9946170"/>
            <a:ext cx="6815758" cy="52655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titled 2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untitled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31</cp:revision>
  <dcterms:modified xsi:type="dcterms:W3CDTF">2026-08-12T21:27:39Z</dcterms:modified>
</cp:coreProperties>
</file>