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17"/>
  </p:notesMasterIdLst>
  <p:sldIdLst>
    <p:sldId id="257" r:id="rId6"/>
    <p:sldId id="280" r:id="rId7"/>
    <p:sldId id="308" r:id="rId8"/>
    <p:sldId id="309" r:id="rId9"/>
    <p:sldId id="259" r:id="rId10"/>
    <p:sldId id="299" r:id="rId11"/>
    <p:sldId id="310" r:id="rId12"/>
    <p:sldId id="293" r:id="rId13"/>
    <p:sldId id="312" r:id="rId14"/>
    <p:sldId id="296" r:id="rId15"/>
    <p:sldId id="311" r:id="rId16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s, Tina" initials="MT" lastIdx="4" clrIdx="0">
    <p:extLst>
      <p:ext uri="{19B8F6BF-5375-455C-9EA6-DF929625EA0E}">
        <p15:presenceInfo xmlns:p15="http://schemas.microsoft.com/office/powerpoint/2012/main" userId="S::o99ae61@ibx.com::2ca07552-dfe6-49ce-a0e7-8cc90e0366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71"/>
    <a:srgbClr val="009EF0"/>
    <a:srgbClr val="CCFFCC"/>
    <a:srgbClr val="F1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7881" autoAdjust="0"/>
  </p:normalViewPr>
  <p:slideViewPr>
    <p:cSldViewPr>
      <p:cViewPr varScale="1">
        <p:scale>
          <a:sx n="32" d="100"/>
          <a:sy n="32" d="100"/>
        </p:scale>
        <p:origin x="143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4E6A5-D14A-455E-82C9-98276289E16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D2C66D-595B-44B7-B4DF-DC5DDC38E676}">
      <dgm:prSet phldrT="[Text]" custT="1"/>
      <dgm:spPr>
        <a:solidFill>
          <a:srgbClr val="4D8B3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Part A</a:t>
          </a:r>
        </a:p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Hospital Insurance </a:t>
          </a:r>
        </a:p>
      </dgm:t>
    </dgm:pt>
    <dgm:pt modelId="{4B6A2806-13CF-4493-B111-F4EB7227B126}" type="parTrans" cxnId="{8F7FC6ED-E5E8-4120-ACDE-0AFFC511177D}">
      <dgm:prSet/>
      <dgm:spPr/>
      <dgm:t>
        <a:bodyPr/>
        <a:lstStyle/>
        <a:p>
          <a:endParaRPr lang="en-US"/>
        </a:p>
      </dgm:t>
    </dgm:pt>
    <dgm:pt modelId="{241B1359-A927-4629-9456-6102C345E53B}" type="sibTrans" cxnId="{8F7FC6ED-E5E8-4120-ACDE-0AFFC511177D}">
      <dgm:prSet/>
      <dgm:spPr/>
      <dgm:t>
        <a:bodyPr/>
        <a:lstStyle/>
        <a:p>
          <a:endParaRPr lang="en-US"/>
        </a:p>
      </dgm:t>
    </dgm:pt>
    <dgm:pt modelId="{CDC9B4F1-F575-4820-9DC3-80F5DCA9DF68}">
      <dgm:prSet phldrT="[Text]" custT="1"/>
      <dgm:spPr>
        <a:solidFill>
          <a:srgbClr val="B11E5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Part B Medical Insurance</a:t>
          </a:r>
        </a:p>
      </dgm:t>
    </dgm:pt>
    <dgm:pt modelId="{3404C1DE-0CC7-4B60-B0E3-E44301D35594}" type="parTrans" cxnId="{0CE1972E-1F22-4F88-864D-C562F0DB2844}">
      <dgm:prSet/>
      <dgm:spPr/>
      <dgm:t>
        <a:bodyPr/>
        <a:lstStyle/>
        <a:p>
          <a:endParaRPr lang="en-US"/>
        </a:p>
      </dgm:t>
    </dgm:pt>
    <dgm:pt modelId="{E8368EF7-7550-44B4-A218-4AFB1377F7F9}" type="sibTrans" cxnId="{0CE1972E-1F22-4F88-864D-C562F0DB2844}">
      <dgm:prSet/>
      <dgm:spPr/>
      <dgm:t>
        <a:bodyPr/>
        <a:lstStyle/>
        <a:p>
          <a:endParaRPr lang="en-US"/>
        </a:p>
      </dgm:t>
    </dgm:pt>
    <dgm:pt modelId="{D0FB523C-B6AD-4FAD-94C1-B89B584B6DC2}">
      <dgm:prSet phldrT="[Text]" custT="1"/>
      <dgm:spPr>
        <a:solidFill>
          <a:srgbClr val="F8A16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Part C</a:t>
          </a:r>
        </a:p>
        <a:p>
          <a:pPr>
            <a:spcAft>
              <a:spcPts val="0"/>
            </a:spcAft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Medicare Advantage</a:t>
          </a:r>
        </a:p>
      </dgm:t>
    </dgm:pt>
    <dgm:pt modelId="{D52FE314-353B-4CA6-A07F-F6FB3E66DFE5}" type="parTrans" cxnId="{05745B6D-34AB-43C5-B1D8-47EC279BCFB4}">
      <dgm:prSet/>
      <dgm:spPr/>
      <dgm:t>
        <a:bodyPr/>
        <a:lstStyle/>
        <a:p>
          <a:endParaRPr lang="en-US"/>
        </a:p>
      </dgm:t>
    </dgm:pt>
    <dgm:pt modelId="{48124BE1-618E-42F5-A769-06CDF516067C}" type="sibTrans" cxnId="{05745B6D-34AB-43C5-B1D8-47EC279BCFB4}">
      <dgm:prSet/>
      <dgm:spPr/>
      <dgm:t>
        <a:bodyPr/>
        <a:lstStyle/>
        <a:p>
          <a:endParaRPr lang="en-US"/>
        </a:p>
      </dgm:t>
    </dgm:pt>
    <dgm:pt modelId="{3F3F81C7-9A69-45C7-B1B4-ABE53A57ED1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Part D Prescription Drugs </a:t>
          </a:r>
        </a:p>
      </dgm:t>
    </dgm:pt>
    <dgm:pt modelId="{3A2BE88E-2709-48D5-B9D2-A0324E4CC600}" type="parTrans" cxnId="{8D1C318B-7929-4DD1-865C-B8B08391804E}">
      <dgm:prSet/>
      <dgm:spPr/>
      <dgm:t>
        <a:bodyPr/>
        <a:lstStyle/>
        <a:p>
          <a:endParaRPr lang="en-US"/>
        </a:p>
      </dgm:t>
    </dgm:pt>
    <dgm:pt modelId="{D3BE227F-2E7C-46E6-B2A6-DD9CD06ADEC0}" type="sibTrans" cxnId="{8D1C318B-7929-4DD1-865C-B8B08391804E}">
      <dgm:prSet/>
      <dgm:spPr/>
      <dgm:t>
        <a:bodyPr/>
        <a:lstStyle/>
        <a:p>
          <a:endParaRPr lang="en-US"/>
        </a:p>
      </dgm:t>
    </dgm:pt>
    <dgm:pt modelId="{94FE1B8F-F70E-4FE2-97E4-9C26B869EAA0}" type="pres">
      <dgm:prSet presAssocID="{1C54E6A5-D14A-455E-82C9-98276289E1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F57C41-F281-4A25-A30A-82D604E371C0}" type="pres">
      <dgm:prSet presAssocID="{1C54E6A5-D14A-455E-82C9-98276289E166}" presName="children" presStyleCnt="0"/>
      <dgm:spPr/>
    </dgm:pt>
    <dgm:pt modelId="{F99325EE-583F-4BB1-B0CE-7285DCE534AA}" type="pres">
      <dgm:prSet presAssocID="{1C54E6A5-D14A-455E-82C9-98276289E166}" presName="childPlaceholder" presStyleCnt="0"/>
      <dgm:spPr/>
    </dgm:pt>
    <dgm:pt modelId="{E87384AD-8908-4CF8-A150-29D195EC5CE8}" type="pres">
      <dgm:prSet presAssocID="{1C54E6A5-D14A-455E-82C9-98276289E166}" presName="circle" presStyleCnt="0"/>
      <dgm:spPr/>
    </dgm:pt>
    <dgm:pt modelId="{33FCCE92-D5D8-4059-9CE4-2F4F025B3D68}" type="pres">
      <dgm:prSet presAssocID="{1C54E6A5-D14A-455E-82C9-98276289E166}" presName="quadrant1" presStyleLbl="node1" presStyleIdx="0" presStyleCnt="4" custLinFactNeighborX="1883">
        <dgm:presLayoutVars>
          <dgm:chMax val="1"/>
          <dgm:bulletEnabled val="1"/>
        </dgm:presLayoutVars>
      </dgm:prSet>
      <dgm:spPr/>
    </dgm:pt>
    <dgm:pt modelId="{3ECC8BBA-20DF-494A-B037-7D865F16C58F}" type="pres">
      <dgm:prSet presAssocID="{1C54E6A5-D14A-455E-82C9-98276289E166}" presName="quadrant2" presStyleLbl="node1" presStyleIdx="1" presStyleCnt="4" custLinFactNeighborX="1883">
        <dgm:presLayoutVars>
          <dgm:chMax val="1"/>
          <dgm:bulletEnabled val="1"/>
        </dgm:presLayoutVars>
      </dgm:prSet>
      <dgm:spPr/>
    </dgm:pt>
    <dgm:pt modelId="{7505B7FE-C9A7-4868-86DE-6A680AFFCB32}" type="pres">
      <dgm:prSet presAssocID="{1C54E6A5-D14A-455E-82C9-98276289E16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0A9764F-A849-48F6-B2BF-EE4C0973F3C5}" type="pres">
      <dgm:prSet presAssocID="{1C54E6A5-D14A-455E-82C9-98276289E166}" presName="quadrant4" presStyleLbl="node1" presStyleIdx="3" presStyleCnt="4" custScaleX="98165" custLinFactNeighborX="1883">
        <dgm:presLayoutVars>
          <dgm:chMax val="1"/>
          <dgm:bulletEnabled val="1"/>
        </dgm:presLayoutVars>
      </dgm:prSet>
      <dgm:spPr/>
    </dgm:pt>
    <dgm:pt modelId="{ED65C98C-2E32-4433-BD64-7117852F97F8}" type="pres">
      <dgm:prSet presAssocID="{1C54E6A5-D14A-455E-82C9-98276289E166}" presName="quadrantPlaceholder" presStyleCnt="0"/>
      <dgm:spPr/>
    </dgm:pt>
    <dgm:pt modelId="{AFF972A6-2294-4928-B1AF-9DABBC0296EB}" type="pres">
      <dgm:prSet presAssocID="{1C54E6A5-D14A-455E-82C9-98276289E166}" presName="center1" presStyleLbl="fgShp" presStyleIdx="0" presStyleCnt="2"/>
      <dgm:spPr/>
    </dgm:pt>
    <dgm:pt modelId="{DAE53259-576B-4C6A-9A68-820148FFD9C5}" type="pres">
      <dgm:prSet presAssocID="{1C54E6A5-D14A-455E-82C9-98276289E166}" presName="center2" presStyleLbl="fgShp" presStyleIdx="1" presStyleCnt="2"/>
      <dgm:spPr/>
    </dgm:pt>
  </dgm:ptLst>
  <dgm:cxnLst>
    <dgm:cxn modelId="{84236F28-2F7A-42AA-8547-10660FEB0AA6}" type="presOf" srcId="{D4D2C66D-595B-44B7-B4DF-DC5DDC38E676}" destId="{33FCCE92-D5D8-4059-9CE4-2F4F025B3D68}" srcOrd="0" destOrd="0" presId="urn:microsoft.com/office/officeart/2005/8/layout/cycle4"/>
    <dgm:cxn modelId="{0CE1972E-1F22-4F88-864D-C562F0DB2844}" srcId="{1C54E6A5-D14A-455E-82C9-98276289E166}" destId="{CDC9B4F1-F575-4820-9DC3-80F5DCA9DF68}" srcOrd="1" destOrd="0" parTransId="{3404C1DE-0CC7-4B60-B0E3-E44301D35594}" sibTransId="{E8368EF7-7550-44B4-A218-4AFB1377F7F9}"/>
    <dgm:cxn modelId="{0F08E664-8BAB-43BE-BE70-83322F876BE2}" type="presOf" srcId="{3F3F81C7-9A69-45C7-B1B4-ABE53A57ED12}" destId="{40A9764F-A849-48F6-B2BF-EE4C0973F3C5}" srcOrd="0" destOrd="0" presId="urn:microsoft.com/office/officeart/2005/8/layout/cycle4"/>
    <dgm:cxn modelId="{05745B6D-34AB-43C5-B1D8-47EC279BCFB4}" srcId="{1C54E6A5-D14A-455E-82C9-98276289E166}" destId="{D0FB523C-B6AD-4FAD-94C1-B89B584B6DC2}" srcOrd="2" destOrd="0" parTransId="{D52FE314-353B-4CA6-A07F-F6FB3E66DFE5}" sibTransId="{48124BE1-618E-42F5-A769-06CDF516067C}"/>
    <dgm:cxn modelId="{E68FFB6D-4286-4504-A17C-0888098BE862}" type="presOf" srcId="{1C54E6A5-D14A-455E-82C9-98276289E166}" destId="{94FE1B8F-F70E-4FE2-97E4-9C26B869EAA0}" srcOrd="0" destOrd="0" presId="urn:microsoft.com/office/officeart/2005/8/layout/cycle4"/>
    <dgm:cxn modelId="{8D1C318B-7929-4DD1-865C-B8B08391804E}" srcId="{1C54E6A5-D14A-455E-82C9-98276289E166}" destId="{3F3F81C7-9A69-45C7-B1B4-ABE53A57ED12}" srcOrd="3" destOrd="0" parTransId="{3A2BE88E-2709-48D5-B9D2-A0324E4CC600}" sibTransId="{D3BE227F-2E7C-46E6-B2A6-DD9CD06ADEC0}"/>
    <dgm:cxn modelId="{963F79AA-2FCD-4F62-A1AF-7D0F62AC3532}" type="presOf" srcId="{D0FB523C-B6AD-4FAD-94C1-B89B584B6DC2}" destId="{7505B7FE-C9A7-4868-86DE-6A680AFFCB32}" srcOrd="0" destOrd="0" presId="urn:microsoft.com/office/officeart/2005/8/layout/cycle4"/>
    <dgm:cxn modelId="{8F7FC6ED-E5E8-4120-ACDE-0AFFC511177D}" srcId="{1C54E6A5-D14A-455E-82C9-98276289E166}" destId="{D4D2C66D-595B-44B7-B4DF-DC5DDC38E676}" srcOrd="0" destOrd="0" parTransId="{4B6A2806-13CF-4493-B111-F4EB7227B126}" sibTransId="{241B1359-A927-4629-9456-6102C345E53B}"/>
    <dgm:cxn modelId="{96770BF2-9207-4CC8-AFE5-B0F665D5A9EE}" type="presOf" srcId="{CDC9B4F1-F575-4820-9DC3-80F5DCA9DF68}" destId="{3ECC8BBA-20DF-494A-B037-7D865F16C58F}" srcOrd="0" destOrd="0" presId="urn:microsoft.com/office/officeart/2005/8/layout/cycle4"/>
    <dgm:cxn modelId="{886FF59A-3648-4861-89D6-73FA9F03F8DB}" type="presParOf" srcId="{94FE1B8F-F70E-4FE2-97E4-9C26B869EAA0}" destId="{4AF57C41-F281-4A25-A30A-82D604E371C0}" srcOrd="0" destOrd="0" presId="urn:microsoft.com/office/officeart/2005/8/layout/cycle4"/>
    <dgm:cxn modelId="{7B189613-4F7E-47A3-B69C-16786377DDD8}" type="presParOf" srcId="{4AF57C41-F281-4A25-A30A-82D604E371C0}" destId="{F99325EE-583F-4BB1-B0CE-7285DCE534AA}" srcOrd="0" destOrd="0" presId="urn:microsoft.com/office/officeart/2005/8/layout/cycle4"/>
    <dgm:cxn modelId="{501F2090-EFA3-4FDD-8CF2-B75F65897CCE}" type="presParOf" srcId="{94FE1B8F-F70E-4FE2-97E4-9C26B869EAA0}" destId="{E87384AD-8908-4CF8-A150-29D195EC5CE8}" srcOrd="1" destOrd="0" presId="urn:microsoft.com/office/officeart/2005/8/layout/cycle4"/>
    <dgm:cxn modelId="{E7626EEC-CC51-4706-A3B7-4F9041FC5B12}" type="presParOf" srcId="{E87384AD-8908-4CF8-A150-29D195EC5CE8}" destId="{33FCCE92-D5D8-4059-9CE4-2F4F025B3D68}" srcOrd="0" destOrd="0" presId="urn:microsoft.com/office/officeart/2005/8/layout/cycle4"/>
    <dgm:cxn modelId="{84CDD25F-5986-4D80-AF61-85A81CF386F1}" type="presParOf" srcId="{E87384AD-8908-4CF8-A150-29D195EC5CE8}" destId="{3ECC8BBA-20DF-494A-B037-7D865F16C58F}" srcOrd="1" destOrd="0" presId="urn:microsoft.com/office/officeart/2005/8/layout/cycle4"/>
    <dgm:cxn modelId="{13FEBFEF-9EF6-4D44-822D-9647409CCD4C}" type="presParOf" srcId="{E87384AD-8908-4CF8-A150-29D195EC5CE8}" destId="{7505B7FE-C9A7-4868-86DE-6A680AFFCB32}" srcOrd="2" destOrd="0" presId="urn:microsoft.com/office/officeart/2005/8/layout/cycle4"/>
    <dgm:cxn modelId="{2DBF3392-0DBA-4235-A814-5EAF147430C8}" type="presParOf" srcId="{E87384AD-8908-4CF8-A150-29D195EC5CE8}" destId="{40A9764F-A849-48F6-B2BF-EE4C0973F3C5}" srcOrd="3" destOrd="0" presId="urn:microsoft.com/office/officeart/2005/8/layout/cycle4"/>
    <dgm:cxn modelId="{6FD169E3-5DFD-4B08-8DB3-7BF2D5677BFD}" type="presParOf" srcId="{E87384AD-8908-4CF8-A150-29D195EC5CE8}" destId="{ED65C98C-2E32-4433-BD64-7117852F97F8}" srcOrd="4" destOrd="0" presId="urn:microsoft.com/office/officeart/2005/8/layout/cycle4"/>
    <dgm:cxn modelId="{16689E75-6E1E-4F3B-ABE1-6B592E34D1D6}" type="presParOf" srcId="{94FE1B8F-F70E-4FE2-97E4-9C26B869EAA0}" destId="{AFF972A6-2294-4928-B1AF-9DABBC0296EB}" srcOrd="2" destOrd="0" presId="urn:microsoft.com/office/officeart/2005/8/layout/cycle4"/>
    <dgm:cxn modelId="{337716AC-6C48-4194-BB90-FF7A0CC615A7}" type="presParOf" srcId="{94FE1B8F-F70E-4FE2-97E4-9C26B869EAA0}" destId="{DAE53259-576B-4C6A-9A68-820148FFD9C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CCE92-D5D8-4059-9CE4-2F4F025B3D68}">
      <dsp:nvSpPr>
        <dsp:cNvPr id="0" name=""/>
        <dsp:cNvSpPr/>
      </dsp:nvSpPr>
      <dsp:spPr>
        <a:xfrm>
          <a:off x="1187844" y="277374"/>
          <a:ext cx="2107074" cy="2107074"/>
        </a:xfrm>
        <a:prstGeom prst="pieWedge">
          <a:avLst/>
        </a:prstGeom>
        <a:solidFill>
          <a:srgbClr val="4D8B3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Part 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Hospital Insurance </a:t>
          </a:r>
        </a:p>
      </dsp:txBody>
      <dsp:txXfrm>
        <a:off x="1804992" y="894522"/>
        <a:ext cx="1489926" cy="1489926"/>
      </dsp:txXfrm>
    </dsp:sp>
    <dsp:sp modelId="{3ECC8BBA-20DF-494A-B037-7D865F16C58F}">
      <dsp:nvSpPr>
        <dsp:cNvPr id="0" name=""/>
        <dsp:cNvSpPr/>
      </dsp:nvSpPr>
      <dsp:spPr>
        <a:xfrm rot="5400000">
          <a:off x="3392242" y="277374"/>
          <a:ext cx="2107074" cy="2107074"/>
        </a:xfrm>
        <a:prstGeom prst="pieWedge">
          <a:avLst/>
        </a:prstGeom>
        <a:solidFill>
          <a:srgbClr val="B11E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Part B Medical Insurance</a:t>
          </a:r>
        </a:p>
      </dsp:txBody>
      <dsp:txXfrm rot="-5400000">
        <a:off x="3392242" y="894522"/>
        <a:ext cx="1489926" cy="1489926"/>
      </dsp:txXfrm>
    </dsp:sp>
    <dsp:sp modelId="{7505B7FE-C9A7-4868-86DE-6A680AFFCB32}">
      <dsp:nvSpPr>
        <dsp:cNvPr id="0" name=""/>
        <dsp:cNvSpPr/>
      </dsp:nvSpPr>
      <dsp:spPr>
        <a:xfrm rot="10800000">
          <a:off x="3352566" y="2481773"/>
          <a:ext cx="2107074" cy="2107074"/>
        </a:xfrm>
        <a:prstGeom prst="pieWedge">
          <a:avLst/>
        </a:prstGeom>
        <a:solidFill>
          <a:srgbClr val="F8A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Part 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Medicare Advantage</a:t>
          </a:r>
        </a:p>
      </dsp:txBody>
      <dsp:txXfrm rot="10800000">
        <a:off x="3352566" y="2481773"/>
        <a:ext cx="1489926" cy="1489926"/>
      </dsp:txXfrm>
    </dsp:sp>
    <dsp:sp modelId="{40A9764F-A849-48F6-B2BF-EE4C0973F3C5}">
      <dsp:nvSpPr>
        <dsp:cNvPr id="0" name=""/>
        <dsp:cNvSpPr/>
      </dsp:nvSpPr>
      <dsp:spPr>
        <a:xfrm rot="16200000">
          <a:off x="1187844" y="2501105"/>
          <a:ext cx="2107074" cy="206840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Part D Prescription Drugs </a:t>
          </a:r>
        </a:p>
      </dsp:txBody>
      <dsp:txXfrm rot="5400000">
        <a:off x="1813000" y="2481773"/>
        <a:ext cx="1462586" cy="1489926"/>
      </dsp:txXfrm>
    </dsp:sp>
    <dsp:sp modelId="{AFF972A6-2294-4928-B1AF-9DABBC0296EB}">
      <dsp:nvSpPr>
        <dsp:cNvPr id="0" name=""/>
        <dsp:cNvSpPr/>
      </dsp:nvSpPr>
      <dsp:spPr>
        <a:xfrm>
          <a:off x="2940154" y="1995151"/>
          <a:ext cx="727500" cy="632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53259-576B-4C6A-9A68-820148FFD9C5}">
      <dsp:nvSpPr>
        <dsp:cNvPr id="0" name=""/>
        <dsp:cNvSpPr/>
      </dsp:nvSpPr>
      <dsp:spPr>
        <a:xfrm rot="10800000">
          <a:off x="2940154" y="2238462"/>
          <a:ext cx="727500" cy="6326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AEDEB-9094-455B-A2D8-443AC2B2E21E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B5E95-E9C8-4B7B-A58F-34CCD8C79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B5E95-E9C8-4B7B-A58F-34CCD8C79D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0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51A7-3B23-4362-A285-E81E35DBBB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4775" y="434975"/>
            <a:ext cx="3627438" cy="2039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6639" y="2871994"/>
            <a:ext cx="8579304" cy="3646678"/>
          </a:xfrm>
        </p:spPr>
        <p:txBody>
          <a:bodyPr/>
          <a:lstStyle/>
          <a:p>
            <a:pPr marL="325067" indent="-325067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4B79-FCA5-49E1-B73B-54BD523566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7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4775" y="434975"/>
            <a:ext cx="3627438" cy="2039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6639" y="2871994"/>
            <a:ext cx="8579304" cy="364667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4B79-FCA5-49E1-B73B-54BD523566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B5E95-E9C8-4B7B-A58F-34CCD8C79D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9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B5E95-E9C8-4B7B-A58F-34CCD8C79D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51A7-3B23-4362-A285-E81E35DBBB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51A7-3B23-4362-A285-E81E35DBBB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7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B5E95-E9C8-4B7B-A58F-34CCD8C79D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6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591" y="3023616"/>
            <a:ext cx="14751368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3182" y="5462016"/>
            <a:ext cx="12148185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727" y="2243328"/>
            <a:ext cx="7549229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7593" y="2243328"/>
            <a:ext cx="7549229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6061A89-1144-F740-80B5-F28630B0E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31300" y="2438400"/>
            <a:ext cx="2819400" cy="3733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12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3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" y="-28270"/>
            <a:ext cx="17398480" cy="978187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10800000">
            <a:off x="0" y="6022467"/>
            <a:ext cx="17348200" cy="2210031"/>
          </a:xfrm>
          <a:prstGeom prst="rect">
            <a:avLst/>
          </a:prstGeom>
          <a:gradFill flip="none" rotWithShape="1">
            <a:gsLst>
              <a:gs pos="50000">
                <a:srgbClr val="0092CF">
                  <a:alpha val="70000"/>
                </a:srgbClr>
              </a:gs>
              <a:gs pos="100000">
                <a:srgbClr val="0092CF">
                  <a:alpha val="2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/>
          <a:srcRect l="-1" r="374" b="5235"/>
          <a:stretch/>
        </p:blipFill>
        <p:spPr>
          <a:xfrm>
            <a:off x="-30441" y="5994679"/>
            <a:ext cx="15042946" cy="227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49" y="8710577"/>
            <a:ext cx="4180097" cy="3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7727" y="390144"/>
            <a:ext cx="15619095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727" y="2243328"/>
            <a:ext cx="15619095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0547" y="9070848"/>
            <a:ext cx="555345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727" y="9070848"/>
            <a:ext cx="399154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5276" y="9070848"/>
            <a:ext cx="399154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2CA64A-EA8E-40C8-8598-28D4FC5E6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705" y="8994988"/>
            <a:ext cx="10011357" cy="564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1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ssa.gov/medic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49215" cy="9753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9CCB7-67F6-4312-81A2-ACF968E6390F}"/>
              </a:ext>
            </a:extLst>
          </p:cNvPr>
          <p:cNvSpPr txBox="1"/>
          <p:nvPr/>
        </p:nvSpPr>
        <p:spPr>
          <a:xfrm>
            <a:off x="15511284" y="6301894"/>
            <a:ext cx="5583415" cy="55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0A74A9-D841-4C7E-81E9-8EA13C02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700" y="4038600"/>
            <a:ext cx="4758592" cy="12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3008B8-FF93-41F7-9E34-AEA5EBFA47A8}"/>
              </a:ext>
            </a:extLst>
          </p:cNvPr>
          <p:cNvSpPr txBox="1"/>
          <p:nvPr/>
        </p:nvSpPr>
        <p:spPr>
          <a:xfrm>
            <a:off x="8674100" y="762000"/>
            <a:ext cx="7620000" cy="6478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solidFill>
                  <a:srgbClr val="F16935"/>
                </a:solidFill>
                <a:latin typeface="Alright Sans Medium" panose="02000000000000000000" pitchFamily="50" charset="0"/>
              </a:rPr>
              <a:t>PREFERRED PROVIDER 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solidFill>
                  <a:srgbClr val="F16935"/>
                </a:solidFill>
                <a:latin typeface="Alright Sans Medium" panose="02000000000000000000" pitchFamily="50" charset="0"/>
              </a:rPr>
              <a:t>ORGANIZATION (PPO)</a:t>
            </a:r>
            <a:r>
              <a:rPr lang="en-US" sz="2400" dirty="0">
                <a:latin typeface="Alright Sans Medium" panose="02000000000000000000" pitchFamily="50" charset="0"/>
              </a:rPr>
              <a:t>	</a:t>
            </a:r>
          </a:p>
          <a:p>
            <a:endParaRPr lang="en-US" sz="2400" dirty="0">
              <a:latin typeface="Abadi Extra Light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lright Sans Regular" panose="02000000000000000000" pitchFamily="50" charset="0"/>
              </a:rPr>
              <a:t>Choose the physician of your choice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lright Sans Regular" panose="02000000000000000000" pitchFamily="50" charset="0"/>
              </a:rPr>
              <a:t>Does not require a referral for specialist visits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lright Sans Regular" panose="02000000000000000000" pitchFamily="50" charset="0"/>
              </a:rPr>
              <a:t>Out-of-network coverage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lright Sans Regular" panose="02000000000000000000" pitchFamily="50" charset="0"/>
              </a:rPr>
              <a:t>Worldwide coverage for emergency and urgently needed care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latin typeface="Alright Sans Regular" panose="00000400000000000000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E65CE9-C835-4DD9-BD76-DDB45C12BB28}"/>
              </a:ext>
            </a:extLst>
          </p:cNvPr>
          <p:cNvSpPr/>
          <p:nvPr/>
        </p:nvSpPr>
        <p:spPr>
          <a:xfrm>
            <a:off x="740019" y="1603607"/>
            <a:ext cx="6477000" cy="4648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4EA70-7EF9-47BC-8183-9A8E790B0757}"/>
              </a:ext>
            </a:extLst>
          </p:cNvPr>
          <p:cNvSpPr txBox="1"/>
          <p:nvPr/>
        </p:nvSpPr>
        <p:spPr>
          <a:xfrm>
            <a:off x="1099038" y="2895600"/>
            <a:ext cx="5827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16935"/>
                </a:solidFill>
                <a:latin typeface="Alright Sans Medium" panose="00000400000000000000" pitchFamily="50" charset="0"/>
              </a:rPr>
              <a:t>Drexel employees have the option to enroll in Personal Choice 65 PPO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7CB40-DCBF-4ED2-953A-3EB83815DC8B}"/>
              </a:ext>
            </a:extLst>
          </p:cNvPr>
          <p:cNvSpPr txBox="1"/>
          <p:nvPr/>
        </p:nvSpPr>
        <p:spPr>
          <a:xfrm>
            <a:off x="1064846" y="7806523"/>
            <a:ext cx="1440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Gothic Std Light" panose="020B0506020203020204" pitchFamily="34" charset="0"/>
              </a:rPr>
              <a:t>The Retiree PPO group plan is DIFFERENT than your current “active” working plan with Drexel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Gothic Std Light" panose="020B0506020203020204" pitchFamily="34" charset="0"/>
              </a:rPr>
              <a:t>Cost- shares for services may differ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Gothic Std Light" panose="020B0506020203020204" pitchFamily="34" charset="0"/>
              </a:rPr>
              <a:t>Make sure to check the formulary for changes to  drug pricing and prior authorizations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ell Gothic Std Light" panose="020B0506020203020204" pitchFamily="34" charset="0"/>
              </a:rPr>
              <a:t>If you have questions with your new plan, pleases call the number on the back of your card for assistance.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Yellow question mark">
            <a:extLst>
              <a:ext uri="{FF2B5EF4-FFF2-40B4-BE49-F238E27FC236}">
                <a16:creationId xmlns:a16="http://schemas.microsoft.com/office/drawing/2014/main" id="{EF552939-FA24-40FD-A1ED-E6A35ACF8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4" r="-1" b="36681"/>
          <a:stretch/>
        </p:blipFill>
        <p:spPr>
          <a:xfrm>
            <a:off x="20" y="6660036"/>
            <a:ext cx="12184950" cy="3093561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CF5DC8-AF3E-4895-ACBC-195812A2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2699173"/>
            <a:ext cx="13011150" cy="1928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sz="7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right Sans Bold" panose="02000000000000000000" pitchFamily="50" charset="0"/>
                <a:ea typeface="+mj-ea"/>
                <a:cs typeface="+mj-cs"/>
              </a:rPr>
              <a:t>Questions &amp; Answers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84F83-BF9F-47BE-9BBE-301AB6FE63AA}"/>
              </a:ext>
            </a:extLst>
          </p:cNvPr>
          <p:cNvSpPr txBox="1"/>
          <p:nvPr/>
        </p:nvSpPr>
        <p:spPr>
          <a:xfrm>
            <a:off x="2168525" y="5132111"/>
            <a:ext cx="13011150" cy="1295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www.ibxmedicare.com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67751" cy="3030685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6CD274-4C24-4074-8A02-C0FBC369D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r="31064" b="-1"/>
          <a:stretch/>
        </p:blipFill>
        <p:spPr>
          <a:xfrm>
            <a:off x="5192675" y="2"/>
            <a:ext cx="12155525" cy="3030006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9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980448" y="6659359"/>
            <a:ext cx="6367752" cy="3092878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2B32B4-700A-49A9-8089-18D0CC157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970" y="8225764"/>
            <a:ext cx="4642530" cy="5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572" y="685800"/>
            <a:ext cx="16069055" cy="875385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310" y="300764"/>
            <a:ext cx="574378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20" dirty="0">
                <a:solidFill>
                  <a:schemeClr val="accent1">
                    <a:lumMod val="75000"/>
                  </a:schemeClr>
                </a:solidFill>
                <a:latin typeface="Alright Sans Bold" panose="02000000000000000000" pitchFamily="50" charset="0"/>
                <a:cs typeface="Calibri" panose="020F0502020204030204" pitchFamily="34" charset="0"/>
              </a:rPr>
              <a:t>Medicare Basics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3212EAA-C030-49AC-8022-F3CDA00D1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053730"/>
              </p:ext>
            </p:extLst>
          </p:nvPr>
        </p:nvGraphicFramePr>
        <p:xfrm>
          <a:off x="1270880" y="1435275"/>
          <a:ext cx="6607809" cy="486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B4F2407-5B16-4F8B-9454-B7B57AB39DA2}"/>
              </a:ext>
            </a:extLst>
          </p:cNvPr>
          <p:cNvSpPr/>
          <p:nvPr/>
        </p:nvSpPr>
        <p:spPr>
          <a:xfrm>
            <a:off x="9866207" y="0"/>
            <a:ext cx="7481993" cy="9753600"/>
          </a:xfrm>
          <a:prstGeom prst="rect">
            <a:avLst/>
          </a:prstGeom>
          <a:solidFill>
            <a:srgbClr val="009E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33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473F1-A5CE-4EB4-88E2-6667DDD49A1F}"/>
              </a:ext>
            </a:extLst>
          </p:cNvPr>
          <p:cNvSpPr txBox="1"/>
          <p:nvPr/>
        </p:nvSpPr>
        <p:spPr>
          <a:xfrm>
            <a:off x="11114617" y="2534193"/>
            <a:ext cx="4962704" cy="25388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787" marR="0" indent="-812787" fontAlgn="auto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  <a:t>A U.S. citizen or </a:t>
            </a:r>
            <a:b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</a:br>
            <a: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  <a:t>resident, and </a:t>
            </a:r>
          </a:p>
          <a:p>
            <a:pPr marL="812787" marR="0" indent="-812787" fontAlgn="auto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  <a:t>Age 65 or older, or</a:t>
            </a:r>
          </a:p>
          <a:p>
            <a:pPr marL="812787" marR="0" indent="-812787" fontAlgn="auto">
              <a:lnSpc>
                <a:spcPct val="90000"/>
              </a:lnSpc>
              <a:spcBef>
                <a:spcPts val="853"/>
              </a:spcBef>
              <a:spcAft>
                <a:spcPts val="853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  <a:t>Age 65 and younger </a:t>
            </a:r>
            <a:b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</a:br>
            <a:r>
              <a:rPr lang="en-US" sz="2844" dirty="0">
                <a:solidFill>
                  <a:schemeClr val="bg1"/>
                </a:solidFill>
                <a:latin typeface="Bell Gothic Std Light" panose="020B0506020203020204" pitchFamily="34" charset="0"/>
              </a:rPr>
              <a:t>with certain disabilities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822281-6667-4410-8BE7-B1B68F94E9B9}"/>
              </a:ext>
            </a:extLst>
          </p:cNvPr>
          <p:cNvCxnSpPr/>
          <p:nvPr/>
        </p:nvCxnSpPr>
        <p:spPr>
          <a:xfrm>
            <a:off x="11198859" y="2209800"/>
            <a:ext cx="43349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96AC51-CBF6-4DA6-938D-678F33E342CC}"/>
              </a:ext>
            </a:extLst>
          </p:cNvPr>
          <p:cNvSpPr txBox="1"/>
          <p:nvPr/>
        </p:nvSpPr>
        <p:spPr>
          <a:xfrm>
            <a:off x="14309513" y="9103360"/>
            <a:ext cx="541867" cy="2696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8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1026" name="Picture 2" descr="Image result for medicare card replacement">
            <a:extLst>
              <a:ext uri="{FF2B5EF4-FFF2-40B4-BE49-F238E27FC236}">
                <a16:creationId xmlns:a16="http://schemas.microsoft.com/office/drawing/2014/main" id="{5ABEB66B-DFAD-4AB0-AD1B-E9A3E792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208" y="6301497"/>
            <a:ext cx="4291584" cy="26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BF9A61-86A7-472C-ACDD-0BB33F60472E}"/>
              </a:ext>
            </a:extLst>
          </p:cNvPr>
          <p:cNvSpPr txBox="1"/>
          <p:nvPr/>
        </p:nvSpPr>
        <p:spPr>
          <a:xfrm>
            <a:off x="11036300" y="808601"/>
            <a:ext cx="4660053" cy="107680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413" b="1" dirty="0">
                <a:solidFill>
                  <a:schemeClr val="bg1"/>
                </a:solidFill>
                <a:latin typeface="Alright Sans Regular" panose="02000000000000000000" pitchFamily="50" charset="0"/>
              </a:rPr>
              <a:t>Medicare Eligibility Requirements: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468D6-49BD-4356-8C49-E7EDE8585B42}"/>
              </a:ext>
            </a:extLst>
          </p:cNvPr>
          <p:cNvSpPr txBox="1"/>
          <p:nvPr/>
        </p:nvSpPr>
        <p:spPr>
          <a:xfrm>
            <a:off x="719498" y="6439014"/>
            <a:ext cx="7802202" cy="28387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76" dirty="0">
                <a:solidFill>
                  <a:srgbClr val="0070C0"/>
                </a:solidFill>
                <a:latin typeface="Alright Sans Regular" panose="02000000000000000000" pitchFamily="50" charset="0"/>
              </a:rPr>
              <a:t>Don’t forget to sign up for Medicare Part B!</a:t>
            </a:r>
          </a:p>
          <a:p>
            <a:pPr marL="406394" marR="0" indent="-406394" fontAlgn="auto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9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Light" panose="020B0506020203020204" pitchFamily="34" charset="0"/>
              </a:rPr>
              <a:t>8-month Special Enrollment Period (SEP) which starts the month </a:t>
            </a:r>
            <a:r>
              <a:rPr lang="en-US" sz="1991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Light" panose="020B0506020203020204" pitchFamily="34" charset="0"/>
              </a:rPr>
              <a:t>after</a:t>
            </a:r>
            <a:r>
              <a:rPr lang="en-US" sz="199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Light" panose="020B0506020203020204" pitchFamily="34" charset="0"/>
              </a:rPr>
              <a:t> your employer coverage ends </a:t>
            </a:r>
          </a:p>
          <a:p>
            <a:pPr marL="406394" marR="0" indent="-406394" fontAlgn="auto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99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Light" panose="020B0506020203020204" pitchFamily="34" charset="0"/>
              </a:rPr>
              <a:t>It is best to enroll in Part B when you are still working since you may not be able to get coverage immediately after employment ends </a:t>
            </a:r>
          </a:p>
          <a:p>
            <a:pPr marL="406394" indent="-406394">
              <a:lnSpc>
                <a:spcPct val="90000"/>
              </a:lnSpc>
              <a:spcBef>
                <a:spcPts val="853"/>
              </a:spcBef>
              <a:buFont typeface="Arial" panose="020B0604020202020204" pitchFamily="34" charset="0"/>
              <a:buChar char="•"/>
            </a:pPr>
            <a:r>
              <a:rPr lang="en-US" sz="1991" dirty="0">
                <a:solidFill>
                  <a:schemeClr val="tx1">
                    <a:lumMod val="65000"/>
                    <a:lumOff val="35000"/>
                  </a:schemeClr>
                </a:solidFill>
                <a:latin typeface="Bell Gothic Std Light" panose="020B0506020203020204" pitchFamily="34" charset="0"/>
              </a:rPr>
              <a:t>To enroll in Part A and/or Part B, visit: </a:t>
            </a:r>
            <a:r>
              <a:rPr lang="en-US" sz="2276" dirty="0">
                <a:solidFill>
                  <a:schemeClr val="accent1"/>
                </a:solidFill>
                <a:latin typeface="Bell Gothic Std Light" panose="020B0506020203020204" pitchFamily="34" charset="0"/>
                <a:hlinkClick r:id="rId9"/>
              </a:rPr>
              <a:t>ssa.gov/</a:t>
            </a:r>
            <a:r>
              <a:rPr lang="en-US" sz="2276" dirty="0" err="1">
                <a:solidFill>
                  <a:schemeClr val="accent1"/>
                </a:solidFill>
                <a:latin typeface="Bell Gothic Std Light" panose="020B0506020203020204" pitchFamily="34" charset="0"/>
                <a:hlinkClick r:id="rId9"/>
              </a:rPr>
              <a:t>medicare</a:t>
            </a:r>
            <a:r>
              <a:rPr lang="en-US" sz="1991" dirty="0">
                <a:solidFill>
                  <a:schemeClr val="accent1"/>
                </a:solidFill>
                <a:latin typeface="Bell Gothic Std Light" panose="020B0506020203020204" pitchFamily="34" charset="0"/>
              </a:rPr>
              <a:t>.</a:t>
            </a:r>
          </a:p>
          <a:p>
            <a:pPr marL="406394" marR="0" indent="-406394" fontAlgn="auto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99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6394" marR="0" indent="-406394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99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03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652" y="378273"/>
            <a:ext cx="1245029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20" dirty="0">
                <a:solidFill>
                  <a:schemeClr val="accent1">
                    <a:lumMod val="75000"/>
                  </a:schemeClr>
                </a:solidFill>
                <a:latin typeface="Alright Sans Bold" panose="02000000000000000000" pitchFamily="50" charset="0"/>
                <a:cs typeface="Calibri" panose="020F0502020204030204" pitchFamily="34" charset="0"/>
              </a:rPr>
              <a:t>Part A &amp; Part B: Original Medicare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E296D-FECE-4C71-8DC8-ED20AA646DDF}"/>
              </a:ext>
            </a:extLst>
          </p:cNvPr>
          <p:cNvGrpSpPr/>
          <p:nvPr/>
        </p:nvGrpSpPr>
        <p:grpSpPr>
          <a:xfrm>
            <a:off x="685652" y="5272899"/>
            <a:ext cx="2502702" cy="2502702"/>
            <a:chOff x="457200" y="4143081"/>
            <a:chExt cx="1759712" cy="1759712"/>
          </a:xfrm>
          <a:solidFill>
            <a:srgbClr val="B11E58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7B089B-7EA2-4289-80C6-53DF56F805D7}"/>
                </a:ext>
              </a:extLst>
            </p:cNvPr>
            <p:cNvGrpSpPr/>
            <p:nvPr/>
          </p:nvGrpSpPr>
          <p:grpSpPr>
            <a:xfrm>
              <a:off x="457200" y="4143081"/>
              <a:ext cx="1759712" cy="1759712"/>
              <a:chOff x="3088640" y="231647"/>
              <a:chExt cx="1759712" cy="1759712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Partial Circle 16">
                <a:extLst>
                  <a:ext uri="{FF2B5EF4-FFF2-40B4-BE49-F238E27FC236}">
                    <a16:creationId xmlns:a16="http://schemas.microsoft.com/office/drawing/2014/main" id="{AE32B0A4-A29E-4568-9A22-99E32B83733D}"/>
                  </a:ext>
                </a:extLst>
              </p:cNvPr>
              <p:cNvSpPr/>
              <p:nvPr/>
            </p:nvSpPr>
            <p:spPr>
              <a:xfrm rot="5400000">
                <a:off x="3088640" y="231647"/>
                <a:ext cx="1759712" cy="1759712"/>
              </a:xfrm>
              <a:prstGeom prst="pieWedg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artial Circle 4">
                <a:extLst>
                  <a:ext uri="{FF2B5EF4-FFF2-40B4-BE49-F238E27FC236}">
                    <a16:creationId xmlns:a16="http://schemas.microsoft.com/office/drawing/2014/main" id="{FEDDA111-28B8-4314-AD80-A0285C4FD0A9}"/>
                  </a:ext>
                </a:extLst>
              </p:cNvPr>
              <p:cNvSpPr txBox="1"/>
              <p:nvPr/>
            </p:nvSpPr>
            <p:spPr>
              <a:xfrm>
                <a:off x="3116516" y="1397165"/>
                <a:ext cx="1576789" cy="52354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2412" tIns="212412" rIns="212412" bIns="21241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74314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48628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22942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97256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71570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45884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20197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94511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32755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987" kern="1200" dirty="0"/>
                  <a:t>Part B	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43D060-17E1-4822-B51E-0A2C00AD1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3" y="4543358"/>
              <a:ext cx="769584" cy="771764"/>
            </a:xfrm>
            <a:prstGeom prst="rect">
              <a:avLst/>
            </a:prstGeom>
            <a:grp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921DC8-9A78-4D6C-897C-AA8F009BF2C3}"/>
              </a:ext>
            </a:extLst>
          </p:cNvPr>
          <p:cNvGrpSpPr/>
          <p:nvPr/>
        </p:nvGrpSpPr>
        <p:grpSpPr>
          <a:xfrm>
            <a:off x="501269" y="1760424"/>
            <a:ext cx="2502702" cy="2517029"/>
            <a:chOff x="463939" y="1811614"/>
            <a:chExt cx="1759712" cy="17697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D52744-2CE0-480C-8AD6-14C5206CC1C4}"/>
                </a:ext>
              </a:extLst>
            </p:cNvPr>
            <p:cNvGrpSpPr/>
            <p:nvPr/>
          </p:nvGrpSpPr>
          <p:grpSpPr>
            <a:xfrm>
              <a:off x="463939" y="1811614"/>
              <a:ext cx="1759712" cy="1769786"/>
              <a:chOff x="1254387" y="288009"/>
              <a:chExt cx="1759712" cy="1769786"/>
            </a:xfrm>
            <a:solidFill>
              <a:srgbClr val="4D8B3F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Partial Circle 11">
                <a:extLst>
                  <a:ext uri="{FF2B5EF4-FFF2-40B4-BE49-F238E27FC236}">
                    <a16:creationId xmlns:a16="http://schemas.microsoft.com/office/drawing/2014/main" id="{516B294A-1D3B-4F59-9E03-A2B456D0420B}"/>
                  </a:ext>
                </a:extLst>
              </p:cNvPr>
              <p:cNvSpPr/>
              <p:nvPr/>
            </p:nvSpPr>
            <p:spPr>
              <a:xfrm>
                <a:off x="1254387" y="288009"/>
                <a:ext cx="1759712" cy="1759712"/>
              </a:xfrm>
              <a:prstGeom prst="pieWedge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artial Circle 4">
                <a:extLst>
                  <a:ext uri="{FF2B5EF4-FFF2-40B4-BE49-F238E27FC236}">
                    <a16:creationId xmlns:a16="http://schemas.microsoft.com/office/drawing/2014/main" id="{2DEED4FA-12D2-4CE1-B990-C930CA164D6F}"/>
                  </a:ext>
                </a:extLst>
              </p:cNvPr>
              <p:cNvSpPr txBox="1"/>
              <p:nvPr/>
            </p:nvSpPr>
            <p:spPr>
              <a:xfrm>
                <a:off x="1545281" y="1588043"/>
                <a:ext cx="1290361" cy="469752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2412" tIns="212412" rIns="212412" bIns="212412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74314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48628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22942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97256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71570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45884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20197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94511" algn="l" defTabSz="1548628" rtl="0" eaLnBrk="1" latinLnBrk="0" hangingPunct="1">
                  <a:defRPr sz="304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132755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987" kern="1200" dirty="0"/>
                  <a:t>Part A</a:t>
                </a: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652F9B-4468-4A09-A10E-F17B79B15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948" y="2340919"/>
              <a:ext cx="608982" cy="5883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9CB41F8-80D9-40DE-9B2A-B0C76F0BB6CD}"/>
              </a:ext>
            </a:extLst>
          </p:cNvPr>
          <p:cNvGrpSpPr/>
          <p:nvPr/>
        </p:nvGrpSpPr>
        <p:grpSpPr>
          <a:xfrm>
            <a:off x="4006651" y="1492026"/>
            <a:ext cx="8773175" cy="3131189"/>
            <a:chOff x="2363231" y="1580997"/>
            <a:chExt cx="6168639" cy="25639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4F26CDD-D347-466B-92C1-F16430836497}"/>
                </a:ext>
              </a:extLst>
            </p:cNvPr>
            <p:cNvSpPr txBox="1"/>
            <p:nvPr/>
          </p:nvSpPr>
          <p:spPr>
            <a:xfrm>
              <a:off x="2363231" y="2152725"/>
              <a:ext cx="3048000" cy="199222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tabLst/>
              </a:pPr>
              <a:r>
                <a:rPr lang="en-US" sz="2400" dirty="0">
                  <a:solidFill>
                    <a:srgbClr val="009E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 Cost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Premium-free for most</a:t>
              </a:r>
            </a:p>
            <a:p>
              <a:pPr marL="390138" indent="-390138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$1,484 deductible for each benefit period</a:t>
              </a:r>
            </a:p>
            <a:p>
              <a:pPr marL="390138" indent="-390138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Daily coinsurance for long-term hospital stays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AEDD4A-2175-4ED8-A18C-86AC2E2821FC}"/>
                </a:ext>
              </a:extLst>
            </p:cNvPr>
            <p:cNvSpPr txBox="1"/>
            <p:nvPr/>
          </p:nvSpPr>
          <p:spPr>
            <a:xfrm>
              <a:off x="5483870" y="2157733"/>
              <a:ext cx="3048000" cy="180320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tabLst/>
              </a:pPr>
              <a:r>
                <a:rPr lang="en-US" sz="2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Helps Cover</a:t>
              </a:r>
            </a:p>
            <a:p>
              <a:pPr marL="390138" marR="0" indent="-390138" fontAlgn="auto">
                <a:lnSpc>
                  <a:spcPct val="90000"/>
                </a:lnSpc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Inpatient care</a:t>
              </a:r>
            </a:p>
            <a:p>
              <a:pPr marL="390138" marR="0" indent="-390138" fontAlgn="auto">
                <a:lnSpc>
                  <a:spcPct val="90000"/>
                </a:lnSpc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Skilled nursing facilities</a:t>
              </a:r>
            </a:p>
            <a:p>
              <a:pPr marL="390138" marR="0" indent="-390138" fontAlgn="auto">
                <a:lnSpc>
                  <a:spcPct val="90000"/>
                </a:lnSpc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Nursing home care</a:t>
              </a:r>
            </a:p>
            <a:p>
              <a:pPr marL="390138" marR="0" indent="-390138" fontAlgn="auto">
                <a:lnSpc>
                  <a:spcPct val="90000"/>
                </a:lnSpc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Hospice</a:t>
              </a:r>
            </a:p>
            <a:p>
              <a:pPr marL="390138" marR="0" indent="-390138" fontAlgn="auto">
                <a:lnSpc>
                  <a:spcPct val="90000"/>
                </a:lnSpc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Home health visits</a:t>
              </a:r>
              <a:endPara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153F71-D13F-4969-8960-D90CF486A37A}"/>
                </a:ext>
              </a:extLst>
            </p:cNvPr>
            <p:cNvSpPr txBox="1"/>
            <p:nvPr/>
          </p:nvSpPr>
          <p:spPr>
            <a:xfrm>
              <a:off x="2363231" y="1580997"/>
              <a:ext cx="5188725" cy="52719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3982" b="1" dirty="0">
                  <a:solidFill>
                    <a:srgbClr val="4D8B3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A: Hospital Insurance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63E5FD4-FF8B-4BBE-AA0E-93A68C0390B5}"/>
              </a:ext>
            </a:extLst>
          </p:cNvPr>
          <p:cNvGrpSpPr/>
          <p:nvPr/>
        </p:nvGrpSpPr>
        <p:grpSpPr>
          <a:xfrm>
            <a:off x="4123511" y="4865076"/>
            <a:ext cx="9101178" cy="3277330"/>
            <a:chOff x="2303571" y="3874866"/>
            <a:chExt cx="7620000" cy="23043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258591-E99A-48F0-A1A7-18D2A52BB3EF}"/>
                </a:ext>
              </a:extLst>
            </p:cNvPr>
            <p:cNvSpPr txBox="1"/>
            <p:nvPr/>
          </p:nvSpPr>
          <p:spPr>
            <a:xfrm>
              <a:off x="2303572" y="4403940"/>
              <a:ext cx="3625375" cy="171068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tabLst/>
              </a:pPr>
              <a:r>
                <a:rPr lang="en-US" sz="2400" dirty="0">
                  <a:solidFill>
                    <a:srgbClr val="009E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 Cost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$148.50 per month* 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$203 deductible per year</a:t>
              </a:r>
            </a:p>
            <a:p>
              <a:pPr marL="390138" indent="-390138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About 20% of the Medicare-approved amount for most doctor services</a:t>
              </a:r>
              <a:endPara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71133E-A21A-4BA2-865D-AF46A14F00EA}"/>
                </a:ext>
              </a:extLst>
            </p:cNvPr>
            <p:cNvSpPr txBox="1"/>
            <p:nvPr/>
          </p:nvSpPr>
          <p:spPr>
            <a:xfrm>
              <a:off x="6113571" y="4397141"/>
              <a:ext cx="3810000" cy="17820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fontAlgn="auto">
                <a:lnSpc>
                  <a:spcPct val="90000"/>
                </a:lnSpc>
                <a:spcBef>
                  <a:spcPct val="0"/>
                </a:spcBef>
                <a:spcAft>
                  <a:spcPts val="853"/>
                </a:spcAft>
                <a:buClr>
                  <a:srgbClr val="009EF0"/>
                </a:buClr>
                <a:buSzTx/>
                <a:tabLst/>
              </a:pPr>
              <a:r>
                <a:rPr lang="en-US" sz="24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Helps Cover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Doctor visits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Lab test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Outpatient (“OP”) services including OP surgeries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 preventive services</a:t>
              </a:r>
            </a:p>
            <a:p>
              <a:pPr marL="390138" marR="0" indent="-390138" fontAlgn="auto">
                <a:lnSpc>
                  <a:spcPct val="90000"/>
                </a:lnSpc>
                <a:spcBef>
                  <a:spcPct val="0"/>
                </a:spcBef>
                <a:buClr>
                  <a:srgbClr val="009EF0"/>
                </a:buClr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Durable medical equipment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497C52-1D50-4461-A0AB-81C0A3FFF90E}"/>
                </a:ext>
              </a:extLst>
            </p:cNvPr>
            <p:cNvSpPr txBox="1"/>
            <p:nvPr/>
          </p:nvSpPr>
          <p:spPr>
            <a:xfrm>
              <a:off x="2303571" y="3874866"/>
              <a:ext cx="6178534" cy="45269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7431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48628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22942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97256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71570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45884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20197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94511" algn="l" defTabSz="1548628" rtl="0" eaLnBrk="1" latinLnBrk="0" hangingPunct="1">
                <a:defRPr sz="30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3982" b="1" dirty="0">
                  <a:solidFill>
                    <a:srgbClr val="B11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B: Medical</a:t>
              </a:r>
              <a:r>
                <a:rPr lang="en-US" sz="3982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82" b="1" dirty="0">
                  <a:solidFill>
                    <a:srgbClr val="B11E5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Insurance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F2CF2E-A9D2-484E-A94E-BE9886784D1F}"/>
              </a:ext>
            </a:extLst>
          </p:cNvPr>
          <p:cNvSpPr txBox="1"/>
          <p:nvPr/>
        </p:nvSpPr>
        <p:spPr>
          <a:xfrm>
            <a:off x="2433215" y="9103360"/>
            <a:ext cx="9817206" cy="36804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99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99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amount may increase based on income and when you first enroll in Part B</a:t>
            </a:r>
            <a:endParaRPr lang="en-US" sz="199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5C1075-E0E5-4A21-9D58-A6DF4F1CE4F4}"/>
              </a:ext>
            </a:extLst>
          </p:cNvPr>
          <p:cNvSpPr txBox="1"/>
          <p:nvPr/>
        </p:nvSpPr>
        <p:spPr>
          <a:xfrm>
            <a:off x="14309513" y="9103360"/>
            <a:ext cx="541867" cy="26962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31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8628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2942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97256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71570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45884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20197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94511" algn="l" defTabSz="1548628" rtl="0" eaLnBrk="1" latinLnBrk="0" hangingPunct="1">
              <a:defRPr sz="30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8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9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0"/>
            <a:ext cx="16666463" cy="9753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5F4C8-D746-4B8C-98CB-3C1F44939CD2}"/>
              </a:ext>
            </a:extLst>
          </p:cNvPr>
          <p:cNvSpPr txBox="1"/>
          <p:nvPr/>
        </p:nvSpPr>
        <p:spPr>
          <a:xfrm>
            <a:off x="520700" y="446317"/>
            <a:ext cx="12343376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50" dirty="0">
                <a:solidFill>
                  <a:srgbClr val="0070C0"/>
                </a:solidFill>
                <a:latin typeface="Alright Sans Bold" panose="02000000000000000000" pitchFamily="50" charset="0"/>
              </a:rPr>
              <a:t>Enrollment Periods: Original Medicare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F9A7F-4917-42A6-B916-537C17106267}"/>
              </a:ext>
            </a:extLst>
          </p:cNvPr>
          <p:cNvSpPr txBox="1"/>
          <p:nvPr/>
        </p:nvSpPr>
        <p:spPr>
          <a:xfrm>
            <a:off x="902724" y="2256508"/>
            <a:ext cx="6521914" cy="5909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accent1"/>
                </a:solidFill>
                <a:latin typeface="Alright Sans Regular" panose="02000000000000000000" pitchFamily="50" charset="0"/>
              </a:rPr>
              <a:t>Initial Enrollment Period (IEP)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065C27-38D5-41FB-BB27-9B8685BA8591}"/>
              </a:ext>
            </a:extLst>
          </p:cNvPr>
          <p:cNvGrpSpPr/>
          <p:nvPr/>
        </p:nvGrpSpPr>
        <p:grpSpPr>
          <a:xfrm>
            <a:off x="825500" y="3422506"/>
            <a:ext cx="6599138" cy="3810000"/>
            <a:chOff x="381000" y="3206804"/>
            <a:chExt cx="3733800" cy="2135818"/>
          </a:xfrm>
        </p:grpSpPr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059209DD-B96B-4A94-9438-369C1B1C8F19}"/>
                </a:ext>
              </a:extLst>
            </p:cNvPr>
            <p:cNvSpPr/>
            <p:nvPr/>
          </p:nvSpPr>
          <p:spPr>
            <a:xfrm>
              <a:off x="381000" y="3634990"/>
              <a:ext cx="3733800" cy="533400"/>
            </a:xfrm>
            <a:prstGeom prst="leftRightArrow">
              <a:avLst/>
            </a:prstGeom>
            <a:solidFill>
              <a:srgbClr val="A3D18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F7F5EE-1882-44A5-A1BA-EE417B9E01BE}"/>
                </a:ext>
              </a:extLst>
            </p:cNvPr>
            <p:cNvSpPr txBox="1"/>
            <p:nvPr/>
          </p:nvSpPr>
          <p:spPr>
            <a:xfrm>
              <a:off x="706210" y="4168390"/>
              <a:ext cx="914400" cy="7571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 Months</a:t>
              </a:r>
            </a:p>
            <a:p>
              <a:pPr marR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Before </a:t>
              </a:r>
            </a:p>
          </p:txBody>
        </p:sp>
        <p:pic>
          <p:nvPicPr>
            <p:cNvPr id="7" name="Graphic 6" descr="Cake">
              <a:extLst>
                <a:ext uri="{FF2B5EF4-FFF2-40B4-BE49-F238E27FC236}">
                  <a16:creationId xmlns:a16="http://schemas.microsoft.com/office/drawing/2014/main" id="{85D0F9C4-494D-4E0D-8619-D2E78DA3D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68628" y="3206804"/>
              <a:ext cx="1140854" cy="114085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8ACB52-EFE7-4DA1-A3D5-82D619508B78}"/>
                </a:ext>
              </a:extLst>
            </p:cNvPr>
            <p:cNvSpPr txBox="1"/>
            <p:nvPr/>
          </p:nvSpPr>
          <p:spPr>
            <a:xfrm>
              <a:off x="2857500" y="4168390"/>
              <a:ext cx="914400" cy="7571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 Months</a:t>
              </a:r>
            </a:p>
            <a:p>
              <a:pPr marR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After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EB0E6A-841B-43C8-90C3-5F8865E3E664}"/>
                </a:ext>
              </a:extLst>
            </p:cNvPr>
            <p:cNvSpPr txBox="1"/>
            <p:nvPr/>
          </p:nvSpPr>
          <p:spPr>
            <a:xfrm>
              <a:off x="1685925" y="4585492"/>
              <a:ext cx="1085849" cy="7571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Your 65</a:t>
              </a:r>
              <a:r>
                <a:rPr lang="en-US" sz="16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Birthday month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4F50D5-AFD7-4A41-B19D-5C776A3D0397}"/>
              </a:ext>
            </a:extLst>
          </p:cNvPr>
          <p:cNvCxnSpPr>
            <a:cxnSpLocks/>
          </p:cNvCxnSpPr>
          <p:nvPr/>
        </p:nvCxnSpPr>
        <p:spPr>
          <a:xfrm flipH="1">
            <a:off x="8622789" y="1756085"/>
            <a:ext cx="38612" cy="6778315"/>
          </a:xfrm>
          <a:prstGeom prst="line">
            <a:avLst/>
          </a:prstGeom>
          <a:ln>
            <a:solidFill>
              <a:srgbClr val="02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533EAB-D1E7-489B-B25A-1F43205E0579}"/>
              </a:ext>
            </a:extLst>
          </p:cNvPr>
          <p:cNvSpPr txBox="1"/>
          <p:nvPr/>
        </p:nvSpPr>
        <p:spPr>
          <a:xfrm>
            <a:off x="9228833" y="1998910"/>
            <a:ext cx="7178030" cy="43027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accent1"/>
                </a:solidFill>
                <a:latin typeface="Alright Sans Regular" panose="02000000000000000000" pitchFamily="50" charset="0"/>
              </a:rPr>
              <a:t>General Enrollment Period</a:t>
            </a:r>
          </a:p>
          <a:p>
            <a:pPr marL="285750" marR="0" indent="-2857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January 1- March 31</a:t>
            </a:r>
          </a:p>
          <a:p>
            <a:pPr marL="285750" marR="0" indent="-2857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Coverage starts July 1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st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 </a:t>
            </a:r>
          </a:p>
          <a:p>
            <a:pPr marR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accent1"/>
                </a:solidFill>
                <a:latin typeface="Alright Sans Regular" panose="02000000000000000000" pitchFamily="50" charset="0"/>
              </a:rPr>
              <a:t>Special Enrollment Period (SEP)</a:t>
            </a:r>
          </a:p>
          <a:p>
            <a:pPr marL="285750" marR="0" indent="-2857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Ability to make a change in coverage when certain events happen </a:t>
            </a:r>
          </a:p>
          <a:p>
            <a:pPr marL="285750" marR="0" indent="-28575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ll Gothic Std Light" panose="020B0506020203020204" pitchFamily="34" charset="0"/>
              </a:rPr>
              <a:t>Eight months after your employment or employer group health insurance ends</a:t>
            </a:r>
          </a:p>
          <a:p>
            <a:pPr marR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R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01074F-C231-4D67-9C31-B54812572206}"/>
              </a:ext>
            </a:extLst>
          </p:cNvPr>
          <p:cNvSpPr/>
          <p:nvPr/>
        </p:nvSpPr>
        <p:spPr>
          <a:xfrm>
            <a:off x="10041253" y="6092320"/>
            <a:ext cx="6125053" cy="2442080"/>
          </a:xfrm>
          <a:prstGeom prst="roundRect">
            <a:avLst/>
          </a:prstGeom>
          <a:solidFill>
            <a:srgbClr val="024D71"/>
          </a:solidFill>
          <a:ln>
            <a:solidFill>
              <a:srgbClr val="024D7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Alright Sans Bold" panose="02000000000000000000" pitchFamily="50" charset="0"/>
              </a:rPr>
              <a:t>Attention Drexel employees!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Bell Gothic Std Light" panose="020B0506020203020204" pitchFamily="34" charset="0"/>
              </a:rPr>
              <a:t>If you are actively working past 65 you will be eligible for the 8-month SEP to enroll in Medicare Part B.</a:t>
            </a:r>
          </a:p>
        </p:txBody>
      </p:sp>
    </p:spTree>
    <p:extLst>
      <p:ext uri="{BB962C8B-B14F-4D97-AF65-F5344CB8AC3E}">
        <p14:creationId xmlns:p14="http://schemas.microsoft.com/office/powerpoint/2010/main" val="28141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7343862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B7919-1D8D-456C-B848-6008C2444E6D}"/>
              </a:ext>
            </a:extLst>
          </p:cNvPr>
          <p:cNvSpPr txBox="1"/>
          <p:nvPr/>
        </p:nvSpPr>
        <p:spPr>
          <a:xfrm>
            <a:off x="10716853" y="519288"/>
            <a:ext cx="5196247" cy="2702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5150" b="1" dirty="0">
                <a:solidFill>
                  <a:schemeClr val="accent1">
                    <a:lumMod val="75000"/>
                  </a:schemeClr>
                </a:solidFill>
                <a:latin typeface="Alright Sans Bold" panose="02000000000000000000" pitchFamily="50" charset="0"/>
                <a:ea typeface="+mj-ea"/>
                <a:cs typeface="Calibri" panose="020F0502020204030204" pitchFamily="34" charset="0"/>
              </a:rPr>
              <a:t>Late Retiree </a:t>
            </a:r>
          </a:p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4000" dirty="0">
                <a:latin typeface="Alright Sans Regular" panose="02000000000000000000" pitchFamily="50" charset="0"/>
                <a:ea typeface="+mj-ea"/>
                <a:cs typeface="Calibri" panose="020F0502020204030204" pitchFamily="34" charset="0"/>
              </a:rPr>
              <a:t>When should I apply for Medicare Part A and/or B?</a:t>
            </a:r>
          </a:p>
        </p:txBody>
      </p:sp>
      <p:pic>
        <p:nvPicPr>
          <p:cNvPr id="6" name="Picture 5" descr="Person working and looking out window smiling">
            <a:extLst>
              <a:ext uri="{FF2B5EF4-FFF2-40B4-BE49-F238E27FC236}">
                <a16:creationId xmlns:a16="http://schemas.microsoft.com/office/drawing/2014/main" id="{5E5330DC-2AC5-49BF-A643-54667506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6221" b="-1"/>
          <a:stretch/>
        </p:blipFill>
        <p:spPr>
          <a:xfrm>
            <a:off x="1" y="10"/>
            <a:ext cx="9869905" cy="9753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94D1A-7E8E-432E-BB0D-7C9BBEC1B1F4}"/>
              </a:ext>
            </a:extLst>
          </p:cNvPr>
          <p:cNvSpPr txBox="1"/>
          <p:nvPr/>
        </p:nvSpPr>
        <p:spPr>
          <a:xfrm>
            <a:off x="10716853" y="3461974"/>
            <a:ext cx="5438656" cy="5323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latin typeface="Bell Gothic Std Light" panose="020B0506020203020204" pitchFamily="34" charset="0"/>
              </a:rPr>
              <a:t>If you plan to continue working after turning 65: </a:t>
            </a:r>
          </a:p>
          <a:p>
            <a:pPr marR="0" indent="-2286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600" dirty="0">
              <a:latin typeface="Bell Gothic Std Light" panose="020B0506020203020204" pitchFamily="34" charset="0"/>
            </a:endParaRPr>
          </a:p>
          <a:p>
            <a:pPr marL="571500" marR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latin typeface="Bell Gothic Std Light" panose="020B0506020203020204" pitchFamily="34" charset="0"/>
              </a:rPr>
              <a:t>You are encouraged to enroll in Part A during your IEP if you are eligible for premium-free Part A</a:t>
            </a:r>
          </a:p>
          <a:p>
            <a:pPr marL="571500" marR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latin typeface="Bell Gothic Std Light" panose="020B0506020203020204" pitchFamily="34" charset="0"/>
              </a:rPr>
              <a:t>You need to apply for Part B before you retire</a:t>
            </a:r>
          </a:p>
          <a:p>
            <a:pPr marL="571500" marR="0" indent="-2286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600" dirty="0">
                <a:latin typeface="Bell Gothic Std Light" panose="020B0506020203020204" pitchFamily="34" charset="0"/>
              </a:rPr>
              <a:t>Speak to your employer or union to understand your rules</a:t>
            </a:r>
          </a:p>
        </p:txBody>
      </p:sp>
    </p:spTree>
    <p:extLst>
      <p:ext uri="{BB962C8B-B14F-4D97-AF65-F5344CB8AC3E}">
        <p14:creationId xmlns:p14="http://schemas.microsoft.com/office/powerpoint/2010/main" val="296470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692" y="609600"/>
            <a:ext cx="16434815" cy="875385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68A39-3EF6-4C27-AA53-A8A0F0F72D0B}"/>
              </a:ext>
            </a:extLst>
          </p:cNvPr>
          <p:cNvSpPr txBox="1"/>
          <p:nvPr/>
        </p:nvSpPr>
        <p:spPr>
          <a:xfrm>
            <a:off x="596899" y="381000"/>
            <a:ext cx="16001991" cy="8056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150" b="1" dirty="0">
                <a:solidFill>
                  <a:srgbClr val="0070C0"/>
                </a:solidFill>
                <a:latin typeface="Alright Sans Bold" panose="02000000000000000000" pitchFamily="50" charset="0"/>
                <a:cs typeface="Calibri" panose="020F0502020204030204" pitchFamily="34" charset="0"/>
              </a:rPr>
              <a:t>Part C: Medicare Advantage (MA) Plans (MAPD)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A44E1-7774-4921-BC76-0A0210370595}"/>
              </a:ext>
            </a:extLst>
          </p:cNvPr>
          <p:cNvSpPr txBox="1"/>
          <p:nvPr/>
        </p:nvSpPr>
        <p:spPr>
          <a:xfrm>
            <a:off x="596900" y="1905000"/>
            <a:ext cx="7467600" cy="70480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marR="0" indent="-5715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Bell Gothic Std Light" panose="020B0506020203020204" pitchFamily="34" charset="0"/>
                <a:cs typeface="Calibri" panose="020F0502020204030204" pitchFamily="34" charset="0"/>
              </a:rPr>
              <a:t>Offered by Medicare-approved private companies that must follow rules set by Medicare</a:t>
            </a:r>
          </a:p>
          <a:p>
            <a:pPr marL="571500" marR="0" indent="-5715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Bell Gothic Std Light" panose="020B0506020203020204" pitchFamily="34" charset="0"/>
                <a:cs typeface="Calibri" panose="020F0502020204030204" pitchFamily="34" charset="0"/>
              </a:rPr>
              <a:t>Most plans include drug coverage (Part D) and may offer extra benefits like hearing, dental, and vision care</a:t>
            </a:r>
          </a:p>
          <a:p>
            <a:pPr marL="571500" marR="0" indent="-5715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Bell Gothic Std Light" panose="020B0506020203020204" pitchFamily="34" charset="0"/>
                <a:cs typeface="Calibri" panose="020F0502020204030204" pitchFamily="34" charset="0"/>
              </a:rPr>
              <a:t>In many cases, you’ll need to use health care providers who participate in the plan’s network and service area for the lowest costs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4F7DA-34E1-44C4-8B72-14379A90A775}"/>
              </a:ext>
            </a:extLst>
          </p:cNvPr>
          <p:cNvCxnSpPr>
            <a:cxnSpLocks/>
          </p:cNvCxnSpPr>
          <p:nvPr/>
        </p:nvCxnSpPr>
        <p:spPr>
          <a:xfrm>
            <a:off x="8720015" y="1752600"/>
            <a:ext cx="0" cy="7200483"/>
          </a:xfrm>
          <a:prstGeom prst="line">
            <a:avLst/>
          </a:prstGeom>
          <a:ln>
            <a:solidFill>
              <a:srgbClr val="02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F3F0B6-E86D-4D2C-AC9D-E25383E13F77}"/>
              </a:ext>
            </a:extLst>
          </p:cNvPr>
          <p:cNvSpPr txBox="1"/>
          <p:nvPr/>
        </p:nvSpPr>
        <p:spPr>
          <a:xfrm>
            <a:off x="9588500" y="1905000"/>
            <a:ext cx="70104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71500" marR="0" indent="-5715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Bell Gothic Std Light" panose="020B0506020203020204" pitchFamily="34" charset="0"/>
                <a:cs typeface="Calibri" panose="020F0502020204030204" pitchFamily="34" charset="0"/>
              </a:rPr>
              <a:t>These plans set a limit on what you’ll have to pay out-of-pocket each year for covered services to help protect you from unexpected costs</a:t>
            </a:r>
          </a:p>
          <a:p>
            <a:pPr marR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Bell Gothic Std Light" panose="020B0506020203020204" pitchFamily="34" charset="0"/>
              <a:cs typeface="Calibri" panose="020F0502020204030204" pitchFamily="34" charset="0"/>
            </a:endParaRPr>
          </a:p>
          <a:p>
            <a:pPr marL="571500" marR="0" indent="-5715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Bell Gothic Std Light" panose="020B0506020203020204" pitchFamily="34" charset="0"/>
                <a:cs typeface="Calibri" panose="020F0502020204030204" pitchFamily="34" charset="0"/>
              </a:rPr>
              <a:t>Drexel offers Preferred Provide Organization (PPO)</a:t>
            </a:r>
          </a:p>
        </p:txBody>
      </p:sp>
    </p:spTree>
    <p:extLst>
      <p:ext uri="{BB962C8B-B14F-4D97-AF65-F5344CB8AC3E}">
        <p14:creationId xmlns:p14="http://schemas.microsoft.com/office/powerpoint/2010/main" val="109944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BC">
      <a:dk1>
        <a:srgbClr val="000000"/>
      </a:dk1>
      <a:lt1>
        <a:sysClr val="window" lastClr="FFFFFF"/>
      </a:lt1>
      <a:dk2>
        <a:srgbClr val="37424A"/>
      </a:dk2>
      <a:lt2>
        <a:srgbClr val="E7E6E6"/>
      </a:lt2>
      <a:accent1>
        <a:srgbClr val="009EF0"/>
      </a:accent1>
      <a:accent2>
        <a:srgbClr val="AA272F"/>
      </a:accent2>
      <a:accent3>
        <a:srgbClr val="EF4634"/>
      </a:accent3>
      <a:accent4>
        <a:srgbClr val="F68B22"/>
      </a:accent4>
      <a:accent5>
        <a:srgbClr val="FDB515"/>
      </a:accent5>
      <a:accent6>
        <a:srgbClr val="005288"/>
      </a:accent6>
      <a:hlink>
        <a:srgbClr val="0563C1"/>
      </a:hlink>
      <a:folHlink>
        <a:srgbClr val="954F72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R="0" indent="0" fontAlgn="auto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4400" dirty="0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Creative_x0020_Type xmlns="e6733166-bdcc-41ae-b970-31387bc337e2"/>
    <Market_x0020_Status xmlns="e6733166-bdcc-41ae-b970-31387bc337e2" xsi:nil="true"/>
    <Stage xmlns="d766426c-8f69-4619-a36a-d39404e020eb" xsi:nil="true"/>
    <Creative_x0020_Lead xmlns="e6733166-bdcc-41ae-b970-31387bc337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CC1DCA8966745B11E4DB27066C408" ma:contentTypeVersion="6" ma:contentTypeDescription="Create a new document." ma:contentTypeScope="" ma:versionID="bc819e35266f31495901ba6bae89265e">
  <xsd:schema xmlns:xsd="http://www.w3.org/2001/XMLSchema" xmlns:xs="http://www.w3.org/2001/XMLSchema" xmlns:p="http://schemas.microsoft.com/office/2006/metadata/properties" xmlns:ns2="e6733166-bdcc-41ae-b970-31387bc337e2" xmlns:ns3="d766426c-8f69-4619-a36a-d39404e020eb" targetNamespace="http://schemas.microsoft.com/office/2006/metadata/properties" ma:root="true" ma:fieldsID="e34f8993ee80ab41bc38ce9dff5ddc83" ns2:_="" ns3:_="">
    <xsd:import namespace="e6733166-bdcc-41ae-b970-31387bc337e2"/>
    <xsd:import namespace="d766426c-8f69-4619-a36a-d39404e020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tage" minOccurs="0"/>
                <xsd:element ref="ns2:Creative_x0020_Lead" minOccurs="0"/>
                <xsd:element ref="ns2:Market_x0020_Status" minOccurs="0"/>
                <xsd:element ref="ns2:Creative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3166-bdcc-41ae-b970-31387bc33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reative_x0020_Lead" ma:index="10" nillable="true" ma:displayName="Creative Lead" ma:format="RadioButtons" ma:internalName="Creative_x0020_Lead">
      <xsd:simpleType>
        <xsd:restriction base="dms:Choice">
          <xsd:enumeration value="Medicare Marketing"/>
          <xsd:enumeration value="Creative Services"/>
          <xsd:enumeration value="GuideWell Connect"/>
          <xsd:enumeration value="Tierney"/>
          <xsd:enumeration value="DMW"/>
        </xsd:restriction>
      </xsd:simpleType>
    </xsd:element>
    <xsd:element name="Market_x0020_Status" ma:index="11" nillable="true" ma:displayName="Market Status" ma:format="RadioButtons" ma:internalName="Market_x0020_Status">
      <xsd:simpleType>
        <xsd:restriction base="dms:Choice">
          <xsd:enumeration value="Active"/>
          <xsd:enumeration value="Inactive (Available)"/>
          <xsd:enumeration value="Archive (Retired)"/>
        </xsd:restriction>
      </xsd:simpleType>
    </xsd:element>
    <xsd:element name="Creative_x0020_Type" ma:index="12" nillable="true" ma:displayName="Creative Type" ma:internalName="Creative_x0020_Typ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log"/>
                        <xsd:enumeration value="Buck slips"/>
                        <xsd:enumeration value="eBulletin"/>
                        <xsd:enumeration value="Email"/>
                        <xsd:enumeration value="Flyer"/>
                        <xsd:enumeration value="Fulfillment"/>
                        <xsd:enumeration value="Landing Page"/>
                        <xsd:enumeration value="Letter"/>
                        <xsd:enumeration value="Logo"/>
                        <xsd:enumeration value="Mandatory Material"/>
                        <xsd:enumeration value="Postcard"/>
                        <xsd:enumeration value="Poster"/>
                        <xsd:enumeration value="Presentation"/>
                        <xsd:enumeration value="Promotional items (pens, bags, portfolios, etc)"/>
                        <xsd:enumeration value="Tablecloths"/>
                        <xsd:enumeration value="Wire (Text/SMS)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6426c-8f69-4619-a36a-d39404e020eb" elementFormDefault="qualified">
    <xsd:import namespace="http://schemas.microsoft.com/office/2006/documentManagement/types"/>
    <xsd:import namespace="http://schemas.microsoft.com/office/infopath/2007/PartnerControls"/>
    <xsd:element name="Stage" ma:index="9" nillable="true" ma:displayName="Creative Stage" ma:format="RadioButtons" ma:internalName="Stage">
      <xsd:simpleType>
        <xsd:restriction base="dms:Choice">
          <xsd:enumeration value="Planning"/>
          <xsd:enumeration value="Template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9A1C64-B3BB-4380-A0F9-8190C67A2427}">
  <ds:schemaRefs>
    <ds:schemaRef ds:uri="http://schemas.microsoft.com/office/2006/metadata/properties"/>
    <ds:schemaRef ds:uri="e6733166-bdcc-41ae-b970-31387bc337e2"/>
    <ds:schemaRef ds:uri="http://purl.org/dc/terms/"/>
    <ds:schemaRef ds:uri="d766426c-8f69-4619-a36a-d39404e020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C96BCF-F165-4B81-B7D6-3A74B973A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709EF-425D-4F70-9B2A-2B2655A81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33166-bdcc-41ae-b970-31387bc337e2"/>
    <ds:schemaRef ds:uri="d766426c-8f69-4619-a36a-d39404e02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605</Words>
  <Application>Microsoft Office PowerPoint</Application>
  <PresentationFormat>Custom</PresentationFormat>
  <Paragraphs>97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 Extra Light</vt:lpstr>
      <vt:lpstr>Alright Sans Bold</vt:lpstr>
      <vt:lpstr>Alright Sans Medium</vt:lpstr>
      <vt:lpstr>Alright Sans Regular</vt:lpstr>
      <vt:lpstr>Arial</vt:lpstr>
      <vt:lpstr>Bell Gothic Std Light</vt:lpstr>
      <vt:lpstr>Calibri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Mathis, Tina</dc:creator>
  <cp:lastModifiedBy>Bellamy,Kristin</cp:lastModifiedBy>
  <cp:revision>30</cp:revision>
  <dcterms:created xsi:type="dcterms:W3CDTF">2021-04-12T12:25:40Z</dcterms:created>
  <dcterms:modified xsi:type="dcterms:W3CDTF">2021-06-29T16:55:24Z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Adobe Acrobat 20.9</vt:lpwstr>
  </property>
  <property fmtid="{D5CDD505-2E9C-101B-9397-08002B2CF9AE}" pid="4" name="LastSaved">
    <vt:filetime>2021-04-12T00:00:00Z</vt:filetime>
  </property>
  <property fmtid="{D5CDD505-2E9C-101B-9397-08002B2CF9AE}" pid="5" name="ContentTypeId">
    <vt:lpwstr>0x010100B1CCC1DCA8966745B11E4DB27066C408</vt:lpwstr>
  </property>
</Properties>
</file>