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28" r:id="rId3"/>
    <p:sldMasterId id="2147483752" r:id="rId4"/>
  </p:sldMasterIdLst>
  <p:notesMasterIdLst>
    <p:notesMasterId r:id="rId20"/>
  </p:notesMasterIdLst>
  <p:sldIdLst>
    <p:sldId id="352" r:id="rId5"/>
    <p:sldId id="354" r:id="rId6"/>
    <p:sldId id="365" r:id="rId7"/>
    <p:sldId id="373" r:id="rId8"/>
    <p:sldId id="376" r:id="rId9"/>
    <p:sldId id="372" r:id="rId10"/>
    <p:sldId id="375" r:id="rId11"/>
    <p:sldId id="366" r:id="rId12"/>
    <p:sldId id="371" r:id="rId13"/>
    <p:sldId id="367" r:id="rId14"/>
    <p:sldId id="368" r:id="rId15"/>
    <p:sldId id="369" r:id="rId16"/>
    <p:sldId id="374" r:id="rId17"/>
    <p:sldId id="342" r:id="rId18"/>
    <p:sldId id="34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el,Lauren" initials="F" lastIdx="5" clrIdx="0">
    <p:extLst>
      <p:ext uri="{19B8F6BF-5375-455C-9EA6-DF929625EA0E}">
        <p15:presenceInfo xmlns:p15="http://schemas.microsoft.com/office/powerpoint/2012/main" userId="S-1-5-21-683943941-1419459275-927750060-293508" providerId="AD"/>
      </p:ext>
    </p:extLst>
  </p:cmAuthor>
  <p:cmAuthor id="2" name="Estrella-Mentzer,Laura" initials="E" lastIdx="5" clrIdx="1">
    <p:extLst>
      <p:ext uri="{19B8F6BF-5375-455C-9EA6-DF929625EA0E}">
        <p15:presenceInfo xmlns:p15="http://schemas.microsoft.com/office/powerpoint/2012/main" userId="S-1-5-21-683943941-1419459275-927750060-214580" providerId="AD"/>
      </p:ext>
    </p:extLst>
  </p:cmAuthor>
  <p:cmAuthor id="3" name="Vuocolo,Joyce" initials="V" lastIdx="2" clrIdx="2">
    <p:extLst>
      <p:ext uri="{19B8F6BF-5375-455C-9EA6-DF929625EA0E}">
        <p15:presenceInfo xmlns:p15="http://schemas.microsoft.com/office/powerpoint/2012/main" userId="S::jhv26@drexel.edu::68105200-b87f-49c6-b5a6-4f3ec3492776" providerId="AD"/>
      </p:ext>
    </p:extLst>
  </p:cmAuthor>
  <p:cmAuthor id="4" name="Michael Curran" initials="MC" lastIdx="11" clrIdx="3">
    <p:extLst>
      <p:ext uri="{19B8F6BF-5375-455C-9EA6-DF929625EA0E}">
        <p15:presenceInfo xmlns:p15="http://schemas.microsoft.com/office/powerpoint/2012/main" userId="S-1-5-21-3015042641-2194367929-112691256-13132" providerId="AD"/>
      </p:ext>
    </p:extLst>
  </p:cmAuthor>
  <p:cmAuthor id="5" name="Estrella-Mentzer,Laura" initials="E [2]" lastIdx="11" clrIdx="4">
    <p:extLst>
      <p:ext uri="{19B8F6BF-5375-455C-9EA6-DF929625EA0E}">
        <p15:presenceInfo xmlns:p15="http://schemas.microsoft.com/office/powerpoint/2012/main" userId="S::le325@drexel.edu::75f9fb10-9c3d-4bf1-b1c6-92aa765533ad" providerId="AD"/>
      </p:ext>
    </p:extLst>
  </p:cmAuthor>
  <p:cmAuthor id="6" name="Holbrook,Karen" initials="H" lastIdx="4" clrIdx="5">
    <p:extLst>
      <p:ext uri="{19B8F6BF-5375-455C-9EA6-DF929625EA0E}">
        <p15:presenceInfo xmlns:p15="http://schemas.microsoft.com/office/powerpoint/2012/main" userId="S::klh78@drexel.edu::ef5fbf32-1456-41ba-ade9-66be5fbb82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974" autoAdjust="0"/>
  </p:normalViewPr>
  <p:slideViewPr>
    <p:cSldViewPr snapToGrid="0">
      <p:cViewPr varScale="1">
        <p:scale>
          <a:sx n="62" d="100"/>
          <a:sy n="62" d="100"/>
        </p:scale>
        <p:origin x="142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FF12F-60A6-4E8A-AF51-FF099C8412EF}" type="datetimeFigureOut">
              <a:rPr lang="en-US" smtClean="0"/>
              <a:t>10/26/2021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ECC07-6E2F-484C-8B86-65BB8CC5B6CE}" type="slidenum">
              <a:rPr lang="en-US" smtClean="0"/>
              <a:t>‹#›</a:t>
            </a:fld>
            <a:endParaRPr lang="en-US" dirty="0"/>
          </a:p>
        </p:txBody>
      </p:sp>
    </p:spTree>
    <p:extLst>
      <p:ext uri="{BB962C8B-B14F-4D97-AF65-F5344CB8AC3E}">
        <p14:creationId xmlns:p14="http://schemas.microsoft.com/office/powerpoint/2010/main" val="292510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6619D0-094A-4971-923A-ADB7FD16FA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513908" y="2850440"/>
            <a:ext cx="4944291" cy="1129751"/>
          </a:xfrm>
        </p:spPr>
        <p:txBody>
          <a:bodyPr anchor="t">
            <a:normAutofit/>
          </a:bodyPr>
          <a:lstStyle>
            <a:lvl1pPr algn="l">
              <a:defRPr sz="4400">
                <a:solidFill>
                  <a:srgbClr val="005DAA"/>
                </a:solidFill>
                <a:latin typeface="Franklin Gothic Medium Cond" panose="020B0606030402020204" pitchFamily="34" charset="0"/>
              </a:defRPr>
            </a:lvl1pPr>
          </a:lstStyle>
          <a:p>
            <a:r>
              <a:rPr lang="en-US" dirty="0"/>
              <a:t>CLICK TO EDIT MASTER TITLE STYLE</a:t>
            </a:r>
          </a:p>
        </p:txBody>
      </p:sp>
      <p:sp>
        <p:nvSpPr>
          <p:cNvPr id="3" name="Subtitle 2"/>
          <p:cNvSpPr>
            <a:spLocks noGrp="1"/>
          </p:cNvSpPr>
          <p:nvPr>
            <p:ph type="subTitle" idx="1"/>
          </p:nvPr>
        </p:nvSpPr>
        <p:spPr>
          <a:xfrm>
            <a:off x="3513908" y="4128049"/>
            <a:ext cx="4487092"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4A770AF2-9AC1-4356-8AE8-5A65B6C207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2843" y="5534379"/>
            <a:ext cx="1129751" cy="1129751"/>
          </a:xfrm>
          <a:prstGeom prst="rect">
            <a:avLst/>
          </a:prstGeom>
        </p:spPr>
      </p:pic>
      <p:cxnSp>
        <p:nvCxnSpPr>
          <p:cNvPr id="10" name="Straight Connector 9">
            <a:extLst>
              <a:ext uri="{FF2B5EF4-FFF2-40B4-BE49-F238E27FC236}">
                <a16:creationId xmlns:a16="http://schemas.microsoft.com/office/drawing/2014/main" id="{CBA4EDF5-E740-4D04-851C-558B6983B587}"/>
              </a:ext>
            </a:extLst>
          </p:cNvPr>
          <p:cNvCxnSpPr>
            <a:cxnSpLocks/>
          </p:cNvCxnSpPr>
          <p:nvPr userDrawn="1"/>
        </p:nvCxnSpPr>
        <p:spPr>
          <a:xfrm>
            <a:off x="3310128" y="2850441"/>
            <a:ext cx="1" cy="1564287"/>
          </a:xfrm>
          <a:prstGeom prst="line">
            <a:avLst/>
          </a:prstGeom>
          <a:ln w="38100">
            <a:solidFill>
              <a:srgbClr val="005D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4403"/>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ent w. small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39867"/>
            <a:ext cx="7208452" cy="5037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Rectangle 10">
            <a:extLst>
              <a:ext uri="{FF2B5EF4-FFF2-40B4-BE49-F238E27FC236}">
                <a16:creationId xmlns:a16="http://schemas.microsoft.com/office/drawing/2014/main" id="{14E565F8-FB64-474D-A5EC-5B64F8B8A6B6}"/>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직사각형 2">
            <a:extLst>
              <a:ext uri="{FF2B5EF4-FFF2-40B4-BE49-F238E27FC236}">
                <a16:creationId xmlns:a16="http://schemas.microsoft.com/office/drawing/2014/main" id="{A15A0C57-A19A-42AF-ACA7-78283E11A9A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Slide Number Placeholder 2">
            <a:extLst>
              <a:ext uri="{FF2B5EF4-FFF2-40B4-BE49-F238E27FC236}">
                <a16:creationId xmlns:a16="http://schemas.microsoft.com/office/drawing/2014/main" id="{685B4FD3-6CDE-474B-8B05-99A5E35B911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4" name="Title 1">
            <a:extLst>
              <a:ext uri="{FF2B5EF4-FFF2-40B4-BE49-F238E27FC236}">
                <a16:creationId xmlns:a16="http://schemas.microsoft.com/office/drawing/2014/main" id="{6597BBA7-08F2-4B5D-B4BA-477646B9ED13}"/>
              </a:ext>
            </a:extLst>
          </p:cNvPr>
          <p:cNvSpPr>
            <a:spLocks noGrp="1"/>
          </p:cNvSpPr>
          <p:nvPr>
            <p:ph type="title"/>
          </p:nvPr>
        </p:nvSpPr>
        <p:spPr>
          <a:xfrm>
            <a:off x="965731" y="463463"/>
            <a:ext cx="7208452" cy="557784"/>
          </a:xfrm>
        </p:spPr>
        <p:txBody>
          <a:bodyPr/>
          <a:lstStyle/>
          <a:p>
            <a:r>
              <a:rPr lang="en-US" dirty="0"/>
              <a:t>Click to edit Master title style</a:t>
            </a:r>
          </a:p>
        </p:txBody>
      </p:sp>
    </p:spTree>
    <p:extLst>
      <p:ext uri="{BB962C8B-B14F-4D97-AF65-F5344CB8AC3E}">
        <p14:creationId xmlns:p14="http://schemas.microsoft.com/office/powerpoint/2010/main" val="306648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ent w. small blue ba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64921"/>
            <a:ext cx="7208452" cy="5012042"/>
          </a:xfrm>
        </p:spPr>
        <p:txBody>
          <a:bodyPr/>
          <a:lstStyle>
            <a:lvl1pPr marL="0" indent="0">
              <a:buNone/>
              <a:defRPr/>
            </a:lvl1pPr>
          </a:lstStyle>
          <a:p>
            <a:pPr lvl="0"/>
            <a:r>
              <a:rPr lang="en-US" dirty="0"/>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Rectangle 10">
            <a:extLst>
              <a:ext uri="{FF2B5EF4-FFF2-40B4-BE49-F238E27FC236}">
                <a16:creationId xmlns:a16="http://schemas.microsoft.com/office/drawing/2014/main" id="{010068CE-B562-4B54-8B50-636C5D4E1153}"/>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Slide Number Placeholder 2">
            <a:extLst>
              <a:ext uri="{FF2B5EF4-FFF2-40B4-BE49-F238E27FC236}">
                <a16:creationId xmlns:a16="http://schemas.microsoft.com/office/drawing/2014/main" id="{21ABE91B-F870-4771-A25A-0119B6D73AD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3" name="Title 1">
            <a:extLst>
              <a:ext uri="{FF2B5EF4-FFF2-40B4-BE49-F238E27FC236}">
                <a16:creationId xmlns:a16="http://schemas.microsoft.com/office/drawing/2014/main" id="{FC05FEFD-26DC-4366-94A7-7AC79D295783}"/>
              </a:ext>
            </a:extLst>
          </p:cNvPr>
          <p:cNvSpPr>
            <a:spLocks noGrp="1"/>
          </p:cNvSpPr>
          <p:nvPr>
            <p:ph type="title"/>
          </p:nvPr>
        </p:nvSpPr>
        <p:spPr>
          <a:xfrm>
            <a:off x="965731" y="463463"/>
            <a:ext cx="7208452" cy="557784"/>
          </a:xfrm>
        </p:spPr>
        <p:txBody>
          <a:bodyPr/>
          <a:lstStyle/>
          <a:p>
            <a:r>
              <a:rPr lang="en-US" dirty="0"/>
              <a:t>Click to edit Master title style</a:t>
            </a:r>
          </a:p>
        </p:txBody>
      </p:sp>
    </p:spTree>
    <p:extLst>
      <p:ext uri="{BB962C8B-B14F-4D97-AF65-F5344CB8AC3E}">
        <p14:creationId xmlns:p14="http://schemas.microsoft.com/office/powerpoint/2010/main" val="120841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515649"/>
            <a:ext cx="7238795" cy="46863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72849"/>
            <a:ext cx="7241395"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2" name="Rectangle 11">
            <a:extLst>
              <a:ext uri="{FF2B5EF4-FFF2-40B4-BE49-F238E27FC236}">
                <a16:creationId xmlns:a16="http://schemas.microsoft.com/office/drawing/2014/main" id="{AA6F1F2C-53FC-4485-9919-48FE0D723505}"/>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3" name="Slide Number Placeholder 2">
            <a:extLst>
              <a:ext uri="{FF2B5EF4-FFF2-40B4-BE49-F238E27FC236}">
                <a16:creationId xmlns:a16="http://schemas.microsoft.com/office/drawing/2014/main" id="{67FE7BF6-836D-4331-B360-0C7CD89C167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4" name="Title 1">
            <a:extLst>
              <a:ext uri="{FF2B5EF4-FFF2-40B4-BE49-F238E27FC236}">
                <a16:creationId xmlns:a16="http://schemas.microsoft.com/office/drawing/2014/main" id="{D654B573-FC3A-470C-8031-8843160FC17F}"/>
              </a:ext>
            </a:extLst>
          </p:cNvPr>
          <p:cNvSpPr>
            <a:spLocks noGrp="1"/>
          </p:cNvSpPr>
          <p:nvPr>
            <p:ph type="title"/>
          </p:nvPr>
        </p:nvSpPr>
        <p:spPr>
          <a:xfrm>
            <a:off x="965731" y="463463"/>
            <a:ext cx="7236016" cy="557784"/>
          </a:xfrm>
        </p:spPr>
        <p:txBody>
          <a:bodyPr/>
          <a:lstStyle/>
          <a:p>
            <a:r>
              <a:rPr lang="en-US" dirty="0"/>
              <a:t>Click to edit Master title style</a:t>
            </a:r>
          </a:p>
        </p:txBody>
      </p:sp>
    </p:spTree>
    <p:extLst>
      <p:ext uri="{BB962C8B-B14F-4D97-AF65-F5344CB8AC3E}">
        <p14:creationId xmlns:p14="http://schemas.microsoft.com/office/powerpoint/2010/main" val="233981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208452" cy="4573631"/>
          </a:xfrm>
        </p:spPr>
        <p:txBody>
          <a:bodyPr/>
          <a:lstStyle>
            <a:lvl1pPr marL="0" indent="0">
              <a:buNone/>
              <a:defRPr/>
            </a:lvl1pPr>
          </a:lstStyle>
          <a:p>
            <a:pPr lvl="0"/>
            <a:r>
              <a:rPr lang="en-US" dirty="0"/>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72849"/>
            <a:ext cx="720845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2" name="Rectangle 11">
            <a:extLst>
              <a:ext uri="{FF2B5EF4-FFF2-40B4-BE49-F238E27FC236}">
                <a16:creationId xmlns:a16="http://schemas.microsoft.com/office/drawing/2014/main" id="{249717EA-EC84-4F3F-8306-8D776C1FDF57}"/>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3" name="Slide Number Placeholder 2">
            <a:extLst>
              <a:ext uri="{FF2B5EF4-FFF2-40B4-BE49-F238E27FC236}">
                <a16:creationId xmlns:a16="http://schemas.microsoft.com/office/drawing/2014/main" id="{AD7B02FD-F446-4F42-9BB4-6FD32F22C160}"/>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4" name="Title 1">
            <a:extLst>
              <a:ext uri="{FF2B5EF4-FFF2-40B4-BE49-F238E27FC236}">
                <a16:creationId xmlns:a16="http://schemas.microsoft.com/office/drawing/2014/main" id="{D8417242-4F00-41FC-8EEA-DE92239CB552}"/>
              </a:ext>
            </a:extLst>
          </p:cNvPr>
          <p:cNvSpPr>
            <a:spLocks noGrp="1"/>
          </p:cNvSpPr>
          <p:nvPr>
            <p:ph type="title"/>
          </p:nvPr>
        </p:nvSpPr>
        <p:spPr>
          <a:xfrm>
            <a:off x="965730" y="463463"/>
            <a:ext cx="7208452" cy="557784"/>
          </a:xfrm>
        </p:spPr>
        <p:txBody>
          <a:bodyPr/>
          <a:lstStyle/>
          <a:p>
            <a:r>
              <a:rPr lang="en-US" dirty="0"/>
              <a:t>Click to edit Master title style</a:t>
            </a:r>
          </a:p>
        </p:txBody>
      </p:sp>
    </p:spTree>
    <p:extLst>
      <p:ext uri="{BB962C8B-B14F-4D97-AF65-F5344CB8AC3E}">
        <p14:creationId xmlns:p14="http://schemas.microsoft.com/office/powerpoint/2010/main" val="41565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nchor="t"/>
          <a:lstStyle/>
          <a:p>
            <a:r>
              <a:rPr lang="en-US" dirty="0"/>
              <a:t>Click to edit Master title style</a:t>
            </a:r>
          </a:p>
        </p:txBody>
      </p:sp>
      <p:sp>
        <p:nvSpPr>
          <p:cNvPr id="13" name="Picture Placeholder 2">
            <a:extLst>
              <a:ext uri="{FF2B5EF4-FFF2-40B4-BE49-F238E27FC236}">
                <a16:creationId xmlns:a16="http://schemas.microsoft.com/office/drawing/2014/main" id="{1E45E6A6-AF89-49CD-947A-2F20EE9B2289}"/>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959359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endParaRPr lang="en-US" dirty="0"/>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lstStyle/>
          <a:p>
            <a:r>
              <a:rPr lang="en-US" dirty="0"/>
              <a:t>Click to edit Master title style</a:t>
            </a:r>
          </a:p>
        </p:txBody>
      </p:sp>
      <p:sp>
        <p:nvSpPr>
          <p:cNvPr id="12" name="Picture Placeholder 2">
            <a:extLst>
              <a:ext uri="{FF2B5EF4-FFF2-40B4-BE49-F238E27FC236}">
                <a16:creationId xmlns:a16="http://schemas.microsoft.com/office/drawing/2014/main" id="{0D398F5E-A9E2-4314-87B1-8149610AA85B}"/>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384928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Picture w.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2" y="1498601"/>
            <a:ext cx="3608907" cy="4678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5" y="463463"/>
            <a:ext cx="3608906" cy="557784"/>
          </a:xfrm>
        </p:spPr>
        <p:txBody>
          <a:bodyPr/>
          <a:lstStyle/>
          <a:p>
            <a:r>
              <a:rPr lang="en-US" dirty="0"/>
              <a:t>Click to edit Master title style</a:t>
            </a:r>
          </a:p>
        </p:txBody>
      </p:sp>
      <p:sp>
        <p:nvSpPr>
          <p:cNvPr id="13" name="Content Placeholder 14">
            <a:extLst>
              <a:ext uri="{FF2B5EF4-FFF2-40B4-BE49-F238E27FC236}">
                <a16:creationId xmlns:a16="http://schemas.microsoft.com/office/drawing/2014/main" id="{8AA48F05-57C6-460C-A5F2-4F1184DE219D}"/>
              </a:ext>
            </a:extLst>
          </p:cNvPr>
          <p:cNvSpPr>
            <a:spLocks noGrp="1"/>
          </p:cNvSpPr>
          <p:nvPr>
            <p:ph sz="quarter" idx="16" hasCustomPrompt="1"/>
          </p:nvPr>
        </p:nvSpPr>
        <p:spPr>
          <a:xfrm>
            <a:off x="963095" y="1034749"/>
            <a:ext cx="3608904"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4" name="Picture Placeholder 2">
            <a:extLst>
              <a:ext uri="{FF2B5EF4-FFF2-40B4-BE49-F238E27FC236}">
                <a16:creationId xmlns:a16="http://schemas.microsoft.com/office/drawing/2014/main" id="{2581212A-7838-4213-8B41-70B65539FF65}"/>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972214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08100"/>
            <a:ext cx="3608904" cy="4868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4813300" y="0"/>
            <a:ext cx="4416552"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4" y="463463"/>
            <a:ext cx="5869505" cy="557784"/>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136938E2-995E-4EBA-BFB8-B1A1EAB9AEA2}"/>
              </a:ext>
            </a:extLst>
          </p:cNvPr>
          <p:cNvSpPr>
            <a:spLocks noGrp="1"/>
          </p:cNvSpPr>
          <p:nvPr>
            <p:ph sz="half" idx="10"/>
          </p:nvPr>
        </p:nvSpPr>
        <p:spPr>
          <a:xfrm>
            <a:off x="5033188" y="1308100"/>
            <a:ext cx="3513911" cy="4868863"/>
          </a:xfrm>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7106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2" y="1327759"/>
            <a:ext cx="3608907" cy="4849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5" y="463463"/>
            <a:ext cx="3608906" cy="557784"/>
          </a:xfrm>
        </p:spPr>
        <p:txBody>
          <a:bodyPr/>
          <a:lstStyle/>
          <a:p>
            <a:r>
              <a:rPr lang="en-US" dirty="0"/>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54267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dirty="0"/>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36291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40855C-3F66-434B-A99E-C697720749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4F30A699-E409-48FF-80E8-A878083629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8735" y="5852096"/>
            <a:ext cx="841712" cy="841712"/>
          </a:xfrm>
          <a:prstGeom prst="rect">
            <a:avLst/>
          </a:prstGeom>
        </p:spPr>
      </p:pic>
      <p:sp>
        <p:nvSpPr>
          <p:cNvPr id="2" name="Title 1"/>
          <p:cNvSpPr>
            <a:spLocks noGrp="1"/>
          </p:cNvSpPr>
          <p:nvPr>
            <p:ph type="ctrTitle" hasCustomPrompt="1"/>
          </p:nvPr>
        </p:nvSpPr>
        <p:spPr>
          <a:xfrm>
            <a:off x="3513908" y="2850440"/>
            <a:ext cx="4944291" cy="1129751"/>
          </a:xfrm>
        </p:spPr>
        <p:txBody>
          <a:bodyPr anchor="t">
            <a:normAutofit/>
          </a:bodyPr>
          <a:lstStyle>
            <a:lvl1pPr algn="l">
              <a:defRPr sz="4400">
                <a:solidFill>
                  <a:schemeClr val="bg1"/>
                </a:solidFill>
                <a:latin typeface="Franklin Gothic Medium Cond" panose="020B0606030402020204" pitchFamily="34" charset="0"/>
              </a:defRPr>
            </a:lvl1pPr>
          </a:lstStyle>
          <a:p>
            <a:r>
              <a:rPr lang="en-US" dirty="0"/>
              <a:t>CLICK TO EDIT MASTER TITLE STYLE</a:t>
            </a:r>
          </a:p>
        </p:txBody>
      </p:sp>
      <p:sp>
        <p:nvSpPr>
          <p:cNvPr id="3" name="Subtitle 2"/>
          <p:cNvSpPr>
            <a:spLocks noGrp="1"/>
          </p:cNvSpPr>
          <p:nvPr>
            <p:ph type="subTitle" idx="1"/>
          </p:nvPr>
        </p:nvSpPr>
        <p:spPr>
          <a:xfrm>
            <a:off x="3513908" y="4128049"/>
            <a:ext cx="4487092" cy="286680"/>
          </a:xfrm>
        </p:spPr>
        <p:txBody>
          <a:bodyPr>
            <a:normAutofit/>
          </a:bodyPr>
          <a:lstStyle>
            <a:lvl1pPr marL="0" indent="0" algn="l">
              <a:buNone/>
              <a:defRPr sz="1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1024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icture w. Content w/sub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511299"/>
            <a:ext cx="3608904" cy="4665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dirty="0"/>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
        <p:nvSpPr>
          <p:cNvPr id="10" name="Content Placeholder 14">
            <a:extLst>
              <a:ext uri="{FF2B5EF4-FFF2-40B4-BE49-F238E27FC236}">
                <a16:creationId xmlns:a16="http://schemas.microsoft.com/office/drawing/2014/main" id="{8CA5C3EA-2D0B-48A9-B876-3360B5E6A9A3}"/>
              </a:ext>
            </a:extLst>
          </p:cNvPr>
          <p:cNvSpPr>
            <a:spLocks noGrp="1"/>
          </p:cNvSpPr>
          <p:nvPr>
            <p:ph sz="quarter" idx="16" hasCustomPrompt="1"/>
          </p:nvPr>
        </p:nvSpPr>
        <p:spPr>
          <a:xfrm>
            <a:off x="5090598" y="1034749"/>
            <a:ext cx="360890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Tree>
    <p:extLst>
      <p:ext uri="{BB962C8B-B14F-4D97-AF65-F5344CB8AC3E}">
        <p14:creationId xmlns:p14="http://schemas.microsoft.com/office/powerpoint/2010/main" val="68139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3DD203-28C6-41D2-B7FA-F747E82D9A6A}"/>
              </a:ext>
            </a:extLst>
          </p:cNvPr>
          <p:cNvSpPr/>
          <p:nvPr userDrawn="1"/>
        </p:nvSpPr>
        <p:spPr>
          <a:xfrm>
            <a:off x="0" y="0"/>
            <a:ext cx="3196683" cy="6871039"/>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4" name="Rectangle 3">
            <a:extLst>
              <a:ext uri="{FF2B5EF4-FFF2-40B4-BE49-F238E27FC236}">
                <a16:creationId xmlns:a16="http://schemas.microsoft.com/office/drawing/2014/main" id="{4A1C4904-FF08-4DB5-82C7-FBF0D9CE75A9}"/>
              </a:ext>
            </a:extLst>
          </p:cNvPr>
          <p:cNvSpPr/>
          <p:nvPr userDrawn="1"/>
        </p:nvSpPr>
        <p:spPr>
          <a:xfrm rot="16200000">
            <a:off x="-215047" y="3200522"/>
            <a:ext cx="5997742" cy="1446550"/>
          </a:xfrm>
          <a:prstGeom prst="rect">
            <a:avLst/>
          </a:prstGeom>
        </p:spPr>
        <p:txBody>
          <a:bodyPr wrap="square">
            <a:spAutoFit/>
          </a:bodyPr>
          <a:lstStyle/>
          <a:p>
            <a:pPr>
              <a:buClr>
                <a:srgbClr val="2972C1"/>
              </a:buClr>
            </a:pPr>
            <a:r>
              <a:rPr lang="en-US" altLang="ko-KR" sz="8800" dirty="0">
                <a:solidFill>
                  <a:schemeClr val="bg1">
                    <a:alpha val="45000"/>
                  </a:schemeClr>
                </a:solidFill>
                <a:latin typeface="Franklin Gothic Medium Cond"/>
              </a:rPr>
              <a:t>CONTACT</a:t>
            </a:r>
            <a:endParaRPr lang="ko-KR" altLang="en-US" sz="8800" dirty="0">
              <a:solidFill>
                <a:schemeClr val="bg1">
                  <a:alpha val="45000"/>
                </a:schemeClr>
              </a:solidFill>
              <a:latin typeface="Franklin Gothic Medium Cond"/>
            </a:endParaRPr>
          </a:p>
        </p:txBody>
      </p:sp>
      <p:cxnSp>
        <p:nvCxnSpPr>
          <p:cNvPr id="6" name="Straight Connector 5">
            <a:extLst>
              <a:ext uri="{FF2B5EF4-FFF2-40B4-BE49-F238E27FC236}">
                <a16:creationId xmlns:a16="http://schemas.microsoft.com/office/drawing/2014/main" id="{977DB09F-C3CD-4F7F-BC5A-671D2BA407E7}"/>
              </a:ext>
            </a:extLst>
          </p:cNvPr>
          <p:cNvCxnSpPr>
            <a:cxnSpLocks/>
          </p:cNvCxnSpPr>
          <p:nvPr userDrawn="1"/>
        </p:nvCxnSpPr>
        <p:spPr>
          <a:xfrm>
            <a:off x="308363" y="405758"/>
            <a:ext cx="975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직사각형 2">
            <a:extLst>
              <a:ext uri="{FF2B5EF4-FFF2-40B4-BE49-F238E27FC236}">
                <a16:creationId xmlns:a16="http://schemas.microsoft.com/office/drawing/2014/main" id="{95D33818-A307-47B5-A5A3-8BD17D746ECA}"/>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CE27CBD2-6449-4231-A2D6-EF451EAFCFB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Slide Number Placeholder 2">
            <a:extLst>
              <a:ext uri="{FF2B5EF4-FFF2-40B4-BE49-F238E27FC236}">
                <a16:creationId xmlns:a16="http://schemas.microsoft.com/office/drawing/2014/main" id="{20E6EC6F-9A80-47CC-8D07-1A4AFD2A417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72551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552479A-78BC-4C92-981E-0B3E91DF50D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4" name="TextBox 3">
            <a:extLst>
              <a:ext uri="{FF2B5EF4-FFF2-40B4-BE49-F238E27FC236}">
                <a16:creationId xmlns:a16="http://schemas.microsoft.com/office/drawing/2014/main" id="{111B9D50-9B8F-4367-AB1C-FF34C116F59C}"/>
              </a:ext>
            </a:extLst>
          </p:cNvPr>
          <p:cNvSpPr txBox="1"/>
          <p:nvPr userDrawn="1"/>
        </p:nvSpPr>
        <p:spPr>
          <a:xfrm>
            <a:off x="963096" y="1242433"/>
            <a:ext cx="7451232" cy="4921406"/>
          </a:xfrm>
          <a:prstGeom prst="rect">
            <a:avLst/>
          </a:prstGeom>
        </p:spPr>
        <p:txBody>
          <a:bodyPr wrap="square" rtlCol="0">
            <a:noAutofit/>
          </a:bodyPr>
          <a:lstStyle/>
          <a:p>
            <a:pPr algn="l" latinLnBrk="0"/>
            <a:r>
              <a:rPr lang="en-US" sz="1400" dirty="0">
                <a:latin typeface="Franklin Gothic Book" panose="020B0503020102020204" pitchFamily="34" charset="0"/>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algn="l" latinLnBrk="0"/>
            <a:endParaRPr lang="en-US" sz="1400" dirty="0">
              <a:latin typeface="Franklin Gothic Book" panose="020B0503020102020204" pitchFamily="34" charset="0"/>
            </a:endParaRPr>
          </a:p>
          <a:p>
            <a:pPr algn="l" latinLnBrk="0"/>
            <a:r>
              <a:rPr lang="en-US" sz="1400" dirty="0">
                <a:latin typeface="Franklin Gothic Book" panose="020B0503020102020204" pitchFamily="34" charset="0"/>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5" name="TextBox 4">
            <a:extLst>
              <a:ext uri="{FF2B5EF4-FFF2-40B4-BE49-F238E27FC236}">
                <a16:creationId xmlns:a16="http://schemas.microsoft.com/office/drawing/2014/main" id="{77996530-95F3-49A9-9DD8-F1441C0B5F02}"/>
              </a:ext>
            </a:extLst>
          </p:cNvPr>
          <p:cNvSpPr txBox="1"/>
          <p:nvPr userDrawn="1"/>
        </p:nvSpPr>
        <p:spPr>
          <a:xfrm>
            <a:off x="948227" y="394953"/>
            <a:ext cx="6125736" cy="533692"/>
          </a:xfrm>
          <a:prstGeom prst="rect">
            <a:avLst/>
          </a:prstGeom>
        </p:spPr>
        <p:txBody>
          <a:bodyPr wrap="square" rtlCol="0">
            <a:noAutofit/>
          </a:bodyPr>
          <a:lstStyle/>
          <a:p>
            <a:pPr algn="l" latinLnBrk="0"/>
            <a:r>
              <a:rPr lang="en-US" sz="3600" dirty="0">
                <a:latin typeface="Franklin Gothic Medium Cond" panose="020B0606030402020204" pitchFamily="34" charset="0"/>
              </a:rPr>
              <a:t>Disclaimer</a:t>
            </a:r>
          </a:p>
        </p:txBody>
      </p:sp>
    </p:spTree>
    <p:extLst>
      <p:ext uri="{BB962C8B-B14F-4D97-AF65-F5344CB8AC3E}">
        <p14:creationId xmlns:p14="http://schemas.microsoft.com/office/powerpoint/2010/main" val="1177175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FB9AE1-B430-4495-BB54-104FCB76F420}"/>
              </a:ext>
            </a:extLst>
          </p:cNvPr>
          <p:cNvSpPr/>
          <p:nvPr userDrawn="1"/>
        </p:nvSpPr>
        <p:spPr>
          <a:xfrm>
            <a:off x="0" y="280"/>
            <a:ext cx="9144000" cy="2331793"/>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pic>
        <p:nvPicPr>
          <p:cNvPr id="4" name="Picture 3">
            <a:extLst>
              <a:ext uri="{FF2B5EF4-FFF2-40B4-BE49-F238E27FC236}">
                <a16:creationId xmlns:a16="http://schemas.microsoft.com/office/drawing/2014/main" id="{009A3772-7AE1-45A6-8C94-3E42E186F8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145" y="5649395"/>
            <a:ext cx="874486" cy="874486"/>
          </a:xfrm>
          <a:prstGeom prst="rect">
            <a:avLst/>
          </a:prstGeom>
        </p:spPr>
      </p:pic>
      <p:sp>
        <p:nvSpPr>
          <p:cNvPr id="5" name="직사각형 2">
            <a:extLst>
              <a:ext uri="{FF2B5EF4-FFF2-40B4-BE49-F238E27FC236}">
                <a16:creationId xmlns:a16="http://schemas.microsoft.com/office/drawing/2014/main" id="{BFA95D0F-04DD-4016-A847-CBF0ECCD4937}"/>
              </a:ext>
            </a:extLst>
          </p:cNvPr>
          <p:cNvSpPr/>
          <p:nvPr userDrawn="1"/>
        </p:nvSpPr>
        <p:spPr>
          <a:xfrm>
            <a:off x="4853808" y="1530479"/>
            <a:ext cx="99542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pic>
        <p:nvPicPr>
          <p:cNvPr id="6" name="Picture 5">
            <a:extLst>
              <a:ext uri="{FF2B5EF4-FFF2-40B4-BE49-F238E27FC236}">
                <a16:creationId xmlns:a16="http://schemas.microsoft.com/office/drawing/2014/main" id="{4E390763-B16E-4BD1-86C8-CB674E03CA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604"/>
          <a:stretch/>
        </p:blipFill>
        <p:spPr>
          <a:xfrm>
            <a:off x="399145" y="404382"/>
            <a:ext cx="3888065" cy="3954903"/>
          </a:xfrm>
          <a:prstGeom prst="rect">
            <a:avLst/>
          </a:prstGeom>
        </p:spPr>
      </p:pic>
    </p:spTree>
    <p:extLst>
      <p:ext uri="{BB962C8B-B14F-4D97-AF65-F5344CB8AC3E}">
        <p14:creationId xmlns:p14="http://schemas.microsoft.com/office/powerpoint/2010/main" val="4100106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sultative Review">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420855" cy="553998"/>
          </a:xfrm>
          <a:prstGeom prst="rect">
            <a:avLst/>
          </a:prstGeom>
        </p:spPr>
        <p:txBody>
          <a:bodyPr wrap="square" lIns="0" tIns="0" rIns="0" bIns="0">
            <a:no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pic>
        <p:nvPicPr>
          <p:cNvPr id="8" name="Picture 7">
            <a:extLst>
              <a:ext uri="{FF2B5EF4-FFF2-40B4-BE49-F238E27FC236}">
                <a16:creationId xmlns:a16="http://schemas.microsoft.com/office/drawing/2014/main" id="{E8B71488-5200-0348-8631-AD4EA6ADD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814" y="509004"/>
            <a:ext cx="3843972" cy="5769005"/>
          </a:xfrm>
          <a:prstGeom prst="rect">
            <a:avLst/>
          </a:prstGeom>
        </p:spPr>
      </p:pic>
      <p:sp>
        <p:nvSpPr>
          <p:cNvPr id="3" name="TextBox 2"/>
          <p:cNvSpPr txBox="1"/>
          <p:nvPr userDrawn="1"/>
        </p:nvSpPr>
        <p:spPr>
          <a:xfrm>
            <a:off x="648182" y="1492370"/>
            <a:ext cx="3708158" cy="4785639"/>
          </a:xfrm>
          <a:prstGeom prst="rect">
            <a:avLst/>
          </a:prstGeom>
        </p:spPr>
        <p:txBody>
          <a:bodyPr wrap="square" rtlCol="0">
            <a:noAutofit/>
          </a:bodyPr>
          <a:lstStyle/>
          <a:p>
            <a:pPr algn="l" latinLnBrk="0"/>
            <a:endParaRPr lang="en-US" sz="1600" dirty="0"/>
          </a:p>
        </p:txBody>
      </p:sp>
      <p:sp>
        <p:nvSpPr>
          <p:cNvPr id="4" name="Rectangle 3"/>
          <p:cNvSpPr/>
          <p:nvPr userDrawn="1"/>
        </p:nvSpPr>
        <p:spPr>
          <a:xfrm>
            <a:off x="866728" y="1715076"/>
            <a:ext cx="3581704" cy="3999043"/>
          </a:xfrm>
          <a:prstGeom prst="rect">
            <a:avLst/>
          </a:prstGeom>
        </p:spPr>
        <p:txBody>
          <a:bodyPr wrap="square">
            <a:spAutoFit/>
          </a:bodyPr>
          <a:lstStyle/>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Assess risks presented by your organization </a:t>
            </a:r>
          </a:p>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Review operational activities, contracts and agreements, financial obligations</a:t>
            </a:r>
          </a:p>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Audit insurance policies to determine if they provide appropriate, customized protection</a:t>
            </a:r>
          </a:p>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Examine the effectiveness of safety/loss prevention and claims management programs</a:t>
            </a:r>
          </a:p>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Summarize key findings and review with leadership</a:t>
            </a:r>
          </a:p>
        </p:txBody>
      </p:sp>
    </p:spTree>
    <p:extLst>
      <p:ext uri="{BB962C8B-B14F-4D97-AF65-F5344CB8AC3E}">
        <p14:creationId xmlns:p14="http://schemas.microsoft.com/office/powerpoint/2010/main" val="254840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sultative Review">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420855" cy="553998"/>
          </a:xfrm>
          <a:prstGeom prst="rect">
            <a:avLst/>
          </a:prstGeom>
        </p:spPr>
        <p:txBody>
          <a:bodyPr wrap="square" lIns="0" tIns="0" rIns="0" bIns="0">
            <a:no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pic>
        <p:nvPicPr>
          <p:cNvPr id="8" name="Picture 7">
            <a:extLst>
              <a:ext uri="{FF2B5EF4-FFF2-40B4-BE49-F238E27FC236}">
                <a16:creationId xmlns:a16="http://schemas.microsoft.com/office/drawing/2014/main" id="{E8B71488-5200-0348-8631-AD4EA6ADD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814" y="509004"/>
            <a:ext cx="3843972" cy="5769005"/>
          </a:xfrm>
          <a:prstGeom prst="rect">
            <a:avLst/>
          </a:prstGeom>
        </p:spPr>
      </p:pic>
      <p:sp>
        <p:nvSpPr>
          <p:cNvPr id="3" name="TextBox 2"/>
          <p:cNvSpPr txBox="1"/>
          <p:nvPr userDrawn="1"/>
        </p:nvSpPr>
        <p:spPr>
          <a:xfrm>
            <a:off x="648182" y="1492370"/>
            <a:ext cx="3708158" cy="4785639"/>
          </a:xfrm>
          <a:prstGeom prst="rect">
            <a:avLst/>
          </a:prstGeom>
        </p:spPr>
        <p:txBody>
          <a:bodyPr wrap="square" rtlCol="0">
            <a:noAutofit/>
          </a:bodyPr>
          <a:lstStyle/>
          <a:p>
            <a:pPr algn="l" latinLnBrk="0"/>
            <a:endParaRPr lang="en-US" sz="1600" dirty="0"/>
          </a:p>
        </p:txBody>
      </p:sp>
      <p:sp>
        <p:nvSpPr>
          <p:cNvPr id="4" name="Rectangle 3"/>
          <p:cNvSpPr/>
          <p:nvPr userDrawn="1"/>
        </p:nvSpPr>
        <p:spPr>
          <a:xfrm>
            <a:off x="866728" y="1715076"/>
            <a:ext cx="3581704" cy="3999043"/>
          </a:xfrm>
          <a:prstGeom prst="rect">
            <a:avLst/>
          </a:prstGeom>
        </p:spPr>
        <p:txBody>
          <a:bodyPr wrap="square">
            <a:spAutoFit/>
          </a:bodyPr>
          <a:lstStyle/>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Assess risks presented by your organization </a:t>
            </a:r>
          </a:p>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Review operational activities, contracts and agreements, financial obligations</a:t>
            </a:r>
          </a:p>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Audit insurance policies to determine if they provide appropriate, customized protection</a:t>
            </a:r>
          </a:p>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Examine the effectiveness of safety/loss prevention and claims management programs</a:t>
            </a:r>
          </a:p>
          <a:p>
            <a:pPr marL="342900" marR="0" lvl="0" indent="-342900" algn="l" defTabSz="914400" rtl="0" eaLnBrk="0" fontAlgn="base" latinLnBrk="0" hangingPunct="0">
              <a:lnSpc>
                <a:spcPct val="90000"/>
              </a:lnSpc>
              <a:spcBef>
                <a:spcPct val="0"/>
              </a:spcBef>
              <a:spcAft>
                <a:spcPts val="2000"/>
              </a:spcAft>
              <a:buClr>
                <a:srgbClr val="005DAA"/>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n-lt"/>
                <a:ea typeface="+mn-ea"/>
                <a:cs typeface="+mn-cs"/>
              </a:rPr>
              <a:t>Summarize key findings and review with leadership</a:t>
            </a:r>
          </a:p>
        </p:txBody>
      </p:sp>
    </p:spTree>
    <p:extLst>
      <p:ext uri="{BB962C8B-B14F-4D97-AF65-F5344CB8AC3E}">
        <p14:creationId xmlns:p14="http://schemas.microsoft.com/office/powerpoint/2010/main" val="62279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01276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sultative Review">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srgbClr val="FFFFFF"/>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420855" cy="553998"/>
          </a:xfrm>
          <a:prstGeom prst="rect">
            <a:avLst/>
          </a:prstGeom>
        </p:spPr>
        <p:txBody>
          <a:bodyPr wrap="square" lIns="0" tIns="0" rIns="0" bIns="0">
            <a:no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srgbClr val="FFFFFF"/>
              </a:solidFill>
              <a:latin typeface="Franklin Gothic Book Regular"/>
            </a:endParaRP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pic>
        <p:nvPicPr>
          <p:cNvPr id="8" name="Picture 7">
            <a:extLst>
              <a:ext uri="{FF2B5EF4-FFF2-40B4-BE49-F238E27FC236}">
                <a16:creationId xmlns:a16="http://schemas.microsoft.com/office/drawing/2014/main" id="{E8B71488-5200-0348-8631-AD4EA6ADD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814" y="509004"/>
            <a:ext cx="3843972" cy="5769005"/>
          </a:xfrm>
          <a:prstGeom prst="rect">
            <a:avLst/>
          </a:prstGeom>
        </p:spPr>
      </p:pic>
      <p:sp>
        <p:nvSpPr>
          <p:cNvPr id="3" name="TextBox 2"/>
          <p:cNvSpPr txBox="1"/>
          <p:nvPr userDrawn="1"/>
        </p:nvSpPr>
        <p:spPr>
          <a:xfrm>
            <a:off x="648182" y="1492370"/>
            <a:ext cx="3708158" cy="4785639"/>
          </a:xfrm>
          <a:prstGeom prst="rect">
            <a:avLst/>
          </a:prstGeom>
        </p:spPr>
        <p:txBody>
          <a:bodyPr wrap="square" rtlCol="0">
            <a:noAutofit/>
          </a:bodyPr>
          <a:lstStyle/>
          <a:p>
            <a:pPr defTabSz="914400"/>
            <a:endParaRPr lang="en-US" sz="1600" dirty="0">
              <a:solidFill>
                <a:srgbClr val="000000"/>
              </a:solidFill>
            </a:endParaRPr>
          </a:p>
        </p:txBody>
      </p:sp>
      <p:sp>
        <p:nvSpPr>
          <p:cNvPr id="4" name="Rectangle 3"/>
          <p:cNvSpPr/>
          <p:nvPr userDrawn="1"/>
        </p:nvSpPr>
        <p:spPr>
          <a:xfrm>
            <a:off x="866728" y="1715076"/>
            <a:ext cx="3581704" cy="3999043"/>
          </a:xfrm>
          <a:prstGeom prst="rect">
            <a:avLst/>
          </a:prstGeom>
        </p:spPr>
        <p:txBody>
          <a:bodyPr wrap="square">
            <a:spAutoFit/>
          </a:bodyPr>
          <a:lstStyle/>
          <a:p>
            <a:pPr marL="342900" indent="-342900" defTabSz="914400" eaLnBrk="0" fontAlgn="base" hangingPunct="0">
              <a:lnSpc>
                <a:spcPct val="90000"/>
              </a:lnSpc>
              <a:spcBef>
                <a:spcPct val="0"/>
              </a:spcBef>
              <a:spcAft>
                <a:spcPts val="2000"/>
              </a:spcAft>
              <a:buClr>
                <a:srgbClr val="005DAA"/>
              </a:buClr>
              <a:buSzPct val="100000"/>
              <a:buFont typeface="Arial" panose="020B0604020202020204" pitchFamily="34" charset="0"/>
              <a:buChar char="•"/>
              <a:defRPr/>
            </a:pPr>
            <a:r>
              <a:rPr lang="en-US" sz="1600" kern="0" dirty="0">
                <a:solidFill>
                  <a:srgbClr val="000000"/>
                </a:solidFill>
              </a:rPr>
              <a:t>Assess risks presented by your organization </a:t>
            </a:r>
          </a:p>
          <a:p>
            <a:pPr marL="342900" indent="-342900" defTabSz="914400" eaLnBrk="0" fontAlgn="base" hangingPunct="0">
              <a:lnSpc>
                <a:spcPct val="90000"/>
              </a:lnSpc>
              <a:spcBef>
                <a:spcPct val="0"/>
              </a:spcBef>
              <a:spcAft>
                <a:spcPts val="2000"/>
              </a:spcAft>
              <a:buClr>
                <a:srgbClr val="005DAA"/>
              </a:buClr>
              <a:buSzPct val="100000"/>
              <a:buFont typeface="Arial" panose="020B0604020202020204" pitchFamily="34" charset="0"/>
              <a:buChar char="•"/>
              <a:defRPr/>
            </a:pPr>
            <a:r>
              <a:rPr lang="en-US" sz="1600" kern="0" dirty="0">
                <a:solidFill>
                  <a:srgbClr val="000000"/>
                </a:solidFill>
              </a:rPr>
              <a:t>Review operational activities, contracts and agreements, financial obligations</a:t>
            </a:r>
          </a:p>
          <a:p>
            <a:pPr marL="342900" indent="-342900" defTabSz="914400" eaLnBrk="0" fontAlgn="base" hangingPunct="0">
              <a:lnSpc>
                <a:spcPct val="90000"/>
              </a:lnSpc>
              <a:spcBef>
                <a:spcPct val="0"/>
              </a:spcBef>
              <a:spcAft>
                <a:spcPts val="2000"/>
              </a:spcAft>
              <a:buClr>
                <a:srgbClr val="005DAA"/>
              </a:buClr>
              <a:buSzPct val="100000"/>
              <a:buFont typeface="Arial" panose="020B0604020202020204" pitchFamily="34" charset="0"/>
              <a:buChar char="•"/>
              <a:defRPr/>
            </a:pPr>
            <a:r>
              <a:rPr lang="en-US" sz="1600" kern="0" dirty="0">
                <a:solidFill>
                  <a:srgbClr val="000000"/>
                </a:solidFill>
              </a:rPr>
              <a:t>Audit insurance policies to determine if they provide appropriate, customized protection</a:t>
            </a:r>
          </a:p>
          <a:p>
            <a:pPr marL="342900" indent="-342900" defTabSz="914400" eaLnBrk="0" fontAlgn="base" hangingPunct="0">
              <a:lnSpc>
                <a:spcPct val="90000"/>
              </a:lnSpc>
              <a:spcBef>
                <a:spcPct val="0"/>
              </a:spcBef>
              <a:spcAft>
                <a:spcPts val="2000"/>
              </a:spcAft>
              <a:buClr>
                <a:srgbClr val="005DAA"/>
              </a:buClr>
              <a:buSzPct val="100000"/>
              <a:buFont typeface="Arial" panose="020B0604020202020204" pitchFamily="34" charset="0"/>
              <a:buChar char="•"/>
              <a:defRPr/>
            </a:pPr>
            <a:r>
              <a:rPr lang="en-US" sz="1600" kern="0" dirty="0">
                <a:solidFill>
                  <a:srgbClr val="000000"/>
                </a:solidFill>
              </a:rPr>
              <a:t>Examine the effectiveness of safety/loss prevention and claims management programs</a:t>
            </a:r>
          </a:p>
          <a:p>
            <a:pPr marL="342900" indent="-342900" defTabSz="914400" eaLnBrk="0" fontAlgn="base" hangingPunct="0">
              <a:lnSpc>
                <a:spcPct val="90000"/>
              </a:lnSpc>
              <a:spcBef>
                <a:spcPct val="0"/>
              </a:spcBef>
              <a:spcAft>
                <a:spcPts val="2000"/>
              </a:spcAft>
              <a:buClr>
                <a:srgbClr val="005DAA"/>
              </a:buClr>
              <a:buSzPct val="100000"/>
              <a:buFont typeface="Arial" panose="020B0604020202020204" pitchFamily="34" charset="0"/>
              <a:buChar char="•"/>
              <a:defRPr/>
            </a:pPr>
            <a:r>
              <a:rPr lang="en-US" sz="1600" kern="0" dirty="0">
                <a:solidFill>
                  <a:srgbClr val="000000"/>
                </a:solidFill>
              </a:rPr>
              <a:t>Summarize key findings and review with leadership</a:t>
            </a:r>
          </a:p>
        </p:txBody>
      </p:sp>
    </p:spTree>
    <p:extLst>
      <p:ext uri="{BB962C8B-B14F-4D97-AF65-F5344CB8AC3E}">
        <p14:creationId xmlns:p14="http://schemas.microsoft.com/office/powerpoint/2010/main" val="12165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dirty="0"/>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37378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a:t>I.</a:t>
            </a:r>
            <a:endParaRPr lang="ko-KR" altLang="en-US" dirty="0"/>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Heading</a:t>
            </a:r>
          </a:p>
        </p:txBody>
      </p:sp>
    </p:spTree>
    <p:extLst>
      <p:ext uri="{BB962C8B-B14F-4D97-AF65-F5344CB8AC3E}">
        <p14:creationId xmlns:p14="http://schemas.microsoft.com/office/powerpoint/2010/main" val="12802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481" y="2376793"/>
            <a:ext cx="4487092" cy="1277609"/>
          </a:xfrm>
        </p:spPr>
        <p:txBody>
          <a:bodyPr anchor="t">
            <a:normAutofit/>
          </a:bodyPr>
          <a:lstStyle>
            <a:lvl1pPr algn="l">
              <a:defRPr sz="4400">
                <a:solidFill>
                  <a:srgbClr val="005DAA"/>
                </a:solidFill>
                <a:latin typeface="Franklin Gothic Medium Cond" panose="020B0606030402020204" pitchFamily="34" charset="0"/>
              </a:defRPr>
            </a:lvl1pPr>
          </a:lstStyle>
          <a:p>
            <a:r>
              <a:rPr lang="en-US" dirty="0"/>
              <a:t>CLICK TO EDIT MASTER TITLE</a:t>
            </a:r>
          </a:p>
        </p:txBody>
      </p:sp>
      <p:sp>
        <p:nvSpPr>
          <p:cNvPr id="3" name="Subtitle 2"/>
          <p:cNvSpPr>
            <a:spLocks noGrp="1"/>
          </p:cNvSpPr>
          <p:nvPr>
            <p:ph type="subTitle" idx="1"/>
          </p:nvPr>
        </p:nvSpPr>
        <p:spPr>
          <a:xfrm>
            <a:off x="238480" y="3654402"/>
            <a:ext cx="4487092"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riangle 1">
            <a:extLst>
              <a:ext uri="{FF2B5EF4-FFF2-40B4-BE49-F238E27FC236}">
                <a16:creationId xmlns:a16="http://schemas.microsoft.com/office/drawing/2014/main" id="{1C0376E3-9580-4D90-95BA-4636118887C7}"/>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pic>
        <p:nvPicPr>
          <p:cNvPr id="7" name="Picture 6">
            <a:extLst>
              <a:ext uri="{FF2B5EF4-FFF2-40B4-BE49-F238E27FC236}">
                <a16:creationId xmlns:a16="http://schemas.microsoft.com/office/drawing/2014/main" id="{C0F54500-4D4F-4C39-8293-4E805D6B8E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9" name="Triangle 14">
            <a:extLst>
              <a:ext uri="{FF2B5EF4-FFF2-40B4-BE49-F238E27FC236}">
                <a16:creationId xmlns:a16="http://schemas.microsoft.com/office/drawing/2014/main" id="{78D6FE71-8394-4051-9D81-474C4BB493E8}"/>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Rectangle 9">
            <a:extLst>
              <a:ext uri="{FF2B5EF4-FFF2-40B4-BE49-F238E27FC236}">
                <a16:creationId xmlns:a16="http://schemas.microsoft.com/office/drawing/2014/main" id="{268D6FD6-C90E-4919-BE19-CCA7FDFB8F15}"/>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Rectangle 11">
            <a:extLst>
              <a:ext uri="{FF2B5EF4-FFF2-40B4-BE49-F238E27FC236}">
                <a16:creationId xmlns:a16="http://schemas.microsoft.com/office/drawing/2014/main" id="{9374BA1D-8D86-4434-8C5D-DBA789E3D786}"/>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Picture Placeholder 7">
            <a:extLst>
              <a:ext uri="{FF2B5EF4-FFF2-40B4-BE49-F238E27FC236}">
                <a16:creationId xmlns:a16="http://schemas.microsoft.com/office/drawing/2014/main" id="{6F352CFB-A26A-4CEE-BC0A-D28B06FE1863}"/>
              </a:ext>
            </a:extLst>
          </p:cNvPr>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a:t>Click picture icon -&gt; F drive-&gt;      Z System Tools-&gt;Presentation Images-&gt;1. Cover Triangle Photos</a:t>
            </a:r>
          </a:p>
        </p:txBody>
      </p:sp>
    </p:spTree>
    <p:extLst>
      <p:ext uri="{BB962C8B-B14F-4D97-AF65-F5344CB8AC3E}">
        <p14:creationId xmlns:p14="http://schemas.microsoft.com/office/powerpoint/2010/main" val="2317563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1175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 no bullets">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hasCustomPrompt="1"/>
          </p:nvPr>
        </p:nvSpPr>
        <p:spPr>
          <a:xfrm>
            <a:off x="936840" y="1253972"/>
            <a:ext cx="7708561" cy="5028532"/>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Text</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3788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2007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 Subhead no bullets">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hasCustomPrompt="1"/>
          </p:nvPr>
        </p:nvSpPr>
        <p:spPr>
          <a:xfrm>
            <a:off x="933859" y="1537861"/>
            <a:ext cx="7708367"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Text</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6688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8684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ide Blue Bar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328317"/>
            <a:ext cx="7207519"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endParaRPr lang="en-US" dirty="0"/>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222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180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 Subhead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hasCustomPrompt="1"/>
          </p:nvPr>
        </p:nvSpPr>
        <p:spPr>
          <a:xfrm>
            <a:off x="933860" y="1634507"/>
            <a:ext cx="7218738"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Text</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8282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37641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 Picture no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hasCustomPrompt="1"/>
          </p:nvPr>
        </p:nvSpPr>
        <p:spPr>
          <a:xfrm>
            <a:off x="936841" y="1279050"/>
            <a:ext cx="3626533" cy="484393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Text</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298747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C03495-7542-4EB4-B1AB-6EED56EA93C4}"/>
              </a:ext>
            </a:extLst>
          </p:cNvPr>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Title 1">
            <a:extLst>
              <a:ext uri="{FF2B5EF4-FFF2-40B4-BE49-F238E27FC236}">
                <a16:creationId xmlns:a16="http://schemas.microsoft.com/office/drawing/2014/main" id="{6B82409E-0A5A-4561-8FD0-6BB403F471D4}"/>
              </a:ext>
            </a:extLst>
          </p:cNvPr>
          <p:cNvSpPr>
            <a:spLocks noGrp="1"/>
          </p:cNvSpPr>
          <p:nvPr>
            <p:ph type="title" hasCustomPrompt="1"/>
          </p:nvPr>
        </p:nvSpPr>
        <p:spPr>
          <a:xfrm>
            <a:off x="4649640" y="1930880"/>
            <a:ext cx="4055949" cy="561799"/>
          </a:xfrm>
        </p:spPr>
        <p:txBody>
          <a:bodyPr/>
          <a:lstStyle>
            <a:lvl1pPr>
              <a:defRPr baseline="0">
                <a:solidFill>
                  <a:srgbClr val="005DAA"/>
                </a:solidFill>
              </a:defRPr>
            </a:lvl1pPr>
          </a:lstStyle>
          <a:p>
            <a:r>
              <a:rPr lang="en-US" dirty="0"/>
              <a:t>Table of Contents</a:t>
            </a:r>
          </a:p>
        </p:txBody>
      </p:sp>
      <p:sp>
        <p:nvSpPr>
          <p:cNvPr id="6" name="Table Placeholder 9">
            <a:extLst>
              <a:ext uri="{FF2B5EF4-FFF2-40B4-BE49-F238E27FC236}">
                <a16:creationId xmlns:a16="http://schemas.microsoft.com/office/drawing/2014/main" id="{27E3D9F0-7672-4107-BE33-C3E33B564C65}"/>
              </a:ext>
            </a:extLst>
          </p:cNvPr>
          <p:cNvSpPr>
            <a:spLocks noGrp="1"/>
          </p:cNvSpPr>
          <p:nvPr>
            <p:ph type="tbl" sz="quarter" idx="11" hasCustomPrompt="1"/>
          </p:nvPr>
        </p:nvSpPr>
        <p:spPr>
          <a:xfrm>
            <a:off x="4646726" y="2469501"/>
            <a:ext cx="4055949" cy="692150"/>
          </a:xfrm>
          <a:prstGeom prst="rect">
            <a:avLst/>
          </a:prstGeom>
        </p:spPr>
        <p:txBody>
          <a:bodyPr/>
          <a:lstStyle>
            <a:lvl1pPr marL="0" indent="0">
              <a:buFont typeface="+mj-lt"/>
              <a:buNone/>
              <a:defRPr sz="1600" b="1">
                <a:latin typeface="Franklin Gothic Book" panose="020B0503020102020204" pitchFamily="34" charset="0"/>
              </a:defRPr>
            </a:lvl1pPr>
          </a:lstStyle>
          <a:p>
            <a:r>
              <a:rPr lang="en-US" dirty="0"/>
              <a:t>Title</a:t>
            </a:r>
          </a:p>
        </p:txBody>
      </p:sp>
    </p:spTree>
    <p:extLst>
      <p:ext uri="{BB962C8B-B14F-4D97-AF65-F5344CB8AC3E}">
        <p14:creationId xmlns:p14="http://schemas.microsoft.com/office/powerpoint/2010/main" val="1818357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 Subhead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361196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 Side Blue Bar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161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185841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 Picture w. no bullets">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hasCustomPrompt="1"/>
          </p:nvPr>
        </p:nvSpPr>
        <p:spPr>
          <a:xfrm>
            <a:off x="5044384" y="1213060"/>
            <a:ext cx="3954974"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Text</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246380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 Subhead Picture">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333276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9" name="Rectangle 8">
            <a:extLst>
              <a:ext uri="{FF2B5EF4-FFF2-40B4-BE49-F238E27FC236}">
                <a16:creationId xmlns:a16="http://schemas.microsoft.com/office/drawing/2014/main" id="{BD4ED684-9D95-3D42-B205-43C183A63C89}"/>
              </a:ext>
            </a:extLst>
          </p:cNvPr>
          <p:cNvSpPr/>
          <p:nvPr userDrawn="1"/>
        </p:nvSpPr>
        <p:spPr>
          <a:xfrm>
            <a:off x="0" y="0"/>
            <a:ext cx="3196683" cy="6871039"/>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3" name="Rectangle 12">
            <a:extLst>
              <a:ext uri="{FF2B5EF4-FFF2-40B4-BE49-F238E27FC236}">
                <a16:creationId xmlns:a16="http://schemas.microsoft.com/office/drawing/2014/main" id="{4EBE4D13-9C70-3B45-8496-4ED23E5935B2}"/>
              </a:ext>
            </a:extLst>
          </p:cNvPr>
          <p:cNvSpPr/>
          <p:nvPr userDrawn="1"/>
        </p:nvSpPr>
        <p:spPr>
          <a:xfrm rot="16200000">
            <a:off x="-215047" y="3200522"/>
            <a:ext cx="5997742" cy="1446550"/>
          </a:xfrm>
          <a:prstGeom prst="rect">
            <a:avLst/>
          </a:prstGeom>
        </p:spPr>
        <p:txBody>
          <a:bodyPr wrap="square">
            <a:spAutoFit/>
          </a:bodyPr>
          <a:lstStyle/>
          <a:p>
            <a:pPr defTabSz="914400" latinLnBrk="1">
              <a:buClr>
                <a:srgbClr val="2972C1"/>
              </a:buClr>
            </a:pPr>
            <a:r>
              <a:rPr lang="en-US" altLang="ko-KR" sz="8800" dirty="0">
                <a:solidFill>
                  <a:prstClr val="white">
                    <a:alpha val="45000"/>
                  </a:prstClr>
                </a:solidFill>
                <a:latin typeface="Franklin Gothic Medium Cond"/>
              </a:rPr>
              <a:t>CONTACT</a:t>
            </a:r>
            <a:endParaRPr lang="ko-KR" altLang="en-US" sz="8800" dirty="0">
              <a:solidFill>
                <a:prstClr val="white">
                  <a:alpha val="45000"/>
                </a:prstClr>
              </a:solidFill>
              <a:latin typeface="Franklin Gothic Medium Cond"/>
            </a:endParaRPr>
          </a:p>
        </p:txBody>
      </p:sp>
      <p:sp>
        <p:nvSpPr>
          <p:cNvPr id="15" name="TextBox 14">
            <a:extLst>
              <a:ext uri="{FF2B5EF4-FFF2-40B4-BE49-F238E27FC236}">
                <a16:creationId xmlns:a16="http://schemas.microsoft.com/office/drawing/2014/main" id="{21C2FEC8-FC70-9542-BFE9-E5B1E95F1662}"/>
              </a:ext>
            </a:extLst>
          </p:cNvPr>
          <p:cNvSpPr txBox="1"/>
          <p:nvPr userDrawn="1"/>
        </p:nvSpPr>
        <p:spPr>
          <a:xfrm>
            <a:off x="204809" y="457387"/>
            <a:ext cx="3124987" cy="2893100"/>
          </a:xfrm>
          <a:prstGeom prst="rect">
            <a:avLst/>
          </a:prstGeom>
          <a:noFill/>
        </p:spPr>
        <p:txBody>
          <a:bodyPr wrap="square" rtlCol="0">
            <a:spAutoFit/>
          </a:bodyPr>
          <a:lstStyle/>
          <a:p>
            <a:pPr defTabSz="914400" latinLnBrk="1">
              <a:spcAft>
                <a:spcPts val="1200"/>
              </a:spcAft>
              <a:buClr>
                <a:srgbClr val="2972C1"/>
              </a:buClr>
            </a:pPr>
            <a:r>
              <a:rPr lang="en-US" sz="3200" dirty="0">
                <a:solidFill>
                  <a:prstClr val="white"/>
                </a:solidFill>
                <a:latin typeface="Franklin Gothic Medium Cond" panose="020B0606030402020204" pitchFamily="34" charset="0"/>
              </a:rPr>
              <a:t>Conner Strong        &amp; Buckelew</a:t>
            </a:r>
          </a:p>
          <a:p>
            <a:pPr defTabSz="914400" latinLnBrk="1">
              <a:buClr>
                <a:srgbClr val="2972C1"/>
              </a:buClr>
            </a:pPr>
            <a:r>
              <a:rPr lang="en-US" dirty="0">
                <a:solidFill>
                  <a:prstClr val="white"/>
                </a:solidFill>
              </a:rPr>
              <a:t>Insurance, Risk Management </a:t>
            </a:r>
            <a:br>
              <a:rPr lang="en-US" dirty="0">
                <a:solidFill>
                  <a:prstClr val="white"/>
                </a:solidFill>
              </a:rPr>
            </a:br>
            <a:r>
              <a:rPr lang="en-US" dirty="0">
                <a:solidFill>
                  <a:prstClr val="white"/>
                </a:solidFill>
              </a:rPr>
              <a:t>&amp; Employee Benefits</a:t>
            </a:r>
          </a:p>
          <a:p>
            <a:pPr defTabSz="914400" latinLnBrk="1">
              <a:buClr>
                <a:srgbClr val="2972C1"/>
              </a:buClr>
            </a:pPr>
            <a:r>
              <a:rPr lang="en-US" dirty="0">
                <a:solidFill>
                  <a:prstClr val="white"/>
                </a:solidFill>
              </a:rPr>
              <a:t>Marlton, New Jersey</a:t>
            </a:r>
          </a:p>
          <a:p>
            <a:pPr defTabSz="914400" latinLnBrk="1">
              <a:buClr>
                <a:srgbClr val="2972C1"/>
              </a:buClr>
            </a:pPr>
            <a:r>
              <a:rPr lang="en-US" dirty="0">
                <a:solidFill>
                  <a:prstClr val="white"/>
                </a:solidFill>
              </a:rPr>
              <a:t>1-877-861-3220</a:t>
            </a:r>
          </a:p>
          <a:p>
            <a:pPr defTabSz="914400" latinLnBrk="1">
              <a:buClr>
                <a:srgbClr val="2972C1"/>
              </a:buClr>
            </a:pPr>
            <a:r>
              <a:rPr lang="en-US" dirty="0">
                <a:solidFill>
                  <a:prstClr val="white"/>
                </a:solidFill>
              </a:rPr>
              <a:t>connerstrong.com</a:t>
            </a:r>
          </a:p>
          <a:p>
            <a:pPr defTabSz="914400" latinLnBrk="1"/>
            <a:endParaRPr lang="en-US" dirty="0">
              <a:solidFill>
                <a:prstClr val="white"/>
              </a:solidFill>
            </a:endParaRPr>
          </a:p>
        </p:txBody>
      </p:sp>
      <p:cxnSp>
        <p:nvCxnSpPr>
          <p:cNvPr id="16" name="Straight Connector 15">
            <a:extLst>
              <a:ext uri="{FF2B5EF4-FFF2-40B4-BE49-F238E27FC236}">
                <a16:creationId xmlns:a16="http://schemas.microsoft.com/office/drawing/2014/main" id="{758FB35B-0DAC-7D48-8F5A-472DA0ABE7BE}"/>
              </a:ext>
            </a:extLst>
          </p:cNvPr>
          <p:cNvCxnSpPr>
            <a:cxnSpLocks/>
          </p:cNvCxnSpPr>
          <p:nvPr userDrawn="1"/>
        </p:nvCxnSpPr>
        <p:spPr>
          <a:xfrm>
            <a:off x="308363" y="405758"/>
            <a:ext cx="975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26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9" name="TextBox 8"/>
          <p:cNvSpPr txBox="1"/>
          <p:nvPr userDrawn="1"/>
        </p:nvSpPr>
        <p:spPr>
          <a:xfrm>
            <a:off x="732781" y="1242433"/>
            <a:ext cx="7969161" cy="4921406"/>
          </a:xfrm>
          <a:prstGeom prst="rect">
            <a:avLst/>
          </a:prstGeom>
        </p:spPr>
        <p:txBody>
          <a:bodyPr wrap="square" rtlCol="0">
            <a:noAutofit/>
          </a:bodyPr>
          <a:lstStyle/>
          <a:p>
            <a:pPr defTabSz="914400"/>
            <a:r>
              <a:rPr lang="en-US" sz="1600" dirty="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 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2" name="TextBox 1"/>
          <p:cNvSpPr txBox="1"/>
          <p:nvPr userDrawn="1"/>
        </p:nvSpPr>
        <p:spPr>
          <a:xfrm>
            <a:off x="948227" y="394953"/>
            <a:ext cx="6125736" cy="533692"/>
          </a:xfrm>
          <a:prstGeom prst="rect">
            <a:avLst/>
          </a:prstGeom>
        </p:spPr>
        <p:txBody>
          <a:bodyPr wrap="square" rtlCol="0">
            <a:noAutofit/>
          </a:bodyPr>
          <a:lstStyle/>
          <a:p>
            <a:pPr defTabSz="914400"/>
            <a:r>
              <a:rPr lang="en-US" sz="3600" dirty="0">
                <a:solidFill>
                  <a:prstClr val="black"/>
                </a:solidFill>
                <a:latin typeface="Franklin Gothic Medium Cond" panose="020B0606030402020204" pitchFamily="34" charset="0"/>
              </a:rPr>
              <a:t>Disclaimer</a:t>
            </a:r>
          </a:p>
        </p:txBody>
      </p:sp>
    </p:spTree>
    <p:extLst>
      <p:ext uri="{BB962C8B-B14F-4D97-AF65-F5344CB8AC3E}">
        <p14:creationId xmlns:p14="http://schemas.microsoft.com/office/powerpoint/2010/main" val="51279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dirty="0"/>
              <a:t>THANK YOU</a:t>
            </a:r>
            <a:endParaRPr lang="ko-KR" altLang="en-US" dirty="0"/>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defTabSz="914400">
              <a:lnSpc>
                <a:spcPct val="90000"/>
              </a:lnSpc>
            </a:pPr>
            <a:r>
              <a:rPr lang="en-US" altLang="ko-KR" sz="4800" b="0" dirty="0">
                <a:solidFill>
                  <a:prstClr val="white"/>
                </a:solidFill>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dirty="0"/>
              <a:t>Questions? Comments?</a:t>
            </a:r>
          </a:p>
        </p:txBody>
      </p:sp>
    </p:spTree>
    <p:extLst>
      <p:ext uri="{BB962C8B-B14F-4D97-AF65-F5344CB8AC3E}">
        <p14:creationId xmlns:p14="http://schemas.microsoft.com/office/powerpoint/2010/main" val="5962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hank You w/ Contact Info and headsho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29021D-EA03-284C-BF18-2320161EDBB7}"/>
              </a:ext>
            </a:extLst>
          </p:cNvPr>
          <p:cNvSpPr/>
          <p:nvPr userDrawn="1"/>
        </p:nvSpPr>
        <p:spPr>
          <a:xfrm>
            <a:off x="0" y="280"/>
            <a:ext cx="9144000" cy="2331793"/>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pic>
        <p:nvPicPr>
          <p:cNvPr id="14" name="Picture 13">
            <a:extLst>
              <a:ext uri="{FF2B5EF4-FFF2-40B4-BE49-F238E27FC236}">
                <a16:creationId xmlns:a16="http://schemas.microsoft.com/office/drawing/2014/main" id="{75CF4235-CAA7-7C40-9C7C-9ACEDD372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145" y="5649395"/>
            <a:ext cx="874486" cy="874486"/>
          </a:xfrm>
          <a:prstGeom prst="rect">
            <a:avLst/>
          </a:prstGeom>
        </p:spPr>
      </p:pic>
      <p:sp>
        <p:nvSpPr>
          <p:cNvPr id="15" name="직사각형 2">
            <a:extLst>
              <a:ext uri="{FF2B5EF4-FFF2-40B4-BE49-F238E27FC236}">
                <a16:creationId xmlns:a16="http://schemas.microsoft.com/office/drawing/2014/main" id="{9397C0C3-36CB-C746-93F3-08E910EDBF66}"/>
              </a:ext>
            </a:extLst>
          </p:cNvPr>
          <p:cNvSpPr/>
          <p:nvPr userDrawn="1"/>
        </p:nvSpPr>
        <p:spPr>
          <a:xfrm>
            <a:off x="4853808" y="1530479"/>
            <a:ext cx="99542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r="4604"/>
          <a:stretch/>
        </p:blipFill>
        <p:spPr>
          <a:xfrm>
            <a:off x="399145" y="404382"/>
            <a:ext cx="3888065" cy="3954903"/>
          </a:xfrm>
          <a:prstGeom prst="rect">
            <a:avLst/>
          </a:prstGeom>
        </p:spPr>
      </p:pic>
    </p:spTree>
    <p:extLst>
      <p:ext uri="{BB962C8B-B14F-4D97-AF65-F5344CB8AC3E}">
        <p14:creationId xmlns:p14="http://schemas.microsoft.com/office/powerpoint/2010/main" val="1428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dirty="0"/>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29214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F0F98-B5FA-4367-BCCC-7A7B752790F2}"/>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Picture Placeholder 3">
            <a:extLst>
              <a:ext uri="{FF2B5EF4-FFF2-40B4-BE49-F238E27FC236}">
                <a16:creationId xmlns:a16="http://schemas.microsoft.com/office/drawing/2014/main" id="{A60EFE1D-BCEF-4AD4-9A50-F76300C758DC}"/>
              </a:ext>
            </a:extLst>
          </p:cNvPr>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2" name="Title 1">
            <a:extLst>
              <a:ext uri="{FF2B5EF4-FFF2-40B4-BE49-F238E27FC236}">
                <a16:creationId xmlns:a16="http://schemas.microsoft.com/office/drawing/2014/main" id="{84B03B51-1F49-41B7-B166-D125D89215F3}"/>
              </a:ext>
            </a:extLst>
          </p:cNvPr>
          <p:cNvSpPr>
            <a:spLocks noGrp="1"/>
          </p:cNvSpPr>
          <p:nvPr>
            <p:ph type="title"/>
          </p:nvPr>
        </p:nvSpPr>
        <p:spPr>
          <a:xfrm>
            <a:off x="652999" y="3613715"/>
            <a:ext cx="5112801" cy="666840"/>
          </a:xfrm>
        </p:spPr>
        <p:txBody>
          <a:bodyPr/>
          <a:lstStyle>
            <a:lvl1pPr>
              <a:defRPr>
                <a:solidFill>
                  <a:srgbClr val="005DAA"/>
                </a:solidFill>
              </a:defRPr>
            </a:lvl1pPr>
          </a:lstStyle>
          <a:p>
            <a:r>
              <a:rPr lang="en-US" dirty="0"/>
              <a:t>Click to edit Master title style</a:t>
            </a:r>
          </a:p>
        </p:txBody>
      </p:sp>
      <p:pic>
        <p:nvPicPr>
          <p:cNvPr id="5" name="Picture 4">
            <a:extLst>
              <a:ext uri="{FF2B5EF4-FFF2-40B4-BE49-F238E27FC236}">
                <a16:creationId xmlns:a16="http://schemas.microsoft.com/office/drawing/2014/main" id="{4961C5CF-49C0-4C28-81B8-A79C515B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8" name="Subtitle 2">
            <a:extLst>
              <a:ext uri="{FF2B5EF4-FFF2-40B4-BE49-F238E27FC236}">
                <a16:creationId xmlns:a16="http://schemas.microsoft.com/office/drawing/2014/main" id="{6CC11BB4-8894-4383-98E2-D2AE2BA4BE8B}"/>
              </a:ext>
            </a:extLst>
          </p:cNvPr>
          <p:cNvSpPr>
            <a:spLocks noGrp="1"/>
          </p:cNvSpPr>
          <p:nvPr>
            <p:ph type="subTitle" idx="1"/>
          </p:nvPr>
        </p:nvSpPr>
        <p:spPr>
          <a:xfrm>
            <a:off x="652999" y="4336034"/>
            <a:ext cx="5112800" cy="324866"/>
          </a:xfrm>
        </p:spPr>
        <p:txBody>
          <a:bodyPr>
            <a:noAutofit/>
          </a:bodyPr>
          <a:lstStyle>
            <a:lvl1pPr marL="0" indent="0" algn="l">
              <a:buNone/>
              <a:defRPr sz="18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텍스트 개체 틀 9">
            <a:extLst>
              <a:ext uri="{FF2B5EF4-FFF2-40B4-BE49-F238E27FC236}">
                <a16:creationId xmlns:a16="http://schemas.microsoft.com/office/drawing/2014/main" id="{BB18B57D-B11A-4E26-A6D7-1BBE7E60586D}"/>
              </a:ext>
            </a:extLst>
          </p:cNvPr>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a:t>I.</a:t>
            </a:r>
            <a:endParaRPr lang="ko-KR" altLang="en-US" dirty="0"/>
          </a:p>
        </p:txBody>
      </p:sp>
    </p:spTree>
    <p:extLst>
      <p:ext uri="{BB962C8B-B14F-4D97-AF65-F5344CB8AC3E}">
        <p14:creationId xmlns:p14="http://schemas.microsoft.com/office/powerpoint/2010/main" val="1575057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a:t>I.</a:t>
            </a:r>
            <a:endParaRPr lang="ko-KR" altLang="en-US" dirty="0"/>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Heading</a:t>
            </a:r>
          </a:p>
        </p:txBody>
      </p:sp>
    </p:spTree>
    <p:extLst>
      <p:ext uri="{BB962C8B-B14F-4D97-AF65-F5344CB8AC3E}">
        <p14:creationId xmlns:p14="http://schemas.microsoft.com/office/powerpoint/2010/main" val="13726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9882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85923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82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27128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 Pictur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63022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 Subhead w/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46808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pilt in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521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 Picture 2">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241303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 Subhead w/ pic 2">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299756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a:xfrm>
            <a:off x="963095" y="454228"/>
            <a:ext cx="7457259" cy="557784"/>
          </a:xfrm>
        </p:spPr>
        <p:txBody>
          <a:bodyPr/>
          <a:lstStyle/>
          <a:p>
            <a:r>
              <a:rPr lang="en-US" dirty="0"/>
              <a:t>Click to edit Master title style</a:t>
            </a:r>
          </a:p>
        </p:txBody>
      </p:sp>
      <p:sp>
        <p:nvSpPr>
          <p:cNvPr id="3" name="Content Placeholder 2"/>
          <p:cNvSpPr>
            <a:spLocks noGrp="1"/>
          </p:cNvSpPr>
          <p:nvPr>
            <p:ph idx="1"/>
          </p:nvPr>
        </p:nvSpPr>
        <p:spPr>
          <a:xfrm>
            <a:off x="963095" y="1130632"/>
            <a:ext cx="7457260" cy="5037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4127054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dirty="0"/>
              <a:t>THANK YOU</a:t>
            </a:r>
            <a:endParaRPr lang="ko-KR" altLang="en-US" dirty="0"/>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lnSpc>
                <a:spcPct val="90000"/>
              </a:lnSpc>
            </a:pPr>
            <a:r>
              <a:rPr lang="en-US" altLang="ko-KR" sz="4800" b="0" i="0" dirty="0">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dirty="0"/>
              <a:t>Questions? Comments?</a:t>
            </a:r>
          </a:p>
        </p:txBody>
      </p:sp>
    </p:spTree>
    <p:extLst>
      <p:ext uri="{BB962C8B-B14F-4D97-AF65-F5344CB8AC3E}">
        <p14:creationId xmlns:p14="http://schemas.microsoft.com/office/powerpoint/2010/main" val="347808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400CD-2608-024B-8155-8101AE0B75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텍스트 개체 틀 9">
            <a:extLst>
              <a:ext uri="{FF2B5EF4-FFF2-40B4-BE49-F238E27FC236}">
                <a16:creationId xmlns:a16="http://schemas.microsoft.com/office/drawing/2014/main" id="{482FD34A-6705-1E42-9913-EB9E8A316B73}"/>
              </a:ext>
            </a:extLst>
          </p:cNvPr>
          <p:cNvSpPr>
            <a:spLocks noGrp="1"/>
          </p:cNvSpPr>
          <p:nvPr>
            <p:ph type="body" sz="quarter" idx="14" hasCustomPrompt="1"/>
          </p:nvPr>
        </p:nvSpPr>
        <p:spPr>
          <a:xfrm>
            <a:off x="3490330" y="4199284"/>
            <a:ext cx="1382686" cy="215444"/>
          </a:xfrm>
          <a:prstGeom prst="rect">
            <a:avLst/>
          </a:prstGeom>
        </p:spPr>
        <p:txBody>
          <a:bodyPr wrap="none" lIns="0" tIns="0" rIns="0" bIns="0">
            <a:noAutofit/>
          </a:bodyPr>
          <a:lstStyle>
            <a:lvl1pPr marL="0" indent="0" algn="l">
              <a:lnSpc>
                <a:spcPct val="100000"/>
              </a:lnSpc>
              <a:spcBef>
                <a:spcPts val="0"/>
              </a:spcBef>
              <a:buNone/>
              <a:defRPr sz="1400" b="0" i="0" baseline="0">
                <a:solidFill>
                  <a:schemeClr val="tx1">
                    <a:lumMod val="50000"/>
                    <a:lumOff val="50000"/>
                  </a:schemeClr>
                </a:solidFill>
                <a:effectLst/>
                <a:latin typeface="Franklin Gothic Book" panose="020B0503020102020204" pitchFamily="34" charset="0"/>
                <a:cs typeface="Tahoma" panose="020B0604030504040204" pitchFamily="34" charset="0"/>
              </a:defRPr>
            </a:lvl1pPr>
          </a:lstStyle>
          <a:p>
            <a:pPr lvl="0"/>
            <a:r>
              <a:rPr lang="en-US" altLang="ko-KR" dirty="0"/>
              <a:t>January 1st, 2019</a:t>
            </a:r>
            <a:endParaRPr lang="ko-KR" altLang="en-US" dirty="0"/>
          </a:p>
        </p:txBody>
      </p:sp>
      <p:sp>
        <p:nvSpPr>
          <p:cNvPr id="28" name="텍스트 개체 틀 9">
            <a:extLst>
              <a:ext uri="{FF2B5EF4-FFF2-40B4-BE49-F238E27FC236}">
                <a16:creationId xmlns:a16="http://schemas.microsoft.com/office/drawing/2014/main" id="{4C9389E2-263D-B949-990A-E257E801891F}"/>
              </a:ext>
            </a:extLst>
          </p:cNvPr>
          <p:cNvSpPr>
            <a:spLocks noGrp="1"/>
          </p:cNvSpPr>
          <p:nvPr>
            <p:ph type="body" sz="quarter" idx="13" hasCustomPrompt="1"/>
          </p:nvPr>
        </p:nvSpPr>
        <p:spPr>
          <a:xfrm>
            <a:off x="3490330" y="2820087"/>
            <a:ext cx="4729886" cy="1354217"/>
          </a:xfrm>
          <a:prstGeom prst="rect">
            <a:avLst/>
          </a:prstGeom>
        </p:spPr>
        <p:txBody>
          <a:bodyPr wrap="square" lIns="0" tIns="0" rIns="0" bIns="0" anchor="t">
            <a:noAutofit/>
          </a:bodyPr>
          <a:lstStyle>
            <a:lvl1pPr marL="0" marR="0" indent="0" algn="l" defTabSz="914400" rtl="0" eaLnBrk="1" fontAlgn="auto" latinLnBrk="0" hangingPunct="1">
              <a:lnSpc>
                <a:spcPct val="100000"/>
              </a:lnSpc>
              <a:spcBef>
                <a:spcPts val="0"/>
              </a:spcBef>
              <a:spcAft>
                <a:spcPts val="0"/>
              </a:spcAft>
              <a:buClr>
                <a:srgbClr val="005DAA"/>
              </a:buClr>
              <a:buSzTx/>
              <a:buFont typeface="Wingdings" pitchFamily="2" charset="2"/>
              <a:buNone/>
              <a:tabLst/>
              <a:defRPr sz="4400" b="0" i="0" baseline="0">
                <a:solidFill>
                  <a:srgbClr val="005DAA"/>
                </a:solidFill>
                <a:effectLst/>
                <a:latin typeface="Franklin Gothic Medium Cond" panose="020B060603040202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
                <a:srgbClr val="005DAA"/>
              </a:buClr>
              <a:buSzTx/>
              <a:buFont typeface="Wingdings" pitchFamily="2" charset="2"/>
              <a:buNone/>
              <a:tabLst/>
              <a:defRPr/>
            </a:pPr>
            <a:r>
              <a:rPr lang="en-US" sz="4400" dirty="0"/>
              <a:t>PRE-RENEWAL PRESENTATION</a:t>
            </a:r>
          </a:p>
        </p:txBody>
      </p:sp>
      <p:sp>
        <p:nvSpPr>
          <p:cNvPr id="3" name="TextBox 2">
            <a:extLst>
              <a:ext uri="{FF2B5EF4-FFF2-40B4-BE49-F238E27FC236}">
                <a16:creationId xmlns:a16="http://schemas.microsoft.com/office/drawing/2014/main" id="{17FEA146-6FCB-7449-A287-25B33862BF45}"/>
              </a:ext>
            </a:extLst>
          </p:cNvPr>
          <p:cNvSpPr txBox="1"/>
          <p:nvPr userDrawn="1"/>
        </p:nvSpPr>
        <p:spPr>
          <a:xfrm>
            <a:off x="9267416" y="1228550"/>
            <a:ext cx="184731" cy="369332"/>
          </a:xfrm>
          <a:prstGeom prst="rect">
            <a:avLst/>
          </a:prstGeom>
          <a:noFill/>
        </p:spPr>
        <p:txBody>
          <a:bodyPr wrap="none" rtlCol="0">
            <a:spAutoFit/>
          </a:bodyPr>
          <a:lstStyle/>
          <a:p>
            <a:endParaRPr lang="en-US" b="0" i="0" dirty="0">
              <a:latin typeface="Franklin Gothic Book Regular"/>
            </a:endParaRPr>
          </a:p>
        </p:txBody>
      </p:sp>
      <p:cxnSp>
        <p:nvCxnSpPr>
          <p:cNvPr id="6" name="Straight Connector 5">
            <a:extLst>
              <a:ext uri="{FF2B5EF4-FFF2-40B4-BE49-F238E27FC236}">
                <a16:creationId xmlns:a16="http://schemas.microsoft.com/office/drawing/2014/main" id="{9513106D-8A05-1841-967C-731F6C63C4B7}"/>
              </a:ext>
            </a:extLst>
          </p:cNvPr>
          <p:cNvCxnSpPr>
            <a:cxnSpLocks/>
          </p:cNvCxnSpPr>
          <p:nvPr userDrawn="1"/>
        </p:nvCxnSpPr>
        <p:spPr>
          <a:xfrm>
            <a:off x="3310128" y="2850441"/>
            <a:ext cx="1" cy="1564287"/>
          </a:xfrm>
          <a:prstGeom prst="line">
            <a:avLst/>
          </a:prstGeom>
          <a:ln w="38100">
            <a:solidFill>
              <a:srgbClr val="005DA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CB5275-07D3-CF40-BC9E-34C5E29F91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2843" y="5534379"/>
            <a:ext cx="1129751" cy="1129751"/>
          </a:xfrm>
          <a:prstGeom prst="rect">
            <a:avLst/>
          </a:prstGeom>
        </p:spPr>
      </p:pic>
    </p:spTree>
    <p:extLst>
      <p:ext uri="{BB962C8B-B14F-4D97-AF65-F5344CB8AC3E}">
        <p14:creationId xmlns:p14="http://schemas.microsoft.com/office/powerpoint/2010/main" val="85889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127341"/>
            <a:ext cx="7457260" cy="5049621"/>
          </a:xfrm>
        </p:spPr>
        <p:txBody>
          <a:bodyPr/>
          <a:lstStyle>
            <a:lvl1pPr marL="0" indent="0">
              <a:buNone/>
              <a:defRPr/>
            </a:lvl1pPr>
          </a:lstStyle>
          <a:p>
            <a:pPr lvl="0"/>
            <a:r>
              <a:rPr lang="en-US" dirty="0"/>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69A79040-C682-4FF1-ADBB-648D80E3C465}"/>
              </a:ext>
            </a:extLst>
          </p:cNvPr>
          <p:cNvSpPr>
            <a:spLocks noGrp="1"/>
          </p:cNvSpPr>
          <p:nvPr>
            <p:ph type="title"/>
          </p:nvPr>
        </p:nvSpPr>
        <p:spPr>
          <a:xfrm>
            <a:off x="963095" y="463463"/>
            <a:ext cx="7457259" cy="557784"/>
          </a:xfrm>
        </p:spPr>
        <p:txBody>
          <a:bodyPr/>
          <a:lstStyle/>
          <a:p>
            <a:r>
              <a:rPr lang="en-US" dirty="0"/>
              <a:t>Click to edit Master title style</a:t>
            </a:r>
          </a:p>
        </p:txBody>
      </p:sp>
    </p:spTree>
    <p:extLst>
      <p:ext uri="{BB962C8B-B14F-4D97-AF65-F5344CB8AC3E}">
        <p14:creationId xmlns:p14="http://schemas.microsoft.com/office/powerpoint/2010/main" val="42803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t Cont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503123"/>
            <a:ext cx="7457260" cy="46863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2" name="Title 1">
            <a:extLst>
              <a:ext uri="{FF2B5EF4-FFF2-40B4-BE49-F238E27FC236}">
                <a16:creationId xmlns:a16="http://schemas.microsoft.com/office/drawing/2014/main" id="{BA569D8E-77A7-4A2A-BF24-5CDFE98816A4}"/>
              </a:ext>
            </a:extLst>
          </p:cNvPr>
          <p:cNvSpPr>
            <a:spLocks noGrp="1"/>
          </p:cNvSpPr>
          <p:nvPr>
            <p:ph type="title"/>
          </p:nvPr>
        </p:nvSpPr>
        <p:spPr>
          <a:xfrm>
            <a:off x="965730" y="463463"/>
            <a:ext cx="7457259" cy="557784"/>
          </a:xfrm>
        </p:spPr>
        <p:txBody>
          <a:bodyPr/>
          <a:lstStyle/>
          <a:p>
            <a:r>
              <a:rPr lang="en-US" dirty="0"/>
              <a:t>Click to edit Master title style</a:t>
            </a:r>
          </a:p>
        </p:txBody>
      </p:sp>
    </p:spTree>
    <p:extLst>
      <p:ext uri="{BB962C8B-B14F-4D97-AF65-F5344CB8AC3E}">
        <p14:creationId xmlns:p14="http://schemas.microsoft.com/office/powerpoint/2010/main" val="375863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cont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457260" cy="4573631"/>
          </a:xfrm>
        </p:spPr>
        <p:txBody>
          <a:bodyPr/>
          <a:lstStyle>
            <a:lvl1pPr marL="0" indent="0">
              <a:buNone/>
              <a:defRPr/>
            </a:lvl1pPr>
          </a:lstStyle>
          <a:p>
            <a:pPr lvl="0"/>
            <a:r>
              <a:rPr lang="en-US" dirty="0"/>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3" name="Title 1">
            <a:extLst>
              <a:ext uri="{FF2B5EF4-FFF2-40B4-BE49-F238E27FC236}">
                <a16:creationId xmlns:a16="http://schemas.microsoft.com/office/drawing/2014/main" id="{74DD5026-390A-49DB-8700-27379332E273}"/>
              </a:ext>
            </a:extLst>
          </p:cNvPr>
          <p:cNvSpPr>
            <a:spLocks noGrp="1"/>
          </p:cNvSpPr>
          <p:nvPr>
            <p:ph type="title"/>
          </p:nvPr>
        </p:nvSpPr>
        <p:spPr>
          <a:xfrm>
            <a:off x="965730" y="463463"/>
            <a:ext cx="7457259" cy="557784"/>
          </a:xfrm>
        </p:spPr>
        <p:txBody>
          <a:bodyPr/>
          <a:lstStyle>
            <a:lvl1pPr marL="0" indent="0">
              <a:defRPr/>
            </a:lvl1pPr>
          </a:lstStyle>
          <a:p>
            <a:r>
              <a:rPr lang="en-US" dirty="0"/>
              <a:t>Click to edit Master title style</a:t>
            </a:r>
          </a:p>
        </p:txBody>
      </p:sp>
    </p:spTree>
    <p:extLst>
      <p:ext uri="{BB962C8B-B14F-4D97-AF65-F5344CB8AC3E}">
        <p14:creationId xmlns:p14="http://schemas.microsoft.com/office/powerpoint/2010/main" val="349046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6684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28650" y="1031967"/>
            <a:ext cx="7886700" cy="51449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42258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62" r:id="rId6"/>
    <p:sldLayoutId id="2147483676" r:id="rId7"/>
    <p:sldLayoutId id="2147483678" r:id="rId8"/>
    <p:sldLayoutId id="2147483677" r:id="rId9"/>
    <p:sldLayoutId id="2147483679" r:id="rId10"/>
    <p:sldLayoutId id="2147483680" r:id="rId11"/>
    <p:sldLayoutId id="2147483681" r:id="rId12"/>
    <p:sldLayoutId id="2147483682" r:id="rId13"/>
    <p:sldLayoutId id="2147483664"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8" r:id="rId23"/>
    <p:sldLayoutId id="2147483702" r:id="rId24"/>
    <p:sldLayoutId id="2147483703" r:id="rId25"/>
    <p:sldLayoutId id="2147483727" r:id="rId26"/>
  </p:sldLayoutIdLst>
  <p:txStyles>
    <p:titleStyle>
      <a:lvl1pPr algn="l" defTabSz="914400" rtl="0" eaLnBrk="1" latinLnBrk="0" hangingPunct="1">
        <a:lnSpc>
          <a:spcPct val="90000"/>
        </a:lnSpc>
        <a:spcBef>
          <a:spcPct val="0"/>
        </a:spcBef>
        <a:buNone/>
        <a:defRPr sz="360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anose="05000000000000000000" pitchFamily="2" charset="2"/>
        <a:buChar char="§"/>
        <a:defRPr sz="16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anose="05000000000000000000" pitchFamily="2" charset="2"/>
        <a:buChar char="q"/>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005DAA"/>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983243"/>
      </p:ext>
    </p:extLst>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28682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5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31048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merihealth.com/index.jsp" TargetMode="Externa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hyperlink" Target="https://drexel.edu/hr/management/staffing/empinfochanges"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hyperlink" Target="http://www.ibx.com/" TargetMode="Externa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bx.com/" TargetMode="Externa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3908" y="2850440"/>
            <a:ext cx="5130471" cy="1701815"/>
          </a:xfrm>
        </p:spPr>
        <p:txBody>
          <a:bodyPr>
            <a:normAutofit fontScale="90000"/>
          </a:bodyPr>
          <a:lstStyle/>
          <a:p>
            <a:r>
              <a:rPr lang="en-US" dirty="0"/>
              <a:t>Choosing a Plan When Permanently Working Remote </a:t>
            </a:r>
          </a:p>
        </p:txBody>
      </p:sp>
      <p:sp>
        <p:nvSpPr>
          <p:cNvPr id="3" name="Subtitle 2"/>
          <p:cNvSpPr>
            <a:spLocks noGrp="1"/>
          </p:cNvSpPr>
          <p:nvPr>
            <p:ph type="subTitle" idx="1"/>
          </p:nvPr>
        </p:nvSpPr>
        <p:spPr>
          <a:xfrm>
            <a:off x="3513908" y="4552255"/>
            <a:ext cx="4487092" cy="286680"/>
          </a:xfrm>
        </p:spPr>
        <p:txBody>
          <a:bodyPr/>
          <a:lstStyle/>
          <a:p>
            <a:r>
              <a:rPr lang="en-US" dirty="0"/>
              <a:t>October 26, 2021</a:t>
            </a:r>
          </a:p>
        </p:txBody>
      </p:sp>
      <p:pic>
        <p:nvPicPr>
          <p:cNvPr id="4" name="Picture 3"/>
          <p:cNvPicPr>
            <a:picLocks noChangeAspect="1"/>
          </p:cNvPicPr>
          <p:nvPr/>
        </p:nvPicPr>
        <p:blipFill>
          <a:blip r:embed="rId2"/>
          <a:stretch>
            <a:fillRect/>
          </a:stretch>
        </p:blipFill>
        <p:spPr>
          <a:xfrm>
            <a:off x="113122" y="3205128"/>
            <a:ext cx="3039463" cy="775063"/>
          </a:xfrm>
          <a:prstGeom prst="rect">
            <a:avLst/>
          </a:prstGeom>
        </p:spPr>
      </p:pic>
    </p:spTree>
    <p:extLst>
      <p:ext uri="{BB962C8B-B14F-4D97-AF65-F5344CB8AC3E}">
        <p14:creationId xmlns:p14="http://schemas.microsoft.com/office/powerpoint/2010/main" val="241545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27578" y="448045"/>
            <a:ext cx="7116781" cy="553998"/>
          </a:xfrm>
        </p:spPr>
        <p:txBody>
          <a:bodyPr/>
          <a:lstStyle/>
          <a:p>
            <a:r>
              <a:rPr lang="en-US" dirty="0"/>
              <a:t>AmeriHealth Point of Service Plan</a:t>
            </a:r>
          </a:p>
        </p:txBody>
      </p:sp>
      <p:sp>
        <p:nvSpPr>
          <p:cNvPr id="6" name="Text Placeholder 2"/>
          <p:cNvSpPr>
            <a:spLocks noGrp="1"/>
          </p:cNvSpPr>
          <p:nvPr>
            <p:ph type="body" sz="quarter" idx="14"/>
          </p:nvPr>
        </p:nvSpPr>
        <p:spPr>
          <a:xfrm>
            <a:off x="936841" y="1038385"/>
            <a:ext cx="6840272" cy="5183305"/>
          </a:xfrm>
        </p:spPr>
        <p:txBody>
          <a:bodyPr/>
          <a:lstStyle/>
          <a:p>
            <a:pPr lvl="0"/>
            <a:r>
              <a:rPr lang="en-US" dirty="0"/>
              <a:t>If members live in a noncontiguous county and enroll in the POS plan, those members will be covered by the AmeriHealth POS plan</a:t>
            </a:r>
            <a:endParaRPr lang="en-US" dirty="0">
              <a:solidFill>
                <a:prstClr val="black"/>
              </a:solidFill>
            </a:endParaRPr>
          </a:p>
          <a:p>
            <a:pPr lvl="0"/>
            <a:r>
              <a:rPr lang="en-US" dirty="0">
                <a:solidFill>
                  <a:prstClr val="black"/>
                </a:solidFill>
              </a:rPr>
              <a:t>The following states/counties would be eligible for the AmeriHealth POS plan:</a:t>
            </a:r>
          </a:p>
          <a:p>
            <a:pPr lvl="1"/>
            <a:r>
              <a:rPr lang="en-US" sz="1600" b="1" dirty="0">
                <a:solidFill>
                  <a:prstClr val="black"/>
                </a:solidFill>
              </a:rPr>
              <a:t>New Jersey: </a:t>
            </a:r>
            <a:r>
              <a:rPr lang="en-US" sz="1600" dirty="0">
                <a:solidFill>
                  <a:prstClr val="black"/>
                </a:solidFill>
              </a:rPr>
              <a:t>Atlantic, Bergen, Cape May, Cumberland, Essex, Hudson, Middlesex, Monmouth, Morris, Ocean, Passaic, Somerset, Sussex, Union</a:t>
            </a:r>
          </a:p>
          <a:p>
            <a:pPr lvl="1"/>
            <a:r>
              <a:rPr lang="en-US" sz="1600" b="1" dirty="0">
                <a:solidFill>
                  <a:prstClr val="black"/>
                </a:solidFill>
              </a:rPr>
              <a:t>Delaware: </a:t>
            </a:r>
            <a:r>
              <a:rPr lang="en-US" sz="1600" dirty="0">
                <a:solidFill>
                  <a:prstClr val="black"/>
                </a:solidFill>
              </a:rPr>
              <a:t>Kent; Sussex</a:t>
            </a:r>
          </a:p>
          <a:p>
            <a:pPr lvl="1"/>
            <a:r>
              <a:rPr lang="en-US" sz="1600" b="1" dirty="0">
                <a:solidFill>
                  <a:prstClr val="black"/>
                </a:solidFill>
              </a:rPr>
              <a:t>Maryland: </a:t>
            </a:r>
            <a:r>
              <a:rPr lang="en-US" sz="1600" dirty="0">
                <a:solidFill>
                  <a:prstClr val="black"/>
                </a:solidFill>
              </a:rPr>
              <a:t>Caroline, Harford, Kent, Wicomico, Worcester</a:t>
            </a:r>
          </a:p>
          <a:p>
            <a:r>
              <a:rPr lang="en-US" i="1" dirty="0"/>
              <a:t>Benefit options in the enrollment system will be based on zip code, so if where you live is not listed, you will only have access to the PPO plans (Basic, High and CDHP). Be sure that your address is current and up to date!</a:t>
            </a:r>
          </a:p>
          <a:p>
            <a:endParaRPr lang="en-US" i="1" dirty="0"/>
          </a:p>
        </p:txBody>
      </p:sp>
    </p:spTree>
    <p:extLst>
      <p:ext uri="{BB962C8B-B14F-4D97-AF65-F5344CB8AC3E}">
        <p14:creationId xmlns:p14="http://schemas.microsoft.com/office/powerpoint/2010/main" val="299080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AmeriHealth Point of Service Plan </a:t>
            </a:r>
          </a:p>
        </p:txBody>
      </p:sp>
      <p:sp>
        <p:nvSpPr>
          <p:cNvPr id="3" name="Text Placeholder 2"/>
          <p:cNvSpPr>
            <a:spLocks noGrp="1"/>
          </p:cNvSpPr>
          <p:nvPr>
            <p:ph type="body" sz="quarter" idx="14"/>
          </p:nvPr>
        </p:nvSpPr>
        <p:spPr>
          <a:xfrm>
            <a:off x="936840" y="1038386"/>
            <a:ext cx="7424735" cy="5030578"/>
          </a:xfrm>
        </p:spPr>
        <p:txBody>
          <a:bodyPr/>
          <a:lstStyle/>
          <a:p>
            <a:r>
              <a:rPr lang="en-US" dirty="0"/>
              <a:t>Those enrolled in the AmeriHealth Point of Service plan will receive an AmeriHealth ID card (different than IBC)</a:t>
            </a:r>
          </a:p>
          <a:p>
            <a:r>
              <a:rPr lang="en-US" dirty="0"/>
              <a:t>Enrollment in the AmeriHealth Point of Service Plan can be elected within the enrollment system</a:t>
            </a:r>
          </a:p>
          <a:p>
            <a:r>
              <a:rPr lang="en-US" dirty="0"/>
              <a:t>Your prescription drug coverage will still be the same formulary through Optum RX</a:t>
            </a:r>
          </a:p>
          <a:p>
            <a:r>
              <a:rPr lang="en-US" dirty="0"/>
              <a:t>How to Find a Provider:</a:t>
            </a:r>
          </a:p>
          <a:p>
            <a:pPr lvl="1"/>
            <a:r>
              <a:rPr lang="en-US" sz="1200" u="sng" dirty="0">
                <a:hlinkClick r:id="rId2"/>
              </a:rPr>
              <a:t>https://www.amerihealth.com/index.jsp</a:t>
            </a:r>
            <a:endParaRPr lang="en-US" sz="1200" u="sng" dirty="0"/>
          </a:p>
          <a:p>
            <a:pPr lvl="1"/>
            <a:r>
              <a:rPr lang="en-US" sz="1200" dirty="0"/>
              <a:t>Find a Doctor (middle of the page)</a:t>
            </a:r>
          </a:p>
          <a:p>
            <a:pPr lvl="1"/>
            <a:r>
              <a:rPr lang="en-US" sz="1200" dirty="0"/>
              <a:t>Click “Learn More” under Doctors, hospitals, medical equipment, and specialty services…</a:t>
            </a:r>
          </a:p>
          <a:p>
            <a:pPr lvl="1"/>
            <a:r>
              <a:rPr lang="en-US" sz="1200" dirty="0"/>
              <a:t>Click All Plans under Your Plan: </a:t>
            </a:r>
          </a:p>
          <a:p>
            <a:pPr lvl="1"/>
            <a:r>
              <a:rPr lang="en-US" sz="1200" dirty="0"/>
              <a:t>Company Specific Networks </a:t>
            </a:r>
          </a:p>
          <a:p>
            <a:pPr lvl="2"/>
            <a:r>
              <a:rPr lang="en-US" sz="1200" dirty="0"/>
              <a:t>Drexel Preferred POS </a:t>
            </a:r>
            <a:r>
              <a:rPr lang="en-US" dirty="0"/>
              <a:t> </a:t>
            </a:r>
          </a:p>
          <a:p>
            <a:endParaRPr lang="en-US" dirty="0"/>
          </a:p>
          <a:p>
            <a:pPr lvl="1"/>
            <a:endParaRPr lang="en-US" sz="1200" dirty="0"/>
          </a:p>
          <a:p>
            <a:pPr lvl="1"/>
            <a:endParaRPr lang="en-US" sz="1200" dirty="0"/>
          </a:p>
        </p:txBody>
      </p:sp>
      <p:pic>
        <p:nvPicPr>
          <p:cNvPr id="4" name="Picture 3"/>
          <p:cNvPicPr>
            <a:picLocks noChangeAspect="1"/>
          </p:cNvPicPr>
          <p:nvPr/>
        </p:nvPicPr>
        <p:blipFill>
          <a:blip r:embed="rId3"/>
          <a:stretch>
            <a:fillRect/>
          </a:stretch>
        </p:blipFill>
        <p:spPr>
          <a:xfrm>
            <a:off x="2508665" y="4306329"/>
            <a:ext cx="4281084" cy="2390728"/>
          </a:xfrm>
          <a:prstGeom prst="rect">
            <a:avLst/>
          </a:prstGeom>
        </p:spPr>
      </p:pic>
    </p:spTree>
    <p:extLst>
      <p:ext uri="{BB962C8B-B14F-4D97-AF65-F5344CB8AC3E}">
        <p14:creationId xmlns:p14="http://schemas.microsoft.com/office/powerpoint/2010/main" val="308786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Relocation Outside Point of Service Area </a:t>
            </a:r>
          </a:p>
        </p:txBody>
      </p:sp>
      <p:sp>
        <p:nvSpPr>
          <p:cNvPr id="3" name="Text Placeholder 2"/>
          <p:cNvSpPr>
            <a:spLocks noGrp="1"/>
          </p:cNvSpPr>
          <p:nvPr>
            <p:ph type="body" sz="quarter" idx="14"/>
          </p:nvPr>
        </p:nvSpPr>
        <p:spPr>
          <a:xfrm>
            <a:off x="936840" y="1038386"/>
            <a:ext cx="7207519" cy="5692352"/>
          </a:xfrm>
        </p:spPr>
        <p:txBody>
          <a:bodyPr/>
          <a:lstStyle/>
          <a:p>
            <a:r>
              <a:rPr lang="en-US" sz="1800" dirty="0"/>
              <a:t>What happens if I move to a location outside the Point of Service Geographic Region?</a:t>
            </a:r>
          </a:p>
          <a:p>
            <a:pPr lvl="1"/>
            <a:r>
              <a:rPr lang="en-US" sz="1600" dirty="0"/>
              <a:t>Benefit Express will be notified of your address change and will open an enrollment window allowing you 31 days to take action </a:t>
            </a:r>
          </a:p>
          <a:p>
            <a:pPr lvl="1"/>
            <a:r>
              <a:rPr lang="en-US" sz="1600" dirty="0"/>
              <a:t>An email notification will be sent to your Drexel account on file</a:t>
            </a:r>
          </a:p>
          <a:p>
            <a:pPr lvl="1"/>
            <a:r>
              <a:rPr lang="en-US" sz="1600" dirty="0"/>
              <a:t>You will be required to elect a new medical plan, or waive participation  </a:t>
            </a:r>
          </a:p>
          <a:p>
            <a:r>
              <a:rPr lang="en-US" b="1" i="1" dirty="0"/>
              <a:t>Be sure to review the plan comparison charts and the rate sheets to ensure that you are making the best decision for you and your family (if applicable)</a:t>
            </a:r>
          </a:p>
          <a:p>
            <a:r>
              <a:rPr lang="en-US" b="1" i="1" dirty="0"/>
              <a:t>If no choice is made within in the 31 day enrollment window, you will be auto enrolled into Personal Choice PPO Basic at the employee only level, with payroll deduction applied to the next pay</a:t>
            </a:r>
          </a:p>
          <a:p>
            <a:endParaRPr lang="en-US" b="1" i="1" dirty="0"/>
          </a:p>
          <a:p>
            <a:pPr lvl="1"/>
            <a:endParaRPr lang="en-US" sz="1600" dirty="0"/>
          </a:p>
        </p:txBody>
      </p:sp>
    </p:spTree>
    <p:extLst>
      <p:ext uri="{BB962C8B-B14F-4D97-AF65-F5344CB8AC3E}">
        <p14:creationId xmlns:p14="http://schemas.microsoft.com/office/powerpoint/2010/main" val="2179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Relocation Outside Point of Service Area </a:t>
            </a:r>
          </a:p>
        </p:txBody>
      </p:sp>
      <p:sp>
        <p:nvSpPr>
          <p:cNvPr id="3" name="Text Placeholder 2"/>
          <p:cNvSpPr>
            <a:spLocks noGrp="1"/>
          </p:cNvSpPr>
          <p:nvPr>
            <p:ph type="body" sz="quarter" idx="14"/>
          </p:nvPr>
        </p:nvSpPr>
        <p:spPr>
          <a:xfrm>
            <a:off x="936840" y="1038386"/>
            <a:ext cx="7207519" cy="5692352"/>
          </a:xfrm>
        </p:spPr>
        <p:txBody>
          <a:bodyPr/>
          <a:lstStyle/>
          <a:p>
            <a:r>
              <a:rPr lang="en-US" sz="1800" dirty="0"/>
              <a:t>What plans may be right for those who reside outside of the Greater Philadelphia region?</a:t>
            </a:r>
          </a:p>
          <a:p>
            <a:pPr lvl="1"/>
            <a:r>
              <a:rPr lang="en-US" sz="1600" dirty="0"/>
              <a:t>The Personal Choice PPO Basic, High and Consumer Directed Health Plans all have access to in-network coverage anywhere in the United States for providers who participate in the BlueCard PPO Network</a:t>
            </a:r>
          </a:p>
          <a:p>
            <a:pPr marL="457200" lvl="1" indent="0">
              <a:buNone/>
            </a:pPr>
            <a:endParaRPr lang="en-US" sz="1600" dirty="0"/>
          </a:p>
          <a:p>
            <a:r>
              <a:rPr lang="en-US" sz="1800" dirty="0"/>
              <a:t>Who do I contact about my address change?</a:t>
            </a:r>
          </a:p>
          <a:p>
            <a:pPr lvl="1"/>
            <a:r>
              <a:rPr lang="en-US" sz="1600" dirty="0"/>
              <a:t>Employee’s can update their home address and/or telephone number, tax work location address, and work location phone number via </a:t>
            </a:r>
            <a:r>
              <a:rPr lang="en-US" sz="1600" dirty="0" err="1"/>
              <a:t>DrexelOne</a:t>
            </a:r>
            <a:r>
              <a:rPr lang="en-US" sz="1600" dirty="0"/>
              <a:t>. For more information on how to update your address, please visit: </a:t>
            </a:r>
            <a:r>
              <a:rPr lang="en-US" sz="1600" dirty="0">
                <a:hlinkClick r:id="rId2"/>
              </a:rPr>
              <a:t>https://drexel.edu/hr/management/staffing/empinfochanges</a:t>
            </a:r>
            <a:r>
              <a:rPr lang="en-US" sz="1600" dirty="0"/>
              <a:t>. </a:t>
            </a:r>
          </a:p>
          <a:p>
            <a:pPr lvl="1"/>
            <a:r>
              <a:rPr lang="en-US" sz="1600" dirty="0"/>
              <a:t>For questions on how to update your benefits once your new address has been processed, please </a:t>
            </a:r>
            <a:r>
              <a:rPr lang="en-US" sz="1600"/>
              <a:t>contact the Drexel </a:t>
            </a:r>
            <a:r>
              <a:rPr lang="en-US" sz="1600" dirty="0"/>
              <a:t>University Benefit Service Center at 1.844.690.3992 </a:t>
            </a:r>
          </a:p>
          <a:p>
            <a:pPr marL="457200" lvl="1" indent="0">
              <a:buNone/>
            </a:pPr>
            <a:endParaRPr lang="en-US" sz="1600" dirty="0"/>
          </a:p>
        </p:txBody>
      </p:sp>
    </p:spTree>
    <p:extLst>
      <p:ext uri="{BB962C8B-B14F-4D97-AF65-F5344CB8AC3E}">
        <p14:creationId xmlns:p14="http://schemas.microsoft.com/office/powerpoint/2010/main" val="19164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9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EA24911D-96A9-7A48-8466-005ACE93C220}"/>
              </a:ext>
            </a:extLst>
          </p:cNvPr>
          <p:cNvSpPr>
            <a:spLocks noGrp="1"/>
          </p:cNvSpPr>
          <p:nvPr>
            <p:ph type="body" sz="quarter" idx="4294967295"/>
          </p:nvPr>
        </p:nvSpPr>
        <p:spPr>
          <a:xfrm>
            <a:off x="2031907" y="4902860"/>
            <a:ext cx="3022869" cy="1116940"/>
          </a:xfrm>
        </p:spPr>
        <p:txBody>
          <a:bodyPr>
            <a:noAutofit/>
          </a:bodyPr>
          <a:lstStyle/>
          <a:p>
            <a:pPr marL="0" indent="0" algn="ctr" fontAlgn="base">
              <a:spcBef>
                <a:spcPct val="0"/>
              </a:spcBef>
              <a:spcAft>
                <a:spcPct val="0"/>
              </a:spcAft>
              <a:buNone/>
            </a:pPr>
            <a:r>
              <a:rPr lang="en-US" sz="1400" dirty="0">
                <a:solidFill>
                  <a:schemeClr val="bg1"/>
                </a:solidFill>
                <a:latin typeface="+mn-lt"/>
                <a:cs typeface="Arial" panose="020B0604020202020204" pitchFamily="34" charset="0"/>
              </a:rPr>
              <a:t>Senior Sales Leader</a:t>
            </a:r>
          </a:p>
          <a:p>
            <a:pPr marL="0" indent="0" algn="ctr" fontAlgn="base">
              <a:spcBef>
                <a:spcPct val="0"/>
              </a:spcBef>
              <a:spcAft>
                <a:spcPct val="0"/>
              </a:spcAft>
              <a:buNone/>
            </a:pPr>
            <a:r>
              <a:rPr lang="en-US" sz="1400" dirty="0">
                <a:solidFill>
                  <a:schemeClr val="bg1"/>
                </a:solidFill>
                <a:cs typeface="Arial" panose="020B0604020202020204" pitchFamily="34" charset="0"/>
              </a:rPr>
              <a:t>Senior Vice President</a:t>
            </a:r>
            <a:endParaRPr lang="en-US" sz="1400" dirty="0">
              <a:solidFill>
                <a:schemeClr val="bg1"/>
              </a:solidFill>
              <a:latin typeface="+mn-lt"/>
              <a:cs typeface="Arial" panose="020B0604020202020204" pitchFamily="34" charset="0"/>
            </a:endParaRPr>
          </a:p>
          <a:p>
            <a:pPr marL="0" indent="0" algn="ctr" fontAlgn="base">
              <a:spcBef>
                <a:spcPct val="0"/>
              </a:spcBef>
              <a:spcAft>
                <a:spcPct val="0"/>
              </a:spcAft>
              <a:buNone/>
            </a:pPr>
            <a:r>
              <a:rPr lang="en-US" sz="1400" dirty="0">
                <a:solidFill>
                  <a:schemeClr val="bg1"/>
                </a:solidFill>
                <a:latin typeface="+mn-lt"/>
                <a:cs typeface="Arial" panose="020B0604020202020204" pitchFamily="34" charset="0"/>
              </a:rPr>
              <a:t>P: 267-702-1476</a:t>
            </a:r>
          </a:p>
          <a:p>
            <a:pPr marL="0" indent="0" algn="ctr" fontAlgn="base">
              <a:spcBef>
                <a:spcPct val="0"/>
              </a:spcBef>
              <a:spcAft>
                <a:spcPct val="0"/>
              </a:spcAft>
              <a:buNone/>
            </a:pPr>
            <a:r>
              <a:rPr lang="en-US" sz="1400" dirty="0">
                <a:solidFill>
                  <a:schemeClr val="bg1"/>
                </a:solidFill>
                <a:latin typeface="+mn-lt"/>
                <a:cs typeface="Arial" panose="020B0604020202020204" pitchFamily="34" charset="0"/>
              </a:rPr>
              <a:t>C: 609-410-2888</a:t>
            </a:r>
          </a:p>
          <a:p>
            <a:pPr marL="0" indent="0" algn="ctr" fontAlgn="base">
              <a:spcBef>
                <a:spcPct val="0"/>
              </a:spcBef>
              <a:spcAft>
                <a:spcPct val="0"/>
              </a:spcAft>
              <a:buNone/>
            </a:pPr>
            <a:r>
              <a:rPr lang="en-US" sz="1400" dirty="0">
                <a:solidFill>
                  <a:schemeClr val="bg1"/>
                </a:solidFill>
                <a:latin typeface="+mn-lt"/>
                <a:cs typeface="Arial" panose="020B0604020202020204" pitchFamily="34" charset="0"/>
              </a:rPr>
              <a:t>jackerman@connerstrong.com</a:t>
            </a:r>
          </a:p>
        </p:txBody>
      </p:sp>
      <p:sp>
        <p:nvSpPr>
          <p:cNvPr id="10" name="Text Placeholder 3">
            <a:extLst>
              <a:ext uri="{FF2B5EF4-FFF2-40B4-BE49-F238E27FC236}">
                <a16:creationId xmlns:a16="http://schemas.microsoft.com/office/drawing/2014/main" id="{A71A0AD2-7485-E141-990A-3C965B37DF23}"/>
              </a:ext>
            </a:extLst>
          </p:cNvPr>
          <p:cNvSpPr>
            <a:spLocks noGrp="1"/>
          </p:cNvSpPr>
          <p:nvPr>
            <p:ph type="body" sz="quarter" idx="4294967295" hasCustomPrompt="1"/>
          </p:nvPr>
        </p:nvSpPr>
        <p:spPr>
          <a:xfrm>
            <a:off x="4800495" y="1729959"/>
            <a:ext cx="3972674" cy="379203"/>
          </a:xfrm>
          <a:prstGeom prst="rect">
            <a:avLst/>
          </a:prstGeom>
        </p:spPr>
        <p:txBody>
          <a:bodyPr/>
          <a:lstStyle>
            <a:lvl1pPr marL="0" indent="0">
              <a:buNone/>
              <a:defRPr sz="1800">
                <a:solidFill>
                  <a:schemeClr val="bg1"/>
                </a:solidFill>
                <a:latin typeface="Franklin Gothic Book" panose="020B0503020102020204" pitchFamily="34" charset="0"/>
              </a:defRPr>
            </a:lvl1pPr>
          </a:lstStyle>
          <a:p>
            <a:pPr lvl="0"/>
            <a:r>
              <a:rPr lang="en-US" dirty="0"/>
              <a:t>Questions? Comments?</a:t>
            </a:r>
          </a:p>
        </p:txBody>
      </p:sp>
      <p:sp>
        <p:nvSpPr>
          <p:cNvPr id="12" name="Rectangle 3">
            <a:extLst>
              <a:ext uri="{FF2B5EF4-FFF2-40B4-BE49-F238E27FC236}">
                <a16:creationId xmlns:a16="http://schemas.microsoft.com/office/drawing/2014/main" id="{0163C09D-18C5-364D-88E0-2045FD18C0FB}"/>
              </a:ext>
            </a:extLst>
          </p:cNvPr>
          <p:cNvSpPr txBox="1">
            <a:spLocks noChangeArrowheads="1"/>
          </p:cNvSpPr>
          <p:nvPr/>
        </p:nvSpPr>
        <p:spPr bwMode="auto">
          <a:xfrm>
            <a:off x="4839070" y="607086"/>
            <a:ext cx="3673485" cy="747897"/>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defTabSz="914400">
              <a:lnSpc>
                <a:spcPct val="90000"/>
              </a:lnSpc>
            </a:pPr>
            <a:r>
              <a:rPr lang="en-US" altLang="ko-KR" sz="5400" b="0" dirty="0">
                <a:solidFill>
                  <a:prstClr val="white"/>
                </a:solidFill>
                <a:effectLst/>
                <a:latin typeface="Franklin Gothic Medium Cond" panose="020B0606030402020204" pitchFamily="34" charset="0"/>
                <a:cs typeface="MV Boli" panose="02000500030200090000" pitchFamily="2" charset="0"/>
              </a:rPr>
              <a:t>THANK YOU</a:t>
            </a:r>
          </a:p>
        </p:txBody>
      </p:sp>
    </p:spTree>
    <p:extLst>
      <p:ext uri="{BB962C8B-B14F-4D97-AF65-F5344CB8AC3E}">
        <p14:creationId xmlns:p14="http://schemas.microsoft.com/office/powerpoint/2010/main" val="112253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24" r="224"/>
          <a:stretch>
            <a:fillRect/>
          </a:stretch>
        </p:blipFill>
        <p:spPr/>
      </p:pic>
      <p:sp>
        <p:nvSpPr>
          <p:cNvPr id="3" name="Title 2"/>
          <p:cNvSpPr>
            <a:spLocks noGrp="1"/>
          </p:cNvSpPr>
          <p:nvPr>
            <p:ph type="title"/>
          </p:nvPr>
        </p:nvSpPr>
        <p:spPr>
          <a:xfrm>
            <a:off x="652999" y="3613714"/>
            <a:ext cx="3259125" cy="1259943"/>
          </a:xfrm>
        </p:spPr>
        <p:txBody>
          <a:bodyPr/>
          <a:lstStyle/>
          <a:p>
            <a:r>
              <a:rPr lang="en-US" dirty="0"/>
              <a:t>General Overview</a:t>
            </a:r>
            <a:br>
              <a:rPr lang="en-US" dirty="0"/>
            </a:br>
            <a:endParaRPr lang="en-US" dirty="0"/>
          </a:p>
        </p:txBody>
      </p:sp>
      <p:sp>
        <p:nvSpPr>
          <p:cNvPr id="7" name="Text Placeholder 1"/>
          <p:cNvSpPr>
            <a:spLocks noGrp="1"/>
          </p:cNvSpPr>
          <p:nvPr>
            <p:ph type="body" sz="quarter" idx="13"/>
          </p:nvPr>
        </p:nvSpPr>
        <p:spPr>
          <a:xfrm>
            <a:off x="656679" y="2450329"/>
            <a:ext cx="490519" cy="1231106"/>
          </a:xfrm>
        </p:spPr>
        <p:txBody>
          <a:bodyPr/>
          <a:lstStyle/>
          <a:p>
            <a:r>
              <a:rPr lang="en-US" dirty="0"/>
              <a:t>I.</a:t>
            </a:r>
          </a:p>
        </p:txBody>
      </p:sp>
    </p:spTree>
    <p:extLst>
      <p:ext uri="{BB962C8B-B14F-4D97-AF65-F5344CB8AC3E}">
        <p14:creationId xmlns:p14="http://schemas.microsoft.com/office/powerpoint/2010/main" val="356065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Drexel University Health Plans </a:t>
            </a:r>
          </a:p>
        </p:txBody>
      </p:sp>
      <p:sp>
        <p:nvSpPr>
          <p:cNvPr id="3" name="Text Placeholder 2"/>
          <p:cNvSpPr>
            <a:spLocks noGrp="1"/>
          </p:cNvSpPr>
          <p:nvPr>
            <p:ph type="body" sz="quarter" idx="14"/>
          </p:nvPr>
        </p:nvSpPr>
        <p:spPr>
          <a:xfrm>
            <a:off x="786274" y="995418"/>
            <a:ext cx="7599388" cy="5862582"/>
          </a:xfrm>
        </p:spPr>
        <p:txBody>
          <a:bodyPr/>
          <a:lstStyle/>
          <a:p>
            <a:r>
              <a:rPr lang="en-US" sz="1400" dirty="0"/>
              <a:t>Drexel University offers four Medical plan options through Independence Blue Cross (IBC)</a:t>
            </a:r>
          </a:p>
          <a:p>
            <a:r>
              <a:rPr lang="en-US" sz="1400" dirty="0"/>
              <a:t>Plan options include:</a:t>
            </a:r>
          </a:p>
          <a:p>
            <a:pPr lvl="1"/>
            <a:r>
              <a:rPr lang="en-US" dirty="0"/>
              <a:t>Preferred Provider Organization (PPO) High</a:t>
            </a:r>
          </a:p>
          <a:p>
            <a:pPr lvl="1"/>
            <a:r>
              <a:rPr lang="en-US" dirty="0"/>
              <a:t>Preferred Provider Organization (PPO) Basic</a:t>
            </a:r>
          </a:p>
          <a:p>
            <a:pPr lvl="1"/>
            <a:r>
              <a:rPr lang="en-US" dirty="0"/>
              <a:t>Consumer Directed Health Plan (PPO) – CDHP</a:t>
            </a:r>
          </a:p>
          <a:p>
            <a:pPr lvl="1"/>
            <a:r>
              <a:rPr lang="en-US" dirty="0"/>
              <a:t>Keystone/AmeriHealth Point of Service (POS)</a:t>
            </a:r>
          </a:p>
          <a:p>
            <a:r>
              <a:rPr lang="en-US" sz="1400" dirty="0"/>
              <a:t>PPO vs. POS</a:t>
            </a:r>
          </a:p>
          <a:p>
            <a:pPr lvl="1"/>
            <a:r>
              <a:rPr lang="en-US" dirty="0"/>
              <a:t>Aside from the cost, the largest difference between a PPO and POS is that an employee needs to select a Primary Care Physician (PCP) under the POS plan and use referrals for specialist visits</a:t>
            </a:r>
          </a:p>
          <a:p>
            <a:pPr lvl="1"/>
            <a:r>
              <a:rPr lang="en-US" dirty="0"/>
              <a:t>Under the POS plan, the PCP is then the “gatekeeper” and directs care accordingly to specialists in the network </a:t>
            </a:r>
          </a:p>
          <a:p>
            <a:pPr lvl="1"/>
            <a:r>
              <a:rPr lang="en-US" dirty="0"/>
              <a:t>The PPO offers flexibility and the ability to see specialists as you see fit </a:t>
            </a:r>
          </a:p>
          <a:p>
            <a:r>
              <a:rPr lang="en-US" sz="1400" dirty="0"/>
              <a:t>CDHP</a:t>
            </a:r>
          </a:p>
          <a:p>
            <a:pPr lvl="1"/>
            <a:r>
              <a:rPr lang="en-US" b="1" i="1" u="sng" dirty="0"/>
              <a:t>The CDHP offers the same network of providers as the PPO options</a:t>
            </a:r>
          </a:p>
          <a:p>
            <a:pPr lvl="1"/>
            <a:r>
              <a:rPr lang="en-US" dirty="0"/>
              <a:t>CDHP offers flexibility and the ability to see specialists without referrals</a:t>
            </a:r>
          </a:p>
          <a:p>
            <a:pPr lvl="1"/>
            <a:r>
              <a:rPr lang="en-US" dirty="0"/>
              <a:t>The CDHP can be paired with a Health Savings Account (HSA) that allows members to set aside pre-tax dollars to use for out-of-pocket medical expenses </a:t>
            </a:r>
          </a:p>
          <a:p>
            <a:pPr lvl="1"/>
            <a:r>
              <a:rPr lang="en-US" dirty="0"/>
              <a:t>Drexel University contributes to your HSA each year* ($500 for single coverage; $1,000 for family coverage) *prorated for mid-year enrollments</a:t>
            </a:r>
          </a:p>
          <a:p>
            <a:pPr lvl="2"/>
            <a:r>
              <a:rPr lang="en-US" dirty="0"/>
              <a:t>$3,650 contribution limit for self-only HSAs for 2022</a:t>
            </a:r>
          </a:p>
          <a:p>
            <a:pPr lvl="2"/>
            <a:r>
              <a:rPr lang="en-US" dirty="0"/>
              <a:t>$7,300 contribution limit for family HSAs for 2022</a:t>
            </a:r>
          </a:p>
          <a:p>
            <a:pPr lvl="1"/>
            <a:r>
              <a:rPr lang="en-US" dirty="0"/>
              <a:t>Lower premiums and higher deductibles relative to the POS and PPO options</a:t>
            </a:r>
          </a:p>
          <a:p>
            <a:pPr lvl="1"/>
            <a:endParaRPr lang="en-US" dirty="0"/>
          </a:p>
        </p:txBody>
      </p:sp>
    </p:spTree>
    <p:extLst>
      <p:ext uri="{BB962C8B-B14F-4D97-AF65-F5344CB8AC3E}">
        <p14:creationId xmlns:p14="http://schemas.microsoft.com/office/powerpoint/2010/main" val="361703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Drexel University Prescription Benefits</a:t>
            </a:r>
          </a:p>
        </p:txBody>
      </p:sp>
      <p:sp>
        <p:nvSpPr>
          <p:cNvPr id="3" name="Text Placeholder 2"/>
          <p:cNvSpPr>
            <a:spLocks noGrp="1"/>
          </p:cNvSpPr>
          <p:nvPr>
            <p:ph type="body" sz="quarter" idx="14"/>
          </p:nvPr>
        </p:nvSpPr>
        <p:spPr/>
        <p:txBody>
          <a:bodyPr/>
          <a:lstStyle/>
          <a:p>
            <a:r>
              <a:rPr lang="en-US" sz="1800" dirty="0"/>
              <a:t>Regardless of which medical plan you are enrolled in, all prescriptions are managed through </a:t>
            </a:r>
            <a:r>
              <a:rPr lang="en-US" sz="1800" dirty="0" err="1"/>
              <a:t>OptumRX</a:t>
            </a:r>
            <a:endParaRPr lang="en-US" sz="1800" dirty="0"/>
          </a:p>
          <a:p>
            <a:r>
              <a:rPr lang="en-US" sz="1800" dirty="0"/>
              <a:t>Enrollment is automatic once you have chosen your medical plan</a:t>
            </a:r>
          </a:p>
          <a:p>
            <a:r>
              <a:rPr lang="en-US" sz="1800" dirty="0"/>
              <a:t>OptumRx provides prescription benefits nationwide </a:t>
            </a:r>
          </a:p>
          <a:p>
            <a:pPr lvl="1"/>
            <a:endParaRPr lang="en-US" dirty="0"/>
          </a:p>
          <a:p>
            <a:pPr lvl="1"/>
            <a:endParaRPr lang="en-US" dirty="0"/>
          </a:p>
        </p:txBody>
      </p:sp>
    </p:spTree>
    <p:extLst>
      <p:ext uri="{BB962C8B-B14F-4D97-AF65-F5344CB8AC3E}">
        <p14:creationId xmlns:p14="http://schemas.microsoft.com/office/powerpoint/2010/main" val="266848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PPO Plan Summary</a:t>
            </a:r>
          </a:p>
        </p:txBody>
      </p:sp>
      <p:sp>
        <p:nvSpPr>
          <p:cNvPr id="3" name="Text Placeholder 2"/>
          <p:cNvSpPr>
            <a:spLocks noGrp="1"/>
          </p:cNvSpPr>
          <p:nvPr>
            <p:ph type="body" sz="quarter" idx="14"/>
          </p:nvPr>
        </p:nvSpPr>
        <p:spPr/>
        <p:txBody>
          <a:bodyPr/>
          <a:lstStyle/>
          <a:p>
            <a:r>
              <a:rPr lang="en-US" dirty="0"/>
              <a:t>With the Personal Choice PPO insurance options, you can choose to see any doctor or visit any hospital in the Personal Choice network</a:t>
            </a:r>
          </a:p>
          <a:p>
            <a:r>
              <a:rPr lang="en-US" dirty="0"/>
              <a:t>You’ll pay less when you choose doctors and hospitals in the Personal Choice network, and more if you choose to see doctors and hospitals out-of-network</a:t>
            </a:r>
          </a:p>
          <a:p>
            <a:r>
              <a:rPr lang="en-US" dirty="0"/>
              <a:t>You don’t need to get referrals, so you can see any specialist you want without needing permission from a primary care physician (PCP), or family doctor</a:t>
            </a:r>
          </a:p>
          <a:p>
            <a:r>
              <a:rPr lang="en-US" dirty="0"/>
              <a:t>You will also enjoy in-network coverage anywhere in the United States when you use providers who participate in the national BlueCard</a:t>
            </a:r>
            <a:r>
              <a:rPr lang="en-US" baseline="30000" dirty="0"/>
              <a:t>®</a:t>
            </a:r>
            <a:r>
              <a:rPr lang="en-US" dirty="0"/>
              <a:t> PPO network</a:t>
            </a:r>
          </a:p>
          <a:p>
            <a:r>
              <a:rPr lang="en-US" dirty="0"/>
              <a:t>An Independence Blue Cross Personal Choice PPO health plan may be the best option for you and your family if:</a:t>
            </a:r>
          </a:p>
          <a:p>
            <a:pPr lvl="1"/>
            <a:r>
              <a:rPr lang="en-US" dirty="0"/>
              <a:t>You want health coverage for both in-network and out-of-network providers</a:t>
            </a:r>
          </a:p>
          <a:p>
            <a:pPr lvl="1"/>
            <a:r>
              <a:rPr lang="en-US" dirty="0"/>
              <a:t>You would like in-network coverage across the country through BlueCard PPO (i.e. best for those who work remote outside of the POS service area)</a:t>
            </a:r>
          </a:p>
          <a:p>
            <a:pPr lvl="1"/>
            <a:r>
              <a:rPr lang="en-US" dirty="0"/>
              <a:t>You want the flexibility to pay less for medical costs when you choose in-network providers</a:t>
            </a:r>
          </a:p>
          <a:p>
            <a:pPr lvl="1"/>
            <a:r>
              <a:rPr lang="en-US" dirty="0"/>
              <a:t>You would like access to one of the largest networks of providers in the Philadelphia region</a:t>
            </a:r>
          </a:p>
          <a:p>
            <a:pPr lvl="1"/>
            <a:r>
              <a:rPr lang="en-US" dirty="0"/>
              <a:t>You want the freedom to see doctors and other health care specialists without a referral from a primary care physician</a:t>
            </a:r>
          </a:p>
          <a:p>
            <a:pPr lvl="1"/>
            <a:endParaRPr lang="en-US" dirty="0"/>
          </a:p>
          <a:p>
            <a:pPr lvl="1"/>
            <a:endParaRPr lang="en-US" dirty="0"/>
          </a:p>
        </p:txBody>
      </p:sp>
    </p:spTree>
    <p:extLst>
      <p:ext uri="{BB962C8B-B14F-4D97-AF65-F5344CB8AC3E}">
        <p14:creationId xmlns:p14="http://schemas.microsoft.com/office/powerpoint/2010/main" val="19359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Point of Service Plan Summary</a:t>
            </a:r>
          </a:p>
        </p:txBody>
      </p:sp>
      <p:sp>
        <p:nvSpPr>
          <p:cNvPr id="3" name="Text Placeholder 2"/>
          <p:cNvSpPr>
            <a:spLocks noGrp="1"/>
          </p:cNvSpPr>
          <p:nvPr>
            <p:ph type="body" sz="quarter" idx="14"/>
          </p:nvPr>
        </p:nvSpPr>
        <p:spPr>
          <a:xfrm>
            <a:off x="936840" y="1038385"/>
            <a:ext cx="7207519" cy="5701779"/>
          </a:xfrm>
        </p:spPr>
        <p:txBody>
          <a:bodyPr/>
          <a:lstStyle/>
          <a:p>
            <a:r>
              <a:rPr lang="en-US" sz="1800" dirty="0"/>
              <a:t>Drexel offers two Point of Service (POS) options to employees who live in or around the Greater Philadelphia area</a:t>
            </a:r>
          </a:p>
          <a:p>
            <a:pPr lvl="1"/>
            <a:r>
              <a:rPr lang="en-US" sz="1600" dirty="0"/>
              <a:t>Keystone</a:t>
            </a:r>
          </a:p>
          <a:p>
            <a:pPr lvl="1"/>
            <a:r>
              <a:rPr lang="en-US" sz="1600" dirty="0"/>
              <a:t>AmeriHealth</a:t>
            </a:r>
          </a:p>
          <a:p>
            <a:r>
              <a:rPr lang="en-US" sz="1800" dirty="0"/>
              <a:t>Home zip codes will determine your eligibility in either the Keystone or the AmeriHealth POS plan</a:t>
            </a:r>
          </a:p>
          <a:p>
            <a:pPr lvl="1"/>
            <a:r>
              <a:rPr lang="en-US" sz="1600" dirty="0"/>
              <a:t>You will see your benefit options in the enrollment system based on your zip code, so if where you live is not listed, you will only have access to the PPO plans. Be sure that your address is current and up to date!</a:t>
            </a:r>
          </a:p>
          <a:p>
            <a:r>
              <a:rPr lang="en-US" sz="1800" dirty="0"/>
              <a:t>Both POS plans require participants to designate a Primary Care Physician (PCP) for yourself and covered dependents</a:t>
            </a:r>
          </a:p>
          <a:p>
            <a:pPr lvl="1"/>
            <a:r>
              <a:rPr lang="en-US" sz="1600" dirty="0"/>
              <a:t>The PCP manages your care and provides referrals if you need to visit a Specialist</a:t>
            </a:r>
          </a:p>
          <a:p>
            <a:pPr lvl="1"/>
            <a:r>
              <a:rPr lang="en-US" sz="1600" dirty="0"/>
              <a:t>If you need to change providers mid-year, please call 1800-ASK-BLUE to update your Primary Care Physician.  You can also create an account at </a:t>
            </a:r>
            <a:r>
              <a:rPr lang="en-US" sz="1600" u="sng" dirty="0">
                <a:hlinkClick r:id="rId2"/>
              </a:rPr>
              <a:t>www.ibx.com</a:t>
            </a:r>
            <a:r>
              <a:rPr lang="en-US" sz="1600" dirty="0"/>
              <a:t> to make changes throughout the year</a:t>
            </a:r>
          </a:p>
          <a:p>
            <a:pPr marL="0" indent="0">
              <a:buNone/>
            </a:pPr>
            <a:endParaRPr lang="en-US" sz="1800" dirty="0"/>
          </a:p>
          <a:p>
            <a:endParaRPr lang="en-US" sz="1800" dirty="0"/>
          </a:p>
          <a:p>
            <a:endParaRPr lang="en-US" sz="1800" dirty="0"/>
          </a:p>
        </p:txBody>
      </p:sp>
    </p:spTree>
    <p:extLst>
      <p:ext uri="{BB962C8B-B14F-4D97-AF65-F5344CB8AC3E}">
        <p14:creationId xmlns:p14="http://schemas.microsoft.com/office/powerpoint/2010/main" val="362943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Point of Service Plan Summary</a:t>
            </a:r>
          </a:p>
        </p:txBody>
      </p:sp>
      <p:sp>
        <p:nvSpPr>
          <p:cNvPr id="3" name="Text Placeholder 2"/>
          <p:cNvSpPr>
            <a:spLocks noGrp="1"/>
          </p:cNvSpPr>
          <p:nvPr>
            <p:ph type="body" sz="quarter" idx="14"/>
          </p:nvPr>
        </p:nvSpPr>
        <p:spPr>
          <a:xfrm>
            <a:off x="936840" y="1038385"/>
            <a:ext cx="7207519" cy="5701779"/>
          </a:xfrm>
        </p:spPr>
        <p:txBody>
          <a:bodyPr/>
          <a:lstStyle/>
          <a:p>
            <a:r>
              <a:rPr lang="en-US" sz="1800" dirty="0"/>
              <a:t>Benefits under the AmeriHealth POS mirror the Keystone POS </a:t>
            </a:r>
          </a:p>
          <a:p>
            <a:pPr lvl="1"/>
            <a:r>
              <a:rPr lang="en-US" sz="1600" dirty="0"/>
              <a:t>Difference is the network providers you will have access to based on where you reside</a:t>
            </a:r>
          </a:p>
          <a:p>
            <a:r>
              <a:rPr lang="en-US" sz="1800" dirty="0"/>
              <a:t>If you are enrolled in a Point of Service plan, but are covering dependents in areas of the country outside of the Greater Philadelphia area, you should be aware that the Keystone/AmeriHealth Point of Service plan will have limited out of network availability and may not fit your needs. </a:t>
            </a:r>
          </a:p>
          <a:p>
            <a:pPr lvl="1"/>
            <a:r>
              <a:rPr lang="en-US" sz="1800" dirty="0"/>
              <a:t>If you travel, note that under the POS plan you will have access to emergency only coverage while outside of the area</a:t>
            </a:r>
          </a:p>
          <a:p>
            <a:endParaRPr lang="en-US" sz="1800" dirty="0"/>
          </a:p>
          <a:p>
            <a:pPr marL="0" indent="0">
              <a:buNone/>
            </a:pPr>
            <a:endParaRPr lang="en-US" sz="1800" dirty="0"/>
          </a:p>
          <a:p>
            <a:endParaRPr lang="en-US" sz="1800" dirty="0"/>
          </a:p>
          <a:p>
            <a:endParaRPr lang="en-US" sz="1800" dirty="0"/>
          </a:p>
        </p:txBody>
      </p:sp>
    </p:spTree>
    <p:extLst>
      <p:ext uri="{BB962C8B-B14F-4D97-AF65-F5344CB8AC3E}">
        <p14:creationId xmlns:p14="http://schemas.microsoft.com/office/powerpoint/2010/main" val="1736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27578" y="448045"/>
            <a:ext cx="7116781" cy="1107996"/>
          </a:xfrm>
        </p:spPr>
        <p:txBody>
          <a:bodyPr/>
          <a:lstStyle/>
          <a:p>
            <a:r>
              <a:rPr lang="en-US" dirty="0"/>
              <a:t>Keystone Point of Service Plan			</a:t>
            </a:r>
          </a:p>
        </p:txBody>
      </p:sp>
      <p:sp>
        <p:nvSpPr>
          <p:cNvPr id="3" name="Text Placeholder 2"/>
          <p:cNvSpPr>
            <a:spLocks noGrp="1"/>
          </p:cNvSpPr>
          <p:nvPr>
            <p:ph type="body" sz="quarter" idx="14"/>
          </p:nvPr>
        </p:nvSpPr>
        <p:spPr>
          <a:xfrm>
            <a:off x="936841" y="1302336"/>
            <a:ext cx="3116686" cy="5183305"/>
          </a:xfrm>
        </p:spPr>
        <p:txBody>
          <a:bodyPr/>
          <a:lstStyle/>
          <a:p>
            <a:pPr lvl="0"/>
            <a:r>
              <a:rPr lang="en-US" dirty="0">
                <a:solidFill>
                  <a:prstClr val="black"/>
                </a:solidFill>
              </a:rPr>
              <a:t>Drexel’s Point of Service plans are zip code driven and only available to certain counties in or around the Greater Philadelphia area</a:t>
            </a:r>
          </a:p>
          <a:p>
            <a:pPr lvl="0"/>
            <a:r>
              <a:rPr lang="en-US" dirty="0"/>
              <a:t>The </a:t>
            </a:r>
            <a:r>
              <a:rPr lang="en-US" b="1" i="1" dirty="0"/>
              <a:t>Keystone</a:t>
            </a:r>
            <a:r>
              <a:rPr lang="en-US" dirty="0"/>
              <a:t> POS service area includes the Greater Philadelphia five counties of Philadelphia, Montgomery, Bucks, Chester, and Delaware</a:t>
            </a:r>
            <a:endParaRPr lang="en-US" dirty="0">
              <a:solidFill>
                <a:prstClr val="black"/>
              </a:solidFill>
            </a:endParaRPr>
          </a:p>
          <a:p>
            <a:pPr lvl="0"/>
            <a:r>
              <a:rPr lang="en-US" dirty="0"/>
              <a:t>The Keystone POS service area also includes the respective contiguous counties that border the five counties. Those contiguous counties are: Warren, Northampton, Lehigh, Berks, Hunterdon, Lancaster, Mercer, Burlington, Camden, Gloucester, Salem, New Castle, and Cecil</a:t>
            </a:r>
          </a:p>
        </p:txBody>
      </p:sp>
      <p:pic>
        <p:nvPicPr>
          <p:cNvPr id="4" name="Picture 3"/>
          <p:cNvPicPr>
            <a:picLocks noChangeAspect="1"/>
          </p:cNvPicPr>
          <p:nvPr/>
        </p:nvPicPr>
        <p:blipFill>
          <a:blip r:embed="rId2"/>
          <a:stretch>
            <a:fillRect/>
          </a:stretch>
        </p:blipFill>
        <p:spPr>
          <a:xfrm>
            <a:off x="4454867" y="1379115"/>
            <a:ext cx="3689492" cy="4474930"/>
          </a:xfrm>
          <a:prstGeom prst="rect">
            <a:avLst/>
          </a:prstGeom>
        </p:spPr>
      </p:pic>
    </p:spTree>
    <p:extLst>
      <p:ext uri="{BB962C8B-B14F-4D97-AF65-F5344CB8AC3E}">
        <p14:creationId xmlns:p14="http://schemas.microsoft.com/office/powerpoint/2010/main" val="299628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Keystone Point of Service Plan</a:t>
            </a:r>
          </a:p>
        </p:txBody>
      </p:sp>
      <p:sp>
        <p:nvSpPr>
          <p:cNvPr id="3" name="Text Placeholder 2"/>
          <p:cNvSpPr>
            <a:spLocks noGrp="1"/>
          </p:cNvSpPr>
          <p:nvPr>
            <p:ph type="body" sz="quarter" idx="14"/>
          </p:nvPr>
        </p:nvSpPr>
        <p:spPr/>
        <p:txBody>
          <a:bodyPr/>
          <a:lstStyle/>
          <a:p>
            <a:r>
              <a:rPr lang="en-US" dirty="0"/>
              <a:t>Those enrolled in the Keystone POS will receive an Independence Blue Cross ID Card</a:t>
            </a:r>
          </a:p>
          <a:p>
            <a:r>
              <a:rPr lang="en-US" dirty="0"/>
              <a:t>Enrollment in the Keystone Point of Service Plan can be elected within the enrollment system</a:t>
            </a:r>
          </a:p>
          <a:p>
            <a:r>
              <a:rPr lang="en-US" dirty="0"/>
              <a:t>Your prescription drug coverage will still be the same formulary through </a:t>
            </a:r>
            <a:r>
              <a:rPr lang="en-US" dirty="0" err="1"/>
              <a:t>Optum</a:t>
            </a:r>
            <a:r>
              <a:rPr lang="en-US" dirty="0"/>
              <a:t> RX</a:t>
            </a:r>
          </a:p>
          <a:p>
            <a:r>
              <a:rPr lang="en-US" dirty="0"/>
              <a:t>How to Find a Provider:</a:t>
            </a:r>
          </a:p>
          <a:p>
            <a:pPr lvl="1"/>
            <a:r>
              <a:rPr lang="en-US" sz="1200" dirty="0">
                <a:solidFill>
                  <a:prstClr val="black"/>
                </a:solidFill>
                <a:hlinkClick r:id="rId2"/>
              </a:rPr>
              <a:t>https://www.ibx.com/</a:t>
            </a:r>
            <a:endParaRPr lang="en-US" sz="1200" dirty="0">
              <a:solidFill>
                <a:prstClr val="black"/>
              </a:solidFill>
            </a:endParaRPr>
          </a:p>
          <a:p>
            <a:pPr lvl="1"/>
            <a:r>
              <a:rPr lang="en-US" sz="1200" dirty="0">
                <a:solidFill>
                  <a:prstClr val="black"/>
                </a:solidFill>
              </a:rPr>
              <a:t>Find a Doctor (top right hand corner)</a:t>
            </a:r>
          </a:p>
          <a:p>
            <a:pPr lvl="1"/>
            <a:r>
              <a:rPr lang="en-US" sz="1200" dirty="0">
                <a:solidFill>
                  <a:prstClr val="black"/>
                </a:solidFill>
              </a:rPr>
              <a:t>Click Learn More under Doctors, hospitals, medical equipment, and specialty services…</a:t>
            </a:r>
          </a:p>
          <a:p>
            <a:pPr lvl="1"/>
            <a:r>
              <a:rPr lang="en-US" sz="1200" dirty="0">
                <a:solidFill>
                  <a:prstClr val="black"/>
                </a:solidFill>
              </a:rPr>
              <a:t>Click All Plans under Your Plan: </a:t>
            </a:r>
          </a:p>
          <a:p>
            <a:pPr lvl="1"/>
            <a:r>
              <a:rPr lang="en-US" sz="1200" dirty="0">
                <a:solidFill>
                  <a:prstClr val="black"/>
                </a:solidFill>
              </a:rPr>
              <a:t>Company Specific Networks </a:t>
            </a:r>
          </a:p>
          <a:p>
            <a:pPr lvl="2"/>
            <a:r>
              <a:rPr lang="en-US" sz="1200" dirty="0">
                <a:solidFill>
                  <a:prstClr val="black"/>
                </a:solidFill>
              </a:rPr>
              <a:t>Drexel Preferred POS (for those enrolled in the Keystone POS plan)</a:t>
            </a:r>
          </a:p>
        </p:txBody>
      </p:sp>
      <p:pic>
        <p:nvPicPr>
          <p:cNvPr id="4" name="Picture 3"/>
          <p:cNvPicPr>
            <a:picLocks noChangeAspect="1"/>
          </p:cNvPicPr>
          <p:nvPr/>
        </p:nvPicPr>
        <p:blipFill>
          <a:blip r:embed="rId3"/>
          <a:stretch>
            <a:fillRect/>
          </a:stretch>
        </p:blipFill>
        <p:spPr>
          <a:xfrm>
            <a:off x="1974740" y="4457700"/>
            <a:ext cx="5131717" cy="2305050"/>
          </a:xfrm>
          <a:prstGeom prst="rect">
            <a:avLst/>
          </a:prstGeom>
        </p:spPr>
      </p:pic>
    </p:spTree>
    <p:extLst>
      <p:ext uri="{BB962C8B-B14F-4D97-AF65-F5344CB8AC3E}">
        <p14:creationId xmlns:p14="http://schemas.microsoft.com/office/powerpoint/2010/main" val="68105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SB">
      <a:dk1>
        <a:sysClr val="windowText" lastClr="000000"/>
      </a:dk1>
      <a:lt1>
        <a:srgbClr val="FFFFFF"/>
      </a:lt1>
      <a:dk2>
        <a:srgbClr val="000000"/>
      </a:dk2>
      <a:lt2>
        <a:srgbClr val="FFFFFF"/>
      </a:lt2>
      <a:accent1>
        <a:srgbClr val="005DAA"/>
      </a:accent1>
      <a:accent2>
        <a:srgbClr val="768692"/>
      </a:accent2>
      <a:accent3>
        <a:srgbClr val="00A887"/>
      </a:accent3>
      <a:accent4>
        <a:srgbClr val="00A6CE"/>
      </a:accent4>
      <a:accent5>
        <a:srgbClr val="FF9E18"/>
      </a:accent5>
      <a:accent6>
        <a:srgbClr val="7BA0C4"/>
      </a:accent6>
      <a:hlink>
        <a:srgbClr val="005DAA"/>
      </a:hlink>
      <a:folHlink>
        <a:srgbClr val="768692"/>
      </a:folHlink>
    </a:clrScheme>
    <a:fontScheme name="CSB">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B Theme">
  <a:themeElements>
    <a:clrScheme name="CSB Colors">
      <a:dk1>
        <a:srgbClr val="000000"/>
      </a:dk1>
      <a:lt1>
        <a:srgbClr val="FFFFFF"/>
      </a:lt1>
      <a:dk2>
        <a:srgbClr val="005DAA"/>
      </a:dk2>
      <a:lt2>
        <a:srgbClr val="E7E6E6"/>
      </a:lt2>
      <a:accent1>
        <a:srgbClr val="005DAA"/>
      </a:accent1>
      <a:accent2>
        <a:srgbClr val="00A6CE"/>
      </a:accent2>
      <a:accent3>
        <a:srgbClr val="00A887"/>
      </a:accent3>
      <a:accent4>
        <a:srgbClr val="FF9E18"/>
      </a:accent4>
      <a:accent5>
        <a:srgbClr val="0A2240"/>
      </a:accent5>
      <a:accent6>
        <a:srgbClr val="7BA0C3"/>
      </a:accent6>
      <a:hlink>
        <a:srgbClr val="005DAA"/>
      </a:hlink>
      <a:folHlink>
        <a:srgbClr val="005DA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12032</TotalTime>
  <Words>1532</Words>
  <Application>Microsoft Office PowerPoint</Application>
  <PresentationFormat>On-screen Show (4:3)</PresentationFormat>
  <Paragraphs>110</Paragraphs>
  <Slides>15</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Arial</vt:lpstr>
      <vt:lpstr>Calibri</vt:lpstr>
      <vt:lpstr>Courier New</vt:lpstr>
      <vt:lpstr>Franklin Gothic Book</vt:lpstr>
      <vt:lpstr>Franklin Gothic Book Regular</vt:lpstr>
      <vt:lpstr>Franklin Gothic Medium Cond</vt:lpstr>
      <vt:lpstr>Wingdings</vt:lpstr>
      <vt:lpstr>Office Theme</vt:lpstr>
      <vt:lpstr>CSB Theme</vt:lpstr>
      <vt:lpstr>1_CSB Theme</vt:lpstr>
      <vt:lpstr>2_CSB Theme</vt:lpstr>
      <vt:lpstr>Choosing a Plan When Permanently Working Remote </vt:lpstr>
      <vt:lpstr>General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btiagwad@connerstrong.com</dc:creator>
  <cp:lastModifiedBy>Bellamy,Kristin</cp:lastModifiedBy>
  <cp:revision>117</cp:revision>
  <dcterms:created xsi:type="dcterms:W3CDTF">2019-05-08T17:17:10Z</dcterms:created>
  <dcterms:modified xsi:type="dcterms:W3CDTF">2021-10-26T17:14:04Z</dcterms:modified>
</cp:coreProperties>
</file>