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57" r:id="rId3"/>
    <p:sldId id="260" r:id="rId4"/>
    <p:sldId id="283" r:id="rId5"/>
    <p:sldId id="285" r:id="rId6"/>
    <p:sldId id="268" r:id="rId7"/>
    <p:sldId id="269" r:id="rId8"/>
    <p:sldId id="272" r:id="rId9"/>
    <p:sldId id="286" r:id="rId10"/>
    <p:sldId id="287" r:id="rId11"/>
    <p:sldId id="278" r:id="rId12"/>
    <p:sldId id="279" r:id="rId13"/>
    <p:sldId id="280" r:id="rId14"/>
    <p:sldId id="273" r:id="rId15"/>
    <p:sldId id="274" r:id="rId16"/>
    <p:sldId id="275" r:id="rId17"/>
    <p:sldId id="276" r:id="rId18"/>
    <p:sldId id="294" r:id="rId19"/>
    <p:sldId id="297" r:id="rId20"/>
    <p:sldId id="295" r:id="rId21"/>
    <p:sldId id="296" r:id="rId22"/>
    <p:sldId id="299"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DAABFCE-6972-5242-A413-94B82147CADA}">
          <p14:sldIdLst>
            <p14:sldId id="256"/>
            <p14:sldId id="257"/>
            <p14:sldId id="260"/>
            <p14:sldId id="283"/>
            <p14:sldId id="285"/>
            <p14:sldId id="268"/>
            <p14:sldId id="269"/>
            <p14:sldId id="272"/>
            <p14:sldId id="286"/>
            <p14:sldId id="287"/>
            <p14:sldId id="278"/>
            <p14:sldId id="279"/>
            <p14:sldId id="280"/>
            <p14:sldId id="273"/>
            <p14:sldId id="274"/>
            <p14:sldId id="275"/>
            <p14:sldId id="276"/>
            <p14:sldId id="294"/>
            <p14:sldId id="297"/>
            <p14:sldId id="295"/>
            <p14:sldId id="296"/>
            <p14:sldId id="29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1" d="100"/>
          <a:sy n="91" d="100"/>
        </p:scale>
        <p:origin x="-127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A80C38-0499-3A42-AE0A-659E2CCF01BB}" type="datetimeFigureOut">
              <a:rPr lang="en-US" smtClean="0"/>
              <a:t>3/13/14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D9A766-640E-804F-984F-5E029F3EC6D2}" type="slidenum">
              <a:rPr lang="en-US" smtClean="0"/>
              <a:t>‹#›</a:t>
            </a:fld>
            <a:endParaRPr lang="en-US"/>
          </a:p>
        </p:txBody>
      </p:sp>
    </p:spTree>
    <p:extLst>
      <p:ext uri="{BB962C8B-B14F-4D97-AF65-F5344CB8AC3E}">
        <p14:creationId xmlns:p14="http://schemas.microsoft.com/office/powerpoint/2010/main" val="15057163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9A766-640E-804F-984F-5E029F3EC6D2}" type="slidenum">
              <a:rPr lang="en-US" smtClean="0"/>
              <a:t>15</a:t>
            </a:fld>
            <a:endParaRPr lang="en-US"/>
          </a:p>
        </p:txBody>
      </p:sp>
    </p:spTree>
    <p:extLst>
      <p:ext uri="{BB962C8B-B14F-4D97-AF65-F5344CB8AC3E}">
        <p14:creationId xmlns:p14="http://schemas.microsoft.com/office/powerpoint/2010/main" val="467786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1676401"/>
            <a:ext cx="8001000" cy="2424766"/>
          </a:xfrm>
        </p:spPr>
        <p:txBody>
          <a:bodyPr anchor="b" anchorCtr="0">
            <a:noAutofit/>
          </a:bodyPr>
          <a:lstStyle>
            <a:lvl1pPr>
              <a:defRPr sz="5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571500" y="4419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A4A6734C-E115-4BC5-9FB0-F9BF6FABFDA0}" type="datetimeFigureOut">
              <a:rPr lang="en-US" smtClean="0"/>
              <a:t>3/13/14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pic>
        <p:nvPicPr>
          <p:cNvPr id="9" name="Picture 8" descr="standardRule.png"/>
          <p:cNvPicPr>
            <a:picLocks noChangeAspect="1"/>
          </p:cNvPicPr>
          <p:nvPr/>
        </p:nvPicPr>
        <p:blipFill>
          <a:blip r:embed="rId3"/>
          <a:stretch>
            <a:fillRect/>
          </a:stretch>
        </p:blipFill>
        <p:spPr>
          <a:xfrm>
            <a:off x="2705100" y="4191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434609"/>
            <a:ext cx="3749040" cy="1709928"/>
          </a:xfrm>
        </p:spPr>
        <p:txBody>
          <a:bodyPr vert="horz" lIns="91440" tIns="45720" rIns="91440" bIns="45720" rtlCol="0" anchor="b">
            <a:noAutofit/>
          </a:bodyPr>
          <a:lstStyle>
            <a:lvl1pPr algn="ctr" defTabSz="914400" rtl="0" eaLnBrk="1" latinLnBrk="0" hangingPunct="1">
              <a:spcBef>
                <a:spcPct val="0"/>
              </a:spcBef>
              <a:buNone/>
              <a:defRPr sz="36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594360" y="2551176"/>
            <a:ext cx="3749040" cy="3145536"/>
          </a:xfrm>
        </p:spPr>
        <p:txBody>
          <a:bodyPr vert="horz" lIns="91440" tIns="45720" rIns="91440" bIns="45720" rtlCol="0">
            <a:normAutofit/>
          </a:bodyPr>
          <a:lstStyle>
            <a:lvl1pPr marL="0" indent="0">
              <a:spcAft>
                <a:spcPts val="10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A4A6734C-E115-4BC5-9FB0-F9BF6FABFDA0}" type="datetimeFigureOut">
              <a:rPr lang="en-US" smtClean="0"/>
              <a:t>3/13/14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pic>
        <p:nvPicPr>
          <p:cNvPr id="8" name="Picture 7"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pic>
        <p:nvPicPr>
          <p:cNvPr id="11" name="Picture 10" descr="parAvion.png"/>
          <p:cNvPicPr>
            <a:picLocks noChangeAspect="1"/>
          </p:cNvPicPr>
          <p:nvPr/>
        </p:nvPicPr>
        <p:blipFill>
          <a:blip r:embed="rId3"/>
          <a:stretch>
            <a:fillRect/>
          </a:stretch>
        </p:blipFill>
        <p:spPr>
          <a:xfrm rot="308222">
            <a:off x="6798020" y="538594"/>
            <a:ext cx="1808485" cy="516710"/>
          </a:xfrm>
          <a:prstGeom prst="rect">
            <a:avLst/>
          </a:prstGeom>
        </p:spPr>
      </p:pic>
      <p:sp>
        <p:nvSpPr>
          <p:cNvPr id="3" name="Picture Placeholder 2"/>
          <p:cNvSpPr>
            <a:spLocks noGrp="1"/>
          </p:cNvSpPr>
          <p:nvPr>
            <p:ph type="pic" idx="1"/>
          </p:nvPr>
        </p:nvSpPr>
        <p:spPr>
          <a:xfrm rot="150174">
            <a:off x="4827538" y="836203"/>
            <a:ext cx="3657600" cy="4937760"/>
          </a:xfrm>
          <a:solidFill>
            <a:srgbClr val="FFFFFF">
              <a:shade val="85000"/>
            </a:srgbClr>
          </a:solidFill>
          <a:ln w="31750" cap="sq">
            <a:solidFill>
              <a:srgbClr val="FDFDFD"/>
            </a:solidFill>
            <a:miter lim="800000"/>
          </a:ln>
          <a:effectLst>
            <a:outerShdw blurRad="88900" dist="44450" dir="756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above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A4A6734C-E115-4BC5-9FB0-F9BF6FABFDA0}" type="datetimeFigureOut">
              <a:rPr lang="en-US" smtClean="0"/>
              <a:t>3/13/14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pic>
        <p:nvPicPr>
          <p:cNvPr id="8" name="Picture 7" descr="shortRule.png"/>
          <p:cNvPicPr>
            <a:picLocks noChangeAspect="1"/>
          </p:cNvPicPr>
          <p:nvPr/>
        </p:nvPicPr>
        <p:blipFill>
          <a:blip r:embed="rId3"/>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sp>
        <p:nvSpPr>
          <p:cNvPr id="3" name="Picture Placeholder 2"/>
          <p:cNvSpPr>
            <a:spLocks noGrp="1"/>
          </p:cNvSpPr>
          <p:nvPr>
            <p:ph type="pic" idx="1"/>
          </p:nvPr>
        </p:nvSpPr>
        <p:spPr>
          <a:xfrm rot="21355093">
            <a:off x="2359666" y="458370"/>
            <a:ext cx="4424669" cy="3079124"/>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2 Pictures above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pic>
        <p:nvPicPr>
          <p:cNvPr id="11" name="Picture 10" descr="parAvion.png"/>
          <p:cNvPicPr>
            <a:picLocks noChangeAspect="1"/>
          </p:cNvPicPr>
          <p:nvPr/>
        </p:nvPicPr>
        <p:blipFill>
          <a:blip r:embed="rId3"/>
          <a:stretch>
            <a:fillRect/>
          </a:stretch>
        </p:blipFill>
        <p:spPr>
          <a:xfrm rot="308222">
            <a:off x="6835967" y="278688"/>
            <a:ext cx="1695954" cy="484558"/>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A4A6734C-E115-4BC5-9FB0-F9BF6FABFDA0}" type="datetimeFigureOut">
              <a:rPr lang="en-US" smtClean="0"/>
              <a:t>3/13/14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pic>
        <p:nvPicPr>
          <p:cNvPr id="8" name="Picture 7" descr="shortRule.png"/>
          <p:cNvPicPr>
            <a:picLocks noChangeAspect="1"/>
          </p:cNvPicPr>
          <p:nvPr/>
        </p:nvPicPr>
        <p:blipFill>
          <a:blip r:embed="rId4"/>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pic>
        <p:nvPicPr>
          <p:cNvPr id="13" name="Picture 12" descr="parAvion.png"/>
          <p:cNvPicPr>
            <a:picLocks noChangeAspect="1"/>
          </p:cNvPicPr>
          <p:nvPr/>
        </p:nvPicPr>
        <p:blipFill>
          <a:blip r:embed="rId3"/>
          <a:stretch>
            <a:fillRect/>
          </a:stretch>
        </p:blipFill>
        <p:spPr>
          <a:xfrm rot="20785255">
            <a:off x="2866028" y="3182426"/>
            <a:ext cx="1695954" cy="484558"/>
          </a:xfrm>
          <a:prstGeom prst="rect">
            <a:avLst/>
          </a:prstGeom>
        </p:spPr>
      </p:pic>
      <p:sp>
        <p:nvSpPr>
          <p:cNvPr id="10" name="Picture Placeholder 2"/>
          <p:cNvSpPr>
            <a:spLocks noGrp="1"/>
          </p:cNvSpPr>
          <p:nvPr>
            <p:ph type="pic" idx="13"/>
          </p:nvPr>
        </p:nvSpPr>
        <p:spPr>
          <a:xfrm rot="150321">
            <a:off x="4329929" y="546774"/>
            <a:ext cx="4163077" cy="2961146"/>
          </a:xfrm>
          <a:solidFill>
            <a:srgbClr val="FFFFFF">
              <a:shade val="85000"/>
            </a:srgbClr>
          </a:solidFill>
          <a:ln w="31750" cap="sq">
            <a:solidFill>
              <a:srgbClr val="FDFDFD"/>
            </a:solidFill>
            <a:miter lim="800000"/>
          </a:ln>
          <a:effectLst>
            <a:outerShdw blurRad="88900" dist="317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3" name="Picture Placeholder 2"/>
          <p:cNvSpPr>
            <a:spLocks noGrp="1"/>
          </p:cNvSpPr>
          <p:nvPr>
            <p:ph type="pic" idx="1"/>
          </p:nvPr>
        </p:nvSpPr>
        <p:spPr>
          <a:xfrm rot="21380673">
            <a:off x="699762" y="451178"/>
            <a:ext cx="4163077" cy="2961146"/>
          </a:xfrm>
          <a:solidFill>
            <a:srgbClr val="FFFFFF">
              <a:shade val="85000"/>
            </a:srgbClr>
          </a:solidFill>
          <a:ln w="31750" cap="sq">
            <a:solidFill>
              <a:srgbClr val="FDFDFD"/>
            </a:solidFill>
            <a:miter lim="800000"/>
          </a:ln>
          <a:effectLst>
            <a:outerShdw blurRad="88900" dist="44450" dir="900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3 Pictures with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4983480" y="4800600"/>
            <a:ext cx="3246120" cy="1188720"/>
          </a:xfrm>
        </p:spPr>
        <p:txBody>
          <a:bodyPr vert="horz" lIns="91440" tIns="45720" rIns="91440" bIns="45720" rtlCol="0" anchor="t" anchorCtr="0">
            <a:normAutofit/>
          </a:bodyPr>
          <a:lstStyle>
            <a:lvl1pPr marL="0" indent="0" algn="ctr">
              <a:spcAft>
                <a:spcPts val="300"/>
              </a:spcAft>
              <a:buNone/>
              <a:defRPr sz="20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A4A6734C-E115-4BC5-9FB0-F9BF6FABFDA0}" type="datetimeFigureOut">
              <a:rPr lang="en-US" smtClean="0"/>
              <a:t>3/13/14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sp>
        <p:nvSpPr>
          <p:cNvPr id="10" name="Picture Placeholder 2"/>
          <p:cNvSpPr>
            <a:spLocks noGrp="1"/>
          </p:cNvSpPr>
          <p:nvPr>
            <p:ph type="pic" idx="13"/>
          </p:nvPr>
        </p:nvSpPr>
        <p:spPr>
          <a:xfrm rot="253865">
            <a:off x="4415567" y="369110"/>
            <a:ext cx="3794703" cy="2729767"/>
          </a:xfrm>
          <a:solidFill>
            <a:srgbClr val="FFFFFF">
              <a:shade val="85000"/>
            </a:srgbClr>
          </a:solidFill>
          <a:ln w="31750" cap="sq">
            <a:solidFill>
              <a:srgbClr val="FDFDFD"/>
            </a:solidFill>
            <a:miter lim="800000"/>
          </a:ln>
          <a:effectLst>
            <a:outerShdw blurRad="88900" dist="44450" dir="60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3" name="Picture Placeholder 2"/>
          <p:cNvSpPr>
            <a:spLocks noGrp="1"/>
          </p:cNvSpPr>
          <p:nvPr>
            <p:ph type="pic" idx="1"/>
          </p:nvPr>
        </p:nvSpPr>
        <p:spPr>
          <a:xfrm rot="20973137">
            <a:off x="530124" y="631160"/>
            <a:ext cx="3837559" cy="2604282"/>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Picture Placeholder 2"/>
          <p:cNvSpPr>
            <a:spLocks noGrp="1"/>
          </p:cNvSpPr>
          <p:nvPr>
            <p:ph type="pic" idx="14"/>
          </p:nvPr>
        </p:nvSpPr>
        <p:spPr>
          <a:xfrm rot="470783">
            <a:off x="708565" y="3070624"/>
            <a:ext cx="3918749" cy="2827517"/>
          </a:xfrm>
          <a:solidFill>
            <a:srgbClr val="FFFFFF">
              <a:shade val="85000"/>
            </a:srgbClr>
          </a:solidFill>
          <a:ln w="31750" cap="sq">
            <a:solidFill>
              <a:srgbClr val="FDFDFD"/>
            </a:solidFill>
            <a:miter lim="800000"/>
          </a:ln>
          <a:effectLst>
            <a:outerShdw blurRad="88900" dist="44450" dir="114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1" name="Title 1"/>
          <p:cNvSpPr>
            <a:spLocks noGrp="1"/>
          </p:cNvSpPr>
          <p:nvPr>
            <p:ph type="title"/>
          </p:nvPr>
        </p:nvSpPr>
        <p:spPr>
          <a:xfrm rot="21240000">
            <a:off x="4717562" y="3396154"/>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title style</a:t>
            </a:r>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4 Pictures with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762000" y="4876800"/>
            <a:ext cx="3048000" cy="1188720"/>
          </a:xfrm>
        </p:spPr>
        <p:txBody>
          <a:bodyPr vert="horz" lIns="91440" tIns="45720" rIns="91440" bIns="45720" rtlCol="0">
            <a:normAutofit/>
          </a:bodyPr>
          <a:lstStyle>
            <a:lvl1pPr marL="0" indent="0" algn="ctr">
              <a:spcAft>
                <a:spcPts val="300"/>
              </a:spcAft>
              <a:buNone/>
              <a:defRPr sz="2000" kern="12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A4A6734C-E115-4BC5-9FB0-F9BF6FABFDA0}" type="datetimeFigureOut">
              <a:rPr lang="en-US" smtClean="0"/>
              <a:t>3/13/14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pic>
        <p:nvPicPr>
          <p:cNvPr id="15" name="Picture 14" descr="parAvion.png"/>
          <p:cNvPicPr>
            <a:picLocks noChangeAspect="1"/>
          </p:cNvPicPr>
          <p:nvPr/>
        </p:nvPicPr>
        <p:blipFill>
          <a:blip r:embed="rId3"/>
          <a:stretch>
            <a:fillRect/>
          </a:stretch>
        </p:blipFill>
        <p:spPr>
          <a:xfrm rot="308222">
            <a:off x="7428515" y="2619243"/>
            <a:ext cx="1580737" cy="451639"/>
          </a:xfrm>
          <a:prstGeom prst="rect">
            <a:avLst/>
          </a:prstGeom>
        </p:spPr>
      </p:pic>
      <p:pic>
        <p:nvPicPr>
          <p:cNvPr id="11" name="Picture 10" descr="pictureStamp-Frame.png"/>
          <p:cNvPicPr>
            <a:picLocks noChangeAspect="1"/>
          </p:cNvPicPr>
          <p:nvPr/>
        </p:nvPicPr>
        <p:blipFill>
          <a:blip r:embed="rId4"/>
          <a:stretch>
            <a:fillRect/>
          </a:stretch>
        </p:blipFill>
        <p:spPr>
          <a:xfrm rot="322260">
            <a:off x="6339646" y="604321"/>
            <a:ext cx="1610332" cy="2025115"/>
          </a:xfrm>
          <a:prstGeom prst="rect">
            <a:avLst/>
          </a:prstGeom>
        </p:spPr>
      </p:pic>
      <p:pic>
        <p:nvPicPr>
          <p:cNvPr id="13" name="Picture 12" descr="pictureStamp-Frame.png"/>
          <p:cNvPicPr>
            <a:picLocks noChangeAspect="1"/>
          </p:cNvPicPr>
          <p:nvPr/>
        </p:nvPicPr>
        <p:blipFill>
          <a:blip r:embed="rId4"/>
          <a:stretch>
            <a:fillRect/>
          </a:stretch>
        </p:blipFill>
        <p:spPr>
          <a:xfrm rot="322260">
            <a:off x="4891846" y="985321"/>
            <a:ext cx="1610332" cy="2025115"/>
          </a:xfrm>
          <a:prstGeom prst="rect">
            <a:avLst/>
          </a:prstGeom>
        </p:spPr>
      </p:pic>
      <p:sp>
        <p:nvSpPr>
          <p:cNvPr id="16" name="Picture Placeholder 2"/>
          <p:cNvSpPr>
            <a:spLocks noGrp="1"/>
          </p:cNvSpPr>
          <p:nvPr>
            <p:ph type="pic" idx="14"/>
          </p:nvPr>
        </p:nvSpPr>
        <p:spPr>
          <a:xfrm rot="247118">
            <a:off x="5075220" y="1165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7" name="Picture Placeholder 2"/>
          <p:cNvSpPr>
            <a:spLocks noGrp="1"/>
          </p:cNvSpPr>
          <p:nvPr>
            <p:ph type="pic" idx="15"/>
          </p:nvPr>
        </p:nvSpPr>
        <p:spPr>
          <a:xfrm rot="271248">
            <a:off x="6523020" y="784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0" name="Picture Placeholder 2"/>
          <p:cNvSpPr>
            <a:spLocks noGrp="1"/>
          </p:cNvSpPr>
          <p:nvPr>
            <p:ph type="pic" idx="13"/>
          </p:nvPr>
        </p:nvSpPr>
        <p:spPr>
          <a:xfrm rot="253865">
            <a:off x="4519045" y="2873698"/>
            <a:ext cx="3931920" cy="2834640"/>
          </a:xfrm>
          <a:solidFill>
            <a:srgbClr val="FFFFFF">
              <a:shade val="85000"/>
            </a:srgbClr>
          </a:solidFill>
          <a:ln w="31750" cap="sq">
            <a:solidFill>
              <a:srgbClr val="FDFDFD"/>
            </a:solidFill>
            <a:miter lim="800000"/>
          </a:ln>
          <a:effectLst>
            <a:outerShdw blurRad="88900" dist="44450" dir="6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3" name="Picture Placeholder 2"/>
          <p:cNvSpPr>
            <a:spLocks noGrp="1"/>
          </p:cNvSpPr>
          <p:nvPr>
            <p:ph type="pic" idx="1"/>
          </p:nvPr>
        </p:nvSpPr>
        <p:spPr>
          <a:xfrm rot="21193488">
            <a:off x="610678" y="450635"/>
            <a:ext cx="3931920" cy="2834640"/>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Title 1"/>
          <p:cNvSpPr>
            <a:spLocks noGrp="1"/>
          </p:cNvSpPr>
          <p:nvPr>
            <p:ph type="title"/>
          </p:nvPr>
        </p:nvSpPr>
        <p:spPr>
          <a:xfrm rot="21240000">
            <a:off x="455724" y="3551615"/>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title style</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286000" indent="-457200">
              <a:defRPr/>
            </a:lvl6pPr>
            <a:lvl7pPr marL="2286000" indent="-457200">
              <a:defRPr/>
            </a:lvl7pPr>
            <a:lvl8pPr marL="2286000" indent="-457200">
              <a:defRPr/>
            </a:lvl8pPr>
            <a:lvl9pPr marL="2286000" indent="-457200">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4A6734C-E115-4BC5-9FB0-F9BF6FABFDA0}" type="datetimeFigureOut">
              <a:rPr lang="en-US" smtClean="0"/>
              <a:t>3/13/14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pic>
        <p:nvPicPr>
          <p:cNvPr id="7" name="Picture 6"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634" y="577849"/>
            <a:ext cx="1882589" cy="5461001"/>
          </a:xfrm>
        </p:spPr>
        <p:txBody>
          <a:bodyPr vert="eaVert"/>
          <a:lstStyle>
            <a:lvl1pPr>
              <a:defRPr sz="4400"/>
            </a:lvl1pPr>
          </a:lstStyle>
          <a:p>
            <a:r>
              <a:rPr lang="en-US" smtClean="0"/>
              <a:t>Click to edit Master title style</a:t>
            </a:r>
            <a:endParaRPr/>
          </a:p>
        </p:txBody>
      </p:sp>
      <p:sp>
        <p:nvSpPr>
          <p:cNvPr id="3" name="Vertical Text Placeholder 2"/>
          <p:cNvSpPr>
            <a:spLocks noGrp="1"/>
          </p:cNvSpPr>
          <p:nvPr>
            <p:ph type="body" orient="vert" idx="1"/>
          </p:nvPr>
        </p:nvSpPr>
        <p:spPr>
          <a:xfrm>
            <a:off x="578224" y="577849"/>
            <a:ext cx="5768788" cy="546100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4A6734C-E115-4BC5-9FB0-F9BF6FABFDA0}" type="datetimeFigureOut">
              <a:rPr lang="en-US" smtClean="0"/>
              <a:t>3/13/14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pic>
        <p:nvPicPr>
          <p:cNvPr id="7" name="Picture 6" descr="verticalRule.png"/>
          <p:cNvPicPr>
            <a:picLocks noChangeAspect="1"/>
          </p:cNvPicPr>
          <p:nvPr/>
        </p:nvPicPr>
        <p:blipFill>
          <a:blip r:embed="rId2"/>
          <a:stretch>
            <a:fillRect/>
          </a:stretch>
        </p:blipFill>
        <p:spPr>
          <a:xfrm>
            <a:off x="6512859" y="1562100"/>
            <a:ext cx="152400" cy="37338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4A6734C-E115-4BC5-9FB0-F9BF6FABFDA0}" type="datetimeFigureOut">
              <a:rPr lang="en-US" smtClean="0"/>
              <a:t>3/13/14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pic>
        <p:nvPicPr>
          <p:cNvPr id="8" name="Picture 7"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3 Pictures">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2057401"/>
            <a:ext cx="8001000" cy="2424766"/>
          </a:xfrm>
        </p:spPr>
        <p:txBody>
          <a:bodyPr anchor="b" anchorCtr="0">
            <a:noAutofit/>
          </a:bodyPr>
          <a:lstStyle>
            <a:lvl1pPr>
              <a:defRPr sz="5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571500" y="4800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A4A6734C-E115-4BC5-9FB0-F9BF6FABFDA0}" type="datetimeFigureOut">
              <a:rPr lang="en-US" smtClean="0"/>
              <a:t>3/13/14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pic>
        <p:nvPicPr>
          <p:cNvPr id="9" name="Picture 8" descr="standardRule.png"/>
          <p:cNvPicPr>
            <a:picLocks noChangeAspect="1"/>
          </p:cNvPicPr>
          <p:nvPr/>
        </p:nvPicPr>
        <p:blipFill>
          <a:blip r:embed="rId3"/>
          <a:stretch>
            <a:fillRect/>
          </a:stretch>
        </p:blipFill>
        <p:spPr>
          <a:xfrm>
            <a:off x="2705100" y="4572000"/>
            <a:ext cx="3733800" cy="152400"/>
          </a:xfrm>
          <a:prstGeom prst="rect">
            <a:avLst/>
          </a:prstGeom>
          <a:effectLst>
            <a:outerShdw blurRad="25400" sx="101000" sy="101000" algn="ctr" rotWithShape="0">
              <a:prstClr val="black">
                <a:alpha val="40000"/>
              </a:prstClr>
            </a:outerShdw>
          </a:effectLst>
        </p:spPr>
      </p:pic>
      <p:pic>
        <p:nvPicPr>
          <p:cNvPr id="10" name="Picture 9" descr="pictureStamp-Frame.png"/>
          <p:cNvPicPr>
            <a:picLocks noChangeAspect="1"/>
          </p:cNvPicPr>
          <p:nvPr/>
        </p:nvPicPr>
        <p:blipFill>
          <a:blip r:embed="rId4"/>
          <a:stretch>
            <a:fillRect/>
          </a:stretch>
        </p:blipFill>
        <p:spPr>
          <a:xfrm rot="21366660">
            <a:off x="5138374" y="599839"/>
            <a:ext cx="1610332" cy="2025115"/>
          </a:xfrm>
          <a:prstGeom prst="rect">
            <a:avLst/>
          </a:prstGeom>
        </p:spPr>
      </p:pic>
      <p:pic>
        <p:nvPicPr>
          <p:cNvPr id="11" name="Picture 10" descr="pictureStamp-Frame.png"/>
          <p:cNvPicPr>
            <a:picLocks noChangeAspect="1"/>
          </p:cNvPicPr>
          <p:nvPr/>
        </p:nvPicPr>
        <p:blipFill>
          <a:blip r:embed="rId4"/>
          <a:stretch>
            <a:fillRect/>
          </a:stretch>
        </p:blipFill>
        <p:spPr>
          <a:xfrm rot="21329776">
            <a:off x="2072772" y="555386"/>
            <a:ext cx="1610332" cy="2025115"/>
          </a:xfrm>
          <a:prstGeom prst="rect">
            <a:avLst/>
          </a:prstGeom>
        </p:spPr>
      </p:pic>
      <p:sp>
        <p:nvSpPr>
          <p:cNvPr id="12" name="Picture Placeholder 2"/>
          <p:cNvSpPr>
            <a:spLocks noGrp="1"/>
          </p:cNvSpPr>
          <p:nvPr>
            <p:ph type="pic" idx="14"/>
          </p:nvPr>
        </p:nvSpPr>
        <p:spPr>
          <a:xfrm rot="21254634">
            <a:off x="2256146" y="735839"/>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3" name="Picture Placeholder 2"/>
          <p:cNvSpPr>
            <a:spLocks noGrp="1"/>
          </p:cNvSpPr>
          <p:nvPr>
            <p:ph type="pic" idx="15"/>
          </p:nvPr>
        </p:nvSpPr>
        <p:spPr>
          <a:xfrm rot="21315648">
            <a:off x="5321748" y="780292"/>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pic>
        <p:nvPicPr>
          <p:cNvPr id="14" name="Picture 13" descr="pictureStamp-Frame.png"/>
          <p:cNvPicPr>
            <a:picLocks noChangeAspect="1"/>
          </p:cNvPicPr>
          <p:nvPr/>
        </p:nvPicPr>
        <p:blipFill>
          <a:blip r:embed="rId4"/>
          <a:stretch>
            <a:fillRect/>
          </a:stretch>
        </p:blipFill>
        <p:spPr>
          <a:xfrm rot="151790">
            <a:off x="3591963" y="936015"/>
            <a:ext cx="1610332" cy="2025115"/>
          </a:xfrm>
          <a:prstGeom prst="rect">
            <a:avLst/>
          </a:prstGeom>
        </p:spPr>
      </p:pic>
      <p:sp>
        <p:nvSpPr>
          <p:cNvPr id="17" name="Picture Placeholder 2"/>
          <p:cNvSpPr>
            <a:spLocks noGrp="1"/>
          </p:cNvSpPr>
          <p:nvPr>
            <p:ph type="pic" idx="17"/>
          </p:nvPr>
        </p:nvSpPr>
        <p:spPr>
          <a:xfrm rot="100778">
            <a:off x="3775337" y="1116468"/>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1500" y="1282700"/>
            <a:ext cx="8001000" cy="1917700"/>
          </a:xfrm>
        </p:spPr>
        <p:txBody>
          <a:bodyPr anchor="b" anchorCtr="0">
            <a:noAutofit/>
          </a:bodyPr>
          <a:lstStyle>
            <a:lvl1pPr algn="ctr">
              <a:defRPr sz="5600" b="0" cap="none" baseline="0">
                <a:solidFill>
                  <a:schemeClr val="tx1"/>
                </a:solidFill>
              </a:defRPr>
            </a:lvl1pPr>
          </a:lstStyle>
          <a:p>
            <a:r>
              <a:rPr lang="en-US" smtClean="0"/>
              <a:t>Click to edit Master title style</a:t>
            </a:r>
            <a:endParaRPr/>
          </a:p>
        </p:txBody>
      </p:sp>
      <p:sp>
        <p:nvSpPr>
          <p:cNvPr id="3" name="Text Placeholder 2"/>
          <p:cNvSpPr>
            <a:spLocks noGrp="1"/>
          </p:cNvSpPr>
          <p:nvPr>
            <p:ph type="body" idx="1"/>
          </p:nvPr>
        </p:nvSpPr>
        <p:spPr>
          <a:xfrm>
            <a:off x="571500" y="3644153"/>
            <a:ext cx="8001000" cy="833718"/>
          </a:xfrm>
        </p:spPr>
        <p:txBody>
          <a:bodyPr anchor="t" anchorCtr="0"/>
          <a:lstStyle>
            <a:lvl1pPr marL="0" indent="0" algn="ctr">
              <a:spcAft>
                <a:spcPts val="0"/>
              </a:spcAft>
              <a:buNone/>
              <a:defRPr sz="20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A6734C-E115-4BC5-9FB0-F9BF6FABFDA0}" type="datetimeFigureOut">
              <a:rPr lang="en-US" smtClean="0"/>
              <a:t>3/13/14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pic>
        <p:nvPicPr>
          <p:cNvPr id="9" name="Picture 8" descr="standardRule.png"/>
          <p:cNvPicPr>
            <a:picLocks noChangeAspect="1"/>
          </p:cNvPicPr>
          <p:nvPr/>
        </p:nvPicPr>
        <p:blipFill>
          <a:blip r:embed="rId2"/>
          <a:stretch>
            <a:fillRect/>
          </a:stretch>
        </p:blipFill>
        <p:spPr>
          <a:xfrm>
            <a:off x="2705100" y="33528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57150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2346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4A6734C-E115-4BC5-9FB0-F9BF6FABFDA0}" type="datetimeFigureOut">
              <a:rPr lang="en-US" smtClean="0"/>
              <a:t>3/13/14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pic>
        <p:nvPicPr>
          <p:cNvPr id="9" name="Picture 8"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7150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7150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2346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2346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A4A6734C-E115-4BC5-9FB0-F9BF6FABFDA0}" type="datetimeFigureOut">
              <a:rPr lang="en-US" smtClean="0"/>
              <a:t>3/13/14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39C4FB-7D33-419B-8833-D1372BFD11C8}" type="slidenum">
              <a:rPr lang="en-US" smtClean="0"/>
              <a:t>‹#›</a:t>
            </a:fld>
            <a:endParaRPr lang="en-US"/>
          </a:p>
        </p:txBody>
      </p:sp>
      <p:pic>
        <p:nvPicPr>
          <p:cNvPr id="11" name="Picture 10"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A4A6734C-E115-4BC5-9FB0-F9BF6FABFDA0}" type="datetimeFigureOut">
              <a:rPr lang="en-US" smtClean="0"/>
              <a:t>3/13/14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39C4FB-7D33-419B-8833-D1372BFD11C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A6734C-E115-4BC5-9FB0-F9BF6FABFDA0}" type="datetimeFigureOut">
              <a:rPr lang="en-US" smtClean="0"/>
              <a:t>3/13/14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39C4FB-7D33-419B-8833-D1372BFD11C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6153" y="443752"/>
            <a:ext cx="3749040" cy="1707777"/>
          </a:xfrm>
        </p:spPr>
        <p:txBody>
          <a:bodyPr anchor="b">
            <a:noAutofit/>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827494" y="430306"/>
            <a:ext cx="3749040" cy="5608544"/>
          </a:xfrm>
        </p:spPr>
        <p:txBody>
          <a:bodyPr>
            <a:normAutofit/>
          </a:bodyPr>
          <a:lstStyle>
            <a:lvl1pPr>
              <a:defRPr sz="2400"/>
            </a:lvl1pPr>
            <a:lvl2pPr>
              <a:defRPr sz="2200"/>
            </a:lvl2pPr>
            <a:lvl3pPr>
              <a:defRPr sz="2000"/>
            </a:lvl3pPr>
            <a:lvl4pPr>
              <a:defRPr sz="1800"/>
            </a:lvl4pPr>
            <a:lvl5pPr>
              <a:defRPr sz="1800"/>
            </a:lvl5pPr>
            <a:lvl6pPr marL="2290763" indent="-461963">
              <a:defRPr sz="2000"/>
            </a:lvl6pPr>
            <a:lvl7pPr marL="2290763" indent="-461963">
              <a:defRPr sz="2000"/>
            </a:lvl7pPr>
            <a:lvl8pPr marL="2290763" indent="-461963">
              <a:defRPr sz="2000"/>
            </a:lvl8pPr>
            <a:lvl9pPr marL="2290763" indent="-461963">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96153" y="2554940"/>
            <a:ext cx="3749040" cy="3146613"/>
          </a:xfrm>
        </p:spPr>
        <p:txBody>
          <a:bodyPr>
            <a:normAutofit/>
          </a:bodyPr>
          <a:lstStyle>
            <a:lvl1pPr marL="0" indent="0" algn="ctr">
              <a:spcAft>
                <a:spcPts val="1000"/>
              </a:spcAft>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A6734C-E115-4BC5-9FB0-F9BF6FABFDA0}" type="datetimeFigureOut">
              <a:rPr lang="en-US" smtClean="0"/>
              <a:t>3/13/14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pic>
        <p:nvPicPr>
          <p:cNvPr id="9" name="Picture 8"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TextPageOverlay.png"/>
          <p:cNvPicPr>
            <a:picLocks noChangeAspect="1"/>
          </p:cNvPicPr>
          <p:nvPr/>
        </p:nvPicPr>
        <p:blipFill>
          <a:blip r:embed="rId18"/>
          <a:stretch>
            <a:fillRect/>
          </a:stretch>
        </p:blipFill>
        <p:spPr>
          <a:xfrm>
            <a:off x="0" y="0"/>
            <a:ext cx="9144000" cy="6858000"/>
          </a:xfrm>
          <a:prstGeom prst="rect">
            <a:avLst/>
          </a:prstGeom>
        </p:spPr>
      </p:pic>
      <p:sp>
        <p:nvSpPr>
          <p:cNvPr id="5" name="Footer Placeholder 4"/>
          <p:cNvSpPr>
            <a:spLocks noGrp="1"/>
          </p:cNvSpPr>
          <p:nvPr>
            <p:ph type="ftr" sz="quarter" idx="3"/>
          </p:nvPr>
        </p:nvSpPr>
        <p:spPr>
          <a:xfrm>
            <a:off x="571500" y="6158753"/>
            <a:ext cx="3200400" cy="365125"/>
          </a:xfrm>
          <a:prstGeom prst="rect">
            <a:avLst/>
          </a:prstGeom>
        </p:spPr>
        <p:txBody>
          <a:bodyPr vert="horz" lIns="91440" tIns="45720" rIns="91440" bIns="45720" rtlCol="0" anchor="ctr"/>
          <a:lstStyle>
            <a:lvl1pPr algn="l">
              <a:defRPr sz="1200">
                <a:solidFill>
                  <a:schemeClr val="bg2"/>
                </a:solidFill>
              </a:defRPr>
            </a:lvl1pPr>
          </a:lstStyle>
          <a:p>
            <a:endParaRPr lang="en-US"/>
          </a:p>
        </p:txBody>
      </p:sp>
      <p:sp>
        <p:nvSpPr>
          <p:cNvPr id="2" name="Title Placeholder 1"/>
          <p:cNvSpPr>
            <a:spLocks noGrp="1"/>
          </p:cNvSpPr>
          <p:nvPr>
            <p:ph type="title"/>
          </p:nvPr>
        </p:nvSpPr>
        <p:spPr>
          <a:xfrm>
            <a:off x="571500" y="274638"/>
            <a:ext cx="8001000" cy="1143000"/>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571500" y="1905000"/>
            <a:ext cx="80010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372100" y="6158753"/>
            <a:ext cx="3200400" cy="365125"/>
          </a:xfrm>
          <a:prstGeom prst="rect">
            <a:avLst/>
          </a:prstGeom>
        </p:spPr>
        <p:txBody>
          <a:bodyPr vert="horz" lIns="91440" tIns="45720" rIns="91440" bIns="45720" rtlCol="0" anchor="ctr"/>
          <a:lstStyle>
            <a:lvl1pPr algn="r">
              <a:defRPr sz="1200">
                <a:solidFill>
                  <a:schemeClr val="bg2"/>
                </a:solidFill>
              </a:defRPr>
            </a:lvl1pPr>
          </a:lstStyle>
          <a:p>
            <a:fld id="{A4A6734C-E115-4BC5-9FB0-F9BF6FABFDA0}" type="datetimeFigureOut">
              <a:rPr lang="en-US" smtClean="0"/>
              <a:t>3/13/14</a:t>
            </a:fld>
            <a:endParaRPr lang="en-US"/>
          </a:p>
        </p:txBody>
      </p:sp>
      <p:sp>
        <p:nvSpPr>
          <p:cNvPr id="6" name="Slide Number Placeholder 5"/>
          <p:cNvSpPr>
            <a:spLocks noGrp="1"/>
          </p:cNvSpPr>
          <p:nvPr>
            <p:ph type="sldNum" sz="quarter" idx="4"/>
          </p:nvPr>
        </p:nvSpPr>
        <p:spPr>
          <a:xfrm>
            <a:off x="4046220" y="6158753"/>
            <a:ext cx="1051560" cy="365125"/>
          </a:xfrm>
          <a:prstGeom prst="rect">
            <a:avLst/>
          </a:prstGeom>
        </p:spPr>
        <p:txBody>
          <a:bodyPr vert="horz" lIns="91440" tIns="45720" rIns="91440" bIns="45720" rtlCol="0" anchor="ctr"/>
          <a:lstStyle>
            <a:lvl1pPr algn="ctr">
              <a:defRPr sz="1200">
                <a:solidFill>
                  <a:schemeClr val="bg2"/>
                </a:solidFill>
              </a:defRPr>
            </a:lvl1pPr>
          </a:lstStyle>
          <a:p>
            <a:fld id="{D739C4FB-7D33-419B-8833-D1372BFD11C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ctr" defTabSz="914400" rtl="0" eaLnBrk="1" latinLnBrk="0" hangingPunct="1">
        <a:spcBef>
          <a:spcPct val="0"/>
        </a:spcBef>
        <a:buNone/>
        <a:defRPr sz="5400" kern="1200">
          <a:solidFill>
            <a:schemeClr val="tx1"/>
          </a:solidFill>
          <a:latin typeface="+mj-lt"/>
          <a:ea typeface="+mj-ea"/>
          <a:cs typeface="+mj-cs"/>
        </a:defRPr>
      </a:lvl1pPr>
    </p:titleStyle>
    <p:bodyStyle>
      <a:lvl1pPr marL="457200" indent="-457200" algn="l" defTabSz="914400" rtl="0" eaLnBrk="1" latinLnBrk="0" hangingPunct="1">
        <a:spcBef>
          <a:spcPts val="0"/>
        </a:spcBef>
        <a:spcAft>
          <a:spcPts val="2000"/>
        </a:spcAft>
        <a:buFont typeface="Wingdings 2" pitchFamily="18" charset="2"/>
        <a:buChar char=""/>
        <a:defRPr sz="2400" kern="1200">
          <a:solidFill>
            <a:schemeClr val="tx1"/>
          </a:solidFill>
          <a:latin typeface="+mn-lt"/>
          <a:ea typeface="+mn-ea"/>
          <a:cs typeface="+mn-cs"/>
        </a:defRPr>
      </a:lvl1pPr>
      <a:lvl2pPr marL="914400" indent="-457200" algn="l" defTabSz="914400" rtl="0" eaLnBrk="1" latinLnBrk="0" hangingPunct="1">
        <a:spcBef>
          <a:spcPts val="0"/>
        </a:spcBef>
        <a:spcAft>
          <a:spcPts val="1000"/>
        </a:spcAft>
        <a:buClr>
          <a:schemeClr val="bg2"/>
        </a:buClr>
        <a:buFont typeface="Wingdings 2" pitchFamily="18" charset="2"/>
        <a:buChar char=""/>
        <a:defRPr sz="2200" kern="1200">
          <a:solidFill>
            <a:schemeClr val="tx1"/>
          </a:solidFill>
          <a:latin typeface="+mn-lt"/>
          <a:ea typeface="+mn-ea"/>
          <a:cs typeface="+mn-cs"/>
        </a:defRPr>
      </a:lvl2pPr>
      <a:lvl3pPr marL="1371600" indent="-457200" algn="l" defTabSz="914400" rtl="0" eaLnBrk="1" latinLnBrk="0" hangingPunct="1">
        <a:spcBef>
          <a:spcPts val="0"/>
        </a:spcBef>
        <a:spcAft>
          <a:spcPts val="1000"/>
        </a:spcAft>
        <a:buFont typeface="Wingdings 2" pitchFamily="18" charset="2"/>
        <a:buChar char=""/>
        <a:defRPr sz="2000" kern="1200">
          <a:solidFill>
            <a:schemeClr val="tx1"/>
          </a:solidFill>
          <a:latin typeface="+mn-lt"/>
          <a:ea typeface="+mn-ea"/>
          <a:cs typeface="+mn-cs"/>
        </a:defRPr>
      </a:lvl3pPr>
      <a:lvl4pPr marL="1828800" indent="-457200" algn="l" defTabSz="914400" rtl="0" eaLnBrk="1" latinLnBrk="0" hangingPunct="1">
        <a:spcBef>
          <a:spcPts val="0"/>
        </a:spcBef>
        <a:spcAft>
          <a:spcPts val="1000"/>
        </a:spcAft>
        <a:buClr>
          <a:schemeClr val="bg2"/>
        </a:buClr>
        <a:buFont typeface="Wingdings 2" pitchFamily="18" charset="2"/>
        <a:buChar char=""/>
        <a:defRPr sz="1800" kern="1200">
          <a:solidFill>
            <a:schemeClr val="tx1"/>
          </a:solidFill>
          <a:latin typeface="+mn-lt"/>
          <a:ea typeface="+mn-ea"/>
          <a:cs typeface="+mn-cs"/>
        </a:defRPr>
      </a:lvl4pPr>
      <a:lvl5pPr marL="2286000" indent="-457200" algn="l" defTabSz="914400" rtl="0" eaLnBrk="1" latinLnBrk="0" hangingPunct="1">
        <a:spcBef>
          <a:spcPts val="0"/>
        </a:spcBef>
        <a:spcAft>
          <a:spcPts val="1000"/>
        </a:spcAft>
        <a:buFont typeface="Wingdings 2" pitchFamily="18" charset="2"/>
        <a:buChar char=""/>
        <a:defRPr sz="1800" kern="1200">
          <a:solidFill>
            <a:schemeClr val="tx1"/>
          </a:solidFill>
          <a:latin typeface="+mn-lt"/>
          <a:ea typeface="+mn-ea"/>
          <a:cs typeface="+mn-cs"/>
        </a:defRPr>
      </a:lvl5pPr>
      <a:lvl6pPr marL="27432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6pPr>
      <a:lvl7pPr marL="32051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7pPr>
      <a:lvl8pPr marL="36576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8pPr>
      <a:lvl9pPr marL="41195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hyperlink" Target="http://www.youtube.com/watch?v=e_jD7mGxu1Y"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14.xml"/><Relationship Id="rId2"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7.png"/><Relationship Id="rId3"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9.jpg"/><Relationship Id="rId3"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3.xml"/><Relationship Id="rId2"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2.jpg"/><Relationship Id="rId3" Type="http://schemas.openxmlformats.org/officeDocument/2006/relationships/image" Target="../media/image4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11.xml"/><Relationship Id="rId2"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13.xml"/><Relationship Id="rId2"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13.xml"/><Relationship Id="rId2"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Globally Empowering Women Through Media</a:t>
            </a:r>
            <a:endParaRPr lang="en-US" dirty="0"/>
          </a:p>
        </p:txBody>
      </p:sp>
      <p:sp>
        <p:nvSpPr>
          <p:cNvPr id="3" name="TextBox 2"/>
          <p:cNvSpPr txBox="1"/>
          <p:nvPr/>
        </p:nvSpPr>
        <p:spPr>
          <a:xfrm>
            <a:off x="1627070" y="5225773"/>
            <a:ext cx="6500773" cy="369332"/>
          </a:xfrm>
          <a:prstGeom prst="rect">
            <a:avLst/>
          </a:prstGeom>
          <a:noFill/>
        </p:spPr>
        <p:txBody>
          <a:bodyPr wrap="none" rtlCol="0">
            <a:spAutoFit/>
          </a:bodyPr>
          <a:lstStyle/>
          <a:p>
            <a:r>
              <a:rPr lang="zh-CN" altLang="en-US" dirty="0" smtClean="0"/>
              <a:t>－－</a:t>
            </a:r>
            <a:r>
              <a:rPr lang="en-US" altLang="zh-CN" dirty="0" smtClean="0"/>
              <a:t>Team: Lei Guo, Lindsay </a:t>
            </a:r>
            <a:r>
              <a:rPr lang="en-US" altLang="zh-CN" dirty="0" err="1" smtClean="0"/>
              <a:t>Strott</a:t>
            </a:r>
            <a:r>
              <a:rPr lang="en-US" altLang="zh-CN" dirty="0" smtClean="0"/>
              <a:t>, Danni Yang, Brenda  Turner </a:t>
            </a:r>
            <a:endParaRPr lang="en-US" dirty="0"/>
          </a:p>
        </p:txBody>
      </p:sp>
    </p:spTree>
    <p:extLst>
      <p:ext uri="{BB962C8B-B14F-4D97-AF65-F5344CB8AC3E}">
        <p14:creationId xmlns:p14="http://schemas.microsoft.com/office/powerpoint/2010/main" val="137311661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63770"/>
            <a:ext cx="6987654" cy="998119"/>
          </a:xfrm>
        </p:spPr>
        <p:txBody>
          <a:bodyPr/>
          <a:lstStyle/>
          <a:p>
            <a:r>
              <a:rPr lang="en-US" altLang="zh-CN" sz="2800" dirty="0" smtClean="0">
                <a:latin typeface="Eurostile"/>
                <a:cs typeface="Eurostile"/>
              </a:rPr>
              <a:t>How did cable television change women’s status in  rural India?</a:t>
            </a:r>
            <a:endParaRPr lang="zh-CN" altLang="en-US" sz="2800" dirty="0">
              <a:latin typeface="Eurostile"/>
              <a:cs typeface="Eurostile"/>
            </a:endParaRPr>
          </a:p>
        </p:txBody>
      </p:sp>
      <p:sp>
        <p:nvSpPr>
          <p:cNvPr id="3" name="文本占位符 2"/>
          <p:cNvSpPr>
            <a:spLocks noGrp="1"/>
          </p:cNvSpPr>
          <p:nvPr>
            <p:ph type="body" sz="half" idx="2"/>
          </p:nvPr>
        </p:nvSpPr>
        <p:spPr>
          <a:xfrm>
            <a:off x="245661" y="1924334"/>
            <a:ext cx="8366076" cy="4933666"/>
          </a:xfrm>
        </p:spPr>
        <p:txBody>
          <a:bodyPr>
            <a:normAutofit fontScale="62500" lnSpcReduction="20000"/>
          </a:bodyPr>
          <a:lstStyle/>
          <a:p>
            <a:pPr algn="just"/>
            <a:endParaRPr lang="en-US" altLang="zh-CN" dirty="0" smtClean="0">
              <a:latin typeface="Eurostile"/>
              <a:cs typeface="Eurostile"/>
            </a:endParaRPr>
          </a:p>
          <a:p>
            <a:pPr algn="just"/>
            <a:endParaRPr lang="en-US" altLang="zh-CN" dirty="0" smtClean="0">
              <a:latin typeface="Eurostile"/>
              <a:cs typeface="Eurostile"/>
            </a:endParaRPr>
          </a:p>
          <a:p>
            <a:pPr algn="just"/>
            <a:endParaRPr lang="en-US" altLang="zh-CN" dirty="0" smtClean="0">
              <a:latin typeface="Eurostile"/>
              <a:cs typeface="Eurostile"/>
            </a:endParaRPr>
          </a:p>
          <a:p>
            <a:pPr algn="just"/>
            <a:endParaRPr lang="en-US" altLang="zh-CN" dirty="0" smtClean="0">
              <a:latin typeface="Eurostile"/>
              <a:cs typeface="Eurostile"/>
            </a:endParaRPr>
          </a:p>
          <a:p>
            <a:pPr algn="just"/>
            <a:endParaRPr lang="en-US" altLang="zh-CN" dirty="0" smtClean="0">
              <a:latin typeface="Eurostile"/>
              <a:cs typeface="Eurostile"/>
            </a:endParaRPr>
          </a:p>
          <a:p>
            <a:pPr algn="just"/>
            <a:r>
              <a:rPr lang="en-US" altLang="zh-CN" sz="2900" dirty="0" err="1" smtClean="0">
                <a:latin typeface="Eurostile"/>
                <a:cs typeface="Eurostile"/>
              </a:rPr>
              <a:t>Kyunki</a:t>
            </a:r>
            <a:r>
              <a:rPr lang="en-US" altLang="zh-CN" sz="2900" dirty="0" smtClean="0">
                <a:latin typeface="Eurostile"/>
                <a:cs typeface="Eurostile"/>
              </a:rPr>
              <a:t> </a:t>
            </a:r>
            <a:r>
              <a:rPr lang="en-US" altLang="zh-CN" sz="2900" dirty="0" err="1" smtClean="0">
                <a:latin typeface="Eurostile"/>
                <a:cs typeface="Eurostile"/>
              </a:rPr>
              <a:t>Saas</a:t>
            </a:r>
            <a:r>
              <a:rPr lang="en-US" altLang="zh-CN" sz="2900" dirty="0" smtClean="0">
                <a:latin typeface="Eurostile"/>
                <a:cs typeface="Eurostile"/>
              </a:rPr>
              <a:t> </a:t>
            </a:r>
            <a:r>
              <a:rPr lang="en-US" altLang="zh-CN" sz="2900" dirty="0" err="1" smtClean="0">
                <a:latin typeface="Eurostile"/>
                <a:cs typeface="Eurostile"/>
              </a:rPr>
              <a:t>Bhi</a:t>
            </a:r>
            <a:r>
              <a:rPr lang="en-US" altLang="zh-CN" sz="2900" dirty="0" smtClean="0">
                <a:latin typeface="Eurostile"/>
                <a:cs typeface="Eurostile"/>
              </a:rPr>
              <a:t> </a:t>
            </a:r>
            <a:r>
              <a:rPr lang="en-US" altLang="zh-CN" sz="2900" dirty="0" err="1" smtClean="0">
                <a:latin typeface="Eurostile"/>
                <a:cs typeface="Eurostile"/>
              </a:rPr>
              <a:t>Kabhi</a:t>
            </a:r>
            <a:r>
              <a:rPr lang="en-US" altLang="zh-CN" sz="2900" dirty="0" smtClean="0">
                <a:latin typeface="Eurostile"/>
                <a:cs typeface="Eurostile"/>
              </a:rPr>
              <a:t> </a:t>
            </a:r>
            <a:r>
              <a:rPr lang="en-US" altLang="zh-CN" sz="2900" dirty="0" err="1" smtClean="0">
                <a:latin typeface="Eurostile"/>
                <a:cs typeface="Eurostile"/>
              </a:rPr>
              <a:t>Bahu</a:t>
            </a:r>
            <a:r>
              <a:rPr lang="en-US" altLang="zh-CN" sz="2900" dirty="0" smtClean="0">
                <a:latin typeface="Eurostile"/>
                <a:cs typeface="Eurostile"/>
              </a:rPr>
              <a:t> </a:t>
            </a:r>
            <a:r>
              <a:rPr lang="en-US" altLang="zh-CN" sz="2900" dirty="0" err="1" smtClean="0">
                <a:latin typeface="Eurostile"/>
                <a:cs typeface="Eurostile"/>
              </a:rPr>
              <a:t>Thi</a:t>
            </a:r>
            <a:r>
              <a:rPr lang="en-US" altLang="zh-CN" sz="2900" dirty="0" smtClean="0">
                <a:latin typeface="Eurostile"/>
                <a:cs typeface="Eurostile"/>
              </a:rPr>
              <a:t> (Because a mother-in-law was once a daughter-in-law, too) is one of the most popular soap operas based around the life of a middle-class woman who marries into a rich family and becomes the ideal wife, daughter-in-law, mother, mother-in-law, grandmother and grandmother-in-law, solving all the intricate problems within the family and never deterring from the path of righteousness. </a:t>
            </a:r>
          </a:p>
          <a:p>
            <a:pPr algn="just"/>
            <a:endParaRPr lang="en-US" altLang="zh-CN" sz="2900" b="1" dirty="0" smtClean="0">
              <a:latin typeface="Eurostile"/>
              <a:cs typeface="Eurostile"/>
            </a:endParaRPr>
          </a:p>
          <a:p>
            <a:pPr algn="just"/>
            <a:r>
              <a:rPr lang="en-US" altLang="zh-CN" sz="2900" b="1" dirty="0" smtClean="0">
                <a:latin typeface="Eurostile"/>
                <a:cs typeface="Eurostile"/>
              </a:rPr>
              <a:t>Effects of cable television programming</a:t>
            </a:r>
            <a:endParaRPr lang="zh-CN" altLang="zh-CN" sz="2900" b="1" dirty="0" smtClean="0">
              <a:latin typeface="Eurostile"/>
              <a:cs typeface="Eurostile"/>
            </a:endParaRPr>
          </a:p>
          <a:p>
            <a:pPr algn="just">
              <a:buFont typeface="Wingdings" pitchFamily="2" charset="2"/>
              <a:buChar char="Ø"/>
            </a:pPr>
            <a:r>
              <a:rPr lang="en-US" altLang="zh-CN" sz="2900" dirty="0" smtClean="0">
                <a:latin typeface="Eurostile"/>
                <a:cs typeface="Eurostile"/>
              </a:rPr>
              <a:t>Cable programming featuring educational and independent women performing actively in authority positions adds to the preference of daughters. Evidences shows a 12% decrease in the preference for the next child to be a boy.</a:t>
            </a:r>
          </a:p>
          <a:p>
            <a:pPr algn="just">
              <a:buFont typeface="Wingdings" pitchFamily="2" charset="2"/>
              <a:buChar char="Ø"/>
            </a:pPr>
            <a:r>
              <a:rPr lang="en-US" altLang="zh-CN" sz="2900" dirty="0" smtClean="0">
                <a:latin typeface="Eurostile"/>
                <a:cs typeface="Eurostile"/>
              </a:rPr>
              <a:t>There is  a 10% decrease in wife beating situations.</a:t>
            </a:r>
          </a:p>
          <a:p>
            <a:pPr algn="just"/>
            <a:endParaRPr lang="en-US" altLang="zh-CN" dirty="0" smtClean="0">
              <a:latin typeface="Eurostile"/>
              <a:cs typeface="Eurostile"/>
            </a:endParaRPr>
          </a:p>
          <a:p>
            <a:pPr algn="just">
              <a:buFont typeface="Wingdings" pitchFamily="2" charset="2"/>
              <a:buChar char="Ø"/>
            </a:pPr>
            <a:endParaRPr lang="en-US" altLang="zh-CN" dirty="0" smtClean="0">
              <a:latin typeface="Eurostile"/>
              <a:cs typeface="Eurostile"/>
            </a:endParaRPr>
          </a:p>
          <a:p>
            <a:pPr algn="just"/>
            <a:endParaRPr lang="zh-CN" altLang="zh-CN" dirty="0" smtClean="0">
              <a:latin typeface="Eurostile"/>
              <a:cs typeface="Eurostile"/>
            </a:endParaRPr>
          </a:p>
          <a:p>
            <a:endParaRPr lang="zh-CN" altLang="en-US" dirty="0">
              <a:latin typeface="Eurostile"/>
              <a:cs typeface="Eurostile"/>
            </a:endParaRPr>
          </a:p>
        </p:txBody>
      </p:sp>
      <p:pic>
        <p:nvPicPr>
          <p:cNvPr id="4" name="图片 3" descr="Kyunki_Saas_Bhi_Kabhi_Bahu_Thi.jpg"/>
          <p:cNvPicPr>
            <a:picLocks noChangeAspect="1"/>
          </p:cNvPicPr>
          <p:nvPr/>
        </p:nvPicPr>
        <p:blipFill>
          <a:blip r:embed="rId2" cstate="print"/>
          <a:stretch>
            <a:fillRect/>
          </a:stretch>
        </p:blipFill>
        <p:spPr>
          <a:xfrm>
            <a:off x="2163375" y="1161889"/>
            <a:ext cx="4489704" cy="1965960"/>
          </a:xfrm>
          <a:prstGeom prst="rect">
            <a:avLst/>
          </a:prstGeom>
        </p:spPr>
      </p:pic>
    </p:spTree>
    <p:extLst>
      <p:ext uri="{BB962C8B-B14F-4D97-AF65-F5344CB8AC3E}">
        <p14:creationId xmlns:p14="http://schemas.microsoft.com/office/powerpoint/2010/main" val="152867781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Eurostile"/>
                <a:cs typeface="Eurostile"/>
              </a:rPr>
              <a:t>One Child Policy </a:t>
            </a:r>
            <a:br>
              <a:rPr lang="en-US" dirty="0" smtClean="0">
                <a:latin typeface="Eurostile"/>
                <a:cs typeface="Eurostile"/>
              </a:rPr>
            </a:br>
            <a:r>
              <a:rPr lang="en-US" dirty="0" smtClean="0">
                <a:latin typeface="Eurostile"/>
                <a:cs typeface="Eurostile"/>
              </a:rPr>
              <a:t>in China</a:t>
            </a:r>
            <a:endParaRPr lang="en-US" dirty="0">
              <a:latin typeface="Eurostile"/>
              <a:cs typeface="Eurostile"/>
            </a:endParaRPr>
          </a:p>
        </p:txBody>
      </p:sp>
      <p:sp>
        <p:nvSpPr>
          <p:cNvPr id="3" name="Text Placeholder 2"/>
          <p:cNvSpPr>
            <a:spLocks noGrp="1"/>
          </p:cNvSpPr>
          <p:nvPr>
            <p:ph type="body" sz="half" idx="2"/>
          </p:nvPr>
        </p:nvSpPr>
        <p:spPr>
          <a:xfrm>
            <a:off x="594360" y="2551175"/>
            <a:ext cx="3912782" cy="4078353"/>
          </a:xfrm>
        </p:spPr>
        <p:txBody>
          <a:bodyPr>
            <a:normAutofit/>
          </a:bodyPr>
          <a:lstStyle/>
          <a:p>
            <a:pPr marL="285750" indent="-285750" algn="just">
              <a:buFont typeface="Wingdings" charset="2"/>
              <a:buChar char="²"/>
            </a:pPr>
            <a:r>
              <a:rPr lang="en-US" dirty="0">
                <a:latin typeface="Eurostile"/>
                <a:cs typeface="Eurostile"/>
              </a:rPr>
              <a:t>The one-child policy, officially the family planning policy</a:t>
            </a:r>
            <a:r>
              <a:rPr lang="en-US" dirty="0" smtClean="0">
                <a:latin typeface="Eurostile"/>
                <a:cs typeface="Eurostile"/>
              </a:rPr>
              <a:t>, </a:t>
            </a:r>
            <a:r>
              <a:rPr lang="en-US" dirty="0">
                <a:latin typeface="Eurostile"/>
                <a:cs typeface="Eurostile"/>
              </a:rPr>
              <a:t>is the population control policy of the People's Republic of China. This policy was introduced in 1979 to alleviate social, economic, and environmental problems in China</a:t>
            </a:r>
            <a:r>
              <a:rPr lang="en-US" dirty="0" smtClean="0">
                <a:latin typeface="Eurostile"/>
                <a:cs typeface="Eurostile"/>
              </a:rPr>
              <a:t>.</a:t>
            </a:r>
          </a:p>
          <a:p>
            <a:pPr marL="285750" indent="-285750" algn="just">
              <a:buFont typeface="Wingdings" charset="2"/>
              <a:buChar char="²"/>
            </a:pPr>
            <a:r>
              <a:rPr lang="en-US" dirty="0">
                <a:latin typeface="Eurostile"/>
                <a:cs typeface="Eurostile"/>
              </a:rPr>
              <a:t>The policy is controversial both within and outside China because of the manner in which the policy has been implemented, and because of concerns about negative social consequences.</a:t>
            </a:r>
          </a:p>
          <a:p>
            <a:pPr marL="285750" indent="-285750">
              <a:buFont typeface="Wingdings" charset="2"/>
              <a:buChar char="²"/>
            </a:pPr>
            <a:endParaRPr lang="en-US" dirty="0" smtClean="0">
              <a:latin typeface="Eurostile"/>
              <a:cs typeface="Eurostile"/>
            </a:endParaRPr>
          </a:p>
          <a:p>
            <a:pPr marL="285750" indent="-285750">
              <a:buFont typeface="Wingdings" charset="2"/>
              <a:buChar char="²"/>
            </a:pPr>
            <a:endParaRPr lang="en-US" dirty="0">
              <a:latin typeface="Eurostile"/>
              <a:cs typeface="Eurostile"/>
            </a:endParaRPr>
          </a:p>
        </p:txBody>
      </p:sp>
      <p:pic>
        <p:nvPicPr>
          <p:cNvPr id="4" name="Picture 3"/>
          <p:cNvPicPr>
            <a:picLocks noChangeAspect="1"/>
          </p:cNvPicPr>
          <p:nvPr/>
        </p:nvPicPr>
        <p:blipFill>
          <a:blip r:embed="rId2"/>
          <a:stretch>
            <a:fillRect/>
          </a:stretch>
        </p:blipFill>
        <p:spPr>
          <a:xfrm rot="799058">
            <a:off x="4765709" y="2381796"/>
            <a:ext cx="3983227" cy="2710017"/>
          </a:xfrm>
          <a:prstGeom prst="rect">
            <a:avLst/>
          </a:prstGeom>
        </p:spPr>
      </p:pic>
    </p:spTree>
    <p:extLst>
      <p:ext uri="{BB962C8B-B14F-4D97-AF65-F5344CB8AC3E}">
        <p14:creationId xmlns:p14="http://schemas.microsoft.com/office/powerpoint/2010/main" val="147350293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 y="434609"/>
            <a:ext cx="3749040" cy="1047162"/>
          </a:xfrm>
        </p:spPr>
        <p:txBody>
          <a:bodyPr/>
          <a:lstStyle/>
          <a:p>
            <a:r>
              <a:rPr lang="en-US" dirty="0">
                <a:latin typeface="Eurostile"/>
                <a:cs typeface="Eurostile"/>
              </a:rPr>
              <a:t>Forced Abortion of </a:t>
            </a:r>
            <a:r>
              <a:rPr lang="en-US" dirty="0" err="1" smtClean="0">
                <a:latin typeface="Eurostile"/>
                <a:cs typeface="Eurostile"/>
              </a:rPr>
              <a:t>Jianmei</a:t>
            </a:r>
            <a:r>
              <a:rPr lang="en-US" dirty="0" smtClean="0">
                <a:latin typeface="Eurostile"/>
                <a:cs typeface="Eurostile"/>
              </a:rPr>
              <a:t> </a:t>
            </a:r>
            <a:r>
              <a:rPr lang="en-US" dirty="0" err="1" smtClean="0">
                <a:latin typeface="Eurostile"/>
                <a:cs typeface="Eurostile"/>
              </a:rPr>
              <a:t>Feng</a:t>
            </a:r>
            <a:r>
              <a:rPr lang="zh-CN" altLang="en-US" dirty="0" smtClean="0">
                <a:latin typeface="Eurostile"/>
                <a:cs typeface="Eurostile"/>
              </a:rPr>
              <a:t> </a:t>
            </a:r>
            <a:endParaRPr lang="en-US" dirty="0">
              <a:latin typeface="Eurostile"/>
              <a:cs typeface="Eurostile"/>
            </a:endParaRPr>
          </a:p>
        </p:txBody>
      </p:sp>
      <p:sp>
        <p:nvSpPr>
          <p:cNvPr id="5" name="Line 3"/>
          <p:cNvSpPr>
            <a:spLocks noChangeShapeType="1"/>
          </p:cNvSpPr>
          <p:nvPr/>
        </p:nvSpPr>
        <p:spPr bwMode="auto">
          <a:xfrm>
            <a:off x="1014721" y="2210910"/>
            <a:ext cx="0" cy="3124200"/>
          </a:xfrm>
          <a:prstGeom prst="line">
            <a:avLst/>
          </a:prstGeom>
          <a:noFill/>
          <a:ln w="1905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 name="Group 3"/>
          <p:cNvGrpSpPr>
            <a:grpSpLocks/>
          </p:cNvGrpSpPr>
          <p:nvPr/>
        </p:nvGrpSpPr>
        <p:grpSpPr bwMode="auto">
          <a:xfrm>
            <a:off x="146359" y="1834689"/>
            <a:ext cx="1724025" cy="482600"/>
            <a:chOff x="816" y="2304"/>
            <a:chExt cx="1440" cy="448"/>
          </a:xfrm>
          <a:solidFill>
            <a:schemeClr val="accent5"/>
          </a:solidFill>
        </p:grpSpPr>
        <p:sp>
          <p:nvSpPr>
            <p:cNvPr id="7" name="Freeform 4"/>
            <p:cNvSpPr>
              <a:spLocks/>
            </p:cNvSpPr>
            <p:nvPr/>
          </p:nvSpPr>
          <p:spPr bwMode="gray">
            <a:xfrm>
              <a:off x="901" y="2562"/>
              <a:ext cx="1270" cy="190"/>
            </a:xfrm>
            <a:custGeom>
              <a:avLst/>
              <a:gdLst>
                <a:gd name="T0" fmla="*/ 2381 w 1120"/>
                <a:gd name="T1" fmla="*/ 46 h 252"/>
                <a:gd name="T2" fmla="*/ 2371 w 1120"/>
                <a:gd name="T3" fmla="*/ 46 h 252"/>
                <a:gd name="T4" fmla="*/ 2337 w 1120"/>
                <a:gd name="T5" fmla="*/ 45 h 252"/>
                <a:gd name="T6" fmla="*/ 2284 w 1120"/>
                <a:gd name="T7" fmla="*/ 44 h 252"/>
                <a:gd name="T8" fmla="*/ 2208 w 1120"/>
                <a:gd name="T9" fmla="*/ 43 h 252"/>
                <a:gd name="T10" fmla="*/ 2110 w 1120"/>
                <a:gd name="T11" fmla="*/ 41 h 252"/>
                <a:gd name="T12" fmla="*/ 1996 w 1120"/>
                <a:gd name="T13" fmla="*/ 39 h 252"/>
                <a:gd name="T14" fmla="*/ 1862 w 1120"/>
                <a:gd name="T15" fmla="*/ 38 h 252"/>
                <a:gd name="T16" fmla="*/ 1712 w 1120"/>
                <a:gd name="T17" fmla="*/ 36 h 252"/>
                <a:gd name="T18" fmla="*/ 1553 w 1120"/>
                <a:gd name="T19" fmla="*/ 35 h 252"/>
                <a:gd name="T20" fmla="*/ 1373 w 1120"/>
                <a:gd name="T21" fmla="*/ 34 h 252"/>
                <a:gd name="T22" fmla="*/ 1180 w 1120"/>
                <a:gd name="T23" fmla="*/ 34 h 252"/>
                <a:gd name="T24" fmla="*/ 990 w 1120"/>
                <a:gd name="T25" fmla="*/ 34 h 252"/>
                <a:gd name="T26" fmla="*/ 815 w 1120"/>
                <a:gd name="T27" fmla="*/ 35 h 252"/>
                <a:gd name="T28" fmla="*/ 654 w 1120"/>
                <a:gd name="T29" fmla="*/ 36 h 252"/>
                <a:gd name="T30" fmla="*/ 506 w 1120"/>
                <a:gd name="T31" fmla="*/ 38 h 252"/>
                <a:gd name="T32" fmla="*/ 380 w 1120"/>
                <a:gd name="T33" fmla="*/ 39 h 252"/>
                <a:gd name="T34" fmla="*/ 269 w 1120"/>
                <a:gd name="T35" fmla="*/ 41 h 252"/>
                <a:gd name="T36" fmla="*/ 173 w 1120"/>
                <a:gd name="T37" fmla="*/ 43 h 252"/>
                <a:gd name="T38" fmla="*/ 98 w 1120"/>
                <a:gd name="T39" fmla="*/ 44 h 252"/>
                <a:gd name="T40" fmla="*/ 42 w 1120"/>
                <a:gd name="T41" fmla="*/ 45 h 252"/>
                <a:gd name="T42" fmla="*/ 12 w 1120"/>
                <a:gd name="T43" fmla="*/ 46 h 252"/>
                <a:gd name="T44" fmla="*/ 0 w 1120"/>
                <a:gd name="T45" fmla="*/ 46 h 252"/>
                <a:gd name="T46" fmla="*/ 0 w 1120"/>
                <a:gd name="T47" fmla="*/ 11 h 252"/>
                <a:gd name="T48" fmla="*/ 1189 w 1120"/>
                <a:gd name="T49" fmla="*/ 0 h 252"/>
                <a:gd name="T50" fmla="*/ 2381 w 1120"/>
                <a:gd name="T51" fmla="*/ 11 h 252"/>
                <a:gd name="T52" fmla="*/ 2381 w 1120"/>
                <a:gd name="T53" fmla="*/ 46 h 252"/>
                <a:gd name="T54" fmla="*/ 2381 w 1120"/>
                <a:gd name="T55" fmla="*/ 46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ln/>
            <a:extLst/>
          </p:spPr>
          <p:style>
            <a:lnRef idx="1">
              <a:schemeClr val="accent1"/>
            </a:lnRef>
            <a:fillRef idx="2">
              <a:schemeClr val="accent1"/>
            </a:fillRef>
            <a:effectRef idx="1">
              <a:schemeClr val="accent1"/>
            </a:effectRef>
            <a:fontRef idx="minor">
              <a:schemeClr val="dk1"/>
            </a:fontRef>
          </p:style>
          <p:txBody>
            <a:bodyPr/>
            <a:lstStyle/>
            <a:p>
              <a:pPr>
                <a:defRPr/>
              </a:pPr>
              <a:endParaRPr lang="zh-CN" altLang="en-US">
                <a:solidFill>
                  <a:schemeClr val="tx1"/>
                </a:solidFill>
              </a:endParaRPr>
            </a:p>
          </p:txBody>
        </p:sp>
        <p:sp>
          <p:nvSpPr>
            <p:cNvPr id="8" name="Rectangle 5"/>
            <p:cNvSpPr>
              <a:spLocks noChangeArrowheads="1"/>
            </p:cNvSpPr>
            <p:nvPr/>
          </p:nvSpPr>
          <p:spPr bwMode="gray">
            <a:xfrm>
              <a:off x="816" y="2304"/>
              <a:ext cx="1440" cy="39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eaLnBrk="0" hangingPunct="0">
                <a:defRPr/>
              </a:pPr>
              <a:r>
                <a:rPr lang="en-US" altLang="zh-CN" b="1" dirty="0" smtClean="0">
                  <a:solidFill>
                    <a:schemeClr val="tx1"/>
                  </a:solidFill>
                  <a:latin typeface="Calibri" pitchFamily="34" charset="0"/>
                  <a:ea typeface="宋体" pitchFamily="2" charset="-122"/>
                  <a:cs typeface="Arial" charset="0"/>
                </a:rPr>
                <a:t>6/2/2012</a:t>
              </a:r>
              <a:endParaRPr lang="en-US" altLang="zh-CN" b="1" dirty="0">
                <a:solidFill>
                  <a:schemeClr val="tx1"/>
                </a:solidFill>
                <a:latin typeface="Calibri" pitchFamily="34" charset="0"/>
                <a:ea typeface="宋体" pitchFamily="2" charset="-122"/>
                <a:cs typeface="Arial" charset="0"/>
              </a:endParaRPr>
            </a:p>
          </p:txBody>
        </p:sp>
      </p:grpSp>
      <p:grpSp>
        <p:nvGrpSpPr>
          <p:cNvPr id="9" name="Group 6"/>
          <p:cNvGrpSpPr>
            <a:grpSpLocks/>
          </p:cNvGrpSpPr>
          <p:nvPr/>
        </p:nvGrpSpPr>
        <p:grpSpPr bwMode="auto">
          <a:xfrm>
            <a:off x="146359" y="3879373"/>
            <a:ext cx="1724025" cy="482600"/>
            <a:chOff x="816" y="2304"/>
            <a:chExt cx="1440" cy="448"/>
          </a:xfrm>
        </p:grpSpPr>
        <p:sp>
          <p:nvSpPr>
            <p:cNvPr id="10" name="Freeform 7"/>
            <p:cNvSpPr>
              <a:spLocks/>
            </p:cNvSpPr>
            <p:nvPr/>
          </p:nvSpPr>
          <p:spPr bwMode="gray">
            <a:xfrm>
              <a:off x="901" y="2562"/>
              <a:ext cx="1270" cy="190"/>
            </a:xfrm>
            <a:custGeom>
              <a:avLst/>
              <a:gdLst>
                <a:gd name="T0" fmla="*/ 2700 w 1120"/>
                <a:gd name="T1" fmla="*/ 35 h 252"/>
                <a:gd name="T2" fmla="*/ 2689 w 1120"/>
                <a:gd name="T3" fmla="*/ 35 h 252"/>
                <a:gd name="T4" fmla="*/ 2650 w 1120"/>
                <a:gd name="T5" fmla="*/ 34 h 252"/>
                <a:gd name="T6" fmla="*/ 2590 w 1120"/>
                <a:gd name="T7" fmla="*/ 33 h 252"/>
                <a:gd name="T8" fmla="*/ 2504 w 1120"/>
                <a:gd name="T9" fmla="*/ 32 h 252"/>
                <a:gd name="T10" fmla="*/ 2393 w 1120"/>
                <a:gd name="T11" fmla="*/ 31 h 252"/>
                <a:gd name="T12" fmla="*/ 2263 w 1120"/>
                <a:gd name="T13" fmla="*/ 29 h 252"/>
                <a:gd name="T14" fmla="*/ 2111 w 1120"/>
                <a:gd name="T15" fmla="*/ 29 h 252"/>
                <a:gd name="T16" fmla="*/ 1941 w 1120"/>
                <a:gd name="T17" fmla="*/ 27 h 252"/>
                <a:gd name="T18" fmla="*/ 1761 w 1120"/>
                <a:gd name="T19" fmla="*/ 26 h 252"/>
                <a:gd name="T20" fmla="*/ 1557 w 1120"/>
                <a:gd name="T21" fmla="*/ 26 h 252"/>
                <a:gd name="T22" fmla="*/ 1338 w 1120"/>
                <a:gd name="T23" fmla="*/ 26 h 252"/>
                <a:gd name="T24" fmla="*/ 1123 w 1120"/>
                <a:gd name="T25" fmla="*/ 26 h 252"/>
                <a:gd name="T26" fmla="*/ 924 w 1120"/>
                <a:gd name="T27" fmla="*/ 26 h 252"/>
                <a:gd name="T28" fmla="*/ 742 w 1120"/>
                <a:gd name="T29" fmla="*/ 27 h 252"/>
                <a:gd name="T30" fmla="*/ 574 w 1120"/>
                <a:gd name="T31" fmla="*/ 29 h 252"/>
                <a:gd name="T32" fmla="*/ 431 w 1120"/>
                <a:gd name="T33" fmla="*/ 29 h 252"/>
                <a:gd name="T34" fmla="*/ 305 w 1120"/>
                <a:gd name="T35" fmla="*/ 31 h 252"/>
                <a:gd name="T36" fmla="*/ 196 w 1120"/>
                <a:gd name="T37" fmla="*/ 32 h 252"/>
                <a:gd name="T38" fmla="*/ 111 w 1120"/>
                <a:gd name="T39" fmla="*/ 33 h 252"/>
                <a:gd name="T40" fmla="*/ 48 w 1120"/>
                <a:gd name="T41" fmla="*/ 34 h 252"/>
                <a:gd name="T42" fmla="*/ 14 w 1120"/>
                <a:gd name="T43" fmla="*/ 35 h 252"/>
                <a:gd name="T44" fmla="*/ 0 w 1120"/>
                <a:gd name="T45" fmla="*/ 35 h 252"/>
                <a:gd name="T46" fmla="*/ 0 w 1120"/>
                <a:gd name="T47" fmla="*/ 8 h 252"/>
                <a:gd name="T48" fmla="*/ 1348 w 1120"/>
                <a:gd name="T49" fmla="*/ 0 h 252"/>
                <a:gd name="T50" fmla="*/ 2700 w 1120"/>
                <a:gd name="T51" fmla="*/ 8 h 252"/>
                <a:gd name="T52" fmla="*/ 2700 w 1120"/>
                <a:gd name="T53" fmla="*/ 35 h 252"/>
                <a:gd name="T54" fmla="*/ 2700 w 1120"/>
                <a:gd name="T55" fmla="*/ 35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gradFill rotWithShape="1">
              <a:gsLst>
                <a:gs pos="0">
                  <a:srgbClr val="A3C4FF"/>
                </a:gs>
                <a:gs pos="35001">
                  <a:srgbClr val="BFD5FF"/>
                </a:gs>
                <a:gs pos="100000">
                  <a:srgbClr val="E5EEFF"/>
                </a:gs>
              </a:gsLst>
              <a:lin ang="16200000" scaled="1"/>
            </a:gradFill>
            <a:ln w="9525" cap="flat" cmpd="sng">
              <a:solidFill>
                <a:srgbClr val="4A7EBB"/>
              </a:solidFill>
              <a:prstDash val="solid"/>
              <a:round/>
              <a:headEnd/>
              <a:tailEnd/>
            </a:ln>
            <a:effectLst>
              <a:outerShdw blurRad="63500" dist="20000" dir="5400000" rotWithShape="0">
                <a:srgbClr val="000000">
                  <a:alpha val="37999"/>
                </a:srgbClr>
              </a:outerShdw>
            </a:effectLst>
          </p:spPr>
          <p:txBody>
            <a:bodyPr/>
            <a:lstStyle/>
            <a:p>
              <a:endParaRPr lang="en-US"/>
            </a:p>
          </p:txBody>
        </p:sp>
        <p:sp>
          <p:nvSpPr>
            <p:cNvPr id="11" name="Rectangle 8"/>
            <p:cNvSpPr>
              <a:spLocks noChangeArrowheads="1"/>
            </p:cNvSpPr>
            <p:nvPr/>
          </p:nvSpPr>
          <p:spPr bwMode="gray">
            <a:xfrm>
              <a:off x="816" y="2304"/>
              <a:ext cx="1440" cy="393"/>
            </a:xfrm>
            <a:prstGeom prst="rect">
              <a:avLst/>
            </a:prstGeom>
            <a:gradFill rotWithShape="1">
              <a:gsLst>
                <a:gs pos="0">
                  <a:srgbClr val="A3C4FF"/>
                </a:gs>
                <a:gs pos="35001">
                  <a:srgbClr val="BFD5FF"/>
                </a:gs>
                <a:gs pos="100000">
                  <a:srgbClr val="E5EEFF"/>
                </a:gs>
              </a:gsLst>
              <a:lin ang="16200000" scaled="1"/>
            </a:gradFill>
            <a:ln w="9525">
              <a:solidFill>
                <a:srgbClr val="4A7EBB"/>
              </a:solidFill>
              <a:miter lim="800000"/>
              <a:headEnd/>
              <a:tailEnd/>
            </a:ln>
            <a:effectLst>
              <a:outerShdw blurRad="63500" dist="20000" dir="5400000" rotWithShape="0">
                <a:srgbClr val="000000">
                  <a:alpha val="37999"/>
                </a:srgbClr>
              </a:outerShdw>
            </a:effectLst>
          </p:spPr>
          <p:txBody>
            <a:bodyPr wrap="none" anchor="ctr"/>
            <a:lstStyle/>
            <a:p>
              <a:pPr algn="ctr" eaLnBrk="0" hangingPunct="0">
                <a:defRPr/>
              </a:pPr>
              <a:r>
                <a:rPr lang="en-US" altLang="zh-CN" b="1" dirty="0" smtClean="0">
                  <a:latin typeface="Calibri" pitchFamily="34" charset="0"/>
                  <a:ea typeface="宋体" pitchFamily="2" charset="-122"/>
                  <a:cs typeface="Arial" charset="0"/>
                </a:rPr>
                <a:t>6/11/2012</a:t>
              </a:r>
              <a:endParaRPr lang="en-US" altLang="zh-CN" b="1" dirty="0">
                <a:latin typeface="Calibri" pitchFamily="34" charset="0"/>
                <a:ea typeface="宋体" pitchFamily="2" charset="-122"/>
                <a:cs typeface="Arial" charset="0"/>
              </a:endParaRPr>
            </a:p>
          </p:txBody>
        </p:sp>
      </p:grpSp>
      <p:grpSp>
        <p:nvGrpSpPr>
          <p:cNvPr id="12" name="Group 9"/>
          <p:cNvGrpSpPr>
            <a:grpSpLocks/>
          </p:cNvGrpSpPr>
          <p:nvPr/>
        </p:nvGrpSpPr>
        <p:grpSpPr bwMode="auto">
          <a:xfrm>
            <a:off x="146359" y="5022373"/>
            <a:ext cx="1724025" cy="482600"/>
            <a:chOff x="816" y="2304"/>
            <a:chExt cx="1440" cy="448"/>
          </a:xfrm>
        </p:grpSpPr>
        <p:sp>
          <p:nvSpPr>
            <p:cNvPr id="13" name="Freeform 10"/>
            <p:cNvSpPr>
              <a:spLocks/>
            </p:cNvSpPr>
            <p:nvPr/>
          </p:nvSpPr>
          <p:spPr bwMode="gray">
            <a:xfrm>
              <a:off x="901" y="2562"/>
              <a:ext cx="1270" cy="190"/>
            </a:xfrm>
            <a:custGeom>
              <a:avLst/>
              <a:gdLst>
                <a:gd name="T0" fmla="*/ 2700 w 1120"/>
                <a:gd name="T1" fmla="*/ 35 h 252"/>
                <a:gd name="T2" fmla="*/ 2689 w 1120"/>
                <a:gd name="T3" fmla="*/ 35 h 252"/>
                <a:gd name="T4" fmla="*/ 2650 w 1120"/>
                <a:gd name="T5" fmla="*/ 34 h 252"/>
                <a:gd name="T6" fmla="*/ 2590 w 1120"/>
                <a:gd name="T7" fmla="*/ 33 h 252"/>
                <a:gd name="T8" fmla="*/ 2504 w 1120"/>
                <a:gd name="T9" fmla="*/ 32 h 252"/>
                <a:gd name="T10" fmla="*/ 2393 w 1120"/>
                <a:gd name="T11" fmla="*/ 31 h 252"/>
                <a:gd name="T12" fmla="*/ 2263 w 1120"/>
                <a:gd name="T13" fmla="*/ 29 h 252"/>
                <a:gd name="T14" fmla="*/ 2111 w 1120"/>
                <a:gd name="T15" fmla="*/ 29 h 252"/>
                <a:gd name="T16" fmla="*/ 1941 w 1120"/>
                <a:gd name="T17" fmla="*/ 27 h 252"/>
                <a:gd name="T18" fmla="*/ 1761 w 1120"/>
                <a:gd name="T19" fmla="*/ 26 h 252"/>
                <a:gd name="T20" fmla="*/ 1557 w 1120"/>
                <a:gd name="T21" fmla="*/ 26 h 252"/>
                <a:gd name="T22" fmla="*/ 1338 w 1120"/>
                <a:gd name="T23" fmla="*/ 26 h 252"/>
                <a:gd name="T24" fmla="*/ 1123 w 1120"/>
                <a:gd name="T25" fmla="*/ 26 h 252"/>
                <a:gd name="T26" fmla="*/ 924 w 1120"/>
                <a:gd name="T27" fmla="*/ 26 h 252"/>
                <a:gd name="T28" fmla="*/ 742 w 1120"/>
                <a:gd name="T29" fmla="*/ 27 h 252"/>
                <a:gd name="T30" fmla="*/ 574 w 1120"/>
                <a:gd name="T31" fmla="*/ 29 h 252"/>
                <a:gd name="T32" fmla="*/ 431 w 1120"/>
                <a:gd name="T33" fmla="*/ 29 h 252"/>
                <a:gd name="T34" fmla="*/ 305 w 1120"/>
                <a:gd name="T35" fmla="*/ 31 h 252"/>
                <a:gd name="T36" fmla="*/ 196 w 1120"/>
                <a:gd name="T37" fmla="*/ 32 h 252"/>
                <a:gd name="T38" fmla="*/ 111 w 1120"/>
                <a:gd name="T39" fmla="*/ 33 h 252"/>
                <a:gd name="T40" fmla="*/ 48 w 1120"/>
                <a:gd name="T41" fmla="*/ 34 h 252"/>
                <a:gd name="T42" fmla="*/ 14 w 1120"/>
                <a:gd name="T43" fmla="*/ 35 h 252"/>
                <a:gd name="T44" fmla="*/ 0 w 1120"/>
                <a:gd name="T45" fmla="*/ 35 h 252"/>
                <a:gd name="T46" fmla="*/ 0 w 1120"/>
                <a:gd name="T47" fmla="*/ 8 h 252"/>
                <a:gd name="T48" fmla="*/ 1348 w 1120"/>
                <a:gd name="T49" fmla="*/ 0 h 252"/>
                <a:gd name="T50" fmla="*/ 2700 w 1120"/>
                <a:gd name="T51" fmla="*/ 8 h 252"/>
                <a:gd name="T52" fmla="*/ 2700 w 1120"/>
                <a:gd name="T53" fmla="*/ 35 h 252"/>
                <a:gd name="T54" fmla="*/ 2700 w 1120"/>
                <a:gd name="T55" fmla="*/ 35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gradFill rotWithShape="1">
              <a:gsLst>
                <a:gs pos="0">
                  <a:srgbClr val="A3C4FF"/>
                </a:gs>
                <a:gs pos="35001">
                  <a:srgbClr val="BFD5FF"/>
                </a:gs>
                <a:gs pos="100000">
                  <a:srgbClr val="E5EEFF"/>
                </a:gs>
              </a:gsLst>
              <a:lin ang="16200000" scaled="1"/>
            </a:gradFill>
            <a:ln w="9525" cap="flat" cmpd="sng">
              <a:solidFill>
                <a:srgbClr val="4A7EBB"/>
              </a:solidFill>
              <a:prstDash val="solid"/>
              <a:round/>
              <a:headEnd/>
              <a:tailEnd/>
            </a:ln>
            <a:effectLst>
              <a:outerShdw blurRad="63500" dist="20000" dir="5400000" rotWithShape="0">
                <a:srgbClr val="000000">
                  <a:alpha val="37999"/>
                </a:srgbClr>
              </a:outerShdw>
            </a:effectLst>
          </p:spPr>
          <p:txBody>
            <a:bodyPr/>
            <a:lstStyle/>
            <a:p>
              <a:endParaRPr lang="en-US"/>
            </a:p>
          </p:txBody>
        </p:sp>
        <p:sp>
          <p:nvSpPr>
            <p:cNvPr id="14" name="Rectangle 11"/>
            <p:cNvSpPr>
              <a:spLocks noChangeArrowheads="1"/>
            </p:cNvSpPr>
            <p:nvPr/>
          </p:nvSpPr>
          <p:spPr bwMode="gray">
            <a:xfrm>
              <a:off x="816" y="2304"/>
              <a:ext cx="1440" cy="393"/>
            </a:xfrm>
            <a:prstGeom prst="rect">
              <a:avLst/>
            </a:prstGeom>
            <a:gradFill rotWithShape="1">
              <a:gsLst>
                <a:gs pos="0">
                  <a:srgbClr val="A3C4FF"/>
                </a:gs>
                <a:gs pos="35001">
                  <a:srgbClr val="BFD5FF"/>
                </a:gs>
                <a:gs pos="100000">
                  <a:srgbClr val="E5EEFF"/>
                </a:gs>
              </a:gsLst>
              <a:lin ang="16200000" scaled="1"/>
            </a:gradFill>
            <a:ln w="9525">
              <a:solidFill>
                <a:srgbClr val="4A7EBB"/>
              </a:solidFill>
              <a:miter lim="800000"/>
              <a:headEnd/>
              <a:tailEnd/>
            </a:ln>
            <a:effectLst>
              <a:outerShdw blurRad="63500" dist="20000" dir="5400000" rotWithShape="0">
                <a:srgbClr val="000000">
                  <a:alpha val="37999"/>
                </a:srgbClr>
              </a:outerShdw>
            </a:effectLst>
          </p:spPr>
          <p:txBody>
            <a:bodyPr wrap="none" anchor="ctr"/>
            <a:lstStyle/>
            <a:p>
              <a:pPr algn="ctr" eaLnBrk="0" hangingPunct="0">
                <a:defRPr/>
              </a:pPr>
              <a:r>
                <a:rPr lang="en-US" altLang="zh-CN" b="1" dirty="0" smtClean="0">
                  <a:latin typeface="Calibri" pitchFamily="34" charset="0"/>
                  <a:ea typeface="宋体" pitchFamily="2" charset="-122"/>
                  <a:cs typeface="Arial" charset="0"/>
                </a:rPr>
                <a:t>6/12/2012</a:t>
              </a:r>
              <a:endParaRPr lang="en-US" altLang="zh-CN" b="1" dirty="0">
                <a:latin typeface="Calibri" pitchFamily="34" charset="0"/>
                <a:ea typeface="宋体" pitchFamily="2" charset="-122"/>
                <a:cs typeface="Arial" charset="0"/>
              </a:endParaRPr>
            </a:p>
          </p:txBody>
        </p:sp>
      </p:grpSp>
      <p:grpSp>
        <p:nvGrpSpPr>
          <p:cNvPr id="15" name="Group 12"/>
          <p:cNvGrpSpPr>
            <a:grpSpLocks/>
          </p:cNvGrpSpPr>
          <p:nvPr/>
        </p:nvGrpSpPr>
        <p:grpSpPr bwMode="auto">
          <a:xfrm>
            <a:off x="146359" y="6165373"/>
            <a:ext cx="1724025" cy="482600"/>
            <a:chOff x="816" y="2304"/>
            <a:chExt cx="1440" cy="448"/>
          </a:xfrm>
        </p:grpSpPr>
        <p:sp>
          <p:nvSpPr>
            <p:cNvPr id="16" name="Freeform 13"/>
            <p:cNvSpPr>
              <a:spLocks/>
            </p:cNvSpPr>
            <p:nvPr/>
          </p:nvSpPr>
          <p:spPr bwMode="gray">
            <a:xfrm>
              <a:off x="901" y="2562"/>
              <a:ext cx="1270" cy="190"/>
            </a:xfrm>
            <a:custGeom>
              <a:avLst/>
              <a:gdLst>
                <a:gd name="T0" fmla="*/ 3937 w 1120"/>
                <a:gd name="T1" fmla="*/ 15 h 252"/>
                <a:gd name="T2" fmla="*/ 3920 w 1120"/>
                <a:gd name="T3" fmla="*/ 15 h 252"/>
                <a:gd name="T4" fmla="*/ 3863 w 1120"/>
                <a:gd name="T5" fmla="*/ 15 h 252"/>
                <a:gd name="T6" fmla="*/ 3776 w 1120"/>
                <a:gd name="T7" fmla="*/ 14 h 252"/>
                <a:gd name="T8" fmla="*/ 3650 w 1120"/>
                <a:gd name="T9" fmla="*/ 14 h 252"/>
                <a:gd name="T10" fmla="*/ 3488 w 1120"/>
                <a:gd name="T11" fmla="*/ 13 h 252"/>
                <a:gd name="T12" fmla="*/ 3300 w 1120"/>
                <a:gd name="T13" fmla="*/ 13 h 252"/>
                <a:gd name="T14" fmla="*/ 3079 w 1120"/>
                <a:gd name="T15" fmla="*/ 13 h 252"/>
                <a:gd name="T16" fmla="*/ 2830 w 1120"/>
                <a:gd name="T17" fmla="*/ 11 h 252"/>
                <a:gd name="T18" fmla="*/ 2567 w 1120"/>
                <a:gd name="T19" fmla="*/ 11 h 252"/>
                <a:gd name="T20" fmla="*/ 2271 w 1120"/>
                <a:gd name="T21" fmla="*/ 11 h 252"/>
                <a:gd name="T22" fmla="*/ 1950 w 1120"/>
                <a:gd name="T23" fmla="*/ 11 h 252"/>
                <a:gd name="T24" fmla="*/ 1636 w 1120"/>
                <a:gd name="T25" fmla="*/ 11 h 252"/>
                <a:gd name="T26" fmla="*/ 1347 w 1120"/>
                <a:gd name="T27" fmla="*/ 11 h 252"/>
                <a:gd name="T28" fmla="*/ 1082 w 1120"/>
                <a:gd name="T29" fmla="*/ 11 h 252"/>
                <a:gd name="T30" fmla="*/ 837 w 1120"/>
                <a:gd name="T31" fmla="*/ 13 h 252"/>
                <a:gd name="T32" fmla="*/ 628 w 1120"/>
                <a:gd name="T33" fmla="*/ 13 h 252"/>
                <a:gd name="T34" fmla="*/ 444 w 1120"/>
                <a:gd name="T35" fmla="*/ 13 h 252"/>
                <a:gd name="T36" fmla="*/ 286 w 1120"/>
                <a:gd name="T37" fmla="*/ 14 h 252"/>
                <a:gd name="T38" fmla="*/ 162 w 1120"/>
                <a:gd name="T39" fmla="*/ 14 h 252"/>
                <a:gd name="T40" fmla="*/ 69 w 1120"/>
                <a:gd name="T41" fmla="*/ 15 h 252"/>
                <a:gd name="T42" fmla="*/ 20 w 1120"/>
                <a:gd name="T43" fmla="*/ 15 h 252"/>
                <a:gd name="T44" fmla="*/ 0 w 1120"/>
                <a:gd name="T45" fmla="*/ 15 h 252"/>
                <a:gd name="T46" fmla="*/ 0 w 1120"/>
                <a:gd name="T47" fmla="*/ 4 h 252"/>
                <a:gd name="T48" fmla="*/ 1966 w 1120"/>
                <a:gd name="T49" fmla="*/ 0 h 252"/>
                <a:gd name="T50" fmla="*/ 3937 w 1120"/>
                <a:gd name="T51" fmla="*/ 4 h 252"/>
                <a:gd name="T52" fmla="*/ 3937 w 1120"/>
                <a:gd name="T53" fmla="*/ 15 h 252"/>
                <a:gd name="T54" fmla="*/ 3937 w 1120"/>
                <a:gd name="T55" fmla="*/ 15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Rectangle 14"/>
            <p:cNvSpPr>
              <a:spLocks noChangeArrowheads="1"/>
            </p:cNvSpPr>
            <p:nvPr/>
          </p:nvSpPr>
          <p:spPr bwMode="gray">
            <a:xfrm>
              <a:off x="816" y="2304"/>
              <a:ext cx="1440" cy="393"/>
            </a:xfrm>
            <a:prstGeom prst="rect">
              <a:avLst/>
            </a:prstGeom>
            <a:gradFill rotWithShape="1">
              <a:gsLst>
                <a:gs pos="0">
                  <a:srgbClr val="A3C4FF"/>
                </a:gs>
                <a:gs pos="35001">
                  <a:srgbClr val="BFD5FF"/>
                </a:gs>
                <a:gs pos="100000">
                  <a:srgbClr val="E5EEFF"/>
                </a:gs>
              </a:gsLst>
              <a:lin ang="16200000" scaled="1"/>
            </a:gradFill>
            <a:ln w="9525">
              <a:solidFill>
                <a:srgbClr val="4A7EBB"/>
              </a:solidFill>
              <a:miter lim="800000"/>
              <a:headEnd/>
              <a:tailEnd/>
            </a:ln>
            <a:effectLst>
              <a:outerShdw blurRad="63500" dist="20000" dir="5400000" rotWithShape="0">
                <a:srgbClr val="000000">
                  <a:alpha val="37999"/>
                </a:srgbClr>
              </a:outerShdw>
            </a:effectLst>
          </p:spPr>
          <p:txBody>
            <a:bodyPr wrap="none" anchor="ctr"/>
            <a:lstStyle/>
            <a:p>
              <a:pPr algn="ctr" eaLnBrk="0" hangingPunct="0">
                <a:defRPr/>
              </a:pPr>
              <a:r>
                <a:rPr lang="en-US" altLang="zh-CN" b="1" dirty="0" smtClean="0">
                  <a:latin typeface="Calibri" pitchFamily="34" charset="0"/>
                  <a:ea typeface="宋体" pitchFamily="2" charset="-122"/>
                  <a:cs typeface="Arial" charset="0"/>
                </a:rPr>
                <a:t>6/14/2012</a:t>
              </a:r>
              <a:endParaRPr lang="en-US" altLang="zh-CN" b="1" dirty="0">
                <a:latin typeface="Calibri" pitchFamily="34" charset="0"/>
                <a:ea typeface="宋体" pitchFamily="2" charset="-122"/>
                <a:cs typeface="Arial" charset="0"/>
              </a:endParaRPr>
            </a:p>
          </p:txBody>
        </p:sp>
      </p:grpSp>
      <p:sp>
        <p:nvSpPr>
          <p:cNvPr id="18" name="Line 18"/>
          <p:cNvSpPr>
            <a:spLocks noChangeShapeType="1"/>
          </p:cNvSpPr>
          <p:nvPr/>
        </p:nvSpPr>
        <p:spPr bwMode="auto">
          <a:xfrm>
            <a:off x="1060759" y="2547460"/>
            <a:ext cx="5943600" cy="0"/>
          </a:xfrm>
          <a:prstGeom prst="line">
            <a:avLst/>
          </a:prstGeom>
          <a:noFill/>
          <a:ln w="38100" cap="rnd">
            <a:solidFill>
              <a:srgbClr val="969696"/>
            </a:solidFill>
            <a:prstDash val="sysDot"/>
            <a:round/>
            <a:headEnd/>
            <a:tailEnd type="oval" w="med" len="med"/>
          </a:ln>
          <a:extLst>
            <a:ext uri="{909E8E84-426E-40dd-AFC4-6F175D3DCCD1}">
              <a14:hiddenFill xmlns:a14="http://schemas.microsoft.com/office/drawing/2010/main">
                <a:noFill/>
              </a14:hiddenFill>
            </a:ext>
          </a:extLst>
        </p:spPr>
        <p:txBody>
          <a:bodyPr/>
          <a:lstStyle/>
          <a:p>
            <a:endParaRPr lang="en-US"/>
          </a:p>
        </p:txBody>
      </p:sp>
      <p:sp>
        <p:nvSpPr>
          <p:cNvPr id="19" name="Line 19"/>
          <p:cNvSpPr>
            <a:spLocks noChangeShapeType="1"/>
          </p:cNvSpPr>
          <p:nvPr/>
        </p:nvSpPr>
        <p:spPr bwMode="auto">
          <a:xfrm>
            <a:off x="1060759" y="4693760"/>
            <a:ext cx="5943600" cy="0"/>
          </a:xfrm>
          <a:prstGeom prst="line">
            <a:avLst/>
          </a:prstGeom>
          <a:noFill/>
          <a:ln w="38100" cap="rnd">
            <a:solidFill>
              <a:srgbClr val="969696"/>
            </a:solidFill>
            <a:prstDash val="sysDot"/>
            <a:round/>
            <a:headEnd/>
            <a:tailEnd type="oval" w="med" len="med"/>
          </a:ln>
          <a:extLst>
            <a:ext uri="{909E8E84-426E-40dd-AFC4-6F175D3DCCD1}">
              <a14:hiddenFill xmlns:a14="http://schemas.microsoft.com/office/drawing/2010/main">
                <a:noFill/>
              </a14:hiddenFill>
            </a:ext>
          </a:extLst>
        </p:spPr>
        <p:txBody>
          <a:bodyPr/>
          <a:lstStyle/>
          <a:p>
            <a:endParaRPr lang="en-US"/>
          </a:p>
        </p:txBody>
      </p:sp>
      <p:sp>
        <p:nvSpPr>
          <p:cNvPr id="20" name="Line 20"/>
          <p:cNvSpPr>
            <a:spLocks noChangeShapeType="1"/>
          </p:cNvSpPr>
          <p:nvPr/>
        </p:nvSpPr>
        <p:spPr bwMode="auto">
          <a:xfrm flipV="1">
            <a:off x="1060759" y="5811360"/>
            <a:ext cx="5943600" cy="3175"/>
          </a:xfrm>
          <a:prstGeom prst="line">
            <a:avLst/>
          </a:prstGeom>
          <a:noFill/>
          <a:ln w="38100" cap="rnd">
            <a:solidFill>
              <a:srgbClr val="969696"/>
            </a:solidFill>
            <a:prstDash val="sysDot"/>
            <a:round/>
            <a:headEnd/>
            <a:tailEnd type="oval" w="med" len="med"/>
          </a:ln>
          <a:extLst>
            <a:ext uri="{909E8E84-426E-40dd-AFC4-6F175D3DCCD1}">
              <a14:hiddenFill xmlns:a14="http://schemas.microsoft.com/office/drawing/2010/main">
                <a:noFill/>
              </a14:hiddenFill>
            </a:ext>
          </a:extLst>
        </p:spPr>
        <p:txBody>
          <a:bodyPr/>
          <a:lstStyle/>
          <a:p>
            <a:endParaRPr lang="en-US"/>
          </a:p>
        </p:txBody>
      </p:sp>
      <p:sp>
        <p:nvSpPr>
          <p:cNvPr id="21" name="Text Box 21"/>
          <p:cNvSpPr txBox="1">
            <a:spLocks noChangeArrowheads="1"/>
          </p:cNvSpPr>
          <p:nvPr/>
        </p:nvSpPr>
        <p:spPr bwMode="auto">
          <a:xfrm>
            <a:off x="2356159" y="1709260"/>
            <a:ext cx="67658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宋体" charset="0"/>
                <a:cs typeface="宋体" charset="0"/>
              </a:defRPr>
            </a:lvl1pPr>
            <a:lvl2pPr marL="742950" indent="-285750">
              <a:defRPr>
                <a:solidFill>
                  <a:schemeClr val="tx1"/>
                </a:solidFill>
                <a:latin typeface="Arial" charset="0"/>
                <a:ea typeface="宋体" charset="0"/>
                <a:cs typeface="宋体" charset="0"/>
              </a:defRPr>
            </a:lvl2pPr>
            <a:lvl3pPr marL="1143000" indent="-228600">
              <a:defRPr>
                <a:solidFill>
                  <a:schemeClr val="tx1"/>
                </a:solidFill>
                <a:latin typeface="Arial" charset="0"/>
                <a:ea typeface="宋体" charset="0"/>
                <a:cs typeface="宋体" charset="0"/>
              </a:defRPr>
            </a:lvl3pPr>
            <a:lvl4pPr marL="1600200" indent="-228600">
              <a:defRPr>
                <a:solidFill>
                  <a:schemeClr val="tx1"/>
                </a:solidFill>
                <a:latin typeface="Arial" charset="0"/>
                <a:ea typeface="宋体" charset="0"/>
                <a:cs typeface="宋体" charset="0"/>
              </a:defRPr>
            </a:lvl4pPr>
            <a:lvl5pPr marL="2057400" indent="-228600">
              <a:defRPr>
                <a:solidFill>
                  <a:schemeClr val="tx1"/>
                </a:solidFill>
                <a:latin typeface="Arial" charset="0"/>
                <a:ea typeface="宋体" charset="0"/>
                <a:cs typeface="宋体" charset="0"/>
              </a:defRPr>
            </a:lvl5pPr>
            <a:lvl6pPr marL="2514600" indent="-228600" fontAlgn="base">
              <a:spcBef>
                <a:spcPct val="0"/>
              </a:spcBef>
              <a:spcAft>
                <a:spcPct val="0"/>
              </a:spcAft>
              <a:defRPr>
                <a:solidFill>
                  <a:schemeClr val="tx1"/>
                </a:solidFill>
                <a:latin typeface="Arial" charset="0"/>
                <a:ea typeface="宋体" charset="0"/>
                <a:cs typeface="宋体" charset="0"/>
              </a:defRPr>
            </a:lvl6pPr>
            <a:lvl7pPr marL="2971800" indent="-228600" fontAlgn="base">
              <a:spcBef>
                <a:spcPct val="0"/>
              </a:spcBef>
              <a:spcAft>
                <a:spcPct val="0"/>
              </a:spcAft>
              <a:defRPr>
                <a:solidFill>
                  <a:schemeClr val="tx1"/>
                </a:solidFill>
                <a:latin typeface="Arial" charset="0"/>
                <a:ea typeface="宋体" charset="0"/>
                <a:cs typeface="宋体" charset="0"/>
              </a:defRPr>
            </a:lvl7pPr>
            <a:lvl8pPr marL="3429000" indent="-228600" fontAlgn="base">
              <a:spcBef>
                <a:spcPct val="0"/>
              </a:spcBef>
              <a:spcAft>
                <a:spcPct val="0"/>
              </a:spcAft>
              <a:defRPr>
                <a:solidFill>
                  <a:schemeClr val="tx1"/>
                </a:solidFill>
                <a:latin typeface="Arial" charset="0"/>
                <a:ea typeface="宋体" charset="0"/>
                <a:cs typeface="宋体" charset="0"/>
              </a:defRPr>
            </a:lvl8pPr>
            <a:lvl9pPr marL="3886200" indent="-228600" fontAlgn="base">
              <a:spcBef>
                <a:spcPct val="0"/>
              </a:spcBef>
              <a:spcAft>
                <a:spcPct val="0"/>
              </a:spcAft>
              <a:defRPr>
                <a:solidFill>
                  <a:schemeClr val="tx1"/>
                </a:solidFill>
                <a:latin typeface="Arial" charset="0"/>
                <a:ea typeface="宋体" charset="0"/>
                <a:cs typeface="宋体" charset="0"/>
              </a:defRPr>
            </a:lvl9pPr>
          </a:lstStyle>
          <a:p>
            <a:pPr eaLnBrk="0" hangingPunct="0"/>
            <a:r>
              <a:rPr lang="en-US" dirty="0" smtClean="0">
                <a:latin typeface="Eurostile"/>
                <a:cs typeface="Eurostile"/>
              </a:rPr>
              <a:t>Ms. </a:t>
            </a:r>
            <a:r>
              <a:rPr lang="en-US" dirty="0" err="1" smtClean="0">
                <a:latin typeface="Eurostile"/>
                <a:cs typeface="Eurostile"/>
              </a:rPr>
              <a:t>Feng</a:t>
            </a:r>
            <a:r>
              <a:rPr lang="en-US" dirty="0" smtClean="0">
                <a:latin typeface="Eurostile"/>
                <a:cs typeface="Eurostile"/>
              </a:rPr>
              <a:t> who </a:t>
            </a:r>
            <a:r>
              <a:rPr lang="en-US" dirty="0">
                <a:latin typeface="Eurostile"/>
                <a:cs typeface="Eurostile"/>
              </a:rPr>
              <a:t>was seven months pregnant with her second </a:t>
            </a:r>
            <a:r>
              <a:rPr lang="en-US" dirty="0" smtClean="0">
                <a:latin typeface="Eurostile"/>
                <a:cs typeface="Eurostile"/>
              </a:rPr>
              <a:t>child and </a:t>
            </a:r>
            <a:endParaRPr lang="en-US" dirty="0">
              <a:latin typeface="Eurostile"/>
              <a:cs typeface="Eurostile"/>
            </a:endParaRPr>
          </a:p>
          <a:p>
            <a:pPr eaLnBrk="0" hangingPunct="0"/>
            <a:r>
              <a:rPr lang="en-US" dirty="0" smtClean="0">
                <a:latin typeface="Eurostile"/>
                <a:cs typeface="Eurostile"/>
              </a:rPr>
              <a:t>was </a:t>
            </a:r>
            <a:r>
              <a:rPr lang="en-US" dirty="0">
                <a:latin typeface="Eurostile"/>
                <a:cs typeface="Eurostile"/>
              </a:rPr>
              <a:t>forced by the local government to abort</a:t>
            </a:r>
            <a:r>
              <a:rPr lang="zh-CN" altLang="en-US" dirty="0">
                <a:latin typeface="Eurostile"/>
                <a:cs typeface="Eurostile"/>
              </a:rPr>
              <a:t> </a:t>
            </a:r>
            <a:endParaRPr lang="en-US" altLang="zh-CN" dirty="0">
              <a:solidFill>
                <a:srgbClr val="000000"/>
              </a:solidFill>
              <a:latin typeface="Eurostile"/>
              <a:cs typeface="Eurostile"/>
            </a:endParaRPr>
          </a:p>
        </p:txBody>
      </p:sp>
      <p:sp>
        <p:nvSpPr>
          <p:cNvPr id="22" name="Text Box 22"/>
          <p:cNvSpPr txBox="1">
            <a:spLocks noChangeArrowheads="1"/>
          </p:cNvSpPr>
          <p:nvPr/>
        </p:nvSpPr>
        <p:spPr bwMode="auto">
          <a:xfrm>
            <a:off x="2356159" y="3753960"/>
            <a:ext cx="53072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宋体" charset="0"/>
                <a:cs typeface="宋体" charset="0"/>
              </a:defRPr>
            </a:lvl1pPr>
            <a:lvl2pPr marL="742950" indent="-285750">
              <a:defRPr>
                <a:solidFill>
                  <a:schemeClr val="tx1"/>
                </a:solidFill>
                <a:latin typeface="Arial" charset="0"/>
                <a:ea typeface="宋体" charset="0"/>
                <a:cs typeface="宋体" charset="0"/>
              </a:defRPr>
            </a:lvl2pPr>
            <a:lvl3pPr marL="1143000" indent="-228600">
              <a:defRPr>
                <a:solidFill>
                  <a:schemeClr val="tx1"/>
                </a:solidFill>
                <a:latin typeface="Arial" charset="0"/>
                <a:ea typeface="宋体" charset="0"/>
                <a:cs typeface="宋体" charset="0"/>
              </a:defRPr>
            </a:lvl3pPr>
            <a:lvl4pPr marL="1600200" indent="-228600">
              <a:defRPr>
                <a:solidFill>
                  <a:schemeClr val="tx1"/>
                </a:solidFill>
                <a:latin typeface="Arial" charset="0"/>
                <a:ea typeface="宋体" charset="0"/>
                <a:cs typeface="宋体" charset="0"/>
              </a:defRPr>
            </a:lvl4pPr>
            <a:lvl5pPr marL="2057400" indent="-228600">
              <a:defRPr>
                <a:solidFill>
                  <a:schemeClr val="tx1"/>
                </a:solidFill>
                <a:latin typeface="Arial" charset="0"/>
                <a:ea typeface="宋体" charset="0"/>
                <a:cs typeface="宋体" charset="0"/>
              </a:defRPr>
            </a:lvl5pPr>
            <a:lvl6pPr marL="2514600" indent="-228600" fontAlgn="base">
              <a:spcBef>
                <a:spcPct val="0"/>
              </a:spcBef>
              <a:spcAft>
                <a:spcPct val="0"/>
              </a:spcAft>
              <a:defRPr>
                <a:solidFill>
                  <a:schemeClr val="tx1"/>
                </a:solidFill>
                <a:latin typeface="Arial" charset="0"/>
                <a:ea typeface="宋体" charset="0"/>
                <a:cs typeface="宋体" charset="0"/>
              </a:defRPr>
            </a:lvl6pPr>
            <a:lvl7pPr marL="2971800" indent="-228600" fontAlgn="base">
              <a:spcBef>
                <a:spcPct val="0"/>
              </a:spcBef>
              <a:spcAft>
                <a:spcPct val="0"/>
              </a:spcAft>
              <a:defRPr>
                <a:solidFill>
                  <a:schemeClr val="tx1"/>
                </a:solidFill>
                <a:latin typeface="Arial" charset="0"/>
                <a:ea typeface="宋体" charset="0"/>
                <a:cs typeface="宋体" charset="0"/>
              </a:defRPr>
            </a:lvl7pPr>
            <a:lvl8pPr marL="3429000" indent="-228600" fontAlgn="base">
              <a:spcBef>
                <a:spcPct val="0"/>
              </a:spcBef>
              <a:spcAft>
                <a:spcPct val="0"/>
              </a:spcAft>
              <a:defRPr>
                <a:solidFill>
                  <a:schemeClr val="tx1"/>
                </a:solidFill>
                <a:latin typeface="Arial" charset="0"/>
                <a:ea typeface="宋体" charset="0"/>
                <a:cs typeface="宋体" charset="0"/>
              </a:defRPr>
            </a:lvl8pPr>
            <a:lvl9pPr marL="3886200" indent="-228600" fontAlgn="base">
              <a:spcBef>
                <a:spcPct val="0"/>
              </a:spcBef>
              <a:spcAft>
                <a:spcPct val="0"/>
              </a:spcAft>
              <a:defRPr>
                <a:solidFill>
                  <a:schemeClr val="tx1"/>
                </a:solidFill>
                <a:latin typeface="Arial" charset="0"/>
                <a:ea typeface="宋体" charset="0"/>
                <a:cs typeface="宋体" charset="0"/>
              </a:defRPr>
            </a:lvl9pPr>
          </a:lstStyle>
          <a:p>
            <a:pPr eaLnBrk="0" hangingPunct="0"/>
            <a:r>
              <a:rPr lang="en-US" dirty="0" err="1">
                <a:latin typeface="Eurostile"/>
                <a:cs typeface="Eurostile"/>
              </a:rPr>
              <a:t>Feng’s</a:t>
            </a:r>
            <a:r>
              <a:rPr lang="en-US" dirty="0">
                <a:latin typeface="Eurostile"/>
                <a:cs typeface="Eurostile"/>
              </a:rPr>
              <a:t> husband </a:t>
            </a:r>
            <a:r>
              <a:rPr lang="en-US" dirty="0" smtClean="0">
                <a:latin typeface="Eurostile"/>
                <a:cs typeface="Eurostile"/>
              </a:rPr>
              <a:t>launched </a:t>
            </a:r>
            <a:r>
              <a:rPr lang="en-US" dirty="0" err="1" smtClean="0">
                <a:latin typeface="Eurostile"/>
                <a:cs typeface="Eurostile"/>
              </a:rPr>
              <a:t>Sina</a:t>
            </a:r>
            <a:r>
              <a:rPr lang="en-US" dirty="0" smtClean="0">
                <a:latin typeface="Eurostile"/>
                <a:cs typeface="Eurostile"/>
              </a:rPr>
              <a:t> </a:t>
            </a:r>
            <a:r>
              <a:rPr lang="en-US" dirty="0" err="1" smtClean="0">
                <a:latin typeface="Eurostile"/>
                <a:cs typeface="Eurostile"/>
              </a:rPr>
              <a:t>Weibo</a:t>
            </a:r>
            <a:r>
              <a:rPr lang="zh-CN" altLang="en-US" dirty="0" smtClean="0">
                <a:latin typeface="Eurostile"/>
                <a:cs typeface="Eurostile"/>
              </a:rPr>
              <a:t>，</a:t>
            </a:r>
            <a:endParaRPr lang="en-US" altLang="zh-CN" dirty="0" smtClean="0">
              <a:latin typeface="Eurostile"/>
              <a:cs typeface="Eurostile"/>
            </a:endParaRPr>
          </a:p>
          <a:p>
            <a:pPr eaLnBrk="0" hangingPunct="0"/>
            <a:r>
              <a:rPr lang="en-US" dirty="0" smtClean="0">
                <a:latin typeface="Eurostile"/>
                <a:cs typeface="Eurostile"/>
              </a:rPr>
              <a:t>China’s most popular social media, to expose the case</a:t>
            </a:r>
            <a:endParaRPr lang="en-US" altLang="zh-CN" dirty="0">
              <a:solidFill>
                <a:srgbClr val="000000"/>
              </a:solidFill>
              <a:latin typeface="Eurostile"/>
              <a:cs typeface="Eurostile"/>
            </a:endParaRPr>
          </a:p>
        </p:txBody>
      </p:sp>
      <p:sp>
        <p:nvSpPr>
          <p:cNvPr id="23" name="Text Box 23"/>
          <p:cNvSpPr txBox="1">
            <a:spLocks noChangeArrowheads="1"/>
          </p:cNvSpPr>
          <p:nvPr/>
        </p:nvSpPr>
        <p:spPr bwMode="auto">
          <a:xfrm>
            <a:off x="2356159" y="4896960"/>
            <a:ext cx="66797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宋体" charset="0"/>
                <a:cs typeface="宋体" charset="0"/>
              </a:defRPr>
            </a:lvl1pPr>
            <a:lvl2pPr marL="742950" indent="-285750">
              <a:defRPr>
                <a:solidFill>
                  <a:schemeClr val="tx1"/>
                </a:solidFill>
                <a:latin typeface="Arial" charset="0"/>
                <a:ea typeface="宋体" charset="0"/>
                <a:cs typeface="宋体" charset="0"/>
              </a:defRPr>
            </a:lvl2pPr>
            <a:lvl3pPr marL="1143000" indent="-228600">
              <a:defRPr>
                <a:solidFill>
                  <a:schemeClr val="tx1"/>
                </a:solidFill>
                <a:latin typeface="Arial" charset="0"/>
                <a:ea typeface="宋体" charset="0"/>
                <a:cs typeface="宋体" charset="0"/>
              </a:defRPr>
            </a:lvl3pPr>
            <a:lvl4pPr marL="1600200" indent="-228600">
              <a:defRPr>
                <a:solidFill>
                  <a:schemeClr val="tx1"/>
                </a:solidFill>
                <a:latin typeface="Arial" charset="0"/>
                <a:ea typeface="宋体" charset="0"/>
                <a:cs typeface="宋体" charset="0"/>
              </a:defRPr>
            </a:lvl4pPr>
            <a:lvl5pPr marL="2057400" indent="-228600">
              <a:defRPr>
                <a:solidFill>
                  <a:schemeClr val="tx1"/>
                </a:solidFill>
                <a:latin typeface="Arial" charset="0"/>
                <a:ea typeface="宋体" charset="0"/>
                <a:cs typeface="宋体" charset="0"/>
              </a:defRPr>
            </a:lvl5pPr>
            <a:lvl6pPr marL="2514600" indent="-228600" fontAlgn="base">
              <a:spcBef>
                <a:spcPct val="0"/>
              </a:spcBef>
              <a:spcAft>
                <a:spcPct val="0"/>
              </a:spcAft>
              <a:defRPr>
                <a:solidFill>
                  <a:schemeClr val="tx1"/>
                </a:solidFill>
                <a:latin typeface="Arial" charset="0"/>
                <a:ea typeface="宋体" charset="0"/>
                <a:cs typeface="宋体" charset="0"/>
              </a:defRPr>
            </a:lvl6pPr>
            <a:lvl7pPr marL="2971800" indent="-228600" fontAlgn="base">
              <a:spcBef>
                <a:spcPct val="0"/>
              </a:spcBef>
              <a:spcAft>
                <a:spcPct val="0"/>
              </a:spcAft>
              <a:defRPr>
                <a:solidFill>
                  <a:schemeClr val="tx1"/>
                </a:solidFill>
                <a:latin typeface="Arial" charset="0"/>
                <a:ea typeface="宋体" charset="0"/>
                <a:cs typeface="宋体" charset="0"/>
              </a:defRPr>
            </a:lvl7pPr>
            <a:lvl8pPr marL="3429000" indent="-228600" fontAlgn="base">
              <a:spcBef>
                <a:spcPct val="0"/>
              </a:spcBef>
              <a:spcAft>
                <a:spcPct val="0"/>
              </a:spcAft>
              <a:defRPr>
                <a:solidFill>
                  <a:schemeClr val="tx1"/>
                </a:solidFill>
                <a:latin typeface="Arial" charset="0"/>
                <a:ea typeface="宋体" charset="0"/>
                <a:cs typeface="宋体" charset="0"/>
              </a:defRPr>
            </a:lvl8pPr>
            <a:lvl9pPr marL="3886200" indent="-228600" fontAlgn="base">
              <a:spcBef>
                <a:spcPct val="0"/>
              </a:spcBef>
              <a:spcAft>
                <a:spcPct val="0"/>
              </a:spcAft>
              <a:defRPr>
                <a:solidFill>
                  <a:schemeClr val="tx1"/>
                </a:solidFill>
                <a:latin typeface="Arial" charset="0"/>
                <a:ea typeface="宋体" charset="0"/>
                <a:cs typeface="宋体" charset="0"/>
              </a:defRPr>
            </a:lvl9pPr>
          </a:lstStyle>
          <a:p>
            <a:pPr eaLnBrk="0" hangingPunct="0"/>
            <a:r>
              <a:rPr lang="en-US" dirty="0">
                <a:latin typeface="Eurostile"/>
                <a:cs typeface="Eurostile"/>
              </a:rPr>
              <a:t>M</a:t>
            </a:r>
            <a:r>
              <a:rPr lang="en-US" dirty="0" smtClean="0">
                <a:latin typeface="Eurostile"/>
                <a:cs typeface="Eurostile"/>
              </a:rPr>
              <a:t>ajor</a:t>
            </a:r>
            <a:r>
              <a:rPr lang="en-US" dirty="0">
                <a:latin typeface="Eurostile"/>
                <a:cs typeface="Eurostile"/>
              </a:rPr>
              <a:t> websites reported this news</a:t>
            </a:r>
            <a:r>
              <a:rPr lang="en-US" dirty="0" smtClean="0">
                <a:latin typeface="Eurostile"/>
                <a:cs typeface="Eurostile"/>
              </a:rPr>
              <a:t>.</a:t>
            </a:r>
          </a:p>
          <a:p>
            <a:pPr eaLnBrk="0" hangingPunct="0"/>
            <a:r>
              <a:rPr lang="en-US" dirty="0">
                <a:latin typeface="Eurostile"/>
                <a:cs typeface="Eurostile"/>
              </a:rPr>
              <a:t>Numerous Internet users </a:t>
            </a:r>
            <a:r>
              <a:rPr lang="en-US" dirty="0" smtClean="0">
                <a:latin typeface="Eurostile"/>
                <a:cs typeface="Eurostile"/>
              </a:rPr>
              <a:t>criticized the local </a:t>
            </a:r>
            <a:r>
              <a:rPr lang="en-US" dirty="0">
                <a:latin typeface="Eurostile"/>
                <a:cs typeface="Eurostile"/>
              </a:rPr>
              <a:t>government’s </a:t>
            </a:r>
            <a:r>
              <a:rPr lang="en-US" dirty="0" smtClean="0">
                <a:latin typeface="Eurostile"/>
                <a:cs typeface="Eurostile"/>
              </a:rPr>
              <a:t>behavior  </a:t>
            </a:r>
            <a:endParaRPr lang="en-US" altLang="zh-CN" dirty="0">
              <a:solidFill>
                <a:srgbClr val="000000"/>
              </a:solidFill>
              <a:latin typeface="Eurostile"/>
              <a:cs typeface="Eurostile"/>
            </a:endParaRPr>
          </a:p>
        </p:txBody>
      </p:sp>
      <p:sp>
        <p:nvSpPr>
          <p:cNvPr id="24" name="Text Box 24"/>
          <p:cNvSpPr txBox="1">
            <a:spLocks noChangeArrowheads="1"/>
          </p:cNvSpPr>
          <p:nvPr/>
        </p:nvSpPr>
        <p:spPr bwMode="auto">
          <a:xfrm>
            <a:off x="2356159" y="6039960"/>
            <a:ext cx="41835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宋体" charset="0"/>
                <a:cs typeface="宋体" charset="0"/>
              </a:defRPr>
            </a:lvl1pPr>
            <a:lvl2pPr marL="742950" indent="-285750">
              <a:defRPr>
                <a:solidFill>
                  <a:schemeClr val="tx1"/>
                </a:solidFill>
                <a:latin typeface="Arial" charset="0"/>
                <a:ea typeface="宋体" charset="0"/>
                <a:cs typeface="宋体" charset="0"/>
              </a:defRPr>
            </a:lvl2pPr>
            <a:lvl3pPr marL="1143000" indent="-228600">
              <a:defRPr>
                <a:solidFill>
                  <a:schemeClr val="tx1"/>
                </a:solidFill>
                <a:latin typeface="Arial" charset="0"/>
                <a:ea typeface="宋体" charset="0"/>
                <a:cs typeface="宋体" charset="0"/>
              </a:defRPr>
            </a:lvl3pPr>
            <a:lvl4pPr marL="1600200" indent="-228600">
              <a:defRPr>
                <a:solidFill>
                  <a:schemeClr val="tx1"/>
                </a:solidFill>
                <a:latin typeface="Arial" charset="0"/>
                <a:ea typeface="宋体" charset="0"/>
                <a:cs typeface="宋体" charset="0"/>
              </a:defRPr>
            </a:lvl4pPr>
            <a:lvl5pPr marL="2057400" indent="-228600">
              <a:defRPr>
                <a:solidFill>
                  <a:schemeClr val="tx1"/>
                </a:solidFill>
                <a:latin typeface="Arial" charset="0"/>
                <a:ea typeface="宋体" charset="0"/>
                <a:cs typeface="宋体" charset="0"/>
              </a:defRPr>
            </a:lvl5pPr>
            <a:lvl6pPr marL="2514600" indent="-228600" fontAlgn="base">
              <a:spcBef>
                <a:spcPct val="0"/>
              </a:spcBef>
              <a:spcAft>
                <a:spcPct val="0"/>
              </a:spcAft>
              <a:defRPr>
                <a:solidFill>
                  <a:schemeClr val="tx1"/>
                </a:solidFill>
                <a:latin typeface="Arial" charset="0"/>
                <a:ea typeface="宋体" charset="0"/>
                <a:cs typeface="宋体" charset="0"/>
              </a:defRPr>
            </a:lvl6pPr>
            <a:lvl7pPr marL="2971800" indent="-228600" fontAlgn="base">
              <a:spcBef>
                <a:spcPct val="0"/>
              </a:spcBef>
              <a:spcAft>
                <a:spcPct val="0"/>
              </a:spcAft>
              <a:defRPr>
                <a:solidFill>
                  <a:schemeClr val="tx1"/>
                </a:solidFill>
                <a:latin typeface="Arial" charset="0"/>
                <a:ea typeface="宋体" charset="0"/>
                <a:cs typeface="宋体" charset="0"/>
              </a:defRPr>
            </a:lvl7pPr>
            <a:lvl8pPr marL="3429000" indent="-228600" fontAlgn="base">
              <a:spcBef>
                <a:spcPct val="0"/>
              </a:spcBef>
              <a:spcAft>
                <a:spcPct val="0"/>
              </a:spcAft>
              <a:defRPr>
                <a:solidFill>
                  <a:schemeClr val="tx1"/>
                </a:solidFill>
                <a:latin typeface="Arial" charset="0"/>
                <a:ea typeface="宋体" charset="0"/>
                <a:cs typeface="宋体" charset="0"/>
              </a:defRPr>
            </a:lvl8pPr>
            <a:lvl9pPr marL="3886200" indent="-228600" fontAlgn="base">
              <a:spcBef>
                <a:spcPct val="0"/>
              </a:spcBef>
              <a:spcAft>
                <a:spcPct val="0"/>
              </a:spcAft>
              <a:defRPr>
                <a:solidFill>
                  <a:schemeClr val="tx1"/>
                </a:solidFill>
                <a:latin typeface="Arial" charset="0"/>
                <a:ea typeface="宋体" charset="0"/>
                <a:cs typeface="宋体" charset="0"/>
              </a:defRPr>
            </a:lvl9pPr>
          </a:lstStyle>
          <a:p>
            <a:pPr eaLnBrk="0" hangingPunct="0"/>
            <a:r>
              <a:rPr lang="en-US" dirty="0">
                <a:latin typeface="Eurostile"/>
                <a:cs typeface="Eurostile"/>
              </a:rPr>
              <a:t>T</a:t>
            </a:r>
            <a:r>
              <a:rPr lang="en-US" dirty="0" smtClean="0">
                <a:latin typeface="Eurostile"/>
                <a:cs typeface="Eurostile"/>
              </a:rPr>
              <a:t>he </a:t>
            </a:r>
            <a:r>
              <a:rPr lang="en-US" dirty="0">
                <a:latin typeface="Eurostile"/>
                <a:cs typeface="Eurostile"/>
              </a:rPr>
              <a:t>municipal </a:t>
            </a:r>
            <a:r>
              <a:rPr lang="en-US" dirty="0" smtClean="0">
                <a:latin typeface="Eurostile"/>
                <a:cs typeface="Eurostile"/>
              </a:rPr>
              <a:t>government apologized </a:t>
            </a:r>
            <a:r>
              <a:rPr lang="en-US" dirty="0">
                <a:latin typeface="Eurostile"/>
                <a:cs typeface="Eurostile"/>
              </a:rPr>
              <a:t>and </a:t>
            </a:r>
            <a:endParaRPr lang="en-US" dirty="0" smtClean="0">
              <a:latin typeface="Eurostile"/>
              <a:cs typeface="Eurostile"/>
            </a:endParaRPr>
          </a:p>
          <a:p>
            <a:pPr eaLnBrk="0" hangingPunct="0"/>
            <a:r>
              <a:rPr lang="en-US" dirty="0" smtClean="0">
                <a:latin typeface="Eurostile"/>
                <a:cs typeface="Eurostile"/>
              </a:rPr>
              <a:t>promised </a:t>
            </a:r>
            <a:r>
              <a:rPr lang="en-US" dirty="0">
                <a:latin typeface="Eurostile"/>
                <a:cs typeface="Eurostile"/>
              </a:rPr>
              <a:t>a thorough investigation.</a:t>
            </a:r>
            <a:r>
              <a:rPr lang="zh-CN" altLang="en-US" dirty="0">
                <a:latin typeface="Eurostile"/>
                <a:cs typeface="Eurostile"/>
              </a:rPr>
              <a:t> </a:t>
            </a:r>
            <a:endParaRPr lang="en-US" altLang="zh-CN" dirty="0">
              <a:solidFill>
                <a:srgbClr val="000000"/>
              </a:solidFill>
              <a:latin typeface="Eurostile"/>
              <a:cs typeface="Eurostile"/>
            </a:endParaRPr>
          </a:p>
        </p:txBody>
      </p:sp>
      <p:sp>
        <p:nvSpPr>
          <p:cNvPr id="25" name="Line 3"/>
          <p:cNvSpPr>
            <a:spLocks noChangeShapeType="1"/>
          </p:cNvSpPr>
          <p:nvPr/>
        </p:nvSpPr>
        <p:spPr bwMode="auto">
          <a:xfrm>
            <a:off x="1008178" y="5504973"/>
            <a:ext cx="0" cy="660400"/>
          </a:xfrm>
          <a:prstGeom prst="line">
            <a:avLst/>
          </a:prstGeom>
          <a:noFill/>
          <a:ln w="1905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Right Brace 25"/>
          <p:cNvSpPr/>
          <p:nvPr/>
        </p:nvSpPr>
        <p:spPr>
          <a:xfrm>
            <a:off x="1870384" y="2112615"/>
            <a:ext cx="304800" cy="1668092"/>
          </a:xfrm>
          <a:prstGeom prst="rightBrace">
            <a:avLst/>
          </a:prstGeom>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7" name="Right Brace 26"/>
          <p:cNvSpPr/>
          <p:nvPr/>
        </p:nvSpPr>
        <p:spPr>
          <a:xfrm>
            <a:off x="7582047" y="3732981"/>
            <a:ext cx="410534" cy="2578784"/>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TextBox 28"/>
          <p:cNvSpPr txBox="1"/>
          <p:nvPr/>
        </p:nvSpPr>
        <p:spPr>
          <a:xfrm>
            <a:off x="2501690" y="2732296"/>
            <a:ext cx="1359893"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10 days</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0" name="TextBox 29"/>
          <p:cNvSpPr txBox="1"/>
          <p:nvPr/>
        </p:nvSpPr>
        <p:spPr>
          <a:xfrm>
            <a:off x="7884488" y="4706587"/>
            <a:ext cx="1153180"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 days</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84730173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Eurostile"/>
                <a:cs typeface="Eurostile"/>
              </a:rPr>
              <a:t>How does Social Media work for women?</a:t>
            </a:r>
            <a:endParaRPr lang="en-US" dirty="0">
              <a:latin typeface="Eurostile"/>
              <a:cs typeface="Eurostile"/>
            </a:endParaRPr>
          </a:p>
        </p:txBody>
      </p:sp>
      <p:sp>
        <p:nvSpPr>
          <p:cNvPr id="6" name="Text Placeholder 2"/>
          <p:cNvSpPr>
            <a:spLocks noGrp="1"/>
          </p:cNvSpPr>
          <p:nvPr>
            <p:ph type="body" sz="half" idx="2"/>
          </p:nvPr>
        </p:nvSpPr>
        <p:spPr>
          <a:xfrm>
            <a:off x="353728" y="2430860"/>
            <a:ext cx="4846588" cy="4186508"/>
          </a:xfrm>
        </p:spPr>
        <p:txBody>
          <a:bodyPr>
            <a:normAutofit/>
          </a:bodyPr>
          <a:lstStyle/>
          <a:p>
            <a:pPr marL="285750" indent="-285750" algn="just">
              <a:lnSpc>
                <a:spcPct val="120000"/>
              </a:lnSpc>
              <a:buFont typeface="Wingdings" charset="2"/>
              <a:buChar char="²"/>
            </a:pPr>
            <a:r>
              <a:rPr lang="en-US" sz="2100" dirty="0">
                <a:latin typeface="Eurostile"/>
                <a:cs typeface="Eurostile"/>
              </a:rPr>
              <a:t>User-generated media like social media, gave Ms. </a:t>
            </a:r>
            <a:r>
              <a:rPr lang="en-US" sz="2100" dirty="0" err="1">
                <a:latin typeface="Eurostile"/>
                <a:cs typeface="Eurostile"/>
              </a:rPr>
              <a:t>Feng</a:t>
            </a:r>
            <a:r>
              <a:rPr lang="en-US" sz="2100" dirty="0">
                <a:latin typeface="Eurostile"/>
                <a:cs typeface="Eurostile"/>
              </a:rPr>
              <a:t> and her supporters an </a:t>
            </a:r>
            <a:r>
              <a:rPr lang="en-US" sz="2100" dirty="0" smtClean="0">
                <a:latin typeface="Eurostile"/>
                <a:cs typeface="Eurostile"/>
              </a:rPr>
              <a:t>outlet for expression that is equal to the government’s.</a:t>
            </a:r>
          </a:p>
          <a:p>
            <a:pPr marL="285750" indent="-285750" algn="just">
              <a:lnSpc>
                <a:spcPct val="120000"/>
              </a:lnSpc>
              <a:buFont typeface="Wingdings" charset="2"/>
              <a:buChar char="²"/>
            </a:pPr>
            <a:r>
              <a:rPr lang="en-US" sz="2100" dirty="0" smtClean="0">
                <a:latin typeface="Eurostile"/>
                <a:cs typeface="Eurostile"/>
              </a:rPr>
              <a:t>Media can speak </a:t>
            </a:r>
            <a:r>
              <a:rPr lang="en-US" sz="2100" dirty="0">
                <a:latin typeface="Eurostile"/>
                <a:cs typeface="Eurostile"/>
              </a:rPr>
              <a:t>for people who cannot speak for themselves, </a:t>
            </a:r>
            <a:r>
              <a:rPr lang="en-US" sz="2100" dirty="0" smtClean="0">
                <a:latin typeface="Eurostile"/>
                <a:cs typeface="Eurostile"/>
              </a:rPr>
              <a:t>and it mobilizes </a:t>
            </a:r>
            <a:r>
              <a:rPr lang="en-US" sz="2100" dirty="0">
                <a:latin typeface="Eurostile"/>
                <a:cs typeface="Eurostile"/>
              </a:rPr>
              <a:t>people </a:t>
            </a:r>
            <a:r>
              <a:rPr lang="en-US" sz="2100" dirty="0" smtClean="0">
                <a:latin typeface="Eurostile"/>
                <a:cs typeface="Eurostile"/>
              </a:rPr>
              <a:t>have become aware of the issues.</a:t>
            </a:r>
          </a:p>
          <a:p>
            <a:pPr marL="285750" indent="-285750" algn="just">
              <a:buFont typeface="Wingdings" charset="2"/>
              <a:buChar char="²"/>
            </a:pPr>
            <a:endParaRPr lang="zh-CN" altLang="en-US" dirty="0">
              <a:latin typeface="Eurostile"/>
              <a:cs typeface="Eurostile"/>
            </a:endParaRPr>
          </a:p>
          <a:p>
            <a:pPr marL="285750" indent="-285750" algn="just">
              <a:buFont typeface="Wingdings" charset="2"/>
              <a:buChar char="²"/>
            </a:pPr>
            <a:endParaRPr lang="en-US" dirty="0" smtClean="0">
              <a:latin typeface="Eurostile"/>
              <a:cs typeface="Eurostile"/>
            </a:endParaRPr>
          </a:p>
          <a:p>
            <a:endParaRPr lang="en-US" dirty="0" smtClean="0">
              <a:latin typeface="Eurostile"/>
              <a:cs typeface="Eurostile"/>
            </a:endParaRPr>
          </a:p>
          <a:p>
            <a:pPr marL="285750" indent="-285750">
              <a:buFont typeface="Wingdings" charset="2"/>
              <a:buChar char="²"/>
            </a:pPr>
            <a:endParaRPr lang="en-US" dirty="0">
              <a:latin typeface="Eurostile"/>
              <a:cs typeface="Eurostile"/>
            </a:endParaRPr>
          </a:p>
        </p:txBody>
      </p:sp>
      <p:pic>
        <p:nvPicPr>
          <p:cNvPr id="9" name="Picture 8"/>
          <p:cNvPicPr>
            <a:picLocks noChangeAspect="1"/>
          </p:cNvPicPr>
          <p:nvPr/>
        </p:nvPicPr>
        <p:blipFill>
          <a:blip r:embed="rId2"/>
          <a:stretch>
            <a:fillRect/>
          </a:stretch>
        </p:blipFill>
        <p:spPr>
          <a:xfrm rot="700304">
            <a:off x="5530267" y="1821093"/>
            <a:ext cx="3279437" cy="2774654"/>
          </a:xfrm>
          <a:prstGeom prst="rect">
            <a:avLst/>
          </a:prstGeom>
        </p:spPr>
      </p:pic>
      <p:sp>
        <p:nvSpPr>
          <p:cNvPr id="16" name="TextBox 15"/>
          <p:cNvSpPr txBox="1"/>
          <p:nvPr/>
        </p:nvSpPr>
        <p:spPr>
          <a:xfrm>
            <a:off x="6690251" y="3208421"/>
            <a:ext cx="979755" cy="369332"/>
          </a:xfrm>
          <a:prstGeom prst="rect">
            <a:avLst/>
          </a:prstGeom>
          <a:noFill/>
        </p:spPr>
        <p:txBody>
          <a:bodyPr wrap="none" rtlCol="0">
            <a:spAutoFit/>
          </a:bodyPr>
          <a:lstStyle/>
          <a:p>
            <a:r>
              <a:rPr lang="en-US" dirty="0" smtClean="0"/>
              <a:t>Shan Xi</a:t>
            </a:r>
            <a:endParaRPr lang="en-US" dirty="0"/>
          </a:p>
        </p:txBody>
      </p:sp>
    </p:spTree>
    <p:extLst>
      <p:ext uri="{BB962C8B-B14F-4D97-AF65-F5344CB8AC3E}">
        <p14:creationId xmlns:p14="http://schemas.microsoft.com/office/powerpoint/2010/main" val="1267757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Eurostile"/>
                <a:cs typeface="Eurostile"/>
              </a:rPr>
              <a:t>Using a Video Game to Combat Gender Violence</a:t>
            </a:r>
            <a:endParaRPr lang="en-US" dirty="0">
              <a:latin typeface="Eurostile"/>
              <a:cs typeface="Eurostile"/>
            </a:endParaRPr>
          </a:p>
        </p:txBody>
      </p:sp>
      <p:pic>
        <p:nvPicPr>
          <p:cNvPr id="8" name="Content Placeholder 7"/>
          <p:cNvPicPr>
            <a:picLocks noGrp="1" noChangeAspect="1"/>
          </p:cNvPicPr>
          <p:nvPr>
            <p:ph idx="1"/>
          </p:nvPr>
        </p:nvPicPr>
        <p:blipFill>
          <a:blip r:embed="rId2"/>
          <a:srcRect l="7161" r="7161"/>
          <a:stretch>
            <a:fillRect/>
          </a:stretch>
        </p:blipFill>
        <p:spPr/>
      </p:pic>
      <p:sp>
        <p:nvSpPr>
          <p:cNvPr id="2" name="Rectangle 1"/>
          <p:cNvSpPr/>
          <p:nvPr/>
        </p:nvSpPr>
        <p:spPr>
          <a:xfrm>
            <a:off x="571500" y="6043091"/>
            <a:ext cx="6775324" cy="646331"/>
          </a:xfrm>
          <a:prstGeom prst="rect">
            <a:avLst/>
          </a:prstGeom>
        </p:spPr>
        <p:txBody>
          <a:bodyPr wrap="square">
            <a:spAutoFit/>
          </a:bodyPr>
          <a:lstStyle/>
          <a:p>
            <a:r>
              <a:rPr lang="nl-NL" dirty="0">
                <a:hlinkClick r:id="rId3"/>
              </a:rPr>
              <a:t>http://www.youtube.com/watch?v=</a:t>
            </a:r>
            <a:r>
              <a:rPr lang="nl-NL" dirty="0" smtClean="0">
                <a:hlinkClick r:id="rId3"/>
              </a:rPr>
              <a:t>e_jD7mGxu1Y</a:t>
            </a:r>
            <a:endParaRPr lang="nl-NL" dirty="0" smtClean="0"/>
          </a:p>
          <a:p>
            <a:endParaRPr lang="en-US" dirty="0"/>
          </a:p>
        </p:txBody>
      </p:sp>
    </p:spTree>
    <p:extLst>
      <p:ext uri="{BB962C8B-B14F-4D97-AF65-F5344CB8AC3E}">
        <p14:creationId xmlns:p14="http://schemas.microsoft.com/office/powerpoint/2010/main" val="99822920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433677" y="3856899"/>
            <a:ext cx="8153561" cy="2648713"/>
          </a:xfrm>
        </p:spPr>
        <p:txBody>
          <a:bodyPr>
            <a:noAutofit/>
          </a:bodyPr>
          <a:lstStyle/>
          <a:p>
            <a:pPr marL="285750" indent="-285750" algn="just">
              <a:buFont typeface="Wingdings" charset="2"/>
              <a:buChar char="²"/>
            </a:pPr>
            <a:r>
              <a:rPr lang="en-US" dirty="0">
                <a:solidFill>
                  <a:srgbClr val="000000"/>
                </a:solidFill>
                <a:latin typeface="Eurostile"/>
                <a:cs typeface="Eurostile"/>
              </a:rPr>
              <a:t>Created by the Population Media Center, the Emergent Media Center at Champlain College and the United Nations Fund for Population </a:t>
            </a:r>
            <a:r>
              <a:rPr lang="en-US" dirty="0" smtClean="0">
                <a:solidFill>
                  <a:srgbClr val="000000"/>
                </a:solidFill>
                <a:latin typeface="Eurostile"/>
                <a:cs typeface="Eurostile"/>
              </a:rPr>
              <a:t>Awareness.</a:t>
            </a:r>
          </a:p>
          <a:p>
            <a:pPr marL="285750" indent="-285750" algn="just">
              <a:buFont typeface="Wingdings" charset="2"/>
              <a:buChar char="²"/>
            </a:pPr>
            <a:r>
              <a:rPr lang="en-US" dirty="0" smtClean="0">
                <a:solidFill>
                  <a:srgbClr val="000000"/>
                </a:solidFill>
                <a:latin typeface="Eurostile"/>
                <a:cs typeface="Eurostile"/>
              </a:rPr>
              <a:t>Currently being tested in South America and Africa with boys 10-12 years old.</a:t>
            </a:r>
          </a:p>
          <a:p>
            <a:pPr marL="285750" indent="-285750" algn="just">
              <a:buFont typeface="Wingdings" charset="2"/>
              <a:buChar char="²"/>
            </a:pPr>
            <a:r>
              <a:rPr lang="en-US" dirty="0" smtClean="0">
                <a:latin typeface="Eurostile"/>
                <a:cs typeface="Eurostile"/>
              </a:rPr>
              <a:t>Presents </a:t>
            </a:r>
            <a:r>
              <a:rPr lang="en-US" dirty="0">
                <a:latin typeface="Eurostile"/>
                <a:cs typeface="Eurostile"/>
              </a:rPr>
              <a:t>itself </a:t>
            </a:r>
            <a:r>
              <a:rPr lang="en-US" dirty="0" smtClean="0">
                <a:latin typeface="Eurostile"/>
                <a:cs typeface="Eurostile"/>
              </a:rPr>
              <a:t>as </a:t>
            </a:r>
            <a:r>
              <a:rPr lang="en-US" dirty="0">
                <a:latin typeface="Eurostile"/>
                <a:cs typeface="Eurostile"/>
              </a:rPr>
              <a:t>a soccer-based action game. Players are eased into the story and begin learning basic soccer skills and familiarizing themselves with the other story characters</a:t>
            </a:r>
            <a:r>
              <a:rPr lang="en-US" dirty="0" smtClean="0">
                <a:latin typeface="Eurostile"/>
                <a:cs typeface="Eurostile"/>
              </a:rPr>
              <a:t>.</a:t>
            </a:r>
          </a:p>
          <a:p>
            <a:pPr marL="285750" indent="-285750" algn="just">
              <a:buFont typeface="Wingdings" charset="2"/>
              <a:buChar char="²"/>
            </a:pPr>
            <a:r>
              <a:rPr lang="en-US" dirty="0" smtClean="0">
                <a:latin typeface="Eurostile"/>
                <a:cs typeface="Eurostile"/>
              </a:rPr>
              <a:t>Spokes person is world</a:t>
            </a:r>
            <a:r>
              <a:rPr lang="en-US" dirty="0">
                <a:latin typeface="Eurostile"/>
                <a:cs typeface="Eurostile"/>
              </a:rPr>
              <a:t>-famous football </a:t>
            </a:r>
            <a:r>
              <a:rPr lang="en-US" dirty="0" smtClean="0">
                <a:latin typeface="Eurostile"/>
                <a:cs typeface="Eurostile"/>
              </a:rPr>
              <a:t>star Samuel </a:t>
            </a:r>
            <a:r>
              <a:rPr lang="en-US" dirty="0" err="1" smtClean="0">
                <a:solidFill>
                  <a:srgbClr val="000000"/>
                </a:solidFill>
                <a:latin typeface="Eurostile"/>
                <a:cs typeface="Eurostile"/>
              </a:rPr>
              <a:t>Eto’o</a:t>
            </a:r>
            <a:r>
              <a:rPr lang="en-US" dirty="0" smtClean="0">
                <a:solidFill>
                  <a:srgbClr val="000000"/>
                </a:solidFill>
                <a:latin typeface="Eurostile"/>
                <a:cs typeface="Eurostile"/>
              </a:rPr>
              <a:t>, team captain of </a:t>
            </a:r>
            <a:r>
              <a:rPr lang="en-US" dirty="0">
                <a:solidFill>
                  <a:srgbClr val="000000"/>
                </a:solidFill>
                <a:latin typeface="Eurostile"/>
                <a:cs typeface="Eurostile"/>
              </a:rPr>
              <a:t>C</a:t>
            </a:r>
            <a:r>
              <a:rPr lang="en-US" dirty="0" smtClean="0">
                <a:solidFill>
                  <a:srgbClr val="000000"/>
                </a:solidFill>
                <a:latin typeface="Eurostile"/>
                <a:cs typeface="Eurostile"/>
              </a:rPr>
              <a:t>ameroon’s national team</a:t>
            </a:r>
          </a:p>
        </p:txBody>
      </p:sp>
      <p:pic>
        <p:nvPicPr>
          <p:cNvPr id="8" name="Picture 7"/>
          <p:cNvPicPr>
            <a:picLocks noChangeAspect="1"/>
          </p:cNvPicPr>
          <p:nvPr/>
        </p:nvPicPr>
        <p:blipFill>
          <a:blip r:embed="rId3"/>
          <a:stretch>
            <a:fillRect/>
          </a:stretch>
        </p:blipFill>
        <p:spPr>
          <a:xfrm>
            <a:off x="1022238" y="1183940"/>
            <a:ext cx="6696242" cy="2511091"/>
          </a:xfrm>
          <a:prstGeom prst="rect">
            <a:avLst/>
          </a:prstGeom>
        </p:spPr>
      </p:pic>
    </p:spTree>
    <p:extLst>
      <p:ext uri="{BB962C8B-B14F-4D97-AF65-F5344CB8AC3E}">
        <p14:creationId xmlns:p14="http://schemas.microsoft.com/office/powerpoint/2010/main" val="195740509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449165" y="3562596"/>
            <a:ext cx="8286327" cy="2958505"/>
          </a:xfrm>
        </p:spPr>
        <p:txBody>
          <a:bodyPr/>
          <a:lstStyle/>
          <a:p>
            <a:pPr marL="285750" indent="-285750" algn="just">
              <a:buFont typeface="Wingdings" charset="2"/>
              <a:buChar char="²"/>
            </a:pPr>
            <a:r>
              <a:rPr lang="en-US" dirty="0">
                <a:latin typeface="Eurostile"/>
                <a:cs typeface="Eurostile"/>
              </a:rPr>
              <a:t>Throughout the gaming experience, </a:t>
            </a:r>
            <a:r>
              <a:rPr lang="en-US" i="1" dirty="0">
                <a:latin typeface="Eurostile"/>
                <a:cs typeface="Eurostile"/>
              </a:rPr>
              <a:t>BREAKAWAY</a:t>
            </a:r>
            <a:r>
              <a:rPr lang="en-US" dirty="0">
                <a:latin typeface="Eurostile"/>
                <a:cs typeface="Eurostile"/>
              </a:rPr>
              <a:t> players encounter critical decisions and consequences regarding gender stereotypes. </a:t>
            </a:r>
            <a:endParaRPr lang="en-US" dirty="0" smtClean="0">
              <a:latin typeface="Eurostile"/>
              <a:cs typeface="Eurostile"/>
            </a:endParaRPr>
          </a:p>
          <a:p>
            <a:pPr marL="285750" indent="-285750" algn="just">
              <a:buFont typeface="Wingdings" charset="2"/>
              <a:buChar char="²"/>
            </a:pPr>
            <a:r>
              <a:rPr lang="en-US" dirty="0" smtClean="0">
                <a:latin typeface="Eurostile"/>
                <a:cs typeface="Eurostile"/>
              </a:rPr>
              <a:t>BREAKAWAY </a:t>
            </a:r>
            <a:r>
              <a:rPr lang="en-US" dirty="0">
                <a:latin typeface="Eurostile"/>
                <a:cs typeface="Eurostile"/>
              </a:rPr>
              <a:t>balances immersive narrative game-play with messages that denounce violence against women and girls, while players develop a sense of team membership. Reflective narrative is reinforced throughout skill-based football play. </a:t>
            </a:r>
            <a:endParaRPr lang="en-US" dirty="0" smtClean="0">
              <a:latin typeface="Eurostile"/>
              <a:cs typeface="Eurostile"/>
            </a:endParaRPr>
          </a:p>
          <a:p>
            <a:pPr marL="285750" indent="-285750" algn="just">
              <a:buFont typeface="Wingdings" charset="2"/>
              <a:buChar char="²"/>
            </a:pPr>
            <a:r>
              <a:rPr lang="en-US" dirty="0" smtClean="0">
                <a:latin typeface="Eurostile"/>
                <a:cs typeface="Eurostile"/>
              </a:rPr>
              <a:t>This </a:t>
            </a:r>
            <a:r>
              <a:rPr lang="en-US" dirty="0">
                <a:latin typeface="Eurostile"/>
                <a:cs typeface="Eurostile"/>
              </a:rPr>
              <a:t>strategy is based on the </a:t>
            </a:r>
            <a:r>
              <a:rPr lang="en-US" dirty="0" err="1">
                <a:latin typeface="Eurostile"/>
                <a:cs typeface="Eurostile"/>
              </a:rPr>
              <a:t>Sabido</a:t>
            </a:r>
            <a:r>
              <a:rPr lang="en-US" dirty="0">
                <a:latin typeface="Eurostile"/>
                <a:cs typeface="Eurostile"/>
              </a:rPr>
              <a:t> methodology that utilizes narrative and role modeling to encourage behavior change.</a:t>
            </a:r>
          </a:p>
          <a:p>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58950" y="714997"/>
            <a:ext cx="8576542" cy="2661725"/>
          </a:xfrm>
          <a:prstGeom prst="rect">
            <a:avLst/>
          </a:prstGeom>
          <a:noFill/>
          <a:ln>
            <a:noFill/>
          </a:ln>
        </p:spPr>
      </p:pic>
    </p:spTree>
    <p:extLst>
      <p:ext uri="{BB962C8B-B14F-4D97-AF65-F5344CB8AC3E}">
        <p14:creationId xmlns:p14="http://schemas.microsoft.com/office/powerpoint/2010/main" val="153465584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half" idx="2"/>
          </p:nvPr>
        </p:nvSpPr>
        <p:spPr/>
        <p:txBody>
          <a:bodyPr>
            <a:normAutofit/>
          </a:bodyPr>
          <a:lstStyle/>
          <a:p>
            <a:r>
              <a:rPr lang="en-US" sz="2800" dirty="0" smtClean="0">
                <a:latin typeface="Eurostile"/>
                <a:cs typeface="Eurostile"/>
              </a:rPr>
              <a:t>El Salvador 2013</a:t>
            </a:r>
            <a:endParaRPr lang="en-US" sz="2800" dirty="0">
              <a:latin typeface="Eurostile"/>
              <a:cs typeface="Eurostile"/>
            </a:endParaRPr>
          </a:p>
        </p:txBody>
      </p:sp>
      <p:pic>
        <p:nvPicPr>
          <p:cNvPr id="17" name="Picture Placeholder 16"/>
          <p:cNvPicPr>
            <a:picLocks noGrp="1" noChangeAspect="1"/>
          </p:cNvPicPr>
          <p:nvPr>
            <p:ph type="pic" idx="15"/>
          </p:nvPr>
        </p:nvPicPr>
        <p:blipFill>
          <a:blip r:embed="rId2"/>
          <a:srcRect l="238" r="238"/>
          <a:stretch>
            <a:fillRect/>
          </a:stretch>
        </p:blipFill>
        <p:spPr/>
      </p:pic>
      <p:sp>
        <p:nvSpPr>
          <p:cNvPr id="12" name="Title 11"/>
          <p:cNvSpPr>
            <a:spLocks noGrp="1"/>
          </p:cNvSpPr>
          <p:nvPr>
            <p:ph type="title"/>
          </p:nvPr>
        </p:nvSpPr>
        <p:spPr/>
        <p:txBody>
          <a:bodyPr>
            <a:noAutofit/>
          </a:bodyPr>
          <a:lstStyle/>
          <a:p>
            <a:r>
              <a:rPr lang="en-US" sz="4000" dirty="0" smtClean="0">
                <a:latin typeface="Eurostile"/>
                <a:cs typeface="Eurostile"/>
              </a:rPr>
              <a:t>Breakaway Summer Camp</a:t>
            </a:r>
            <a:endParaRPr lang="en-US" sz="4000" dirty="0">
              <a:latin typeface="Eurostile"/>
              <a:cs typeface="Eurostile"/>
            </a:endParaRPr>
          </a:p>
        </p:txBody>
      </p:sp>
      <p:pic>
        <p:nvPicPr>
          <p:cNvPr id="20" name="Picture Placeholder 19"/>
          <p:cNvPicPr>
            <a:picLocks noGrp="1" noChangeAspect="1"/>
          </p:cNvPicPr>
          <p:nvPr>
            <p:ph type="pic" idx="13"/>
          </p:nvPr>
        </p:nvPicPr>
        <p:blipFill>
          <a:blip r:embed="rId3"/>
          <a:srcRect l="3861" r="3861"/>
          <a:stretch>
            <a:fillRect/>
          </a:stretch>
        </p:blipFill>
        <p:spPr/>
      </p:pic>
      <p:pic>
        <p:nvPicPr>
          <p:cNvPr id="25" name="Picture Placeholder 24"/>
          <p:cNvPicPr>
            <a:picLocks noGrp="1" noChangeAspect="1"/>
          </p:cNvPicPr>
          <p:nvPr>
            <p:ph type="pic" idx="14"/>
          </p:nvPr>
        </p:nvPicPr>
        <p:blipFill>
          <a:blip r:embed="rId4"/>
          <a:srcRect l="22009" r="22009"/>
          <a:stretch>
            <a:fillRect/>
          </a:stretch>
        </p:blipFill>
        <p:spPr>
          <a:xfrm rot="247118">
            <a:off x="5121512" y="1167438"/>
            <a:ext cx="1199359" cy="1605025"/>
          </a:xfrm>
        </p:spPr>
      </p:pic>
      <p:pic>
        <p:nvPicPr>
          <p:cNvPr id="27" name="Picture Placeholder 26"/>
          <p:cNvPicPr>
            <a:picLocks noGrp="1" noChangeAspect="1"/>
          </p:cNvPicPr>
          <p:nvPr>
            <p:ph type="pic" idx="1"/>
          </p:nvPr>
        </p:nvPicPr>
        <p:blipFill>
          <a:blip r:embed="rId5"/>
          <a:srcRect t="1899" b="1899"/>
          <a:stretch>
            <a:fillRect/>
          </a:stretch>
        </p:blipFill>
        <p:spPr/>
      </p:pic>
    </p:spTree>
    <p:extLst>
      <p:ext uri="{BB962C8B-B14F-4D97-AF65-F5344CB8AC3E}">
        <p14:creationId xmlns:p14="http://schemas.microsoft.com/office/powerpoint/2010/main" val="368888978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94359" y="434609"/>
            <a:ext cx="4563297" cy="1709928"/>
          </a:xfrm>
        </p:spPr>
        <p:txBody>
          <a:bodyPr/>
          <a:lstStyle/>
          <a:p>
            <a:pPr lvl="0"/>
            <a:r>
              <a:rPr lang="en-US" altLang="zh-CN" dirty="0" smtClean="0">
                <a:latin typeface="Eurostile"/>
                <a:cs typeface="Eurostile"/>
              </a:rPr>
              <a:t>Tell the </a:t>
            </a:r>
            <a:r>
              <a:rPr lang="en-US" altLang="zh-CN" dirty="0">
                <a:latin typeface="Eurostile"/>
                <a:cs typeface="Eurostile"/>
              </a:rPr>
              <a:t>whole story of </a:t>
            </a:r>
            <a:r>
              <a:rPr lang="en-US" altLang="zh-CN" dirty="0" smtClean="0">
                <a:latin typeface="Eurostile"/>
                <a:cs typeface="Eurostile"/>
              </a:rPr>
              <a:t>women </a:t>
            </a:r>
            <a:r>
              <a:rPr lang="zh-CN" altLang="zh-CN" dirty="0">
                <a:latin typeface="Eurostile"/>
                <a:cs typeface="Eurostile"/>
              </a:rPr>
              <a:t/>
            </a:r>
            <a:br>
              <a:rPr lang="zh-CN" altLang="zh-CN" dirty="0">
                <a:latin typeface="Eurostile"/>
                <a:cs typeface="Eurostile"/>
              </a:rPr>
            </a:br>
            <a:endParaRPr lang="zh-CN" altLang="en-US" dirty="0">
              <a:latin typeface="Eurostile"/>
              <a:cs typeface="Eurostile"/>
            </a:endParaRPr>
          </a:p>
        </p:txBody>
      </p:sp>
      <p:pic>
        <p:nvPicPr>
          <p:cNvPr id="8" name="Picture Placeholder 7"/>
          <p:cNvPicPr>
            <a:picLocks noGrp="1" noChangeAspect="1"/>
          </p:cNvPicPr>
          <p:nvPr>
            <p:ph type="pic" idx="1"/>
          </p:nvPr>
        </p:nvPicPr>
        <p:blipFill>
          <a:blip r:embed="rId2"/>
          <a:srcRect l="3407" r="3407"/>
          <a:stretch>
            <a:fillRect/>
          </a:stretch>
        </p:blipFill>
        <p:spPr>
          <a:xfrm rot="150174">
            <a:off x="5671579" y="854642"/>
            <a:ext cx="2837345" cy="3830416"/>
          </a:xfrm>
          <a:prstGeom prst="rect">
            <a:avLst/>
          </a:prstGeom>
        </p:spPr>
      </p:pic>
      <p:pic>
        <p:nvPicPr>
          <p:cNvPr id="9" name="Picture 8"/>
          <p:cNvPicPr>
            <a:picLocks noChangeAspect="1"/>
          </p:cNvPicPr>
          <p:nvPr/>
        </p:nvPicPr>
        <p:blipFill>
          <a:blip r:embed="rId3"/>
          <a:stretch>
            <a:fillRect/>
          </a:stretch>
        </p:blipFill>
        <p:spPr>
          <a:xfrm>
            <a:off x="743035" y="4040902"/>
            <a:ext cx="4619281" cy="2309641"/>
          </a:xfrm>
          <a:prstGeom prst="rect">
            <a:avLst/>
          </a:prstGeom>
        </p:spPr>
      </p:pic>
      <p:sp>
        <p:nvSpPr>
          <p:cNvPr id="4" name="Text Placeholder 3"/>
          <p:cNvSpPr>
            <a:spLocks noGrp="1"/>
          </p:cNvSpPr>
          <p:nvPr>
            <p:ph type="body" sz="half" idx="2"/>
          </p:nvPr>
        </p:nvSpPr>
        <p:spPr>
          <a:xfrm>
            <a:off x="222636" y="2724686"/>
            <a:ext cx="5539070" cy="1330968"/>
          </a:xfrm>
        </p:spPr>
        <p:txBody>
          <a:bodyPr>
            <a:normAutofit/>
          </a:bodyPr>
          <a:lstStyle/>
          <a:p>
            <a:pPr marL="342900" indent="-342900">
              <a:buFont typeface="Wingdings" charset="2"/>
              <a:buChar char="²"/>
            </a:pPr>
            <a:r>
              <a:rPr lang="en-US" sz="2400" dirty="0" smtClean="0">
                <a:latin typeface="Eurostile"/>
                <a:cs typeface="Eurostile"/>
              </a:rPr>
              <a:t>Don’t see women as just housewives.</a:t>
            </a:r>
            <a:endParaRPr lang="en-US" sz="2400" dirty="0">
              <a:latin typeface="Eurostile"/>
              <a:cs typeface="Eurostile"/>
            </a:endParaRPr>
          </a:p>
        </p:txBody>
      </p:sp>
    </p:spTree>
    <p:extLst>
      <p:ext uri="{BB962C8B-B14F-4D97-AF65-F5344CB8AC3E}">
        <p14:creationId xmlns:p14="http://schemas.microsoft.com/office/powerpoint/2010/main" val="108047068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FHM.jpg"/>
          <p:cNvPicPr>
            <a:picLocks noGrp="1" noChangeAspect="1"/>
          </p:cNvPicPr>
          <p:nvPr>
            <p:ph type="pic" idx="1"/>
          </p:nvPr>
        </p:nvPicPr>
        <p:blipFill>
          <a:blip r:embed="rId2">
            <a:extLst>
              <a:ext uri="{28A0092B-C50C-407E-A947-70E740481C1C}">
                <a14:useLocalDpi xmlns:a14="http://schemas.microsoft.com/office/drawing/2010/main" val="0"/>
              </a:ext>
            </a:extLst>
          </a:blip>
          <a:srcRect l="830" r="830"/>
          <a:stretch>
            <a:fillRect/>
          </a:stretch>
        </p:blipFill>
        <p:spPr>
          <a:xfrm rot="20913541">
            <a:off x="4818953" y="349797"/>
            <a:ext cx="2471736" cy="3336844"/>
          </a:xfrm>
        </p:spPr>
      </p:pic>
      <p:pic>
        <p:nvPicPr>
          <p:cNvPr id="8" name="Picture 7" descr="MAXI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99116">
            <a:off x="5733439" y="3379310"/>
            <a:ext cx="2539916" cy="3284374"/>
          </a:xfrm>
          <a:prstGeom prst="rect">
            <a:avLst/>
          </a:prstGeom>
        </p:spPr>
      </p:pic>
      <p:sp>
        <p:nvSpPr>
          <p:cNvPr id="9" name="Rectangle 8"/>
          <p:cNvSpPr/>
          <p:nvPr/>
        </p:nvSpPr>
        <p:spPr>
          <a:xfrm>
            <a:off x="813862" y="4118382"/>
            <a:ext cx="4130550" cy="369332"/>
          </a:xfrm>
          <a:prstGeom prst="rect">
            <a:avLst/>
          </a:prstGeom>
        </p:spPr>
        <p:txBody>
          <a:bodyPr wrap="square">
            <a:spAutoFit/>
          </a:bodyPr>
          <a:lstStyle/>
          <a:p>
            <a:pPr marL="285750" indent="-285750">
              <a:buFont typeface="Wingdings" charset="2"/>
              <a:buChar char="²"/>
            </a:pPr>
            <a:r>
              <a:rPr lang="en-US" b="1" dirty="0">
                <a:latin typeface="Eurostile"/>
                <a:cs typeface="Eurostile"/>
              </a:rPr>
              <a:t>2014 January VOGUE BRAZIL</a:t>
            </a:r>
          </a:p>
        </p:txBody>
      </p:sp>
      <p:sp>
        <p:nvSpPr>
          <p:cNvPr id="11" name="Rectangle 10"/>
          <p:cNvSpPr/>
          <p:nvPr/>
        </p:nvSpPr>
        <p:spPr>
          <a:xfrm>
            <a:off x="813352" y="5003898"/>
            <a:ext cx="3698448" cy="369332"/>
          </a:xfrm>
          <a:prstGeom prst="rect">
            <a:avLst/>
          </a:prstGeom>
        </p:spPr>
        <p:txBody>
          <a:bodyPr wrap="none">
            <a:spAutoFit/>
          </a:bodyPr>
          <a:lstStyle/>
          <a:p>
            <a:pPr marL="285750" indent="-285750">
              <a:buFont typeface="Wingdings" charset="2"/>
              <a:buChar char="²"/>
            </a:pPr>
            <a:r>
              <a:rPr lang="en-US" b="1" dirty="0">
                <a:latin typeface="Eurostile"/>
                <a:cs typeface="Eurostile"/>
              </a:rPr>
              <a:t>2014 March MAXIM THAILAND</a:t>
            </a:r>
          </a:p>
        </p:txBody>
      </p:sp>
      <p:sp>
        <p:nvSpPr>
          <p:cNvPr id="12" name="TextBox 11"/>
          <p:cNvSpPr txBox="1"/>
          <p:nvPr/>
        </p:nvSpPr>
        <p:spPr>
          <a:xfrm>
            <a:off x="520078" y="2741472"/>
            <a:ext cx="4286675" cy="830997"/>
          </a:xfrm>
          <a:prstGeom prst="rect">
            <a:avLst/>
          </a:prstGeom>
          <a:noFill/>
        </p:spPr>
        <p:txBody>
          <a:bodyPr wrap="square" rtlCol="0">
            <a:spAutoFit/>
          </a:bodyPr>
          <a:lstStyle/>
          <a:p>
            <a:pPr marL="457200" indent="-457200" algn="ctr">
              <a:buFont typeface="Wingdings" charset="2"/>
              <a:buChar char="²"/>
            </a:pPr>
            <a:r>
              <a:rPr lang="en-US" sz="2400" dirty="0" smtClean="0">
                <a:latin typeface="Eurostile"/>
                <a:cs typeface="Eurostile"/>
              </a:rPr>
              <a:t>Don’t just highlight their bodies.</a:t>
            </a:r>
            <a:endParaRPr lang="en-US" sz="2400" dirty="0">
              <a:latin typeface="Eurostile"/>
              <a:cs typeface="Eurostile"/>
            </a:endParaRPr>
          </a:p>
        </p:txBody>
      </p:sp>
      <p:sp>
        <p:nvSpPr>
          <p:cNvPr id="13" name="标题 1"/>
          <p:cNvSpPr>
            <a:spLocks noGrp="1"/>
          </p:cNvSpPr>
          <p:nvPr>
            <p:ph type="title"/>
          </p:nvPr>
        </p:nvSpPr>
        <p:spPr>
          <a:xfrm>
            <a:off x="594360" y="434609"/>
            <a:ext cx="3749040" cy="1709928"/>
          </a:xfrm>
        </p:spPr>
        <p:txBody>
          <a:bodyPr/>
          <a:lstStyle/>
          <a:p>
            <a:pPr lvl="0"/>
            <a:r>
              <a:rPr lang="en-US" altLang="zh-CN" dirty="0" smtClean="0">
                <a:latin typeface="Eurostile"/>
                <a:cs typeface="Eurostile"/>
              </a:rPr>
              <a:t>Tell the </a:t>
            </a:r>
            <a:r>
              <a:rPr lang="en-US" altLang="zh-CN" dirty="0">
                <a:latin typeface="Eurostile"/>
                <a:cs typeface="Eurostile"/>
              </a:rPr>
              <a:t>whole story of </a:t>
            </a:r>
            <a:r>
              <a:rPr lang="en-US" altLang="zh-CN" dirty="0" smtClean="0">
                <a:latin typeface="Eurostile"/>
                <a:cs typeface="Eurostile"/>
              </a:rPr>
              <a:t>women </a:t>
            </a:r>
            <a:r>
              <a:rPr lang="zh-CN" altLang="zh-CN" dirty="0">
                <a:latin typeface="Eurostile"/>
                <a:cs typeface="Eurostile"/>
              </a:rPr>
              <a:t/>
            </a:r>
            <a:br>
              <a:rPr lang="zh-CN" altLang="zh-CN" dirty="0">
                <a:latin typeface="Eurostile"/>
                <a:cs typeface="Eurostile"/>
              </a:rPr>
            </a:br>
            <a:endParaRPr lang="zh-CN" altLang="en-US" dirty="0">
              <a:latin typeface="Eurostile"/>
              <a:cs typeface="Eurostile"/>
            </a:endParaRPr>
          </a:p>
        </p:txBody>
      </p:sp>
    </p:spTree>
    <p:extLst>
      <p:ext uri="{BB962C8B-B14F-4D97-AF65-F5344CB8AC3E}">
        <p14:creationId xmlns:p14="http://schemas.microsoft.com/office/powerpoint/2010/main" val="66614000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idx="13"/>
          </p:nvPr>
        </p:nvPicPr>
        <p:blipFill>
          <a:blip r:embed="rId2"/>
          <a:srcRect l="8272" r="8272"/>
          <a:stretch>
            <a:fillRect/>
          </a:stretch>
        </p:blipFill>
        <p:spPr/>
      </p:pic>
      <p:pic>
        <p:nvPicPr>
          <p:cNvPr id="17" name="Picture Placeholder 16"/>
          <p:cNvPicPr>
            <a:picLocks noGrp="1" noChangeAspect="1"/>
          </p:cNvPicPr>
          <p:nvPr>
            <p:ph type="pic" idx="14"/>
          </p:nvPr>
        </p:nvPicPr>
        <p:blipFill>
          <a:blip r:embed="rId3"/>
          <a:srcRect l="8411" r="8411"/>
          <a:stretch>
            <a:fillRect/>
          </a:stretch>
        </p:blipFill>
        <p:spPr>
          <a:xfrm rot="470783">
            <a:off x="708025" y="3070225"/>
            <a:ext cx="3919538" cy="2827338"/>
          </a:xfrm>
        </p:spPr>
      </p:pic>
      <p:sp>
        <p:nvSpPr>
          <p:cNvPr id="4" name="Title 3"/>
          <p:cNvSpPr>
            <a:spLocks noGrp="1"/>
          </p:cNvSpPr>
          <p:nvPr>
            <p:ph type="title"/>
          </p:nvPr>
        </p:nvSpPr>
        <p:spPr>
          <a:xfrm rot="21240000">
            <a:off x="4804557" y="3391594"/>
            <a:ext cx="3474720" cy="2761830"/>
          </a:xfrm>
        </p:spPr>
        <p:txBody>
          <a:bodyPr/>
          <a:lstStyle/>
          <a:p>
            <a:r>
              <a:rPr lang="en-US" b="1" dirty="0" smtClean="0">
                <a:latin typeface="Eurostile"/>
                <a:cs typeface="Eurostile"/>
              </a:rPr>
              <a:t>The 10 Biggest Issues for Women Around the World</a:t>
            </a:r>
            <a:endParaRPr lang="en-US" b="1" dirty="0">
              <a:latin typeface="Eurostile"/>
              <a:cs typeface="Eurostile"/>
            </a:endParaRPr>
          </a:p>
        </p:txBody>
      </p:sp>
      <p:pic>
        <p:nvPicPr>
          <p:cNvPr id="22" name="Picture Placeholder 21"/>
          <p:cNvPicPr>
            <a:picLocks noGrp="1" noChangeAspect="1"/>
          </p:cNvPicPr>
          <p:nvPr>
            <p:ph type="pic" idx="1"/>
          </p:nvPr>
        </p:nvPicPr>
        <p:blipFill>
          <a:blip r:embed="rId4"/>
          <a:srcRect l="963" r="963"/>
          <a:stretch>
            <a:fillRect/>
          </a:stretch>
        </p:blipFill>
        <p:spPr/>
      </p:pic>
    </p:spTree>
    <p:extLst>
      <p:ext uri="{BB962C8B-B14F-4D97-AF65-F5344CB8AC3E}">
        <p14:creationId xmlns:p14="http://schemas.microsoft.com/office/powerpoint/2010/main" val="284070714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43143" y="739451"/>
            <a:ext cx="6263359" cy="1692322"/>
          </a:xfrm>
        </p:spPr>
        <p:txBody>
          <a:bodyPr/>
          <a:lstStyle/>
          <a:p>
            <a:pPr lvl="0"/>
            <a:r>
              <a:rPr lang="en-US" altLang="zh-CN" dirty="0" smtClean="0">
                <a:latin typeface="Eurostile"/>
                <a:cs typeface="Eurostile"/>
              </a:rPr>
              <a:t/>
            </a:r>
            <a:br>
              <a:rPr lang="en-US" altLang="zh-CN" dirty="0" smtClean="0">
                <a:latin typeface="Eurostile"/>
                <a:cs typeface="Eurostile"/>
              </a:rPr>
            </a:br>
            <a:r>
              <a:rPr lang="en-US" altLang="zh-CN" dirty="0" smtClean="0">
                <a:latin typeface="Eurostile"/>
                <a:cs typeface="Eurostile"/>
              </a:rPr>
              <a:t>Give women an equal voice.</a:t>
            </a:r>
            <a:r>
              <a:rPr lang="zh-CN" altLang="zh-CN" dirty="0" smtClean="0">
                <a:latin typeface="Eurostile"/>
                <a:cs typeface="Eurostile"/>
              </a:rPr>
              <a:t/>
            </a:r>
            <a:br>
              <a:rPr lang="zh-CN" altLang="zh-CN" dirty="0" smtClean="0">
                <a:latin typeface="Eurostile"/>
                <a:cs typeface="Eurostile"/>
              </a:rPr>
            </a:br>
            <a:endParaRPr lang="zh-CN" altLang="en-US" dirty="0">
              <a:latin typeface="Eurostile"/>
              <a:cs typeface="Eurostile"/>
            </a:endParaRPr>
          </a:p>
        </p:txBody>
      </p:sp>
      <p:sp>
        <p:nvSpPr>
          <p:cNvPr id="3" name="文本占位符 2"/>
          <p:cNvSpPr>
            <a:spLocks noGrp="1"/>
          </p:cNvSpPr>
          <p:nvPr>
            <p:ph type="body" sz="half" idx="2"/>
          </p:nvPr>
        </p:nvSpPr>
        <p:spPr>
          <a:xfrm>
            <a:off x="594360" y="2538319"/>
            <a:ext cx="8103826" cy="1951369"/>
          </a:xfrm>
        </p:spPr>
        <p:txBody>
          <a:bodyPr>
            <a:normAutofit fontScale="92500"/>
          </a:bodyPr>
          <a:lstStyle/>
          <a:p>
            <a:pPr marL="342900" indent="-342900" algn="just">
              <a:buFont typeface="Wingdings" charset="2"/>
              <a:buChar char="²"/>
            </a:pPr>
            <a:r>
              <a:rPr lang="en-US" altLang="zh-CN" sz="2300" dirty="0" smtClean="0">
                <a:latin typeface="Eurostile"/>
                <a:cs typeface="Eurostile"/>
              </a:rPr>
              <a:t>In the developing world, nearly 25% fewer girls and women are online than boys and men – </a:t>
            </a:r>
            <a:r>
              <a:rPr lang="en-US" altLang="zh-CN" sz="2200" dirty="0">
                <a:latin typeface="Eurostile"/>
                <a:cs typeface="Eurostile"/>
              </a:rPr>
              <a:t>closing this gap will change their futures.</a:t>
            </a:r>
          </a:p>
          <a:p>
            <a:pPr marL="342900" indent="-342900" algn="just">
              <a:buFont typeface="Wingdings" charset="2"/>
              <a:buChar char="²"/>
            </a:pPr>
            <a:r>
              <a:rPr lang="en-US" sz="2200" dirty="0">
                <a:latin typeface="Eurostile"/>
                <a:cs typeface="Eurostile"/>
              </a:rPr>
              <a:t>Discrimination, lack of confidence, and lack of basic language skills all affect teenage girls’ access to media through the Internet. </a:t>
            </a:r>
          </a:p>
        </p:txBody>
      </p:sp>
      <p:pic>
        <p:nvPicPr>
          <p:cNvPr id="5" name="图片 4" descr="EQUAL VOICES.png"/>
          <p:cNvPicPr>
            <a:picLocks noChangeAspect="1"/>
          </p:cNvPicPr>
          <p:nvPr/>
        </p:nvPicPr>
        <p:blipFill>
          <a:blip r:embed="rId2" cstate="print"/>
          <a:stretch>
            <a:fillRect/>
          </a:stretch>
        </p:blipFill>
        <p:spPr>
          <a:xfrm>
            <a:off x="3873900" y="4165669"/>
            <a:ext cx="4232866" cy="2487083"/>
          </a:xfrm>
          <a:prstGeom prst="rect">
            <a:avLst/>
          </a:prstGeom>
        </p:spPr>
      </p:pic>
    </p:spTree>
    <p:extLst>
      <p:ext uri="{BB962C8B-B14F-4D97-AF65-F5344CB8AC3E}">
        <p14:creationId xmlns:p14="http://schemas.microsoft.com/office/powerpoint/2010/main" val="371565150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650797" y="2354906"/>
            <a:ext cx="3850318" cy="3380376"/>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lnSpc>
                <a:spcPct val="150000"/>
              </a:lnSpc>
            </a:pPr>
            <a:endParaRPr lang="en-US" sz="3200" b="1" dirty="0" smtClean="0">
              <a:ln w="11430"/>
              <a:solidFill>
                <a:srgbClr val="0000FF"/>
              </a:solidFill>
              <a:effectLst>
                <a:outerShdw blurRad="50800" dist="39000" dir="5460000" algn="tl">
                  <a:srgbClr val="000000">
                    <a:alpha val="38000"/>
                  </a:srgbClr>
                </a:outerShdw>
              </a:effectLst>
            </a:endParaRPr>
          </a:p>
          <a:p>
            <a:pPr algn="just">
              <a:lnSpc>
                <a:spcPct val="150000"/>
              </a:lnSpc>
            </a:pPr>
            <a:r>
              <a:rPr lang="en-US" sz="3600" dirty="0">
                <a:latin typeface="Eurostile"/>
                <a:ea typeface="+mj-ea"/>
                <a:cs typeface="Eurostile"/>
              </a:rPr>
              <a:t>We need to make </a:t>
            </a:r>
            <a:r>
              <a:rPr lang="en-US" sz="3600" dirty="0" smtClean="0">
                <a:latin typeface="Eurostile"/>
                <a:ea typeface="+mj-ea"/>
                <a:cs typeface="Eurostile"/>
              </a:rPr>
              <a:t>a difference today!</a:t>
            </a:r>
            <a:endParaRPr lang="en-US" sz="3600" dirty="0">
              <a:latin typeface="Eurostile"/>
              <a:ea typeface="+mj-ea"/>
              <a:cs typeface="Eurostile"/>
            </a:endParaRPr>
          </a:p>
        </p:txBody>
      </p:sp>
      <p:sp>
        <p:nvSpPr>
          <p:cNvPr id="8" name="TextBox 7"/>
          <p:cNvSpPr txBox="1"/>
          <p:nvPr/>
        </p:nvSpPr>
        <p:spPr>
          <a:xfrm>
            <a:off x="650797" y="782764"/>
            <a:ext cx="3740967" cy="1477328"/>
          </a:xfrm>
          <a:prstGeom prst="rect">
            <a:avLst/>
          </a:prstGeom>
          <a:noFill/>
        </p:spPr>
        <p:txBody>
          <a:bodyPr wrap="square" rtlCol="0">
            <a:spAutoFit/>
          </a:bodyPr>
          <a:lstStyle/>
          <a:p>
            <a:pPr algn="ctr"/>
            <a:r>
              <a:rPr lang="en-US" sz="3600" dirty="0">
                <a:latin typeface="Eurostile"/>
                <a:ea typeface="+mj-ea"/>
                <a:cs typeface="Eurostile"/>
              </a:rPr>
              <a:t>Media</a:t>
            </a:r>
            <a:r>
              <a:rPr lang="en-US" b="1" dirty="0">
                <a:ln w="11430"/>
                <a:solidFill>
                  <a:srgbClr val="0000FF"/>
                </a:solidFill>
                <a:effectLst>
                  <a:outerShdw blurRad="50800" dist="39000" dir="5460000" algn="tl">
                    <a:srgbClr val="000000">
                      <a:alpha val="38000"/>
                    </a:srgbClr>
                  </a:outerShdw>
                </a:effectLst>
                <a:latin typeface="Eurostile"/>
                <a:cs typeface="Eurostile"/>
              </a:rPr>
              <a:t> </a:t>
            </a:r>
            <a:r>
              <a:rPr lang="en-US" sz="3600" dirty="0">
                <a:latin typeface="Eurostile"/>
                <a:ea typeface="+mj-ea"/>
                <a:cs typeface="Eurostile"/>
              </a:rPr>
              <a:t>is</a:t>
            </a:r>
            <a:r>
              <a:rPr lang="en-US" b="1" dirty="0">
                <a:ln w="11430"/>
                <a:solidFill>
                  <a:srgbClr val="0000FF"/>
                </a:solidFill>
                <a:effectLst>
                  <a:outerShdw blurRad="50800" dist="39000" dir="5460000" algn="tl">
                    <a:srgbClr val="000000">
                      <a:alpha val="38000"/>
                    </a:srgbClr>
                  </a:outerShdw>
                </a:effectLst>
                <a:latin typeface="Eurostile"/>
                <a:cs typeface="Eurostile"/>
              </a:rPr>
              <a:t> </a:t>
            </a:r>
            <a:r>
              <a:rPr lang="en-US" sz="3600" dirty="0">
                <a:latin typeface="Eurostile"/>
                <a:ea typeface="+mj-ea"/>
                <a:cs typeface="Eurostile"/>
              </a:rPr>
              <a:t>the</a:t>
            </a:r>
            <a:r>
              <a:rPr lang="en-US" b="1" dirty="0">
                <a:ln w="11430"/>
                <a:solidFill>
                  <a:srgbClr val="0000FF"/>
                </a:solidFill>
                <a:effectLst>
                  <a:outerShdw blurRad="50800" dist="39000" dir="5460000" algn="tl">
                    <a:srgbClr val="000000">
                      <a:alpha val="38000"/>
                    </a:srgbClr>
                  </a:outerShdw>
                </a:effectLst>
                <a:latin typeface="Eurostile"/>
                <a:cs typeface="Eurostile"/>
              </a:rPr>
              <a:t> </a:t>
            </a:r>
            <a:r>
              <a:rPr lang="en-US" sz="3600" dirty="0">
                <a:latin typeface="Eurostile"/>
                <a:ea typeface="+mj-ea"/>
                <a:cs typeface="Eurostile"/>
              </a:rPr>
              <a:t>future</a:t>
            </a:r>
            <a:r>
              <a:rPr lang="en-US" b="1" dirty="0">
                <a:ln w="11430"/>
                <a:solidFill>
                  <a:srgbClr val="0000FF"/>
                </a:solidFill>
                <a:effectLst>
                  <a:outerShdw blurRad="50800" dist="39000" dir="5460000" algn="tl">
                    <a:srgbClr val="000000">
                      <a:alpha val="38000"/>
                    </a:srgbClr>
                  </a:outerShdw>
                </a:effectLst>
                <a:latin typeface="Eurostile"/>
                <a:cs typeface="Eurostile"/>
              </a:rPr>
              <a:t> </a:t>
            </a:r>
            <a:r>
              <a:rPr lang="en-US" sz="3600" dirty="0">
                <a:latin typeface="Eurostile"/>
                <a:ea typeface="+mj-ea"/>
                <a:cs typeface="Eurostile"/>
              </a:rPr>
              <a:t>of</a:t>
            </a:r>
            <a:r>
              <a:rPr lang="en-US" b="1" dirty="0">
                <a:ln w="11430"/>
                <a:solidFill>
                  <a:srgbClr val="0000FF"/>
                </a:solidFill>
                <a:effectLst>
                  <a:outerShdw blurRad="50800" dist="39000" dir="5460000" algn="tl">
                    <a:srgbClr val="000000">
                      <a:alpha val="38000"/>
                    </a:srgbClr>
                  </a:outerShdw>
                </a:effectLst>
                <a:latin typeface="Eurostile"/>
                <a:cs typeface="Eurostile"/>
              </a:rPr>
              <a:t> </a:t>
            </a:r>
            <a:r>
              <a:rPr lang="en-US" b="1" dirty="0" smtClean="0">
                <a:ln w="11430"/>
                <a:solidFill>
                  <a:srgbClr val="0000FF"/>
                </a:solidFill>
                <a:effectLst>
                  <a:outerShdw blurRad="50800" dist="39000" dir="5460000" algn="tl">
                    <a:srgbClr val="000000">
                      <a:alpha val="38000"/>
                    </a:srgbClr>
                  </a:outerShdw>
                </a:effectLst>
                <a:latin typeface="Eurostile"/>
                <a:cs typeface="Eurostile"/>
              </a:rPr>
              <a:t> </a:t>
            </a:r>
            <a:r>
              <a:rPr lang="en-US" sz="3600" dirty="0" smtClean="0">
                <a:latin typeface="Eurostile"/>
                <a:ea typeface="+mj-ea"/>
                <a:cs typeface="Eurostile"/>
              </a:rPr>
              <a:t>women</a:t>
            </a:r>
            <a:r>
              <a:rPr lang="en-US" b="1" dirty="0">
                <a:ln w="11430"/>
                <a:solidFill>
                  <a:srgbClr val="0000FF"/>
                </a:solidFill>
                <a:effectLst>
                  <a:outerShdw blurRad="50800" dist="39000" dir="5460000" algn="tl">
                    <a:srgbClr val="000000">
                      <a:alpha val="38000"/>
                    </a:srgbClr>
                  </a:outerShdw>
                </a:effectLst>
                <a:latin typeface="Eurostile"/>
                <a:cs typeface="Eurostile"/>
              </a:rPr>
              <a:t>.</a:t>
            </a:r>
          </a:p>
          <a:p>
            <a:endParaRPr lang="en-US" dirty="0"/>
          </a:p>
        </p:txBody>
      </p:sp>
      <p:pic>
        <p:nvPicPr>
          <p:cNvPr id="6" name="Picture 5" descr="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43548">
            <a:off x="5062819" y="828463"/>
            <a:ext cx="3915504" cy="2349303"/>
          </a:xfrm>
          <a:prstGeom prst="rect">
            <a:avLst/>
          </a:prstGeom>
        </p:spPr>
      </p:pic>
      <p:pic>
        <p:nvPicPr>
          <p:cNvPr id="7" name="Picture 6" desc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52433">
            <a:off x="5004802" y="3748936"/>
            <a:ext cx="3795294" cy="2533020"/>
          </a:xfrm>
          <a:prstGeom prst="rect">
            <a:avLst/>
          </a:prstGeom>
        </p:spPr>
      </p:pic>
    </p:spTree>
    <p:extLst>
      <p:ext uri="{BB962C8B-B14F-4D97-AF65-F5344CB8AC3E}">
        <p14:creationId xmlns:p14="http://schemas.microsoft.com/office/powerpoint/2010/main" val="408145195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832" y="4580950"/>
            <a:ext cx="5446139" cy="992231"/>
          </a:xfrm>
        </p:spPr>
        <p:txBody>
          <a:bodyP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nSpc>
                <a:spcPct val="150000"/>
              </a:lnSpc>
            </a:pPr>
            <a:r>
              <a:rPr lang="en-US" b="1" dirty="0" smtClean="0">
                <a:ln>
                  <a:prstDash val="solid"/>
                </a:ln>
                <a:effectLst>
                  <a:outerShdw blurRad="88000" dist="50800" dir="5040000" algn="tl">
                    <a:schemeClr val="accent4">
                      <a:tint val="80000"/>
                      <a:satMod val="250000"/>
                      <a:alpha val="45000"/>
                    </a:schemeClr>
                  </a:outerShdw>
                </a:effectLst>
                <a:latin typeface="Eurostile"/>
                <a:cs typeface="Eurostile"/>
              </a:rPr>
              <a:t>Thank you for listening!</a:t>
            </a:r>
            <a:endParaRPr lang="en-US" b="1" dirty="0">
              <a:ln>
                <a:prstDash val="solid"/>
              </a:ln>
              <a:effectLst>
                <a:outerShdw blurRad="88000" dist="50800" dir="5040000" algn="tl">
                  <a:schemeClr val="accent4">
                    <a:tint val="80000"/>
                    <a:satMod val="250000"/>
                    <a:alpha val="45000"/>
                  </a:schemeClr>
                </a:outerShdw>
              </a:effectLst>
              <a:latin typeface="Eurostile"/>
              <a:cs typeface="Eurostile"/>
            </a:endParaRPr>
          </a:p>
        </p:txBody>
      </p:sp>
      <p:pic>
        <p:nvPicPr>
          <p:cNvPr id="5" name="Picture Placeholder 4" descr="4.jpeg"/>
          <p:cNvPicPr>
            <a:picLocks noGrp="1" noChangeAspect="1"/>
          </p:cNvPicPr>
          <p:nvPr>
            <p:ph type="pic" idx="1"/>
          </p:nvPr>
        </p:nvPicPr>
        <p:blipFill>
          <a:blip r:embed="rId2">
            <a:extLst>
              <a:ext uri="{28A0092B-C50C-407E-A947-70E740481C1C}">
                <a14:useLocalDpi xmlns:a14="http://schemas.microsoft.com/office/drawing/2010/main" val="0"/>
              </a:ext>
            </a:extLst>
          </a:blip>
          <a:srcRect l="12105" r="12105"/>
          <a:stretch>
            <a:fillRect/>
          </a:stretch>
        </p:blipFill>
        <p:spPr>
          <a:xfrm>
            <a:off x="2357818" y="954924"/>
            <a:ext cx="4671128" cy="3620935"/>
          </a:xfrm>
          <a:prstGeom prst="rect">
            <a:avLst/>
          </a:prstGeom>
        </p:spPr>
      </p:pic>
    </p:spTree>
    <p:extLst>
      <p:ext uri="{BB962C8B-B14F-4D97-AF65-F5344CB8AC3E}">
        <p14:creationId xmlns:p14="http://schemas.microsoft.com/office/powerpoint/2010/main" val="369721742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rotWithShape="1">
          <a:blip r:embed="rId2"/>
          <a:srcRect l="-444" r="-456" b="-896"/>
          <a:stretch/>
        </p:blipFill>
        <p:spPr>
          <a:xfrm rot="821823">
            <a:off x="5211241" y="604880"/>
            <a:ext cx="2823391" cy="3479490"/>
          </a:xfrm>
        </p:spPr>
      </p:pic>
      <p:pic>
        <p:nvPicPr>
          <p:cNvPr id="5" name="Picture Placeholder 12"/>
          <p:cNvPicPr>
            <a:picLocks noChangeAspect="1"/>
          </p:cNvPicPr>
          <p:nvPr/>
        </p:nvPicPr>
        <p:blipFill rotWithShape="1">
          <a:blip r:embed="rId3"/>
          <a:srcRect l="318" t="-234" r="-1" b="-41"/>
          <a:stretch/>
        </p:blipFill>
        <p:spPr>
          <a:xfrm rot="21141724">
            <a:off x="420692" y="609750"/>
            <a:ext cx="4525237" cy="2494326"/>
          </a:xfrm>
          <a:prstGeom prst="rect">
            <a:avLst/>
          </a:prstGeo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pic>
      <p:sp>
        <p:nvSpPr>
          <p:cNvPr id="4" name="Rectangle 3"/>
          <p:cNvSpPr/>
          <p:nvPr/>
        </p:nvSpPr>
        <p:spPr>
          <a:xfrm rot="21214008">
            <a:off x="978484" y="44542"/>
            <a:ext cx="2036635" cy="707886"/>
          </a:xfrm>
          <a:prstGeom prst="rect">
            <a:avLst/>
          </a:prstGeom>
        </p:spPr>
        <p:txBody>
          <a:bodyPr wrap="none">
            <a:spAutoFit/>
          </a:bodyPr>
          <a:lstStyle/>
          <a:p>
            <a:r>
              <a:rPr lang="en-US" sz="4000" b="1" dirty="0">
                <a:latin typeface="Eurostile"/>
                <a:cs typeface="Eurostile"/>
              </a:rPr>
              <a:t>Violence</a:t>
            </a:r>
          </a:p>
        </p:txBody>
      </p:sp>
      <p:pic>
        <p:nvPicPr>
          <p:cNvPr id="8" name="Picture Placeholder 4"/>
          <p:cNvPicPr>
            <a:picLocks noChangeAspect="1"/>
          </p:cNvPicPr>
          <p:nvPr/>
        </p:nvPicPr>
        <p:blipFill>
          <a:blip r:embed="rId4"/>
          <a:srcRect t="3559" b="3559"/>
          <a:stretch>
            <a:fillRect/>
          </a:stretch>
        </p:blipFill>
        <p:spPr>
          <a:xfrm rot="425906">
            <a:off x="2090587" y="3517290"/>
            <a:ext cx="4424669" cy="3079124"/>
          </a:xfrm>
          <a:prstGeom prst="rect">
            <a:avLst/>
          </a:prstGeo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pic>
      <p:sp>
        <p:nvSpPr>
          <p:cNvPr id="6" name="Rectangle 5"/>
          <p:cNvSpPr/>
          <p:nvPr/>
        </p:nvSpPr>
        <p:spPr>
          <a:xfrm rot="20948564">
            <a:off x="328872" y="5315877"/>
            <a:ext cx="2405827" cy="1077218"/>
          </a:xfrm>
          <a:prstGeom prst="rect">
            <a:avLst/>
          </a:prstGeom>
        </p:spPr>
        <p:txBody>
          <a:bodyPr wrap="none">
            <a:spAutoFit/>
          </a:bodyPr>
          <a:lstStyle/>
          <a:p>
            <a:pPr algn="ctr"/>
            <a:r>
              <a:rPr lang="en-US" sz="3200" b="1" dirty="0">
                <a:latin typeface="Eurostile"/>
                <a:cs typeface="Eurostile"/>
              </a:rPr>
              <a:t>Feminization </a:t>
            </a:r>
            <a:endParaRPr lang="en-US" sz="3200" b="1" dirty="0" smtClean="0">
              <a:latin typeface="Eurostile"/>
              <a:cs typeface="Eurostile"/>
            </a:endParaRPr>
          </a:p>
          <a:p>
            <a:pPr algn="ctr"/>
            <a:r>
              <a:rPr lang="en-US" sz="3200" b="1" dirty="0" smtClean="0">
                <a:latin typeface="Eurostile"/>
                <a:cs typeface="Eurostile"/>
              </a:rPr>
              <a:t>of </a:t>
            </a:r>
            <a:r>
              <a:rPr lang="en-US" sz="3200" b="1" dirty="0">
                <a:latin typeface="Eurostile"/>
                <a:cs typeface="Eurostile"/>
              </a:rPr>
              <a:t>Poverty</a:t>
            </a:r>
            <a:endParaRPr lang="en-US" sz="3200" b="1" dirty="0"/>
          </a:p>
        </p:txBody>
      </p:sp>
      <p:sp>
        <p:nvSpPr>
          <p:cNvPr id="9" name="Rectangle 8"/>
          <p:cNvSpPr/>
          <p:nvPr/>
        </p:nvSpPr>
        <p:spPr>
          <a:xfrm rot="752001">
            <a:off x="5416898" y="241242"/>
            <a:ext cx="3659175" cy="584776"/>
          </a:xfrm>
          <a:prstGeom prst="rect">
            <a:avLst/>
          </a:prstGeom>
        </p:spPr>
        <p:txBody>
          <a:bodyPr wrap="none">
            <a:spAutoFit/>
          </a:bodyPr>
          <a:lstStyle/>
          <a:p>
            <a:r>
              <a:rPr lang="en-US" sz="3200" b="1" dirty="0">
                <a:solidFill>
                  <a:srgbClr val="000000"/>
                </a:solidFill>
                <a:latin typeface="Eurostile"/>
                <a:cs typeface="Eurostile"/>
              </a:rPr>
              <a:t>Infanticide/Feticide</a:t>
            </a:r>
            <a:endParaRPr lang="en-US" sz="3200" b="1" dirty="0">
              <a:solidFill>
                <a:srgbClr val="000000"/>
              </a:solidFill>
            </a:endParaRPr>
          </a:p>
        </p:txBody>
      </p:sp>
    </p:spTree>
    <p:extLst>
      <p:ext uri="{BB962C8B-B14F-4D97-AF65-F5344CB8AC3E}">
        <p14:creationId xmlns:p14="http://schemas.microsoft.com/office/powerpoint/2010/main" val="413965118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4"/>
          </p:nvPr>
        </p:nvSpPr>
        <p:spPr>
          <a:xfrm rot="470783">
            <a:off x="1294693" y="3526466"/>
            <a:ext cx="3918749" cy="2827517"/>
          </a:xfrm>
        </p:spPr>
      </p:sp>
      <p:pic>
        <p:nvPicPr>
          <p:cNvPr id="7" name="Picture Placeholder 4"/>
          <p:cNvPicPr>
            <a:picLocks noChangeAspect="1"/>
          </p:cNvPicPr>
          <p:nvPr/>
        </p:nvPicPr>
        <p:blipFill>
          <a:blip r:embed="rId2"/>
          <a:srcRect l="2159" r="2159"/>
          <a:stretch>
            <a:fillRect/>
          </a:stretch>
        </p:blipFill>
        <p:spPr>
          <a:xfrm rot="445311">
            <a:off x="1301231" y="3526242"/>
            <a:ext cx="4119060" cy="2866451"/>
          </a:xfrm>
          <a:prstGeom prst="rect">
            <a:avLst/>
          </a:prstGeo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pic>
      <p:pic>
        <p:nvPicPr>
          <p:cNvPr id="11" name="Picture Placeholder 12"/>
          <p:cNvPicPr>
            <a:picLocks noChangeAspect="1"/>
          </p:cNvPicPr>
          <p:nvPr/>
        </p:nvPicPr>
        <p:blipFill>
          <a:blip r:embed="rId3"/>
          <a:srcRect t="3575" b="3575"/>
          <a:stretch>
            <a:fillRect/>
          </a:stretch>
        </p:blipFill>
        <p:spPr>
          <a:xfrm rot="532333">
            <a:off x="4756728" y="1102666"/>
            <a:ext cx="3799125" cy="2643808"/>
          </a:xfrm>
          <a:prstGeom prst="rect">
            <a:avLst/>
          </a:prstGeo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pic>
      <p:sp>
        <p:nvSpPr>
          <p:cNvPr id="5" name="Picture Placeholder 4"/>
          <p:cNvSpPr>
            <a:spLocks noGrp="1"/>
          </p:cNvSpPr>
          <p:nvPr>
            <p:ph type="pic" idx="1"/>
          </p:nvPr>
        </p:nvSpPr>
        <p:spPr>
          <a:xfrm rot="20973137">
            <a:off x="533693" y="1036398"/>
            <a:ext cx="3837559" cy="2604282"/>
          </a:xfrm>
        </p:spPr>
      </p:sp>
      <p:pic>
        <p:nvPicPr>
          <p:cNvPr id="13" name="Picture Placeholder 4"/>
          <p:cNvPicPr>
            <a:picLocks noChangeAspect="1"/>
          </p:cNvPicPr>
          <p:nvPr/>
        </p:nvPicPr>
        <p:blipFill>
          <a:blip r:embed="rId4"/>
          <a:srcRect l="2159" r="2159"/>
          <a:stretch>
            <a:fillRect/>
          </a:stretch>
        </p:blipFill>
        <p:spPr>
          <a:xfrm rot="20964845">
            <a:off x="505307" y="1007316"/>
            <a:ext cx="3858005" cy="2684783"/>
          </a:xfrm>
          <a:prstGeom prst="rect">
            <a:avLst/>
          </a:prstGeo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pic>
      <p:sp>
        <p:nvSpPr>
          <p:cNvPr id="6" name="Rectangle 5"/>
          <p:cNvSpPr/>
          <p:nvPr/>
        </p:nvSpPr>
        <p:spPr>
          <a:xfrm rot="20951618">
            <a:off x="363451" y="216616"/>
            <a:ext cx="4572000" cy="1077218"/>
          </a:xfrm>
          <a:prstGeom prst="rect">
            <a:avLst/>
          </a:prstGeom>
        </p:spPr>
        <p:txBody>
          <a:bodyPr>
            <a:spAutoFit/>
          </a:bodyPr>
          <a:lstStyle/>
          <a:p>
            <a:r>
              <a:rPr lang="en-US" sz="3200" b="1" dirty="0">
                <a:latin typeface="Eurostile"/>
                <a:cs typeface="Eurostile"/>
              </a:rPr>
              <a:t>Access to Education</a:t>
            </a:r>
            <a:br>
              <a:rPr lang="en-US" sz="3200" b="1" dirty="0">
                <a:latin typeface="Eurostile"/>
                <a:cs typeface="Eurostile"/>
              </a:rPr>
            </a:br>
            <a:endParaRPr lang="en-US" sz="3200" b="1" dirty="0"/>
          </a:p>
        </p:txBody>
      </p:sp>
      <p:sp>
        <p:nvSpPr>
          <p:cNvPr id="9" name="Rectangle 8"/>
          <p:cNvSpPr/>
          <p:nvPr/>
        </p:nvSpPr>
        <p:spPr>
          <a:xfrm rot="634370">
            <a:off x="4985763" y="596213"/>
            <a:ext cx="4572000" cy="584776"/>
          </a:xfrm>
          <a:prstGeom prst="rect">
            <a:avLst/>
          </a:prstGeom>
        </p:spPr>
        <p:txBody>
          <a:bodyPr>
            <a:spAutoFit/>
          </a:bodyPr>
          <a:lstStyle/>
          <a:p>
            <a:r>
              <a:rPr lang="en-US" sz="3200" b="1" dirty="0">
                <a:latin typeface="Eurostile"/>
                <a:cs typeface="Eurostile"/>
              </a:rPr>
              <a:t>Political </a:t>
            </a:r>
            <a:r>
              <a:rPr lang="en-US" sz="3200" b="1" dirty="0" smtClean="0">
                <a:latin typeface="Eurostile"/>
                <a:cs typeface="Eurostile"/>
              </a:rPr>
              <a:t>Participation</a:t>
            </a:r>
            <a:endParaRPr lang="en-US" sz="3200" b="1" dirty="0"/>
          </a:p>
        </p:txBody>
      </p:sp>
      <p:sp>
        <p:nvSpPr>
          <p:cNvPr id="15" name="Rectangle 14"/>
          <p:cNvSpPr/>
          <p:nvPr/>
        </p:nvSpPr>
        <p:spPr>
          <a:xfrm rot="591048">
            <a:off x="3527879" y="4687780"/>
            <a:ext cx="5464208" cy="2246769"/>
          </a:xfrm>
          <a:prstGeom prst="rect">
            <a:avLst/>
          </a:prstGeom>
        </p:spPr>
        <p:txBody>
          <a:bodyPr wrap="square">
            <a:spAutoFit/>
          </a:bodyPr>
          <a:lstStyle/>
          <a:p>
            <a:pPr algn="ctr"/>
            <a:r>
              <a:rPr lang="en-US" sz="2800" b="1" dirty="0">
                <a:latin typeface="Eurostile"/>
                <a:cs typeface="Eurostile"/>
              </a:rPr>
              <a:t>Freedom </a:t>
            </a:r>
            <a:r>
              <a:rPr lang="en-US" sz="2800" b="1" dirty="0" smtClean="0">
                <a:latin typeface="Eurostile"/>
                <a:cs typeface="Eurostile"/>
              </a:rPr>
              <a:t>to </a:t>
            </a:r>
          </a:p>
          <a:p>
            <a:pPr algn="ctr"/>
            <a:r>
              <a:rPr lang="en-US" sz="2800" b="1" dirty="0" smtClean="0">
                <a:latin typeface="Eurostile"/>
                <a:cs typeface="Eurostile"/>
              </a:rPr>
              <a:t>Marry </a:t>
            </a:r>
          </a:p>
          <a:p>
            <a:pPr algn="ctr"/>
            <a:r>
              <a:rPr lang="en-US" sz="2800" b="1" dirty="0" smtClean="0">
                <a:latin typeface="Eurostile"/>
                <a:cs typeface="Eurostile"/>
              </a:rPr>
              <a:t>or </a:t>
            </a:r>
          </a:p>
          <a:p>
            <a:pPr algn="ctr"/>
            <a:r>
              <a:rPr lang="en-US" sz="2800" b="1" dirty="0" smtClean="0">
                <a:latin typeface="Eurostile"/>
                <a:cs typeface="Eurostile"/>
              </a:rPr>
              <a:t>Divorce</a:t>
            </a:r>
            <a:r>
              <a:rPr lang="en-US" sz="2800" dirty="0">
                <a:latin typeface="Eurostile"/>
                <a:cs typeface="Eurostile"/>
              </a:rPr>
              <a:t/>
            </a:r>
            <a:br>
              <a:rPr lang="en-US" sz="2800" dirty="0">
                <a:latin typeface="Eurostile"/>
                <a:cs typeface="Eurostile"/>
              </a:rPr>
            </a:br>
            <a:endParaRPr lang="en-US" sz="2800" dirty="0"/>
          </a:p>
        </p:txBody>
      </p:sp>
    </p:spTree>
    <p:extLst>
      <p:ext uri="{BB962C8B-B14F-4D97-AF65-F5344CB8AC3E}">
        <p14:creationId xmlns:p14="http://schemas.microsoft.com/office/powerpoint/2010/main" val="2724547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4"/>
          <p:cNvPicPr>
            <a:picLocks noChangeAspect="1"/>
          </p:cNvPicPr>
          <p:nvPr/>
        </p:nvPicPr>
        <p:blipFill>
          <a:blip r:embed="rId2"/>
          <a:srcRect l="2159" r="2159"/>
          <a:stretch>
            <a:fillRect/>
          </a:stretch>
        </p:blipFill>
        <p:spPr>
          <a:xfrm>
            <a:off x="669115" y="683456"/>
            <a:ext cx="3577635" cy="2489673"/>
          </a:xfrm>
          <a:prstGeom prst="rect">
            <a:avLst/>
          </a:prstGeo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pic>
      <p:pic>
        <p:nvPicPr>
          <p:cNvPr id="14" name="Picture Placeholder 4"/>
          <p:cNvPicPr>
            <a:picLocks noGrp="1" noChangeAspect="1"/>
          </p:cNvPicPr>
          <p:nvPr>
            <p:ph type="pic" idx="1"/>
          </p:nvPr>
        </p:nvPicPr>
        <p:blipFill>
          <a:blip r:embed="rId3"/>
          <a:srcRect t="3575" b="3575"/>
          <a:stretch>
            <a:fillRect/>
          </a:stretch>
        </p:blipFill>
        <p:spPr>
          <a:xfrm>
            <a:off x="4588216" y="723691"/>
            <a:ext cx="3553077" cy="2472584"/>
          </a:xfrm>
        </p:spPr>
      </p:pic>
      <p:pic>
        <p:nvPicPr>
          <p:cNvPr id="16" name="Picture Placeholder 4"/>
          <p:cNvPicPr>
            <a:picLocks noChangeAspect="1"/>
          </p:cNvPicPr>
          <p:nvPr/>
        </p:nvPicPr>
        <p:blipFill rotWithShape="1">
          <a:blip r:embed="rId4"/>
          <a:srcRect l="289" t="1781" r="-66" b="756"/>
          <a:stretch/>
        </p:blipFill>
        <p:spPr>
          <a:xfrm>
            <a:off x="678678" y="3282017"/>
            <a:ext cx="2475716" cy="2958316"/>
          </a:xfrm>
          <a:prstGeom prst="rect">
            <a:avLst/>
          </a:prstGeo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pic>
      <p:sp>
        <p:nvSpPr>
          <p:cNvPr id="4" name="Rectangle 3"/>
          <p:cNvSpPr/>
          <p:nvPr/>
        </p:nvSpPr>
        <p:spPr>
          <a:xfrm>
            <a:off x="404474" y="6191806"/>
            <a:ext cx="3173242" cy="584776"/>
          </a:xfrm>
          <a:prstGeom prst="rect">
            <a:avLst/>
          </a:prstGeom>
        </p:spPr>
        <p:txBody>
          <a:bodyPr wrap="square">
            <a:spAutoFit/>
          </a:bodyPr>
          <a:lstStyle/>
          <a:p>
            <a:r>
              <a:rPr lang="en-US" sz="3200" b="1" dirty="0" smtClean="0">
                <a:solidFill>
                  <a:schemeClr val="bg1">
                    <a:lumMod val="20000"/>
                    <a:lumOff val="80000"/>
                  </a:schemeClr>
                </a:solidFill>
                <a:latin typeface="Eurostile"/>
                <a:cs typeface="Eurostile"/>
              </a:rPr>
              <a:t>Limited Mobility</a:t>
            </a:r>
            <a:endParaRPr lang="en-US" sz="3200" b="1" dirty="0">
              <a:solidFill>
                <a:schemeClr val="bg1">
                  <a:lumMod val="20000"/>
                  <a:lumOff val="80000"/>
                </a:schemeClr>
              </a:solidFill>
              <a:latin typeface="Eurostile"/>
              <a:cs typeface="Eurostile"/>
            </a:endParaRPr>
          </a:p>
        </p:txBody>
      </p:sp>
      <p:sp>
        <p:nvSpPr>
          <p:cNvPr id="8" name="Rectangle 7"/>
          <p:cNvSpPr/>
          <p:nvPr/>
        </p:nvSpPr>
        <p:spPr>
          <a:xfrm>
            <a:off x="4458830" y="85819"/>
            <a:ext cx="5584189" cy="523220"/>
          </a:xfrm>
          <a:prstGeom prst="rect">
            <a:avLst/>
          </a:prstGeom>
        </p:spPr>
        <p:txBody>
          <a:bodyPr wrap="square">
            <a:spAutoFit/>
          </a:bodyPr>
          <a:lstStyle/>
          <a:p>
            <a:r>
              <a:rPr lang="en-US" sz="2800" b="1" dirty="0">
                <a:solidFill>
                  <a:srgbClr val="000000"/>
                </a:solidFill>
                <a:latin typeface="Eurostile"/>
                <a:cs typeface="Eurostile"/>
              </a:rPr>
              <a:t>Restricted Land </a:t>
            </a:r>
            <a:r>
              <a:rPr lang="en-US" sz="2800" b="1" dirty="0" smtClean="0">
                <a:solidFill>
                  <a:srgbClr val="000000"/>
                </a:solidFill>
                <a:latin typeface="Eurostile"/>
                <a:cs typeface="Eurostile"/>
              </a:rPr>
              <a:t>Ownership</a:t>
            </a:r>
            <a:endParaRPr lang="en-US" sz="2800" b="1" dirty="0">
              <a:solidFill>
                <a:srgbClr val="000000"/>
              </a:solidFill>
            </a:endParaRPr>
          </a:p>
        </p:txBody>
      </p:sp>
      <p:sp>
        <p:nvSpPr>
          <p:cNvPr id="10" name="Rectangle 9"/>
          <p:cNvSpPr/>
          <p:nvPr/>
        </p:nvSpPr>
        <p:spPr>
          <a:xfrm>
            <a:off x="650264" y="58023"/>
            <a:ext cx="4572000" cy="954107"/>
          </a:xfrm>
          <a:prstGeom prst="rect">
            <a:avLst/>
          </a:prstGeom>
        </p:spPr>
        <p:txBody>
          <a:bodyPr>
            <a:spAutoFit/>
          </a:bodyPr>
          <a:lstStyle/>
          <a:p>
            <a:r>
              <a:rPr lang="en-US" sz="2800" b="1" dirty="0">
                <a:latin typeface="Eurostile"/>
                <a:cs typeface="Eurostile"/>
              </a:rPr>
              <a:t>Health Care Access</a:t>
            </a:r>
            <a:br>
              <a:rPr lang="en-US" sz="2800" b="1" dirty="0">
                <a:latin typeface="Eurostile"/>
                <a:cs typeface="Eurostile"/>
              </a:rPr>
            </a:br>
            <a:endParaRPr lang="en-US" sz="2800" b="1" dirty="0"/>
          </a:p>
        </p:txBody>
      </p:sp>
      <p:pic>
        <p:nvPicPr>
          <p:cNvPr id="9" name="Picture Placeholder 6"/>
          <p:cNvPicPr>
            <a:picLocks noGrp="1" noChangeAspect="1"/>
          </p:cNvPicPr>
          <p:nvPr>
            <p:ph type="pic" idx="1"/>
          </p:nvPr>
        </p:nvPicPr>
        <p:blipFill>
          <a:blip r:embed="rId5"/>
          <a:srcRect l="2159" r="2159"/>
          <a:stretch>
            <a:fillRect/>
          </a:stretch>
        </p:blipFill>
        <p:spPr>
          <a:xfrm>
            <a:off x="3928739" y="3282017"/>
            <a:ext cx="4251069" cy="2958316"/>
          </a:xfrm>
        </p:spPr>
      </p:pic>
      <p:sp>
        <p:nvSpPr>
          <p:cNvPr id="2" name="Rectangle 1"/>
          <p:cNvSpPr/>
          <p:nvPr/>
        </p:nvSpPr>
        <p:spPr>
          <a:xfrm>
            <a:off x="4096541" y="6205461"/>
            <a:ext cx="4572000" cy="1077218"/>
          </a:xfrm>
          <a:prstGeom prst="rect">
            <a:avLst/>
          </a:prstGeom>
        </p:spPr>
        <p:txBody>
          <a:bodyPr>
            <a:spAutoFit/>
          </a:bodyPr>
          <a:lstStyle/>
          <a:p>
            <a:r>
              <a:rPr lang="en-US" sz="3200" b="1" dirty="0">
                <a:solidFill>
                  <a:srgbClr val="FBF4E1"/>
                </a:solidFill>
                <a:latin typeface="Eurostile"/>
                <a:cs typeface="Eurostile"/>
              </a:rPr>
              <a:t>Professional Obstacles</a:t>
            </a:r>
            <a:br>
              <a:rPr lang="en-US" sz="3200" b="1" dirty="0">
                <a:solidFill>
                  <a:srgbClr val="FBF4E1"/>
                </a:solidFill>
                <a:latin typeface="Eurostile"/>
                <a:cs typeface="Eurostile"/>
              </a:rPr>
            </a:br>
            <a:endParaRPr lang="en-US" sz="3200" b="1" dirty="0">
              <a:solidFill>
                <a:srgbClr val="FBF4E1"/>
              </a:solidFill>
              <a:latin typeface="Eurostile"/>
              <a:cs typeface="Eurostile"/>
            </a:endParaRPr>
          </a:p>
        </p:txBody>
      </p:sp>
    </p:spTree>
    <p:extLst>
      <p:ext uri="{BB962C8B-B14F-4D97-AF65-F5344CB8AC3E}">
        <p14:creationId xmlns:p14="http://schemas.microsoft.com/office/powerpoint/2010/main" val="1726684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smtClean="0">
                <a:latin typeface="Eurostile"/>
                <a:cs typeface="Eurostile"/>
              </a:rPr>
              <a:t>Importance of Radio in Afghanistan</a:t>
            </a:r>
            <a:endParaRPr lang="en-US" sz="4000" dirty="0">
              <a:latin typeface="Eurostile"/>
              <a:cs typeface="Eurostile"/>
            </a:endParaRPr>
          </a:p>
        </p:txBody>
      </p:sp>
      <p:sp>
        <p:nvSpPr>
          <p:cNvPr id="7" name="Text Placeholder 6"/>
          <p:cNvSpPr>
            <a:spLocks noGrp="1"/>
          </p:cNvSpPr>
          <p:nvPr>
            <p:ph type="body" sz="half" idx="2"/>
          </p:nvPr>
        </p:nvSpPr>
        <p:spPr>
          <a:xfrm>
            <a:off x="594360" y="2551175"/>
            <a:ext cx="3749040" cy="4016395"/>
          </a:xfrm>
        </p:spPr>
        <p:txBody>
          <a:bodyPr>
            <a:normAutofit/>
          </a:bodyPr>
          <a:lstStyle/>
          <a:p>
            <a:pPr marL="285750" indent="-285750">
              <a:buFont typeface="Wingdings" charset="2"/>
              <a:buChar char="²"/>
            </a:pPr>
            <a:r>
              <a:rPr lang="en-US" dirty="0" smtClean="0">
                <a:solidFill>
                  <a:srgbClr val="000000"/>
                </a:solidFill>
                <a:latin typeface="Eurostile"/>
                <a:cs typeface="Eurostile"/>
              </a:rPr>
              <a:t>As a </a:t>
            </a:r>
            <a:r>
              <a:rPr lang="en-US" dirty="0">
                <a:solidFill>
                  <a:srgbClr val="000000"/>
                </a:solidFill>
                <a:latin typeface="Eurostile"/>
                <a:cs typeface="Eurostile"/>
              </a:rPr>
              <a:t>country </a:t>
            </a:r>
            <a:r>
              <a:rPr lang="en-US" dirty="0" smtClean="0">
                <a:solidFill>
                  <a:srgbClr val="000000"/>
                </a:solidFill>
                <a:latin typeface="Eurostile"/>
                <a:cs typeface="Eurostile"/>
              </a:rPr>
              <a:t>with 28</a:t>
            </a:r>
            <a:r>
              <a:rPr lang="en-US" dirty="0">
                <a:solidFill>
                  <a:srgbClr val="000000"/>
                </a:solidFill>
                <a:latin typeface="Eurostile"/>
                <a:cs typeface="Eurostile"/>
              </a:rPr>
              <a:t>% Adult literacy </a:t>
            </a:r>
            <a:r>
              <a:rPr lang="en-US" dirty="0" smtClean="0">
                <a:solidFill>
                  <a:srgbClr val="000000"/>
                </a:solidFill>
                <a:latin typeface="Eurostile"/>
                <a:cs typeface="Eurostile"/>
              </a:rPr>
              <a:t>rate, the </a:t>
            </a:r>
            <a:r>
              <a:rPr lang="en-US" dirty="0">
                <a:solidFill>
                  <a:srgbClr val="000000"/>
                </a:solidFill>
                <a:latin typeface="Eurostile"/>
                <a:cs typeface="Eurostile"/>
              </a:rPr>
              <a:t>female literacy rate </a:t>
            </a:r>
            <a:r>
              <a:rPr lang="en-US" dirty="0" smtClean="0">
                <a:solidFill>
                  <a:srgbClr val="000000"/>
                </a:solidFill>
                <a:latin typeface="Eurostile"/>
                <a:cs typeface="Eurostile"/>
              </a:rPr>
              <a:t>is </a:t>
            </a:r>
            <a:r>
              <a:rPr lang="en-US" dirty="0">
                <a:solidFill>
                  <a:srgbClr val="000000"/>
                </a:solidFill>
                <a:latin typeface="Eurostile"/>
                <a:cs typeface="Eurostile"/>
              </a:rPr>
              <a:t>only 14</a:t>
            </a:r>
            <a:r>
              <a:rPr lang="en-US" dirty="0" smtClean="0">
                <a:solidFill>
                  <a:srgbClr val="000000"/>
                </a:solidFill>
                <a:latin typeface="Eurostile"/>
                <a:cs typeface="Eurostile"/>
              </a:rPr>
              <a:t>%</a:t>
            </a:r>
          </a:p>
          <a:p>
            <a:pPr marL="285750" indent="-285750">
              <a:buFont typeface="Wingdings" charset="2"/>
              <a:buChar char="²"/>
            </a:pPr>
            <a:r>
              <a:rPr lang="en-US" dirty="0" smtClean="0">
                <a:solidFill>
                  <a:srgbClr val="000000"/>
                </a:solidFill>
                <a:latin typeface="Eurostile"/>
                <a:cs typeface="Eurostile"/>
              </a:rPr>
              <a:t>Barely </a:t>
            </a:r>
            <a:r>
              <a:rPr lang="en-US" dirty="0">
                <a:solidFill>
                  <a:srgbClr val="000000"/>
                </a:solidFill>
                <a:latin typeface="Eurostile"/>
                <a:cs typeface="Eurostile"/>
              </a:rPr>
              <a:t>4% of the population has electricity, and television and telephones are rare outside a handful of cities. </a:t>
            </a:r>
          </a:p>
          <a:p>
            <a:pPr marL="285750" indent="-285750">
              <a:buFont typeface="Wingdings" charset="2"/>
              <a:buChar char="²"/>
            </a:pPr>
            <a:r>
              <a:rPr lang="en-US" dirty="0" smtClean="0">
                <a:solidFill>
                  <a:srgbClr val="000000"/>
                </a:solidFill>
                <a:latin typeface="Eurostile"/>
                <a:cs typeface="Eurostile"/>
              </a:rPr>
              <a:t>Most </a:t>
            </a:r>
            <a:r>
              <a:rPr lang="en-US" dirty="0">
                <a:solidFill>
                  <a:srgbClr val="000000"/>
                </a:solidFill>
                <a:latin typeface="Eurostile"/>
                <a:cs typeface="Eurostile"/>
              </a:rPr>
              <a:t>Afghans do have access to radio receivers and are accustomed to using them as a source of news, information, education and entertainment. </a:t>
            </a:r>
            <a:endParaRPr lang="en-US" dirty="0" smtClean="0">
              <a:solidFill>
                <a:srgbClr val="000000"/>
              </a:solidFill>
              <a:latin typeface="Eurostile"/>
              <a:cs typeface="Eurostile"/>
            </a:endParaRPr>
          </a:p>
        </p:txBody>
      </p:sp>
      <p:pic>
        <p:nvPicPr>
          <p:cNvPr id="13" name="Picture Placeholder 12"/>
          <p:cNvPicPr>
            <a:picLocks noGrp="1" noChangeAspect="1"/>
          </p:cNvPicPr>
          <p:nvPr>
            <p:ph type="pic" idx="1"/>
          </p:nvPr>
        </p:nvPicPr>
        <p:blipFill rotWithShape="1">
          <a:blip r:embed="rId2"/>
          <a:srcRect l="188" t="250" r="-842" b="34"/>
          <a:stretch/>
        </p:blipFill>
        <p:spPr>
          <a:xfrm rot="150174">
            <a:off x="4802795" y="1245597"/>
            <a:ext cx="3931326" cy="4107357"/>
          </a:xfrm>
        </p:spPr>
      </p:pic>
    </p:spTree>
    <p:extLst>
      <p:ext uri="{BB962C8B-B14F-4D97-AF65-F5344CB8AC3E}">
        <p14:creationId xmlns:p14="http://schemas.microsoft.com/office/powerpoint/2010/main" val="48512175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4000" dirty="0" smtClean="0">
                <a:latin typeface="Eurostile"/>
                <a:cs typeface="Eurostile"/>
              </a:rPr>
              <a:t>Radio </a:t>
            </a:r>
            <a:r>
              <a:rPr lang="en-US" sz="4000" dirty="0" err="1" smtClean="0">
                <a:latin typeface="Eurostile"/>
                <a:cs typeface="Eurostile"/>
              </a:rPr>
              <a:t>Sahar</a:t>
            </a:r>
            <a:endParaRPr lang="en-US" sz="4000" dirty="0">
              <a:latin typeface="Eurostile"/>
              <a:cs typeface="Eurostile"/>
            </a:endParaRPr>
          </a:p>
        </p:txBody>
      </p:sp>
      <p:sp>
        <p:nvSpPr>
          <p:cNvPr id="6" name="Vertical Text Placeholder 5"/>
          <p:cNvSpPr>
            <a:spLocks noGrp="1"/>
          </p:cNvSpPr>
          <p:nvPr>
            <p:ph type="body" sz="half" idx="2"/>
          </p:nvPr>
        </p:nvSpPr>
        <p:spPr>
          <a:xfrm>
            <a:off x="594360" y="2405646"/>
            <a:ext cx="3749040" cy="4031884"/>
          </a:xfrm>
        </p:spPr>
        <p:txBody>
          <a:bodyPr>
            <a:normAutofit/>
          </a:bodyPr>
          <a:lstStyle/>
          <a:p>
            <a:pPr marL="285750" indent="-285750">
              <a:buFont typeface="Wingdings" charset="2"/>
              <a:buChar char="²"/>
            </a:pPr>
            <a:r>
              <a:rPr lang="en-US" dirty="0" smtClean="0">
                <a:latin typeface="Eurostile"/>
                <a:cs typeface="Eurostile"/>
              </a:rPr>
              <a:t>Means “Radio </a:t>
            </a:r>
            <a:r>
              <a:rPr lang="en-US" dirty="0">
                <a:latin typeface="Eurostile"/>
                <a:cs typeface="Eurostile"/>
              </a:rPr>
              <a:t>Dawn" in </a:t>
            </a:r>
            <a:r>
              <a:rPr lang="en-US" dirty="0" smtClean="0">
                <a:latin typeface="Eurostile"/>
                <a:cs typeface="Eurostile"/>
              </a:rPr>
              <a:t>English</a:t>
            </a:r>
          </a:p>
          <a:p>
            <a:pPr marL="285750" indent="-285750">
              <a:buFont typeface="Wingdings" charset="2"/>
              <a:buChar char="²"/>
            </a:pPr>
            <a:r>
              <a:rPr lang="en-US" dirty="0" smtClean="0">
                <a:latin typeface="Eurostile"/>
                <a:cs typeface="Eurostile"/>
              </a:rPr>
              <a:t>Began </a:t>
            </a:r>
            <a:r>
              <a:rPr lang="en-US" dirty="0">
                <a:latin typeface="Eurostile"/>
                <a:cs typeface="Eurostile"/>
              </a:rPr>
              <a:t>broadcasting live in October </a:t>
            </a:r>
            <a:r>
              <a:rPr lang="en-US" dirty="0" smtClean="0">
                <a:latin typeface="Eurostile"/>
                <a:cs typeface="Eurostile"/>
              </a:rPr>
              <a:t>2003</a:t>
            </a:r>
          </a:p>
          <a:p>
            <a:pPr marL="285750" indent="-285750" algn="just">
              <a:buFont typeface="Wingdings" charset="2"/>
              <a:buChar char="²"/>
            </a:pPr>
            <a:r>
              <a:rPr lang="en-US" dirty="0" smtClean="0">
                <a:latin typeface="Eurostile"/>
                <a:cs typeface="Eurostile"/>
              </a:rPr>
              <a:t>Today</a:t>
            </a:r>
            <a:r>
              <a:rPr lang="en-US" dirty="0">
                <a:latin typeface="Eurostile"/>
                <a:cs typeface="Eurostile"/>
              </a:rPr>
              <a:t>, the voices of Radio </a:t>
            </a:r>
            <a:r>
              <a:rPr lang="en-US" dirty="0" err="1">
                <a:latin typeface="Eurostile"/>
                <a:cs typeface="Eurostile"/>
              </a:rPr>
              <a:t>Sahar's</a:t>
            </a:r>
            <a:r>
              <a:rPr lang="en-US" dirty="0">
                <a:latin typeface="Eurostile"/>
                <a:cs typeface="Eurostile"/>
              </a:rPr>
              <a:t> female journalists are regularly transmitted across the airwaves. Brave and outspoken women can be heard discussing issues concerning women's rights and conditions, as well as reporting on the daily challenges that women continue to face in Afghanistan. </a:t>
            </a:r>
            <a:endParaRPr lang="en-US" dirty="0" smtClean="0">
              <a:latin typeface="Eurostile"/>
              <a:cs typeface="Eurostile"/>
            </a:endParaRPr>
          </a:p>
        </p:txBody>
      </p:sp>
      <p:pic>
        <p:nvPicPr>
          <p:cNvPr id="22" name="Picture Placeholder 21"/>
          <p:cNvPicPr>
            <a:picLocks noGrp="1" noChangeAspect="1"/>
          </p:cNvPicPr>
          <p:nvPr>
            <p:ph type="pic" idx="1"/>
          </p:nvPr>
        </p:nvPicPr>
        <p:blipFill rotWithShape="1">
          <a:blip r:embed="rId2"/>
          <a:srcRect l="-17" t="662" b="530"/>
          <a:stretch/>
        </p:blipFill>
        <p:spPr>
          <a:xfrm rot="150174">
            <a:off x="4404494" y="2082577"/>
            <a:ext cx="4070790" cy="2886893"/>
          </a:xfrm>
        </p:spPr>
      </p:pic>
    </p:spTree>
    <p:extLst>
      <p:ext uri="{BB962C8B-B14F-4D97-AF65-F5344CB8AC3E}">
        <p14:creationId xmlns:p14="http://schemas.microsoft.com/office/powerpoint/2010/main" val="344724697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Eurostile"/>
                <a:cs typeface="Eurostile"/>
              </a:rPr>
              <a:t>Afghan Woman’s Hour</a:t>
            </a:r>
            <a:endParaRPr lang="en-US" dirty="0">
              <a:latin typeface="Eurostile"/>
              <a:cs typeface="Eurostile"/>
            </a:endParaRPr>
          </a:p>
        </p:txBody>
      </p:sp>
      <p:sp>
        <p:nvSpPr>
          <p:cNvPr id="3" name="Text Placeholder 2"/>
          <p:cNvSpPr>
            <a:spLocks noGrp="1"/>
          </p:cNvSpPr>
          <p:nvPr>
            <p:ph type="body" sz="half" idx="2"/>
          </p:nvPr>
        </p:nvSpPr>
        <p:spPr>
          <a:xfrm>
            <a:off x="594360" y="2365958"/>
            <a:ext cx="3912782" cy="4078353"/>
          </a:xfrm>
        </p:spPr>
        <p:txBody>
          <a:bodyPr>
            <a:normAutofit fontScale="85000" lnSpcReduction="20000"/>
          </a:bodyPr>
          <a:lstStyle/>
          <a:p>
            <a:pPr marL="285750" indent="-285750">
              <a:buFont typeface="Wingdings" charset="2"/>
              <a:buChar char="²"/>
            </a:pPr>
            <a:r>
              <a:rPr lang="en-US" dirty="0" smtClean="0">
                <a:latin typeface="Eurostile"/>
                <a:cs typeface="Eurostile"/>
              </a:rPr>
              <a:t>Broadcast from </a:t>
            </a:r>
            <a:r>
              <a:rPr lang="en-US" dirty="0">
                <a:latin typeface="Eurostile"/>
                <a:cs typeface="Eurostile"/>
              </a:rPr>
              <a:t>2005-2010</a:t>
            </a:r>
            <a:r>
              <a:rPr lang="en-US" dirty="0" smtClean="0">
                <a:latin typeface="Eurostile"/>
                <a:cs typeface="Eurostile"/>
              </a:rPr>
              <a:t>, the </a:t>
            </a:r>
            <a:r>
              <a:rPr lang="en-US" dirty="0">
                <a:latin typeface="Eurostile"/>
                <a:cs typeface="Eurostile"/>
              </a:rPr>
              <a:t>weekly radio </a:t>
            </a:r>
            <a:r>
              <a:rPr lang="en-US" dirty="0" smtClean="0">
                <a:latin typeface="Eurostile"/>
                <a:cs typeface="Eurostile"/>
              </a:rPr>
              <a:t>show </a:t>
            </a:r>
            <a:r>
              <a:rPr lang="en-US" dirty="0">
                <a:latin typeface="Eurostile"/>
                <a:cs typeface="Eurostile"/>
              </a:rPr>
              <a:t>highlighted the role of women in Afghan society. </a:t>
            </a:r>
            <a:endParaRPr lang="en-US" dirty="0" smtClean="0">
              <a:latin typeface="Eurostile"/>
              <a:cs typeface="Eurostile"/>
            </a:endParaRPr>
          </a:p>
          <a:p>
            <a:pPr marL="285750" indent="-285750">
              <a:buFont typeface="Wingdings" charset="2"/>
              <a:buChar char="²"/>
            </a:pPr>
            <a:r>
              <a:rPr lang="en-US" dirty="0" smtClean="0">
                <a:latin typeface="Eurostile"/>
                <a:cs typeface="Eurostile"/>
              </a:rPr>
              <a:t>Segments looked </a:t>
            </a:r>
            <a:r>
              <a:rPr lang="en-US" dirty="0">
                <a:latin typeface="Eurostile"/>
                <a:cs typeface="Eurostile"/>
              </a:rPr>
              <a:t>issues including inequality in the home, regional cooking, </a:t>
            </a:r>
            <a:r>
              <a:rPr lang="en-US" dirty="0" smtClean="0">
                <a:latin typeface="Eurostile"/>
                <a:cs typeface="Eurostile"/>
              </a:rPr>
              <a:t>female </a:t>
            </a:r>
            <a:r>
              <a:rPr lang="en-US" dirty="0">
                <a:latin typeface="Eurostile"/>
                <a:cs typeface="Eurostile"/>
              </a:rPr>
              <a:t>role models in politics and business, drama and real life </a:t>
            </a:r>
            <a:r>
              <a:rPr lang="en-US" dirty="0" smtClean="0">
                <a:latin typeface="Eurostile"/>
                <a:cs typeface="Eurostile"/>
              </a:rPr>
              <a:t>stories</a:t>
            </a:r>
            <a:r>
              <a:rPr lang="en-US" dirty="0">
                <a:latin typeface="Eurostile"/>
                <a:cs typeface="Eurostile"/>
              </a:rPr>
              <a:t> </a:t>
            </a:r>
            <a:endParaRPr lang="en-US" dirty="0" smtClean="0">
              <a:latin typeface="Eurostile"/>
              <a:cs typeface="Eurostile"/>
            </a:endParaRPr>
          </a:p>
          <a:p>
            <a:pPr marL="285750" indent="-285750">
              <a:buFont typeface="Wingdings" charset="2"/>
              <a:buChar char="²"/>
            </a:pPr>
            <a:r>
              <a:rPr lang="en-US" dirty="0" smtClean="0">
                <a:latin typeface="Eurostile"/>
                <a:cs typeface="Eurostile"/>
              </a:rPr>
              <a:t>Research </a:t>
            </a:r>
            <a:r>
              <a:rPr lang="en-US" dirty="0">
                <a:latin typeface="Eurostile"/>
                <a:cs typeface="Eurostile"/>
              </a:rPr>
              <a:t>by BBC Media Action found 55% of women surveyed had listened to the </a:t>
            </a:r>
            <a:r>
              <a:rPr lang="en-US" dirty="0" smtClean="0">
                <a:latin typeface="Eurostile"/>
                <a:cs typeface="Eurostile"/>
              </a:rPr>
              <a:t>show and 39</a:t>
            </a:r>
            <a:r>
              <a:rPr lang="en-US" dirty="0">
                <a:latin typeface="Eurostile"/>
                <a:cs typeface="Eurostile"/>
              </a:rPr>
              <a:t>% of listeners were </a:t>
            </a:r>
            <a:r>
              <a:rPr lang="en-US" dirty="0" smtClean="0">
                <a:latin typeface="Eurostile"/>
                <a:cs typeface="Eurostile"/>
              </a:rPr>
              <a:t>men</a:t>
            </a:r>
            <a:endParaRPr lang="en-US" dirty="0">
              <a:latin typeface="Eurostile"/>
              <a:cs typeface="Eurostile"/>
            </a:endParaRPr>
          </a:p>
          <a:p>
            <a:pPr marL="285750" indent="-285750">
              <a:buFont typeface="Wingdings" charset="2"/>
              <a:buChar char="²"/>
            </a:pPr>
            <a:r>
              <a:rPr lang="en-US" dirty="0" smtClean="0">
                <a:latin typeface="Eurostile"/>
                <a:cs typeface="Eurostile"/>
              </a:rPr>
              <a:t>91% of listeners </a:t>
            </a:r>
            <a:r>
              <a:rPr lang="en-US" dirty="0">
                <a:latin typeface="Eurostile"/>
                <a:cs typeface="Eurostile"/>
              </a:rPr>
              <a:t>agreed that </a:t>
            </a:r>
            <a:r>
              <a:rPr lang="en-US" dirty="0" smtClean="0">
                <a:latin typeface="Eurostile"/>
                <a:cs typeface="Eurostile"/>
              </a:rPr>
              <a:t>the program </a:t>
            </a:r>
            <a:r>
              <a:rPr lang="en-US" dirty="0">
                <a:latin typeface="Eurostile"/>
                <a:cs typeface="Eurostile"/>
              </a:rPr>
              <a:t>helped them solve problems and 83% agreed that the program inspired them to endeavor to change their own </a:t>
            </a:r>
            <a:r>
              <a:rPr lang="en-US" dirty="0" smtClean="0">
                <a:latin typeface="Eurostile"/>
                <a:cs typeface="Eurostile"/>
              </a:rPr>
              <a:t>situation </a:t>
            </a:r>
            <a:endParaRPr lang="en-US" dirty="0">
              <a:latin typeface="Eurostile"/>
              <a:cs typeface="Eurostile"/>
            </a:endParaRPr>
          </a:p>
          <a:p>
            <a:pPr marL="285750" indent="-285750">
              <a:buFont typeface="Wingdings" charset="2"/>
              <a:buChar char="²"/>
            </a:pPr>
            <a:r>
              <a:rPr lang="en-US" dirty="0" smtClean="0">
                <a:latin typeface="Eurostile"/>
                <a:cs typeface="Eurostile"/>
              </a:rPr>
              <a:t>65</a:t>
            </a:r>
            <a:r>
              <a:rPr lang="en-US" dirty="0">
                <a:latin typeface="Eurostile"/>
                <a:cs typeface="Eurostile"/>
              </a:rPr>
              <a:t>% of female listeners </a:t>
            </a:r>
            <a:r>
              <a:rPr lang="en-US" dirty="0" smtClean="0">
                <a:latin typeface="Eurostile"/>
                <a:cs typeface="Eurostile"/>
              </a:rPr>
              <a:t>agreed </a:t>
            </a:r>
            <a:r>
              <a:rPr lang="en-US" dirty="0">
                <a:latin typeface="Eurostile"/>
                <a:cs typeface="Eurostile"/>
              </a:rPr>
              <a:t>that they often would talk about things they heard on the show with friends and family.</a:t>
            </a:r>
          </a:p>
          <a:p>
            <a:pPr marL="285750" indent="-285750">
              <a:buFont typeface="Wingdings" charset="2"/>
              <a:buChar char="²"/>
            </a:pPr>
            <a:endParaRPr lang="en-US" dirty="0">
              <a:latin typeface="Eurostile"/>
              <a:cs typeface="Eurostile"/>
            </a:endParaRPr>
          </a:p>
        </p:txBody>
      </p:sp>
      <p:pic>
        <p:nvPicPr>
          <p:cNvPr id="5" name="Picture Placeholder 4"/>
          <p:cNvPicPr>
            <a:picLocks noGrp="1" noChangeAspect="1"/>
          </p:cNvPicPr>
          <p:nvPr>
            <p:ph type="pic" idx="1"/>
          </p:nvPr>
        </p:nvPicPr>
        <p:blipFill rotWithShape="1">
          <a:blip r:embed="rId2"/>
          <a:srcRect l="-1527" t="-2210" r="-792" b="60"/>
          <a:stretch/>
        </p:blipFill>
        <p:spPr>
          <a:xfrm rot="150174">
            <a:off x="4764126" y="2230616"/>
            <a:ext cx="3993171" cy="2330169"/>
          </a:xfrm>
        </p:spPr>
      </p:pic>
    </p:spTree>
    <p:extLst>
      <p:ext uri="{BB962C8B-B14F-4D97-AF65-F5344CB8AC3E}">
        <p14:creationId xmlns:p14="http://schemas.microsoft.com/office/powerpoint/2010/main" val="33394631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94360" y="818853"/>
            <a:ext cx="3749040" cy="629636"/>
          </a:xfrm>
        </p:spPr>
        <p:txBody>
          <a:bodyPr/>
          <a:lstStyle/>
          <a:p>
            <a:r>
              <a:rPr lang="en-US" altLang="zh-CN" dirty="0" smtClean="0">
                <a:latin typeface="Eurostile"/>
                <a:cs typeface="Eurostile"/>
              </a:rPr>
              <a:t>Cable in India</a:t>
            </a:r>
            <a:endParaRPr lang="zh-CN" altLang="en-US" dirty="0">
              <a:latin typeface="Eurostile"/>
              <a:cs typeface="Eurostile"/>
            </a:endParaRPr>
          </a:p>
        </p:txBody>
      </p:sp>
      <p:sp>
        <p:nvSpPr>
          <p:cNvPr id="3" name="文本占位符 2"/>
          <p:cNvSpPr>
            <a:spLocks noGrp="1"/>
          </p:cNvSpPr>
          <p:nvPr>
            <p:ph type="body" sz="half" idx="2"/>
          </p:nvPr>
        </p:nvSpPr>
        <p:spPr>
          <a:xfrm>
            <a:off x="594360" y="2346975"/>
            <a:ext cx="3749040" cy="4224555"/>
          </a:xfrm>
        </p:spPr>
        <p:txBody>
          <a:bodyPr>
            <a:normAutofit lnSpcReduction="10000"/>
          </a:bodyPr>
          <a:lstStyle/>
          <a:p>
            <a:pPr algn="just">
              <a:buFont typeface="Wingdings" pitchFamily="2" charset="2"/>
              <a:buChar char="Ø"/>
            </a:pPr>
            <a:r>
              <a:rPr lang="en-US" altLang="zh-CN" dirty="0" smtClean="0">
                <a:latin typeface="Eurostile"/>
                <a:cs typeface="Eurostile"/>
              </a:rPr>
              <a:t> </a:t>
            </a:r>
            <a:r>
              <a:rPr lang="en-US" altLang="zh-CN" sz="2000" dirty="0">
                <a:latin typeface="Eurostile"/>
                <a:cs typeface="Eurostile"/>
              </a:rPr>
              <a:t>In 1991, the Indian government    started a series of economic reforms including the liberalization of the broadcasting industry, opening it up to cable television.</a:t>
            </a:r>
          </a:p>
          <a:p>
            <a:pPr algn="just">
              <a:buFont typeface="Wingdings" pitchFamily="2" charset="2"/>
              <a:buChar char="Ø"/>
            </a:pPr>
            <a:endParaRPr lang="en-US" altLang="zh-CN" sz="2000" dirty="0">
              <a:latin typeface="Eurostile"/>
              <a:cs typeface="Eurostile"/>
            </a:endParaRPr>
          </a:p>
          <a:p>
            <a:pPr algn="just">
              <a:buFont typeface="Wingdings" pitchFamily="2" charset="2"/>
              <a:buChar char="Ø"/>
            </a:pPr>
            <a:r>
              <a:rPr lang="en-US" altLang="zh-CN" sz="2000" dirty="0">
                <a:latin typeface="Eurostile"/>
                <a:cs typeface="Eurostile"/>
              </a:rPr>
              <a:t>The most popular cable programming features urban settings where lifestyles differ in prominent and salient ways from those in rural areas. They have had large effects on a wide range of    day-to-day lifestyle behaviors </a:t>
            </a:r>
            <a:endParaRPr lang="zh-CN" altLang="en-US" sz="2000" dirty="0">
              <a:latin typeface="Eurostile"/>
              <a:cs typeface="Eurostile"/>
            </a:endParaRPr>
          </a:p>
        </p:txBody>
      </p:sp>
      <p:pic>
        <p:nvPicPr>
          <p:cNvPr id="5" name="图片占位符 4" descr="India map.gif"/>
          <p:cNvPicPr>
            <a:picLocks noGrp="1" noChangeAspect="1"/>
          </p:cNvPicPr>
          <p:nvPr>
            <p:ph type="pic" idx="1"/>
          </p:nvPr>
        </p:nvPicPr>
        <p:blipFill>
          <a:blip r:embed="rId2" cstate="print"/>
          <a:srcRect l="9491" r="9491"/>
          <a:stretch>
            <a:fillRect/>
          </a:stretch>
        </p:blipFill>
        <p:spPr>
          <a:xfrm rot="150174">
            <a:off x="4803361" y="1243326"/>
            <a:ext cx="3763716" cy="4937760"/>
          </a:xfrm>
        </p:spPr>
      </p:pic>
    </p:spTree>
    <p:extLst>
      <p:ext uri="{BB962C8B-B14F-4D97-AF65-F5344CB8AC3E}">
        <p14:creationId xmlns:p14="http://schemas.microsoft.com/office/powerpoint/2010/main" val="4013502267"/>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ravelogue">
  <a:themeElements>
    <a:clrScheme name="Travelogue">
      <a:dk1>
        <a:sysClr val="windowText" lastClr="000000"/>
      </a:dk1>
      <a:lt1>
        <a:srgbClr val="EAC968"/>
      </a:lt1>
      <a:dk2>
        <a:srgbClr val="2A2515"/>
      </a:dk2>
      <a:lt2>
        <a:srgbClr val="82682C"/>
      </a:lt2>
      <a:accent1>
        <a:srgbClr val="B74D21"/>
      </a:accent1>
      <a:accent2>
        <a:srgbClr val="A32323"/>
      </a:accent2>
      <a:accent3>
        <a:srgbClr val="4576A3"/>
      </a:accent3>
      <a:accent4>
        <a:srgbClr val="615D9A"/>
      </a:accent4>
      <a:accent5>
        <a:srgbClr val="67924B"/>
      </a:accent5>
      <a:accent6>
        <a:srgbClr val="BF7B1B"/>
      </a:accent6>
      <a:hlink>
        <a:srgbClr val="99350B"/>
      </a:hlink>
      <a:folHlink>
        <a:srgbClr val="785140"/>
      </a:folHlink>
    </a:clrScheme>
    <a:fontScheme name="Travelogue">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Travelogue">
      <a:fillStyleLst>
        <a:solidFill>
          <a:schemeClr val="phClr"/>
        </a:solidFill>
        <a:blipFill rotWithShape="1">
          <a:blip xmlns:r="http://schemas.openxmlformats.org/officeDocument/2006/relationships" r:embed="rId1">
            <a:duotone>
              <a:schemeClr val="phClr">
                <a:shade val="20000"/>
                <a:satMod val="130000"/>
              </a:schemeClr>
              <a:schemeClr val="phClr">
                <a:tint val="80000"/>
                <a:satMod val="150000"/>
              </a:schemeClr>
            </a:duotone>
          </a:blip>
          <a:tile tx="0" ty="0" sx="50000" sy="50000" flip="none" algn="tl"/>
        </a:blipFill>
        <a:blipFill rotWithShape="1">
          <a:blip xmlns:r="http://schemas.openxmlformats.org/officeDocument/2006/relationships" r:embed="rId2">
            <a:duotone>
              <a:schemeClr val="phClr">
                <a:shade val="20000"/>
                <a:satMod val="130000"/>
              </a:schemeClr>
              <a:schemeClr val="phClr">
                <a:tint val="80000"/>
                <a:satMod val="150000"/>
              </a:schemeClr>
            </a:duotone>
          </a:blip>
          <a:tile tx="0" ty="0" sx="50000" sy="50000" flip="none" algn="tl"/>
        </a:blip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6600000" sx="102000" sy="102000" rotWithShape="0">
              <a:srgbClr val="000000">
                <a:alpha val="35000"/>
              </a:srgbClr>
            </a:outerShdw>
          </a:effectLst>
        </a:effectStyle>
        <a:effectStyle>
          <a:effectLst>
            <a:outerShdw blurRad="88900" dist="63500" dir="2400000" rotWithShape="0">
              <a:srgbClr val="000000">
                <a:alpha val="50000"/>
              </a:srgbClr>
            </a:outerShdw>
          </a:effectLst>
          <a:scene3d>
            <a:camera prst="orthographicFront">
              <a:rot lat="0" lon="0" rev="0"/>
            </a:camera>
            <a:lightRig rig="sunset" dir="t">
              <a:rot lat="0" lon="0" rev="4200000"/>
            </a:lightRig>
          </a:scene3d>
          <a:sp3d>
            <a:bevelT w="63500" h="25400" prst="coolSlant"/>
          </a:sp3d>
        </a:effectStyle>
      </a:effectStyleLst>
      <a:bgFillStyleLst>
        <a:solidFill>
          <a:schemeClr val="phClr"/>
        </a:solidFill>
        <a:gradFill rotWithShape="1">
          <a:gsLst>
            <a:gs pos="0">
              <a:schemeClr val="phClr">
                <a:tint val="50000"/>
                <a:shade val="90000"/>
                <a:hueMod val="85000"/>
                <a:satMod val="300000"/>
                <a:lumMod val="100000"/>
              </a:schemeClr>
            </a:gs>
            <a:gs pos="40000">
              <a:schemeClr val="phClr">
                <a:tint val="45000"/>
                <a:shade val="99000"/>
                <a:hueMod val="95000"/>
                <a:satMod val="300000"/>
                <a:lumMod val="100000"/>
              </a:schemeClr>
            </a:gs>
            <a:gs pos="100000">
              <a:schemeClr val="phClr">
                <a:shade val="20000"/>
                <a:hueMod val="95000"/>
                <a:satMod val="255000"/>
                <a:lumMod val="100000"/>
              </a:schemeClr>
            </a:gs>
          </a:gsLst>
          <a:path path="circle">
            <a:fillToRect l="50000" t="-80000" r="50000" b="180000"/>
          </a:path>
        </a:gradFill>
        <a:gradFill rotWithShape="1">
          <a:gsLst>
            <a:gs pos="0">
              <a:schemeClr val="phClr">
                <a:tint val="70000"/>
                <a:satMod val="2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Travelogue.thmx</Template>
  <TotalTime>1928</TotalTime>
  <Words>1036</Words>
  <Application>Microsoft Macintosh PowerPoint</Application>
  <PresentationFormat>On-screen Show (4:3)</PresentationFormat>
  <Paragraphs>97</Paragraphs>
  <Slides>22</Slides>
  <Notes>1</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Travelogue</vt:lpstr>
      <vt:lpstr>Globally Empowering Women Through Media</vt:lpstr>
      <vt:lpstr>The 10 Biggest Issues for Women Around the World</vt:lpstr>
      <vt:lpstr>PowerPoint Presentation</vt:lpstr>
      <vt:lpstr>PowerPoint Presentation</vt:lpstr>
      <vt:lpstr>PowerPoint Presentation</vt:lpstr>
      <vt:lpstr>Importance of Radio in Afghanistan</vt:lpstr>
      <vt:lpstr>Radio Sahar</vt:lpstr>
      <vt:lpstr>Afghan Woman’s Hour</vt:lpstr>
      <vt:lpstr>Cable in India</vt:lpstr>
      <vt:lpstr>How did cable television change women’s status in  rural India?</vt:lpstr>
      <vt:lpstr>One Child Policy  in China</vt:lpstr>
      <vt:lpstr>Forced Abortion of Jianmei Feng </vt:lpstr>
      <vt:lpstr>How does Social Media work for women?</vt:lpstr>
      <vt:lpstr>Using a Video Game to Combat Gender Violence</vt:lpstr>
      <vt:lpstr>PowerPoint Presentation</vt:lpstr>
      <vt:lpstr>PowerPoint Presentation</vt:lpstr>
      <vt:lpstr>Breakaway Summer Camp</vt:lpstr>
      <vt:lpstr>Tell the whole story of women  </vt:lpstr>
      <vt:lpstr>Tell the whole story of women  </vt:lpstr>
      <vt:lpstr> Give women an equal voice. </vt:lpstr>
      <vt:lpstr>PowerPoint Presentation</vt:lpstr>
      <vt:lpstr>Thank you for listening!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Lindsay Strott</dc:creator>
  <cp:lastModifiedBy>lei guo</cp:lastModifiedBy>
  <cp:revision>72</cp:revision>
  <dcterms:created xsi:type="dcterms:W3CDTF">2014-03-07T21:12:19Z</dcterms:created>
  <dcterms:modified xsi:type="dcterms:W3CDTF">2014-03-13T17:29:33Z</dcterms:modified>
</cp:coreProperties>
</file>