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1"/>
  </p:sldMasterIdLst>
  <p:notesMasterIdLst>
    <p:notesMasterId r:id="rId14"/>
  </p:notesMasterIdLst>
  <p:sldIdLst>
    <p:sldId id="256" r:id="rId2"/>
    <p:sldId id="270" r:id="rId3"/>
    <p:sldId id="266" r:id="rId4"/>
    <p:sldId id="259" r:id="rId5"/>
    <p:sldId id="267" r:id="rId6"/>
    <p:sldId id="261" r:id="rId7"/>
    <p:sldId id="262" r:id="rId8"/>
    <p:sldId id="263" r:id="rId9"/>
    <p:sldId id="264" r:id="rId10"/>
    <p:sldId id="265" r:id="rId11"/>
    <p:sldId id="269" r:id="rId12"/>
    <p:sldId id="25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5A19"/>
    <a:srgbClr val="D65919"/>
    <a:srgbClr val="FA6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1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B1BF8B-5689-A54B-A1E0-17BF4EEDE100}" type="doc">
      <dgm:prSet loTypeId="urn:microsoft.com/office/officeart/2005/8/layout/orgChart1" loCatId="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5F4B592-6DE1-7440-8FD5-8B8B704690BE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Behavior and Social Change</a:t>
          </a:r>
          <a:endParaRPr lang="en-US" dirty="0">
            <a:latin typeface="Candara"/>
            <a:cs typeface="Candara"/>
          </a:endParaRPr>
        </a:p>
      </dgm:t>
    </dgm:pt>
    <dgm:pt modelId="{538B59D7-A274-384C-822F-2FB82AA66BB5}" type="parTrans" cxnId="{D1C15AE7-4A62-FE42-8D5F-914421F41BA1}">
      <dgm:prSet/>
      <dgm:spPr/>
      <dgm:t>
        <a:bodyPr/>
        <a:lstStyle/>
        <a:p>
          <a:endParaRPr lang="en-US"/>
        </a:p>
      </dgm:t>
    </dgm:pt>
    <dgm:pt modelId="{1649B2EB-F583-364F-9BC9-EF0C6F5ECEE6}" type="sibTrans" cxnId="{D1C15AE7-4A62-FE42-8D5F-914421F41BA1}">
      <dgm:prSet/>
      <dgm:spPr/>
      <dgm:t>
        <a:bodyPr/>
        <a:lstStyle/>
        <a:p>
          <a:endParaRPr lang="en-US"/>
        </a:p>
      </dgm:t>
    </dgm:pt>
    <dgm:pt modelId="{FC5E254C-48AE-5F46-949A-AD1854871028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1000 Golden Days</a:t>
          </a:r>
          <a:endParaRPr lang="en-US" dirty="0">
            <a:latin typeface="Candara"/>
            <a:cs typeface="Candara"/>
          </a:endParaRPr>
        </a:p>
      </dgm:t>
    </dgm:pt>
    <dgm:pt modelId="{8ED09BEF-F576-6144-BC07-0FF02483E159}" type="parTrans" cxnId="{558DC1F8-2C67-C94C-8DA4-B42BA09B4A6F}">
      <dgm:prSet/>
      <dgm:spPr/>
      <dgm:t>
        <a:bodyPr/>
        <a:lstStyle/>
        <a:p>
          <a:endParaRPr lang="en-US"/>
        </a:p>
      </dgm:t>
    </dgm:pt>
    <dgm:pt modelId="{3564B388-4984-6C45-A7C9-FE70AB8E1854}" type="sibTrans" cxnId="{558DC1F8-2C67-C94C-8DA4-B42BA09B4A6F}">
      <dgm:prSet/>
      <dgm:spPr/>
      <dgm:t>
        <a:bodyPr/>
        <a:lstStyle/>
        <a:p>
          <a:endParaRPr lang="en-US"/>
        </a:p>
      </dgm:t>
    </dgm:pt>
    <dgm:pt modelId="{F1A6E12D-AE88-BB49-89DE-B0EECBD01D5B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Violence Against Children</a:t>
          </a:r>
          <a:endParaRPr lang="en-US" dirty="0">
            <a:latin typeface="Candara"/>
            <a:cs typeface="Candara"/>
          </a:endParaRPr>
        </a:p>
      </dgm:t>
    </dgm:pt>
    <dgm:pt modelId="{37887002-F42E-0442-87DE-87C2F1656E90}" type="parTrans" cxnId="{33AFF7B5-0440-F64C-97FE-B0152B779043}">
      <dgm:prSet/>
      <dgm:spPr/>
      <dgm:t>
        <a:bodyPr/>
        <a:lstStyle/>
        <a:p>
          <a:endParaRPr lang="en-US"/>
        </a:p>
      </dgm:t>
    </dgm:pt>
    <dgm:pt modelId="{2285D5E6-FE79-AD4F-86BF-F9DEA8314116}" type="sibTrans" cxnId="{33AFF7B5-0440-F64C-97FE-B0152B779043}">
      <dgm:prSet/>
      <dgm:spPr/>
      <dgm:t>
        <a:bodyPr/>
        <a:lstStyle/>
        <a:p>
          <a:endParaRPr lang="en-US"/>
        </a:p>
      </dgm:t>
    </dgm:pt>
    <dgm:pt modelId="{3A51C8E2-A455-7840-99EA-5E347154D62E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Open Defecation Free </a:t>
          </a:r>
          <a:endParaRPr lang="en-US" dirty="0">
            <a:latin typeface="Candara"/>
            <a:cs typeface="Candara"/>
          </a:endParaRPr>
        </a:p>
      </dgm:t>
    </dgm:pt>
    <dgm:pt modelId="{9E08F47F-F7EE-4E40-973B-369E7F09570A}" type="parTrans" cxnId="{C34D8819-9D71-CF44-97E8-BF13CE052D80}">
      <dgm:prSet/>
      <dgm:spPr/>
      <dgm:t>
        <a:bodyPr/>
        <a:lstStyle/>
        <a:p>
          <a:endParaRPr lang="en-US"/>
        </a:p>
      </dgm:t>
    </dgm:pt>
    <dgm:pt modelId="{032F8AC0-B3A0-9044-8C6C-7F43D530E702}" type="sibTrans" cxnId="{C34D8819-9D71-CF44-97E8-BF13CE052D80}">
      <dgm:prSet/>
      <dgm:spPr/>
      <dgm:t>
        <a:bodyPr/>
        <a:lstStyle/>
        <a:p>
          <a:endParaRPr lang="en-US"/>
        </a:p>
      </dgm:t>
    </dgm:pt>
    <dgm:pt modelId="{FFCFB512-7AAA-CE43-A1A0-5202C5E008F8}" type="pres">
      <dgm:prSet presAssocID="{95B1BF8B-5689-A54B-A1E0-17BF4EEDE1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1C1676A-0FEF-AD4C-A57F-E5BF39E50B27}" type="pres">
      <dgm:prSet presAssocID="{95F4B592-6DE1-7440-8FD5-8B8B704690BE}" presName="hierRoot1" presStyleCnt="0">
        <dgm:presLayoutVars>
          <dgm:hierBranch val="init"/>
        </dgm:presLayoutVars>
      </dgm:prSet>
      <dgm:spPr/>
    </dgm:pt>
    <dgm:pt modelId="{FA5AF681-672E-BC4A-93F4-29C9734D5340}" type="pres">
      <dgm:prSet presAssocID="{95F4B592-6DE1-7440-8FD5-8B8B704690BE}" presName="rootComposite1" presStyleCnt="0"/>
      <dgm:spPr/>
    </dgm:pt>
    <dgm:pt modelId="{3866240C-C815-3B4A-AC90-19F9E2A00A1B}" type="pres">
      <dgm:prSet presAssocID="{95F4B592-6DE1-7440-8FD5-8B8B704690B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546C3F-9C61-FA48-B58D-AB1AC13D5FDA}" type="pres">
      <dgm:prSet presAssocID="{95F4B592-6DE1-7440-8FD5-8B8B704690B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74810A6-A353-FA4C-BC85-43055C5D5C50}" type="pres">
      <dgm:prSet presAssocID="{95F4B592-6DE1-7440-8FD5-8B8B704690BE}" presName="hierChild2" presStyleCnt="0"/>
      <dgm:spPr/>
    </dgm:pt>
    <dgm:pt modelId="{45905419-4AA7-324D-AA11-10ED7552F812}" type="pres">
      <dgm:prSet presAssocID="{37887002-F42E-0442-87DE-87C2F1656E90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7ABECBE-16B7-3E4A-B303-0779C38258DB}" type="pres">
      <dgm:prSet presAssocID="{F1A6E12D-AE88-BB49-89DE-B0EECBD01D5B}" presName="hierRoot2" presStyleCnt="0">
        <dgm:presLayoutVars>
          <dgm:hierBranch val="init"/>
        </dgm:presLayoutVars>
      </dgm:prSet>
      <dgm:spPr/>
    </dgm:pt>
    <dgm:pt modelId="{E9F7DE66-4CED-4348-9035-AE3125EBDF81}" type="pres">
      <dgm:prSet presAssocID="{F1A6E12D-AE88-BB49-89DE-B0EECBD01D5B}" presName="rootComposite" presStyleCnt="0"/>
      <dgm:spPr/>
    </dgm:pt>
    <dgm:pt modelId="{351D9E66-6981-244A-A269-D5F02F98B3FD}" type="pres">
      <dgm:prSet presAssocID="{F1A6E12D-AE88-BB49-89DE-B0EECBD01D5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206A6B-C3F3-EA4B-A722-4DB9A53B418E}" type="pres">
      <dgm:prSet presAssocID="{F1A6E12D-AE88-BB49-89DE-B0EECBD01D5B}" presName="rootConnector" presStyleLbl="node2" presStyleIdx="0" presStyleCnt="3"/>
      <dgm:spPr/>
      <dgm:t>
        <a:bodyPr/>
        <a:lstStyle/>
        <a:p>
          <a:endParaRPr lang="en-US"/>
        </a:p>
      </dgm:t>
    </dgm:pt>
    <dgm:pt modelId="{BCE65CF7-5E0F-B141-8D4A-3F1C45B68E40}" type="pres">
      <dgm:prSet presAssocID="{F1A6E12D-AE88-BB49-89DE-B0EECBD01D5B}" presName="hierChild4" presStyleCnt="0"/>
      <dgm:spPr/>
    </dgm:pt>
    <dgm:pt modelId="{0800C814-4CE3-C94C-AFBD-0846FB715A03}" type="pres">
      <dgm:prSet presAssocID="{F1A6E12D-AE88-BB49-89DE-B0EECBD01D5B}" presName="hierChild5" presStyleCnt="0"/>
      <dgm:spPr/>
    </dgm:pt>
    <dgm:pt modelId="{90EA6FF2-3589-254C-9D84-1A17F030D73A}" type="pres">
      <dgm:prSet presAssocID="{9E08F47F-F7EE-4E40-973B-369E7F09570A}" presName="Name37" presStyleLbl="parChTrans1D2" presStyleIdx="1" presStyleCnt="3"/>
      <dgm:spPr/>
      <dgm:t>
        <a:bodyPr/>
        <a:lstStyle/>
        <a:p>
          <a:endParaRPr lang="en-US"/>
        </a:p>
      </dgm:t>
    </dgm:pt>
    <dgm:pt modelId="{6A9CC1B0-C98E-014C-BB4D-A890ED942A5F}" type="pres">
      <dgm:prSet presAssocID="{3A51C8E2-A455-7840-99EA-5E347154D62E}" presName="hierRoot2" presStyleCnt="0">
        <dgm:presLayoutVars>
          <dgm:hierBranch val="init"/>
        </dgm:presLayoutVars>
      </dgm:prSet>
      <dgm:spPr/>
    </dgm:pt>
    <dgm:pt modelId="{0835C1F9-EA07-B041-99B1-CE5BC36AA521}" type="pres">
      <dgm:prSet presAssocID="{3A51C8E2-A455-7840-99EA-5E347154D62E}" presName="rootComposite" presStyleCnt="0"/>
      <dgm:spPr/>
    </dgm:pt>
    <dgm:pt modelId="{F56E4634-6FFE-344E-9281-21BA6C774E83}" type="pres">
      <dgm:prSet presAssocID="{3A51C8E2-A455-7840-99EA-5E347154D62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CDA7AA-F0FC-AC41-A584-ECBCFDC58801}" type="pres">
      <dgm:prSet presAssocID="{3A51C8E2-A455-7840-99EA-5E347154D62E}" presName="rootConnector" presStyleLbl="node2" presStyleIdx="1" presStyleCnt="3"/>
      <dgm:spPr/>
      <dgm:t>
        <a:bodyPr/>
        <a:lstStyle/>
        <a:p>
          <a:endParaRPr lang="en-US"/>
        </a:p>
      </dgm:t>
    </dgm:pt>
    <dgm:pt modelId="{57D536F2-D148-FD4C-9AD3-E5FFC8B334FA}" type="pres">
      <dgm:prSet presAssocID="{3A51C8E2-A455-7840-99EA-5E347154D62E}" presName="hierChild4" presStyleCnt="0"/>
      <dgm:spPr/>
    </dgm:pt>
    <dgm:pt modelId="{74CC8ED0-847D-4146-BBC8-5D9B4EEA5B8B}" type="pres">
      <dgm:prSet presAssocID="{3A51C8E2-A455-7840-99EA-5E347154D62E}" presName="hierChild5" presStyleCnt="0"/>
      <dgm:spPr/>
    </dgm:pt>
    <dgm:pt modelId="{22AA6533-7682-2445-8A9C-DB650F3B599F}" type="pres">
      <dgm:prSet presAssocID="{8ED09BEF-F576-6144-BC07-0FF02483E159}" presName="Name37" presStyleLbl="parChTrans1D2" presStyleIdx="2" presStyleCnt="3"/>
      <dgm:spPr/>
      <dgm:t>
        <a:bodyPr/>
        <a:lstStyle/>
        <a:p>
          <a:endParaRPr lang="en-US"/>
        </a:p>
      </dgm:t>
    </dgm:pt>
    <dgm:pt modelId="{592EABC9-092E-8A46-A879-C82FF485F9B7}" type="pres">
      <dgm:prSet presAssocID="{FC5E254C-48AE-5F46-949A-AD1854871028}" presName="hierRoot2" presStyleCnt="0">
        <dgm:presLayoutVars>
          <dgm:hierBranch val="init"/>
        </dgm:presLayoutVars>
      </dgm:prSet>
      <dgm:spPr/>
    </dgm:pt>
    <dgm:pt modelId="{6524524F-1948-CC4C-8200-DB63368E66BD}" type="pres">
      <dgm:prSet presAssocID="{FC5E254C-48AE-5F46-949A-AD1854871028}" presName="rootComposite" presStyleCnt="0"/>
      <dgm:spPr/>
    </dgm:pt>
    <dgm:pt modelId="{06D85AC3-9223-274E-A5C4-D8AEE3D72EE4}" type="pres">
      <dgm:prSet presAssocID="{FC5E254C-48AE-5F46-949A-AD185487102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94E37C-4C93-A14D-AC7F-1288A4A2926D}" type="pres">
      <dgm:prSet presAssocID="{FC5E254C-48AE-5F46-949A-AD1854871028}" presName="rootConnector" presStyleLbl="node2" presStyleIdx="2" presStyleCnt="3"/>
      <dgm:spPr/>
      <dgm:t>
        <a:bodyPr/>
        <a:lstStyle/>
        <a:p>
          <a:endParaRPr lang="en-US"/>
        </a:p>
      </dgm:t>
    </dgm:pt>
    <dgm:pt modelId="{CF2C372F-64F0-7341-A2C8-E2B97593AF2D}" type="pres">
      <dgm:prSet presAssocID="{FC5E254C-48AE-5F46-949A-AD1854871028}" presName="hierChild4" presStyleCnt="0"/>
      <dgm:spPr/>
    </dgm:pt>
    <dgm:pt modelId="{B4D553D0-A0C1-3D4B-BC26-C6FBB0F9C0DA}" type="pres">
      <dgm:prSet presAssocID="{FC5E254C-48AE-5F46-949A-AD1854871028}" presName="hierChild5" presStyleCnt="0"/>
      <dgm:spPr/>
    </dgm:pt>
    <dgm:pt modelId="{3FB55AC4-AC6E-C64A-B592-1E3EBC227500}" type="pres">
      <dgm:prSet presAssocID="{95F4B592-6DE1-7440-8FD5-8B8B704690BE}" presName="hierChild3" presStyleCnt="0"/>
      <dgm:spPr/>
    </dgm:pt>
  </dgm:ptLst>
  <dgm:cxnLst>
    <dgm:cxn modelId="{250A70E1-895A-5E42-9E72-D5784A6B4DA9}" type="presOf" srcId="{FC5E254C-48AE-5F46-949A-AD1854871028}" destId="{8D94E37C-4C93-A14D-AC7F-1288A4A2926D}" srcOrd="1" destOrd="0" presId="urn:microsoft.com/office/officeart/2005/8/layout/orgChart1"/>
    <dgm:cxn modelId="{FEC57B4A-9C86-C943-BE70-9761452BE744}" type="presOf" srcId="{3A51C8E2-A455-7840-99EA-5E347154D62E}" destId="{F56E4634-6FFE-344E-9281-21BA6C774E83}" srcOrd="0" destOrd="0" presId="urn:microsoft.com/office/officeart/2005/8/layout/orgChart1"/>
    <dgm:cxn modelId="{558DC1F8-2C67-C94C-8DA4-B42BA09B4A6F}" srcId="{95F4B592-6DE1-7440-8FD5-8B8B704690BE}" destId="{FC5E254C-48AE-5F46-949A-AD1854871028}" srcOrd="2" destOrd="0" parTransId="{8ED09BEF-F576-6144-BC07-0FF02483E159}" sibTransId="{3564B388-4984-6C45-A7C9-FE70AB8E1854}"/>
    <dgm:cxn modelId="{C34D8819-9D71-CF44-97E8-BF13CE052D80}" srcId="{95F4B592-6DE1-7440-8FD5-8B8B704690BE}" destId="{3A51C8E2-A455-7840-99EA-5E347154D62E}" srcOrd="1" destOrd="0" parTransId="{9E08F47F-F7EE-4E40-973B-369E7F09570A}" sibTransId="{032F8AC0-B3A0-9044-8C6C-7F43D530E702}"/>
    <dgm:cxn modelId="{4C17FCD2-2571-7847-9DFC-83D5CFFEF481}" type="presOf" srcId="{9E08F47F-F7EE-4E40-973B-369E7F09570A}" destId="{90EA6FF2-3589-254C-9D84-1A17F030D73A}" srcOrd="0" destOrd="0" presId="urn:microsoft.com/office/officeart/2005/8/layout/orgChart1"/>
    <dgm:cxn modelId="{D1C15AE7-4A62-FE42-8D5F-914421F41BA1}" srcId="{95B1BF8B-5689-A54B-A1E0-17BF4EEDE100}" destId="{95F4B592-6DE1-7440-8FD5-8B8B704690BE}" srcOrd="0" destOrd="0" parTransId="{538B59D7-A274-384C-822F-2FB82AA66BB5}" sibTransId="{1649B2EB-F583-364F-9BC9-EF0C6F5ECEE6}"/>
    <dgm:cxn modelId="{E5655E7C-8D5B-9240-82C1-62831E40409A}" type="presOf" srcId="{8ED09BEF-F576-6144-BC07-0FF02483E159}" destId="{22AA6533-7682-2445-8A9C-DB650F3B599F}" srcOrd="0" destOrd="0" presId="urn:microsoft.com/office/officeart/2005/8/layout/orgChart1"/>
    <dgm:cxn modelId="{A20DC3BA-47A1-8248-9EBB-F9CF5CC90342}" type="presOf" srcId="{95F4B592-6DE1-7440-8FD5-8B8B704690BE}" destId="{89546C3F-9C61-FA48-B58D-AB1AC13D5FDA}" srcOrd="1" destOrd="0" presId="urn:microsoft.com/office/officeart/2005/8/layout/orgChart1"/>
    <dgm:cxn modelId="{2FF77A23-6AF3-4544-8106-104F5DB0636D}" type="presOf" srcId="{FC5E254C-48AE-5F46-949A-AD1854871028}" destId="{06D85AC3-9223-274E-A5C4-D8AEE3D72EE4}" srcOrd="0" destOrd="0" presId="urn:microsoft.com/office/officeart/2005/8/layout/orgChart1"/>
    <dgm:cxn modelId="{C1D0F794-FB15-E443-82B5-B01125B3A6D5}" type="presOf" srcId="{3A51C8E2-A455-7840-99EA-5E347154D62E}" destId="{24CDA7AA-F0FC-AC41-A584-ECBCFDC58801}" srcOrd="1" destOrd="0" presId="urn:microsoft.com/office/officeart/2005/8/layout/orgChart1"/>
    <dgm:cxn modelId="{8E3CD405-EA0F-B24D-9E53-33F0AC237470}" type="presOf" srcId="{95B1BF8B-5689-A54B-A1E0-17BF4EEDE100}" destId="{FFCFB512-7AAA-CE43-A1A0-5202C5E008F8}" srcOrd="0" destOrd="0" presId="urn:microsoft.com/office/officeart/2005/8/layout/orgChart1"/>
    <dgm:cxn modelId="{5D0054C7-9A54-D54F-A0E2-6E32B24F0B4E}" type="presOf" srcId="{37887002-F42E-0442-87DE-87C2F1656E90}" destId="{45905419-4AA7-324D-AA11-10ED7552F812}" srcOrd="0" destOrd="0" presId="urn:microsoft.com/office/officeart/2005/8/layout/orgChart1"/>
    <dgm:cxn modelId="{99410606-D705-414E-BDED-425A311422EC}" type="presOf" srcId="{F1A6E12D-AE88-BB49-89DE-B0EECBD01D5B}" destId="{351D9E66-6981-244A-A269-D5F02F98B3FD}" srcOrd="0" destOrd="0" presId="urn:microsoft.com/office/officeart/2005/8/layout/orgChart1"/>
    <dgm:cxn modelId="{33AFF7B5-0440-F64C-97FE-B0152B779043}" srcId="{95F4B592-6DE1-7440-8FD5-8B8B704690BE}" destId="{F1A6E12D-AE88-BB49-89DE-B0EECBD01D5B}" srcOrd="0" destOrd="0" parTransId="{37887002-F42E-0442-87DE-87C2F1656E90}" sibTransId="{2285D5E6-FE79-AD4F-86BF-F9DEA8314116}"/>
    <dgm:cxn modelId="{C08AC4C3-F959-1D4D-8294-0CAB2944339D}" type="presOf" srcId="{95F4B592-6DE1-7440-8FD5-8B8B704690BE}" destId="{3866240C-C815-3B4A-AC90-19F9E2A00A1B}" srcOrd="0" destOrd="0" presId="urn:microsoft.com/office/officeart/2005/8/layout/orgChart1"/>
    <dgm:cxn modelId="{185537DB-9F67-D545-BBA9-75AEBE42345C}" type="presOf" srcId="{F1A6E12D-AE88-BB49-89DE-B0EECBD01D5B}" destId="{0A206A6B-C3F3-EA4B-A722-4DB9A53B418E}" srcOrd="1" destOrd="0" presId="urn:microsoft.com/office/officeart/2005/8/layout/orgChart1"/>
    <dgm:cxn modelId="{329AE59F-4F9B-3248-9C85-ACE688A851BF}" type="presParOf" srcId="{FFCFB512-7AAA-CE43-A1A0-5202C5E008F8}" destId="{E1C1676A-0FEF-AD4C-A57F-E5BF39E50B27}" srcOrd="0" destOrd="0" presId="urn:microsoft.com/office/officeart/2005/8/layout/orgChart1"/>
    <dgm:cxn modelId="{5E634241-5BAE-3345-BCFF-6641622C5B9B}" type="presParOf" srcId="{E1C1676A-0FEF-AD4C-A57F-E5BF39E50B27}" destId="{FA5AF681-672E-BC4A-93F4-29C9734D5340}" srcOrd="0" destOrd="0" presId="urn:microsoft.com/office/officeart/2005/8/layout/orgChart1"/>
    <dgm:cxn modelId="{596D5E08-9DCA-3045-88E6-785F6F7FA33C}" type="presParOf" srcId="{FA5AF681-672E-BC4A-93F4-29C9734D5340}" destId="{3866240C-C815-3B4A-AC90-19F9E2A00A1B}" srcOrd="0" destOrd="0" presId="urn:microsoft.com/office/officeart/2005/8/layout/orgChart1"/>
    <dgm:cxn modelId="{031C856F-AC6E-DF4F-B5A9-1CC80098015D}" type="presParOf" srcId="{FA5AF681-672E-BC4A-93F4-29C9734D5340}" destId="{89546C3F-9C61-FA48-B58D-AB1AC13D5FDA}" srcOrd="1" destOrd="0" presId="urn:microsoft.com/office/officeart/2005/8/layout/orgChart1"/>
    <dgm:cxn modelId="{0242951D-2210-4B4C-AA5C-8FB9B69F0810}" type="presParOf" srcId="{E1C1676A-0FEF-AD4C-A57F-E5BF39E50B27}" destId="{374810A6-A353-FA4C-BC85-43055C5D5C50}" srcOrd="1" destOrd="0" presId="urn:microsoft.com/office/officeart/2005/8/layout/orgChart1"/>
    <dgm:cxn modelId="{4D899DC2-6574-8B40-900E-33D3BF6713D8}" type="presParOf" srcId="{374810A6-A353-FA4C-BC85-43055C5D5C50}" destId="{45905419-4AA7-324D-AA11-10ED7552F812}" srcOrd="0" destOrd="0" presId="urn:microsoft.com/office/officeart/2005/8/layout/orgChart1"/>
    <dgm:cxn modelId="{4E8F7548-388F-C441-A8EB-F1A9B1E10927}" type="presParOf" srcId="{374810A6-A353-FA4C-BC85-43055C5D5C50}" destId="{27ABECBE-16B7-3E4A-B303-0779C38258DB}" srcOrd="1" destOrd="0" presId="urn:microsoft.com/office/officeart/2005/8/layout/orgChart1"/>
    <dgm:cxn modelId="{7D381536-12E5-654A-96C0-590A3E9EBF89}" type="presParOf" srcId="{27ABECBE-16B7-3E4A-B303-0779C38258DB}" destId="{E9F7DE66-4CED-4348-9035-AE3125EBDF81}" srcOrd="0" destOrd="0" presId="urn:microsoft.com/office/officeart/2005/8/layout/orgChart1"/>
    <dgm:cxn modelId="{CC660B0A-8CFA-4642-804A-246B7A8DBA24}" type="presParOf" srcId="{E9F7DE66-4CED-4348-9035-AE3125EBDF81}" destId="{351D9E66-6981-244A-A269-D5F02F98B3FD}" srcOrd="0" destOrd="0" presId="urn:microsoft.com/office/officeart/2005/8/layout/orgChart1"/>
    <dgm:cxn modelId="{8A8B2A88-D748-064A-8659-1F17B00BEF1F}" type="presParOf" srcId="{E9F7DE66-4CED-4348-9035-AE3125EBDF81}" destId="{0A206A6B-C3F3-EA4B-A722-4DB9A53B418E}" srcOrd="1" destOrd="0" presId="urn:microsoft.com/office/officeart/2005/8/layout/orgChart1"/>
    <dgm:cxn modelId="{FFBF3210-5CE0-D14C-8854-E92E4D79303E}" type="presParOf" srcId="{27ABECBE-16B7-3E4A-B303-0779C38258DB}" destId="{BCE65CF7-5E0F-B141-8D4A-3F1C45B68E40}" srcOrd="1" destOrd="0" presId="urn:microsoft.com/office/officeart/2005/8/layout/orgChart1"/>
    <dgm:cxn modelId="{2C4451EE-5DA0-9141-81C3-BD405B0BA912}" type="presParOf" srcId="{27ABECBE-16B7-3E4A-B303-0779C38258DB}" destId="{0800C814-4CE3-C94C-AFBD-0846FB715A03}" srcOrd="2" destOrd="0" presId="urn:microsoft.com/office/officeart/2005/8/layout/orgChart1"/>
    <dgm:cxn modelId="{CF548D37-272D-7B4F-8C05-AD3DEDFA5C54}" type="presParOf" srcId="{374810A6-A353-FA4C-BC85-43055C5D5C50}" destId="{90EA6FF2-3589-254C-9D84-1A17F030D73A}" srcOrd="2" destOrd="0" presId="urn:microsoft.com/office/officeart/2005/8/layout/orgChart1"/>
    <dgm:cxn modelId="{3EF538D0-5330-8C4E-AB95-D405526E4E43}" type="presParOf" srcId="{374810A6-A353-FA4C-BC85-43055C5D5C50}" destId="{6A9CC1B0-C98E-014C-BB4D-A890ED942A5F}" srcOrd="3" destOrd="0" presId="urn:microsoft.com/office/officeart/2005/8/layout/orgChart1"/>
    <dgm:cxn modelId="{C032DAD7-17D1-8F4B-A0CB-2CDA2EBC39BF}" type="presParOf" srcId="{6A9CC1B0-C98E-014C-BB4D-A890ED942A5F}" destId="{0835C1F9-EA07-B041-99B1-CE5BC36AA521}" srcOrd="0" destOrd="0" presId="urn:microsoft.com/office/officeart/2005/8/layout/orgChart1"/>
    <dgm:cxn modelId="{03DBEB92-3AA3-B843-B213-862ACD39AAB5}" type="presParOf" srcId="{0835C1F9-EA07-B041-99B1-CE5BC36AA521}" destId="{F56E4634-6FFE-344E-9281-21BA6C774E83}" srcOrd="0" destOrd="0" presId="urn:microsoft.com/office/officeart/2005/8/layout/orgChart1"/>
    <dgm:cxn modelId="{AC91620B-8C5A-8346-87BF-035ACF14A112}" type="presParOf" srcId="{0835C1F9-EA07-B041-99B1-CE5BC36AA521}" destId="{24CDA7AA-F0FC-AC41-A584-ECBCFDC58801}" srcOrd="1" destOrd="0" presId="urn:microsoft.com/office/officeart/2005/8/layout/orgChart1"/>
    <dgm:cxn modelId="{F2E544AC-05F9-7C4D-953C-B692DCEBF70F}" type="presParOf" srcId="{6A9CC1B0-C98E-014C-BB4D-A890ED942A5F}" destId="{57D536F2-D148-FD4C-9AD3-E5FFC8B334FA}" srcOrd="1" destOrd="0" presId="urn:microsoft.com/office/officeart/2005/8/layout/orgChart1"/>
    <dgm:cxn modelId="{67F70160-7A06-114B-8C00-25D7FAE2482B}" type="presParOf" srcId="{6A9CC1B0-C98E-014C-BB4D-A890ED942A5F}" destId="{74CC8ED0-847D-4146-BBC8-5D9B4EEA5B8B}" srcOrd="2" destOrd="0" presId="urn:microsoft.com/office/officeart/2005/8/layout/orgChart1"/>
    <dgm:cxn modelId="{47BFFB25-2247-BD4B-BE8B-EFDE7C21D210}" type="presParOf" srcId="{374810A6-A353-FA4C-BC85-43055C5D5C50}" destId="{22AA6533-7682-2445-8A9C-DB650F3B599F}" srcOrd="4" destOrd="0" presId="urn:microsoft.com/office/officeart/2005/8/layout/orgChart1"/>
    <dgm:cxn modelId="{3422DAF1-E4CE-594C-83E2-AA8760E3630F}" type="presParOf" srcId="{374810A6-A353-FA4C-BC85-43055C5D5C50}" destId="{592EABC9-092E-8A46-A879-C82FF485F9B7}" srcOrd="5" destOrd="0" presId="urn:microsoft.com/office/officeart/2005/8/layout/orgChart1"/>
    <dgm:cxn modelId="{DA92B0D8-8A9D-FB48-8F78-BD70F9494A50}" type="presParOf" srcId="{592EABC9-092E-8A46-A879-C82FF485F9B7}" destId="{6524524F-1948-CC4C-8200-DB63368E66BD}" srcOrd="0" destOrd="0" presId="urn:microsoft.com/office/officeart/2005/8/layout/orgChart1"/>
    <dgm:cxn modelId="{D809F3AD-F5C7-DD40-B515-E902CE163ED7}" type="presParOf" srcId="{6524524F-1948-CC4C-8200-DB63368E66BD}" destId="{06D85AC3-9223-274E-A5C4-D8AEE3D72EE4}" srcOrd="0" destOrd="0" presId="urn:microsoft.com/office/officeart/2005/8/layout/orgChart1"/>
    <dgm:cxn modelId="{3E6894D7-3697-5E4C-9724-CC20A67EDF19}" type="presParOf" srcId="{6524524F-1948-CC4C-8200-DB63368E66BD}" destId="{8D94E37C-4C93-A14D-AC7F-1288A4A2926D}" srcOrd="1" destOrd="0" presId="urn:microsoft.com/office/officeart/2005/8/layout/orgChart1"/>
    <dgm:cxn modelId="{3F435CC9-6697-D84F-AC19-7C624009BB88}" type="presParOf" srcId="{592EABC9-092E-8A46-A879-C82FF485F9B7}" destId="{CF2C372F-64F0-7341-A2C8-E2B97593AF2D}" srcOrd="1" destOrd="0" presId="urn:microsoft.com/office/officeart/2005/8/layout/orgChart1"/>
    <dgm:cxn modelId="{01C9177C-EC34-1340-8799-42858337445F}" type="presParOf" srcId="{592EABC9-092E-8A46-A879-C82FF485F9B7}" destId="{B4D553D0-A0C1-3D4B-BC26-C6FBB0F9C0DA}" srcOrd="2" destOrd="0" presId="urn:microsoft.com/office/officeart/2005/8/layout/orgChart1"/>
    <dgm:cxn modelId="{86650C18-062D-6341-9E72-E9124F14311A}" type="presParOf" srcId="{E1C1676A-0FEF-AD4C-A57F-E5BF39E50B27}" destId="{3FB55AC4-AC6E-C64A-B592-1E3EBC2275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A6533-7682-2445-8A9C-DB650F3B599F}">
      <dsp:nvSpPr>
        <dsp:cNvPr id="0" name=""/>
        <dsp:cNvSpPr/>
      </dsp:nvSpPr>
      <dsp:spPr>
        <a:xfrm>
          <a:off x="3985192" y="1009642"/>
          <a:ext cx="2442827" cy="423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980"/>
              </a:lnTo>
              <a:lnTo>
                <a:pt x="2442827" y="211980"/>
              </a:lnTo>
              <a:lnTo>
                <a:pt x="2442827" y="423961"/>
              </a:lnTo>
            </a:path>
          </a:pathLst>
        </a:custGeom>
        <a:noFill/>
        <a:ln w="11429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EA6FF2-3589-254C-9D84-1A17F030D73A}">
      <dsp:nvSpPr>
        <dsp:cNvPr id="0" name=""/>
        <dsp:cNvSpPr/>
      </dsp:nvSpPr>
      <dsp:spPr>
        <a:xfrm>
          <a:off x="3939472" y="1009642"/>
          <a:ext cx="91440" cy="4239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3961"/>
              </a:lnTo>
            </a:path>
          </a:pathLst>
        </a:custGeom>
        <a:noFill/>
        <a:ln w="11429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05419-4AA7-324D-AA11-10ED7552F812}">
      <dsp:nvSpPr>
        <dsp:cNvPr id="0" name=""/>
        <dsp:cNvSpPr/>
      </dsp:nvSpPr>
      <dsp:spPr>
        <a:xfrm>
          <a:off x="1542364" y="1009642"/>
          <a:ext cx="2442827" cy="423961"/>
        </a:xfrm>
        <a:custGeom>
          <a:avLst/>
          <a:gdLst/>
          <a:ahLst/>
          <a:cxnLst/>
          <a:rect l="0" t="0" r="0" b="0"/>
          <a:pathLst>
            <a:path>
              <a:moveTo>
                <a:pt x="2442827" y="0"/>
              </a:moveTo>
              <a:lnTo>
                <a:pt x="2442827" y="211980"/>
              </a:lnTo>
              <a:lnTo>
                <a:pt x="0" y="211980"/>
              </a:lnTo>
              <a:lnTo>
                <a:pt x="0" y="423961"/>
              </a:lnTo>
            </a:path>
          </a:pathLst>
        </a:custGeom>
        <a:noFill/>
        <a:ln w="11429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6240C-C815-3B4A-AC90-19F9E2A00A1B}">
      <dsp:nvSpPr>
        <dsp:cNvPr id="0" name=""/>
        <dsp:cNvSpPr/>
      </dsp:nvSpPr>
      <dsp:spPr>
        <a:xfrm>
          <a:off x="2975759" y="209"/>
          <a:ext cx="2018865" cy="1009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Candara"/>
              <a:cs typeface="Candara"/>
            </a:rPr>
            <a:t>Behavior and Social Change</a:t>
          </a:r>
          <a:endParaRPr lang="en-US" sz="2300" kern="1200" dirty="0">
            <a:latin typeface="Candara"/>
            <a:cs typeface="Candara"/>
          </a:endParaRPr>
        </a:p>
      </dsp:txBody>
      <dsp:txXfrm>
        <a:off x="2975759" y="209"/>
        <a:ext cx="2018865" cy="1009432"/>
      </dsp:txXfrm>
    </dsp:sp>
    <dsp:sp modelId="{351D9E66-6981-244A-A269-D5F02F98B3FD}">
      <dsp:nvSpPr>
        <dsp:cNvPr id="0" name=""/>
        <dsp:cNvSpPr/>
      </dsp:nvSpPr>
      <dsp:spPr>
        <a:xfrm>
          <a:off x="532931" y="1433604"/>
          <a:ext cx="2018865" cy="1009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Candara"/>
              <a:cs typeface="Candara"/>
            </a:rPr>
            <a:t>Violence Against Children</a:t>
          </a:r>
          <a:endParaRPr lang="en-US" sz="2300" kern="1200" dirty="0">
            <a:latin typeface="Candara"/>
            <a:cs typeface="Candara"/>
          </a:endParaRPr>
        </a:p>
      </dsp:txBody>
      <dsp:txXfrm>
        <a:off x="532931" y="1433604"/>
        <a:ext cx="2018865" cy="1009432"/>
      </dsp:txXfrm>
    </dsp:sp>
    <dsp:sp modelId="{F56E4634-6FFE-344E-9281-21BA6C774E83}">
      <dsp:nvSpPr>
        <dsp:cNvPr id="0" name=""/>
        <dsp:cNvSpPr/>
      </dsp:nvSpPr>
      <dsp:spPr>
        <a:xfrm>
          <a:off x="2975759" y="1433604"/>
          <a:ext cx="2018865" cy="1009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Candara"/>
              <a:cs typeface="Candara"/>
            </a:rPr>
            <a:t>Open Defecation Free </a:t>
          </a:r>
          <a:endParaRPr lang="en-US" sz="2300" kern="1200" dirty="0">
            <a:latin typeface="Candara"/>
            <a:cs typeface="Candara"/>
          </a:endParaRPr>
        </a:p>
      </dsp:txBody>
      <dsp:txXfrm>
        <a:off x="2975759" y="1433604"/>
        <a:ext cx="2018865" cy="1009432"/>
      </dsp:txXfrm>
    </dsp:sp>
    <dsp:sp modelId="{06D85AC3-9223-274E-A5C4-D8AEE3D72EE4}">
      <dsp:nvSpPr>
        <dsp:cNvPr id="0" name=""/>
        <dsp:cNvSpPr/>
      </dsp:nvSpPr>
      <dsp:spPr>
        <a:xfrm>
          <a:off x="5418586" y="1433604"/>
          <a:ext cx="2018865" cy="1009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Candara"/>
              <a:cs typeface="Candara"/>
            </a:rPr>
            <a:t>1000 Golden Days</a:t>
          </a:r>
          <a:endParaRPr lang="en-US" sz="2300" kern="1200" dirty="0">
            <a:latin typeface="Candara"/>
            <a:cs typeface="Candara"/>
          </a:endParaRPr>
        </a:p>
      </dsp:txBody>
      <dsp:txXfrm>
        <a:off x="5418586" y="1433604"/>
        <a:ext cx="2018865" cy="100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FC6C8-6DB1-DB4D-A195-5B144F4B33D9}" type="datetimeFigureOut">
              <a:rPr lang="en-US" smtClean="0"/>
              <a:t>3/12/14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0BDFC-3BC5-C840-B500-9115BEF2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6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BDFC-3BC5-C840-B500-9115BEF2D3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2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BDFC-3BC5-C840-B500-9115BEF2D3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26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BDFC-3BC5-C840-B500-9115BEF2D3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B3E65ED-B219-B84D-B257-AFF932A735D7}" type="datetimeFigureOut">
              <a:rPr lang="en-US" smtClean="0"/>
              <a:t>3/12/14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4AA1F0-DE59-D149-908F-A41DBA76618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580" y="2752622"/>
            <a:ext cx="4481743" cy="3498337"/>
          </a:xfrm>
        </p:spPr>
        <p:txBody>
          <a:bodyPr>
            <a:normAutofit/>
          </a:bodyPr>
          <a:lstStyle/>
          <a:p>
            <a:pPr algn="ctr"/>
            <a:endParaRPr lang="en-US" sz="2800" dirty="0" smtClean="0">
              <a:solidFill>
                <a:srgbClr val="000090"/>
              </a:solidFill>
              <a:latin typeface="Candara"/>
              <a:cs typeface="Candara"/>
            </a:endParaRPr>
          </a:p>
          <a:p>
            <a:pPr algn="ctr"/>
            <a:r>
              <a:rPr lang="en-US" sz="3200" dirty="0" smtClean="0">
                <a:solidFill>
                  <a:srgbClr val="000090"/>
                </a:solidFill>
                <a:latin typeface="Candara"/>
                <a:cs typeface="Candara"/>
              </a:rPr>
              <a:t>Carmen Cronin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Candara"/>
                <a:cs typeface="Candara"/>
              </a:rPr>
              <a:t>2</a:t>
            </a:r>
            <a:r>
              <a:rPr lang="en-US" sz="2000" baseline="30000" dirty="0" smtClean="0">
                <a:solidFill>
                  <a:srgbClr val="000090"/>
                </a:solidFill>
                <a:latin typeface="Candara"/>
                <a:cs typeface="Candara"/>
              </a:rPr>
              <a:t>nd</a:t>
            </a:r>
            <a:r>
              <a:rPr lang="en-US" sz="2000" dirty="0" smtClean="0">
                <a:solidFill>
                  <a:srgbClr val="000090"/>
                </a:solidFill>
                <a:latin typeface="Candara"/>
                <a:cs typeface="Candara"/>
              </a:rPr>
              <a:t> year masters student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andara"/>
                <a:cs typeface="Candara"/>
              </a:rPr>
              <a:t>Department </a:t>
            </a:r>
            <a:r>
              <a:rPr lang="en-US" sz="2000" dirty="0" smtClean="0">
                <a:solidFill>
                  <a:srgbClr val="000090"/>
                </a:solidFill>
                <a:latin typeface="Candara"/>
                <a:cs typeface="Candara"/>
              </a:rPr>
              <a:t>of Community health &amp; </a:t>
            </a:r>
            <a:r>
              <a:rPr lang="en-US" sz="2000" dirty="0" smtClean="0">
                <a:solidFill>
                  <a:srgbClr val="000090"/>
                </a:solidFill>
                <a:latin typeface="Candara"/>
                <a:cs typeface="Candara"/>
              </a:rPr>
              <a:t>Prevention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andara"/>
                <a:cs typeface="Candara"/>
              </a:rPr>
              <a:t>School </a:t>
            </a:r>
            <a:r>
              <a:rPr lang="en-US" sz="2000" dirty="0">
                <a:solidFill>
                  <a:srgbClr val="000090"/>
                </a:solidFill>
                <a:latin typeface="Candara"/>
                <a:cs typeface="Candara"/>
              </a:rPr>
              <a:t>of public health</a:t>
            </a:r>
          </a:p>
          <a:p>
            <a:pPr algn="ctr"/>
            <a:endParaRPr lang="en-US" sz="2000" dirty="0">
              <a:solidFill>
                <a:srgbClr val="000090"/>
              </a:solidFill>
              <a:latin typeface="Candara"/>
              <a:cs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85" y="139406"/>
            <a:ext cx="8781957" cy="199815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ndara"/>
                <a:cs typeface="Candara"/>
              </a:rPr>
              <a:t>Uncovering gendered social norms:</a:t>
            </a:r>
            <a:br>
              <a:rPr lang="en-US" sz="3600" dirty="0" smtClean="0">
                <a:latin typeface="Candara"/>
                <a:cs typeface="Candara"/>
              </a:rPr>
            </a:br>
            <a:r>
              <a:rPr lang="en-US" sz="3600" dirty="0" smtClean="0">
                <a:latin typeface="Candara"/>
                <a:cs typeface="Candara"/>
              </a:rPr>
              <a:t>Findings </a:t>
            </a:r>
            <a:r>
              <a:rPr lang="en-US" sz="3600" dirty="0">
                <a:latin typeface="Candara"/>
                <a:cs typeface="Candara"/>
              </a:rPr>
              <a:t>from a field visit to </a:t>
            </a:r>
            <a:r>
              <a:rPr lang="en-US" sz="3600" dirty="0" err="1" smtClean="0">
                <a:latin typeface="Candara"/>
                <a:cs typeface="Candara"/>
              </a:rPr>
              <a:t>Parsa</a:t>
            </a:r>
            <a:r>
              <a:rPr lang="en-US" sz="3600" dirty="0" smtClean="0">
                <a:latin typeface="Candara"/>
                <a:cs typeface="Candara"/>
              </a:rPr>
              <a:t>, </a:t>
            </a:r>
            <a:r>
              <a:rPr lang="en-US" sz="3600" dirty="0">
                <a:latin typeface="Candara"/>
                <a:cs typeface="Candara"/>
              </a:rPr>
              <a:t>Nepal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latin typeface="Candara"/>
              <a:cs typeface="Candar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483" y="2752622"/>
            <a:ext cx="2974064" cy="32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5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705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74" y="0"/>
            <a:ext cx="9188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D65919"/>
                </a:solidFill>
                <a:latin typeface="Candara"/>
                <a:cs typeface="Candara"/>
              </a:rPr>
              <a:t>Final Thoughts</a:t>
            </a:r>
            <a:endParaRPr lang="en-US" sz="4000" b="1" dirty="0">
              <a:solidFill>
                <a:srgbClr val="D65919"/>
              </a:solidFill>
              <a:latin typeface="Candara"/>
              <a:cs typeface="Candar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626664"/>
            <a:ext cx="8503920" cy="3628125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3100" dirty="0" smtClean="0">
                <a:latin typeface="Candara"/>
                <a:cs typeface="Candara"/>
              </a:rPr>
              <a:t>Visual data = powerful, empowering, accessible</a:t>
            </a:r>
          </a:p>
          <a:p>
            <a:pPr>
              <a:lnSpc>
                <a:spcPct val="160000"/>
              </a:lnSpc>
            </a:pPr>
            <a:r>
              <a:rPr lang="en-US" sz="3100" dirty="0" smtClean="0">
                <a:latin typeface="Candara"/>
                <a:cs typeface="Candara"/>
              </a:rPr>
              <a:t>Innovative and simple techniques to uncover the processes leading to behavior and social change</a:t>
            </a:r>
            <a:endParaRPr lang="en-US" sz="31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98021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95A19"/>
                </a:solidFill>
                <a:latin typeface="Candara"/>
                <a:cs typeface="Candara"/>
              </a:rPr>
              <a:t>Partners &amp; Funders</a:t>
            </a:r>
            <a:endParaRPr lang="en-US" b="1" dirty="0">
              <a:solidFill>
                <a:srgbClr val="D95A19"/>
              </a:solidFill>
              <a:latin typeface="Candara"/>
              <a:cs typeface="Candar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andara"/>
                <a:cs typeface="Candara"/>
              </a:rPr>
              <a:t>UNICEF Nepal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ndara"/>
                <a:cs typeface="Candara"/>
              </a:rPr>
              <a:t>Rain Barrel Communication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ndara"/>
                <a:cs typeface="Candara"/>
              </a:rPr>
              <a:t>Drexel University School of Public Health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ndara"/>
                <a:cs typeface="Candara"/>
              </a:rPr>
              <a:t>Opening Doors Health Disparities Training Program</a:t>
            </a:r>
          </a:p>
          <a:p>
            <a:pPr>
              <a:lnSpc>
                <a:spcPct val="150000"/>
              </a:lnSpc>
            </a:pPr>
            <a:endParaRPr lang="en-US" dirty="0">
              <a:latin typeface="Candara"/>
              <a:cs typeface="Candara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Candara"/>
              <a:cs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406" y="1681391"/>
            <a:ext cx="3089640" cy="926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331" y="2988737"/>
            <a:ext cx="3781461" cy="604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331" y="3956011"/>
            <a:ext cx="3875252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046" y="5096365"/>
            <a:ext cx="3175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b="1" dirty="0" smtClean="0">
                <a:solidFill>
                  <a:srgbClr val="D95A19"/>
                </a:solidFill>
                <a:latin typeface="Candara"/>
                <a:cs typeface="Candara"/>
              </a:rPr>
              <a:t>Project Overview</a:t>
            </a:r>
            <a:endParaRPr lang="en-US" b="1" dirty="0">
              <a:solidFill>
                <a:srgbClr val="D95A19"/>
              </a:solidFill>
              <a:latin typeface="Candara"/>
              <a:cs typeface="Candara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785866625"/>
              </p:ext>
            </p:extLst>
          </p:nvPr>
        </p:nvGraphicFramePr>
        <p:xfrm>
          <a:off x="520029" y="1715758"/>
          <a:ext cx="7970384" cy="2443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1752" y="4679361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ndara"/>
                <a:cs typeface="Candara"/>
              </a:rPr>
              <a:t>Goal: to improve the health and well-being of women and children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ndara"/>
                <a:cs typeface="Candara"/>
              </a:rPr>
              <a:t>My role: developing the participatory </a:t>
            </a:r>
            <a:r>
              <a:rPr lang="en-US" sz="2400" dirty="0">
                <a:latin typeface="Candara"/>
                <a:cs typeface="Candara"/>
              </a:rPr>
              <a:t>b</a:t>
            </a:r>
            <a:r>
              <a:rPr lang="en-US" sz="2400" dirty="0" smtClean="0">
                <a:latin typeface="Candara"/>
                <a:cs typeface="Candara"/>
              </a:rPr>
              <a:t>ehavioral monitoring plan (to track behavior change)</a:t>
            </a:r>
            <a:endParaRPr lang="en-U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6515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D95A19"/>
                </a:solidFill>
                <a:latin typeface="Candara"/>
                <a:cs typeface="Candara"/>
              </a:rPr>
              <a:t>Field Visit</a:t>
            </a:r>
            <a:endParaRPr lang="en-US" sz="4400" b="1" dirty="0">
              <a:solidFill>
                <a:srgbClr val="D95A19"/>
              </a:solidFill>
              <a:latin typeface="Candara"/>
              <a:cs typeface="Candar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1752" y="1670451"/>
            <a:ext cx="4038600" cy="4681728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3200" u="sng" dirty="0" smtClean="0">
                <a:solidFill>
                  <a:srgbClr val="000000"/>
                </a:solidFill>
                <a:latin typeface="Candara"/>
                <a:cs typeface="Candara"/>
              </a:rPr>
              <a:t>Where</a:t>
            </a:r>
            <a:r>
              <a:rPr lang="en-US" sz="3200" dirty="0" smtClean="0">
                <a:latin typeface="Candara"/>
                <a:cs typeface="Candara"/>
              </a:rPr>
              <a:t>: </a:t>
            </a:r>
            <a:r>
              <a:rPr lang="en-US" sz="3200" dirty="0" err="1" smtClean="0">
                <a:latin typeface="Candara"/>
                <a:cs typeface="Candara"/>
              </a:rPr>
              <a:t>Parsa</a:t>
            </a:r>
            <a:r>
              <a:rPr lang="en-US" sz="3200" dirty="0" smtClean="0">
                <a:latin typeface="Candara"/>
                <a:cs typeface="Candara"/>
              </a:rPr>
              <a:t>, Nepal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3200" u="sng" dirty="0" smtClean="0">
                <a:latin typeface="Candara"/>
                <a:cs typeface="Candara"/>
              </a:rPr>
              <a:t>Objective</a:t>
            </a:r>
            <a:r>
              <a:rPr lang="en-US" sz="3200" dirty="0" smtClean="0">
                <a:latin typeface="Candara"/>
                <a:cs typeface="Candara"/>
              </a:rPr>
              <a:t>: to test the feasibility of various behavioral monitoring activities </a:t>
            </a:r>
            <a:endParaRPr lang="en-US" sz="3200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97552" y="1670451"/>
            <a:ext cx="4038600" cy="4681728"/>
          </a:xfr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en-US" sz="3200" u="sng" dirty="0">
                <a:latin typeface="Candara"/>
                <a:cs typeface="Candara"/>
              </a:rPr>
              <a:t>Activities</a:t>
            </a:r>
            <a:r>
              <a:rPr lang="en-US" sz="3200" dirty="0">
                <a:latin typeface="Candara"/>
                <a:cs typeface="Candara"/>
              </a:rPr>
              <a:t>:</a:t>
            </a:r>
          </a:p>
          <a:p>
            <a:pPr lvl="1">
              <a:lnSpc>
                <a:spcPct val="140000"/>
              </a:lnSpc>
            </a:pPr>
            <a:r>
              <a:rPr lang="en-US" sz="2800" dirty="0">
                <a:solidFill>
                  <a:srgbClr val="000000"/>
                </a:solidFill>
                <a:latin typeface="Candara"/>
                <a:cs typeface="Candara"/>
              </a:rPr>
              <a:t>Activity maps</a:t>
            </a:r>
          </a:p>
          <a:p>
            <a:pPr lvl="1">
              <a:lnSpc>
                <a:spcPct val="140000"/>
              </a:lnSpc>
            </a:pPr>
            <a:r>
              <a:rPr lang="en-US" sz="2800" dirty="0">
                <a:solidFill>
                  <a:srgbClr val="000000"/>
                </a:solidFill>
                <a:latin typeface="Candara"/>
                <a:cs typeface="Candara"/>
              </a:rPr>
              <a:t>Spatial mapping/Mobility lists</a:t>
            </a:r>
          </a:p>
          <a:p>
            <a:pPr lvl="1">
              <a:lnSpc>
                <a:spcPct val="140000"/>
              </a:lnSpc>
            </a:pPr>
            <a:r>
              <a:rPr lang="en-US" sz="2800" dirty="0">
                <a:solidFill>
                  <a:srgbClr val="000000"/>
                </a:solidFill>
                <a:latin typeface="Candara"/>
                <a:cs typeface="Candara"/>
              </a:rPr>
              <a:t>Social network mapping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5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10702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64"/>
          <a:stretch/>
        </p:blipFill>
        <p:spPr>
          <a:xfrm>
            <a:off x="6666592" y="3965892"/>
            <a:ext cx="2477408" cy="2776638"/>
          </a:xfrm>
          <a:prstGeom prst="rect">
            <a:avLst/>
          </a:prstGeom>
        </p:spPr>
      </p:pic>
      <p:pic>
        <p:nvPicPr>
          <p:cNvPr id="4" name="Picture 3" descr="P10702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7" y="115467"/>
            <a:ext cx="4528143" cy="2980289"/>
          </a:xfrm>
          <a:prstGeom prst="rect">
            <a:avLst/>
          </a:prstGeom>
        </p:spPr>
      </p:pic>
      <p:pic>
        <p:nvPicPr>
          <p:cNvPr id="5" name="Picture 4" descr="P10702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30" y="115467"/>
            <a:ext cx="4377160" cy="2980289"/>
          </a:xfrm>
          <a:prstGeom prst="rect">
            <a:avLst/>
          </a:prstGeom>
        </p:spPr>
      </p:pic>
      <p:pic>
        <p:nvPicPr>
          <p:cNvPr id="10" name="Picture 9" descr="P107022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2748" r="1854" b="1684"/>
          <a:stretch/>
        </p:blipFill>
        <p:spPr>
          <a:xfrm>
            <a:off x="224087" y="3095756"/>
            <a:ext cx="3202903" cy="36467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6990" y="3181062"/>
            <a:ext cx="555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D65919"/>
                </a:solidFill>
                <a:latin typeface="Candara"/>
                <a:cs typeface="Candara"/>
              </a:rPr>
              <a:t>Child Clubs “Activity Maps”</a:t>
            </a:r>
            <a:endParaRPr lang="en-US" sz="3600" b="1" dirty="0">
              <a:solidFill>
                <a:srgbClr val="D65919"/>
              </a:solidFill>
              <a:latin typeface="Candara"/>
              <a:cs typeface="Candara"/>
            </a:endParaRPr>
          </a:p>
        </p:txBody>
      </p:sp>
      <p:pic>
        <p:nvPicPr>
          <p:cNvPr id="2" name="Picture 1" descr="IMG_113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90" y="4038150"/>
            <a:ext cx="3605840" cy="270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9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2238375" y="6394450"/>
            <a:ext cx="4476750" cy="46355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0000"/>
                </a:solidFill>
                <a:latin typeface="Candara"/>
                <a:cs typeface="Candara"/>
              </a:rPr>
              <a:t>By: Dinesh</a:t>
            </a:r>
            <a:r>
              <a:rPr lang="en-US" b="1" dirty="0">
                <a:solidFill>
                  <a:srgbClr val="000000"/>
                </a:solidFill>
                <a:latin typeface="Candara"/>
                <a:cs typeface="Candara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andara"/>
                <a:cs typeface="Candara"/>
              </a:rPr>
              <a:t>Jumar</a:t>
            </a:r>
            <a:r>
              <a:rPr lang="en-US" b="1" dirty="0">
                <a:solidFill>
                  <a:srgbClr val="000000"/>
                </a:solidFill>
                <a:latin typeface="Candara"/>
                <a:cs typeface="Candara"/>
              </a:rPr>
              <a:t> and </a:t>
            </a:r>
            <a:r>
              <a:rPr lang="en-US" b="1" dirty="0" err="1">
                <a:solidFill>
                  <a:srgbClr val="000000"/>
                </a:solidFill>
                <a:latin typeface="Candara"/>
                <a:cs typeface="Candara"/>
              </a:rPr>
              <a:t>Mahato</a:t>
            </a:r>
            <a:r>
              <a:rPr lang="en-US" b="1" dirty="0">
                <a:solidFill>
                  <a:srgbClr val="000000"/>
                </a:solidFill>
                <a:latin typeface="Candara"/>
                <a:cs typeface="Candara"/>
              </a:rPr>
              <a:t/>
            </a:r>
            <a:br>
              <a:rPr lang="en-US" b="1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" name="Picture Placeholder 6" descr="P1070574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64" b="-13964"/>
          <a:stretch>
            <a:fillRect/>
          </a:stretch>
        </p:blipFill>
        <p:spPr>
          <a:xfrm>
            <a:off x="190500" y="-410562"/>
            <a:ext cx="8667751" cy="74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0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702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2" y="1994749"/>
            <a:ext cx="3463792" cy="4309697"/>
          </a:xfrm>
          <a:prstGeom prst="rect">
            <a:avLst/>
          </a:prstGeom>
        </p:spPr>
      </p:pic>
      <p:pic>
        <p:nvPicPr>
          <p:cNvPr id="4" name="Picture 3" descr="P1070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63" y="2970822"/>
            <a:ext cx="5289225" cy="3763262"/>
          </a:xfrm>
          <a:prstGeom prst="rect">
            <a:avLst/>
          </a:prstGeom>
        </p:spPr>
      </p:pic>
      <p:pic>
        <p:nvPicPr>
          <p:cNvPr id="2" name="Picture 1" descr="P10702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64" y="148458"/>
            <a:ext cx="5289224" cy="4109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88820"/>
            <a:ext cx="371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D65919"/>
                </a:solidFill>
                <a:latin typeface="Candara"/>
                <a:cs typeface="Candara"/>
              </a:rPr>
              <a:t>Child Clubs “Mobility Lists”</a:t>
            </a:r>
            <a:endParaRPr lang="en-US" sz="3600" b="1" dirty="0">
              <a:solidFill>
                <a:srgbClr val="D65919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22956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9024" y="183103"/>
            <a:ext cx="7272339" cy="845598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D65919"/>
                </a:solidFill>
                <a:latin typeface="Candara"/>
                <a:cs typeface="Candara"/>
              </a:rPr>
              <a:t>Mobility Lists: Girls</a:t>
            </a:r>
            <a:endParaRPr lang="en-US" sz="4400" b="1" dirty="0">
              <a:solidFill>
                <a:srgbClr val="D65919"/>
              </a:solidFill>
              <a:latin typeface="Candara"/>
              <a:cs typeface="Candar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10705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049613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0" y="183103"/>
            <a:ext cx="9032875" cy="845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D65919"/>
                </a:solidFill>
                <a:latin typeface="Candara"/>
                <a:cs typeface="Candara"/>
              </a:rPr>
              <a:t>Mobility Lists: Girls and Boys</a:t>
            </a:r>
            <a:endParaRPr lang="en-US" sz="4000" dirty="0">
              <a:solidFill>
                <a:srgbClr val="D65919"/>
              </a:solidFill>
              <a:latin typeface="Candara"/>
              <a:cs typeface="Candara"/>
            </a:endParaRPr>
          </a:p>
        </p:txBody>
      </p:sp>
      <p:pic>
        <p:nvPicPr>
          <p:cNvPr id="2" name="Picture 1" descr="List of places girls and boy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028700"/>
            <a:ext cx="8286750" cy="57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2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0" y="2468620"/>
            <a:ext cx="3531370" cy="3900249"/>
          </a:xfrm>
          <a:prstGeom prst="rect">
            <a:avLst/>
          </a:prstGeom>
        </p:spPr>
      </p:pic>
      <p:pic>
        <p:nvPicPr>
          <p:cNvPr id="3" name="Picture 2" descr="P10702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88" y="159012"/>
            <a:ext cx="4075502" cy="3041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280" y="292953"/>
            <a:ext cx="4400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65919"/>
                </a:solidFill>
                <a:latin typeface="Candara"/>
                <a:cs typeface="Candara"/>
              </a:rPr>
              <a:t>Para-Legal Committee “Social Network Maps” Barriers and Motivators</a:t>
            </a:r>
            <a:endParaRPr lang="en-US" sz="3200" b="1" dirty="0">
              <a:solidFill>
                <a:srgbClr val="D65919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IMG_11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51" y="3200125"/>
            <a:ext cx="5097739" cy="34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2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1435</TotalTime>
  <Words>183</Words>
  <Application>Microsoft Macintosh PowerPoint</Application>
  <PresentationFormat>On-screen Show (4:3)</PresentationFormat>
  <Paragraphs>37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Civic</vt:lpstr>
      <vt:lpstr>Uncovering gendered social norms: Findings from a field visit to Parsa, Nepal </vt:lpstr>
      <vt:lpstr>Project Overview</vt:lpstr>
      <vt:lpstr>Field Visit</vt:lpstr>
      <vt:lpstr>PowerPoint Presentation</vt:lpstr>
      <vt:lpstr>PowerPoint Presentation</vt:lpstr>
      <vt:lpstr>PowerPoint Presentation</vt:lpstr>
      <vt:lpstr>Mobility Lists: Girls</vt:lpstr>
      <vt:lpstr>PowerPoint Presentation</vt:lpstr>
      <vt:lpstr>PowerPoint Presentation</vt:lpstr>
      <vt:lpstr>PowerPoint Presentation</vt:lpstr>
      <vt:lpstr>Final Thoughts</vt:lpstr>
      <vt:lpstr>Partners &amp; Funders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gendered social norms: Findings from a field visit to Parsa Nepal </dc:title>
  <dc:creator>Carmen  Cronin</dc:creator>
  <cp:lastModifiedBy>Carmen  Cronin</cp:lastModifiedBy>
  <cp:revision>24</cp:revision>
  <dcterms:created xsi:type="dcterms:W3CDTF">2014-03-03T03:59:23Z</dcterms:created>
  <dcterms:modified xsi:type="dcterms:W3CDTF">2014-03-13T04:24:43Z</dcterms:modified>
</cp:coreProperties>
</file>