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0" r:id="rId2"/>
    <p:sldId id="256" r:id="rId3"/>
    <p:sldId id="259" r:id="rId4"/>
    <p:sldId id="258" r:id="rId5"/>
    <p:sldId id="261" r:id="rId6"/>
    <p:sldId id="257" r:id="rId7"/>
    <p:sldId id="260"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0776" autoAdjust="0"/>
  </p:normalViewPr>
  <p:slideViewPr>
    <p:cSldViewPr snapToGrid="0">
      <p:cViewPr varScale="1">
        <p:scale>
          <a:sx n="74" d="100"/>
          <a:sy n="74" d="100"/>
        </p:scale>
        <p:origin x="-5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81013-1437-457D-B32A-6FD6B1E60CA1}" type="datetimeFigureOut">
              <a:rPr lang="en-US" smtClean="0"/>
              <a:t>3/13/2014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3D827-A345-40D8-97BC-00AED441A5AE}" type="slidenum">
              <a:rPr lang="en-US" smtClean="0"/>
              <a:t>‹#›</a:t>
            </a:fld>
            <a:endParaRPr lang="en-US"/>
          </a:p>
        </p:txBody>
      </p:sp>
    </p:spTree>
    <p:extLst>
      <p:ext uri="{BB962C8B-B14F-4D97-AF65-F5344CB8AC3E}">
        <p14:creationId xmlns:p14="http://schemas.microsoft.com/office/powerpoint/2010/main" val="2516625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3</a:t>
            </a:fld>
            <a:endParaRPr lang="en-US"/>
          </a:p>
        </p:txBody>
      </p:sp>
    </p:spTree>
    <p:extLst>
      <p:ext uri="{BB962C8B-B14F-4D97-AF65-F5344CB8AC3E}">
        <p14:creationId xmlns:p14="http://schemas.microsoft.com/office/powerpoint/2010/main" val="3891251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12</a:t>
            </a:fld>
            <a:endParaRPr lang="en-US"/>
          </a:p>
        </p:txBody>
      </p:sp>
    </p:spTree>
    <p:extLst>
      <p:ext uri="{BB962C8B-B14F-4D97-AF65-F5344CB8AC3E}">
        <p14:creationId xmlns:p14="http://schemas.microsoft.com/office/powerpoint/2010/main" val="306915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13</a:t>
            </a:fld>
            <a:endParaRPr lang="en-US"/>
          </a:p>
        </p:txBody>
      </p:sp>
    </p:spTree>
    <p:extLst>
      <p:ext uri="{BB962C8B-B14F-4D97-AF65-F5344CB8AC3E}">
        <p14:creationId xmlns:p14="http://schemas.microsoft.com/office/powerpoint/2010/main" val="2187196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14</a:t>
            </a:fld>
            <a:endParaRPr lang="en-US"/>
          </a:p>
        </p:txBody>
      </p:sp>
    </p:spTree>
    <p:extLst>
      <p:ext uri="{BB962C8B-B14F-4D97-AF65-F5344CB8AC3E}">
        <p14:creationId xmlns:p14="http://schemas.microsoft.com/office/powerpoint/2010/main" val="237234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smtClean="0">
              <a:solidFill>
                <a:srgbClr val="FF0000"/>
              </a:solidFill>
              <a:effectLst>
                <a:innerShdw blurRad="114300">
                  <a:prstClr val="black"/>
                </a:innerShdw>
              </a:effectLst>
            </a:endParaRPr>
          </a:p>
        </p:txBody>
      </p:sp>
      <p:sp>
        <p:nvSpPr>
          <p:cNvPr id="4" name="Slide Number Placeholder 3"/>
          <p:cNvSpPr>
            <a:spLocks noGrp="1"/>
          </p:cNvSpPr>
          <p:nvPr>
            <p:ph type="sldNum" sz="quarter" idx="10"/>
          </p:nvPr>
        </p:nvSpPr>
        <p:spPr/>
        <p:txBody>
          <a:bodyPr/>
          <a:lstStyle/>
          <a:p>
            <a:fld id="{A563D827-A345-40D8-97BC-00AED441A5AE}" type="slidenum">
              <a:rPr lang="en-US" smtClean="0"/>
              <a:t>15</a:t>
            </a:fld>
            <a:endParaRPr lang="en-US"/>
          </a:p>
        </p:txBody>
      </p:sp>
    </p:spTree>
    <p:extLst>
      <p:ext uri="{BB962C8B-B14F-4D97-AF65-F5344CB8AC3E}">
        <p14:creationId xmlns:p14="http://schemas.microsoft.com/office/powerpoint/2010/main" val="192978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smtClean="0">
              <a:solidFill>
                <a:srgbClr val="FF0000"/>
              </a:solidFill>
              <a:effectLst>
                <a:innerShdw blurRad="114300">
                  <a:prstClr val="black"/>
                </a:innerShdw>
              </a:effectLst>
            </a:endParaRPr>
          </a:p>
        </p:txBody>
      </p:sp>
      <p:sp>
        <p:nvSpPr>
          <p:cNvPr id="4" name="Slide Number Placeholder 3"/>
          <p:cNvSpPr>
            <a:spLocks noGrp="1"/>
          </p:cNvSpPr>
          <p:nvPr>
            <p:ph type="sldNum" sz="quarter" idx="10"/>
          </p:nvPr>
        </p:nvSpPr>
        <p:spPr/>
        <p:txBody>
          <a:bodyPr/>
          <a:lstStyle/>
          <a:p>
            <a:fld id="{A563D827-A345-40D8-97BC-00AED441A5AE}" type="slidenum">
              <a:rPr lang="en-US" smtClean="0"/>
              <a:t>4</a:t>
            </a:fld>
            <a:endParaRPr lang="en-US"/>
          </a:p>
        </p:txBody>
      </p:sp>
    </p:spTree>
    <p:extLst>
      <p:ext uri="{BB962C8B-B14F-4D97-AF65-F5344CB8AC3E}">
        <p14:creationId xmlns:p14="http://schemas.microsoft.com/office/powerpoint/2010/main" val="287816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CA" sz="1200" dirty="0" smtClean="0"/>
          </a:p>
        </p:txBody>
      </p:sp>
      <p:sp>
        <p:nvSpPr>
          <p:cNvPr id="4" name="Slide Number Placeholder 3"/>
          <p:cNvSpPr>
            <a:spLocks noGrp="1"/>
          </p:cNvSpPr>
          <p:nvPr>
            <p:ph type="sldNum" sz="quarter" idx="10"/>
          </p:nvPr>
        </p:nvSpPr>
        <p:spPr/>
        <p:txBody>
          <a:bodyPr/>
          <a:lstStyle/>
          <a:p>
            <a:fld id="{A563D827-A345-40D8-97BC-00AED441A5AE}" type="slidenum">
              <a:rPr lang="en-US" smtClean="0"/>
              <a:t>5</a:t>
            </a:fld>
            <a:endParaRPr lang="en-US"/>
          </a:p>
        </p:txBody>
      </p:sp>
    </p:spTree>
    <p:extLst>
      <p:ext uri="{BB962C8B-B14F-4D97-AF65-F5344CB8AC3E}">
        <p14:creationId xmlns:p14="http://schemas.microsoft.com/office/powerpoint/2010/main" val="360374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3D827-A345-40D8-97BC-00AED441A5AE}" type="slidenum">
              <a:rPr lang="en-US" smtClean="0"/>
              <a:t>6</a:t>
            </a:fld>
            <a:endParaRPr lang="en-US"/>
          </a:p>
        </p:txBody>
      </p:sp>
    </p:spTree>
    <p:extLst>
      <p:ext uri="{BB962C8B-B14F-4D97-AF65-F5344CB8AC3E}">
        <p14:creationId xmlns:p14="http://schemas.microsoft.com/office/powerpoint/2010/main" val="240123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7</a:t>
            </a:fld>
            <a:endParaRPr lang="en-US"/>
          </a:p>
        </p:txBody>
      </p:sp>
    </p:spTree>
    <p:extLst>
      <p:ext uri="{BB962C8B-B14F-4D97-AF65-F5344CB8AC3E}">
        <p14:creationId xmlns:p14="http://schemas.microsoft.com/office/powerpoint/2010/main" val="322288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8</a:t>
            </a:fld>
            <a:endParaRPr lang="en-US"/>
          </a:p>
        </p:txBody>
      </p:sp>
    </p:spTree>
    <p:extLst>
      <p:ext uri="{BB962C8B-B14F-4D97-AF65-F5344CB8AC3E}">
        <p14:creationId xmlns:p14="http://schemas.microsoft.com/office/powerpoint/2010/main" val="102438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9</a:t>
            </a:fld>
            <a:endParaRPr lang="en-US"/>
          </a:p>
        </p:txBody>
      </p:sp>
    </p:spTree>
    <p:extLst>
      <p:ext uri="{BB962C8B-B14F-4D97-AF65-F5344CB8AC3E}">
        <p14:creationId xmlns:p14="http://schemas.microsoft.com/office/powerpoint/2010/main" val="8697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10</a:t>
            </a:fld>
            <a:endParaRPr lang="en-US"/>
          </a:p>
        </p:txBody>
      </p:sp>
    </p:spTree>
    <p:extLst>
      <p:ext uri="{BB962C8B-B14F-4D97-AF65-F5344CB8AC3E}">
        <p14:creationId xmlns:p14="http://schemas.microsoft.com/office/powerpoint/2010/main" val="2948161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CA" sz="1200" dirty="0" smtClean="0"/>
              <a:t>The major challenge faced by gay and lesbians is they are faced with a two-category system of gender classification and they might not "fit" with in the standards of each category. The text talks about a few ways to handle these challenges - these include education and programs which employ openly gay men and women. Employing the idea that sports can become less the "traditional" gender arena is likely the best way to make sports more inclusive. I like the author's reference the </a:t>
            </a:r>
            <a:r>
              <a:rPr lang="en-CA" sz="1200" dirty="0" err="1" smtClean="0"/>
              <a:t>Theberge's</a:t>
            </a:r>
            <a:r>
              <a:rPr lang="en-CA" sz="1200" dirty="0" smtClean="0"/>
              <a:t> study. </a:t>
            </a:r>
          </a:p>
          <a:p>
            <a:pPr>
              <a:lnSpc>
                <a:spcPct val="90000"/>
              </a:lnSpc>
            </a:pPr>
            <a:endParaRPr lang="en-CA" sz="1200" b="1" dirty="0" smtClean="0"/>
          </a:p>
          <a:p>
            <a:pPr>
              <a:lnSpc>
                <a:spcPct val="90000"/>
              </a:lnSpc>
            </a:pPr>
            <a:r>
              <a:rPr lang="en-CA" sz="1200" dirty="0" smtClean="0"/>
              <a:t>One of the biggest challenges facing gay men in sport is that society discourages the openness of homosexuality in sport because of the past forms of men in sport. Homosexuality is not accepted in sport, especially those within the masculine realm such as hockey, football and baseball. Past stereotypes and attitudes have created a fear of homosexuality in sport, that has created a situation where gay men are afraid to "come out" to their teammates and the athletes around them. Gay bashing is another serious issue. The gay bashing that often goes on within athletics only reinforces the previous beliefs. The bashing, the attitudes and the expectations have created a situation where gay men are embarrassed and ashamed about their sexuality. In order to make changes for gay male athletes, people need to speak up about their sexuality and to fight for understanding of gay athletes. I think its important for successful popular culture athletes to speak out about sexuality, just as athletes have come out in the past to encourage the acceptance of HIV/AIDS and female in sport and racism. Lesbians in sports also face a lot of issues. Female athletes are often associated with lesbianism which creates a fear in women that people will think they're lesbians for being involved in athletics. Lesbian athletes are pushed out alone in this case because heterosexual women are afraid that they will be considered "gay by association". In women's sports, everyone is typically quiet about their sexuality. Women want to play sports without having to defend themselves as a woman or as an athlete. I think society needs to work toward a situation where people see woman as athletes first, regardless of their sexual orientation. That way women will be able to talk freely about their sexual life and teammates will be able to come closer without being fearful of outing their friends or themselves. </a:t>
            </a:r>
          </a:p>
        </p:txBody>
      </p:sp>
      <p:sp>
        <p:nvSpPr>
          <p:cNvPr id="4" name="Slide Number Placeholder 3"/>
          <p:cNvSpPr>
            <a:spLocks noGrp="1"/>
          </p:cNvSpPr>
          <p:nvPr>
            <p:ph type="sldNum" sz="quarter" idx="10"/>
          </p:nvPr>
        </p:nvSpPr>
        <p:spPr/>
        <p:txBody>
          <a:bodyPr/>
          <a:lstStyle/>
          <a:p>
            <a:fld id="{A563D827-A345-40D8-97BC-00AED441A5AE}" type="slidenum">
              <a:rPr lang="en-US" smtClean="0"/>
              <a:t>11</a:t>
            </a:fld>
            <a:endParaRPr lang="en-US"/>
          </a:p>
        </p:txBody>
      </p:sp>
    </p:spTree>
    <p:extLst>
      <p:ext uri="{BB962C8B-B14F-4D97-AF65-F5344CB8AC3E}">
        <p14:creationId xmlns:p14="http://schemas.microsoft.com/office/powerpoint/2010/main" val="628443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68509F-3F6E-40D8-870C-ED90463CA344}"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67534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8509F-3F6E-40D8-870C-ED90463CA344}"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427393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8509F-3F6E-40D8-870C-ED90463CA344}"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201413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8509F-3F6E-40D8-870C-ED90463CA344}"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286069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68509F-3F6E-40D8-870C-ED90463CA344}" type="datetimeFigureOut">
              <a:rPr lang="en-US" smtClean="0"/>
              <a:t>3/13/2014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141288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68509F-3F6E-40D8-870C-ED90463CA344}" type="datetimeFigureOut">
              <a:rPr lang="en-US" smtClean="0"/>
              <a:t>3/13/2014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227278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68509F-3F6E-40D8-870C-ED90463CA344}" type="datetimeFigureOut">
              <a:rPr lang="en-US" smtClean="0"/>
              <a:t>3/13/2014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16970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68509F-3F6E-40D8-870C-ED90463CA344}" type="datetimeFigureOut">
              <a:rPr lang="en-US" smtClean="0"/>
              <a:t>3/13/2014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3100118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8509F-3F6E-40D8-870C-ED90463CA344}" type="datetimeFigureOut">
              <a:rPr lang="en-US" smtClean="0"/>
              <a:t>3/13/2014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125479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68509F-3F6E-40D8-870C-ED90463CA344}" type="datetimeFigureOut">
              <a:rPr lang="en-US" smtClean="0"/>
              <a:t>3/13/2014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32095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68509F-3F6E-40D8-870C-ED90463CA344}" type="datetimeFigureOut">
              <a:rPr lang="en-US" smtClean="0"/>
              <a:t>3/13/2014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C9757D-FBD5-4791-A814-7E9B21AB6673}" type="slidenum">
              <a:rPr lang="en-US" smtClean="0"/>
              <a:t>‹#›</a:t>
            </a:fld>
            <a:endParaRPr lang="en-US"/>
          </a:p>
        </p:txBody>
      </p:sp>
    </p:spTree>
    <p:extLst>
      <p:ext uri="{BB962C8B-B14F-4D97-AF65-F5344CB8AC3E}">
        <p14:creationId xmlns:p14="http://schemas.microsoft.com/office/powerpoint/2010/main" val="2846004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8509F-3F6E-40D8-870C-ED90463CA344}" type="datetimeFigureOut">
              <a:rPr lang="en-US" smtClean="0"/>
              <a:t>3/13/2014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C9757D-FBD5-4791-A814-7E9B21AB6673}" type="slidenum">
              <a:rPr lang="en-US" smtClean="0"/>
              <a:t>‹#›</a:t>
            </a:fld>
            <a:endParaRPr lang="en-US"/>
          </a:p>
        </p:txBody>
      </p:sp>
    </p:spTree>
    <p:extLst>
      <p:ext uri="{BB962C8B-B14F-4D97-AF65-F5344CB8AC3E}">
        <p14:creationId xmlns:p14="http://schemas.microsoft.com/office/powerpoint/2010/main" val="2810145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700"/>
            <a:ext cx="12192000" cy="6997700"/>
          </a:xfrm>
          <a:prstGeom prst="rect">
            <a:avLst/>
          </a:prstGeom>
        </p:spPr>
      </p:pic>
      <p:pic>
        <p:nvPicPr>
          <p:cNvPr id="7" name="GO! Athletes Welcomes YO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7000"/>
            <a:ext cx="12192000" cy="697510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0307" y="5651662"/>
            <a:ext cx="1988992" cy="1196444"/>
          </a:xfrm>
          <a:prstGeom prst="rect">
            <a:avLst/>
          </a:prstGeom>
        </p:spPr>
      </p:pic>
    </p:spTree>
    <p:extLst>
      <p:ext uri="{BB962C8B-B14F-4D97-AF65-F5344CB8AC3E}">
        <p14:creationId xmlns:p14="http://schemas.microsoft.com/office/powerpoint/2010/main" val="164005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
        <p:nvSpPr>
          <p:cNvPr id="5" name="Rectangle 4"/>
          <p:cNvSpPr/>
          <p:nvPr/>
        </p:nvSpPr>
        <p:spPr>
          <a:xfrm>
            <a:off x="-1" y="-253695"/>
            <a:ext cx="12192001" cy="6247864"/>
          </a:xfrm>
          <a:prstGeom prst="rect">
            <a:avLst/>
          </a:prstGeom>
          <a:noFill/>
        </p:spPr>
        <p:txBody>
          <a:bodyPr wrap="square" lIns="91440" tIns="45720" rIns="91440" bIns="45720">
            <a:spAutoFit/>
          </a:bodyPr>
          <a:lstStyle/>
          <a:p>
            <a:endParaRPr lang="en-US" sz="3200" b="1" dirty="0" smtClean="0">
              <a:ln w="22225">
                <a:solidFill>
                  <a:schemeClr val="accent2"/>
                </a:solidFill>
                <a:prstDash val="solid"/>
              </a:ln>
              <a:solidFill>
                <a:schemeClr val="accent2">
                  <a:lumMod val="40000"/>
                  <a:lumOff val="60000"/>
                </a:schemeClr>
              </a:solidFill>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 Visibility:</a:t>
            </a:r>
          </a:p>
          <a:p>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GO! Athletes believes it is the time NOW to be visibly out.  As current and former LGBT student-athletes, we need to see ourselves as positive role models and support one another as visible out LGBT athletes and allies. Through social media, GO! Athletes events, and our advocacy campaigns, our "Winning Wednesday" blog posts, and videos, we strive to create a venue for athletes to tell their stories and empower others to do the same.</a:t>
            </a:r>
          </a:p>
          <a:p>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 Education:</a:t>
            </a:r>
            <a:endPar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 order to create safer and more inclusive space for ALL athletes, coaches, and fans, we need to educate one another about the LGBT athlete experience.  This includes the creation and distribution educational materials that are publicly accessible online and in print.  GO! Athletes will also help facilitate speaking events and workshops across the country at venues such as universities, colleges, high schools, and community centers to increase awareness and resource-sharing amongst all stakeholders</a:t>
            </a:r>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2400" dirty="0" smtClean="0">
              <a:effectLst/>
            </a:endParaRPr>
          </a:p>
        </p:txBody>
      </p:sp>
      <p:sp>
        <p:nvSpPr>
          <p:cNvPr id="8" name="Rectangle 7"/>
          <p:cNvSpPr/>
          <p:nvPr/>
        </p:nvSpPr>
        <p:spPr>
          <a:xfrm>
            <a:off x="2719" y="-144165"/>
            <a:ext cx="7208192" cy="830997"/>
          </a:xfrm>
          <a:prstGeom prst="rect">
            <a:avLst/>
          </a:prstGeom>
          <a:noFill/>
        </p:spPr>
        <p:txBody>
          <a:bodyPr wrap="none" lIns="91440" tIns="45720" rIns="91440" bIns="45720">
            <a:spAutoFit/>
          </a:bodyPr>
          <a:lstStyle/>
          <a:p>
            <a:pPr algn="ctr"/>
            <a:r>
              <a:rPr lang="en-US" sz="4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HIGH FIVE OBJECTIVES:</a:t>
            </a:r>
            <a:endPar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913109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007" y="5715162"/>
            <a:ext cx="1988992" cy="1196444"/>
          </a:xfrm>
          <a:prstGeom prst="rect">
            <a:avLst/>
          </a:prstGeom>
        </p:spPr>
      </p:pic>
      <p:sp>
        <p:nvSpPr>
          <p:cNvPr id="5" name="Rectangle 4"/>
          <p:cNvSpPr/>
          <p:nvPr/>
        </p:nvSpPr>
        <p:spPr>
          <a:xfrm>
            <a:off x="-1" y="-126695"/>
            <a:ext cx="12192001" cy="2062103"/>
          </a:xfrm>
          <a:prstGeom prst="rect">
            <a:avLst/>
          </a:prstGeom>
          <a:noFill/>
        </p:spPr>
        <p:txBody>
          <a:bodyPr wrap="square" lIns="91440" tIns="45720" rIns="91440" bIns="45720">
            <a:spAutoFit/>
          </a:bodyPr>
          <a:lstStyle/>
          <a:p>
            <a:endParaRPr lang="en-US" sz="3200" b="1" dirty="0" smtClean="0">
              <a:ln w="22225">
                <a:solidFill>
                  <a:schemeClr val="accent2"/>
                </a:solidFill>
                <a:prstDash val="solid"/>
              </a:ln>
              <a:solidFill>
                <a:schemeClr val="accent2">
                  <a:lumMod val="40000"/>
                  <a:lumOff val="60000"/>
                </a:schemeClr>
              </a:solidFill>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5795" y="-144165"/>
            <a:ext cx="6033639" cy="707886"/>
          </a:xfrm>
          <a:prstGeom prst="rect">
            <a:avLst/>
          </a:prstGeom>
          <a:noFill/>
        </p:spPr>
        <p:txBody>
          <a:bodyPr wrap="none" lIns="91440" tIns="45720" rIns="91440" bIns="45720">
            <a:spAutoFit/>
          </a:bodyPr>
          <a:lstStyle/>
          <a:p>
            <a:pPr algn="ctr"/>
            <a:r>
              <a:rPr lang="en-US" sz="4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HIGH FIVE OBJECTIVES:</a:t>
            </a:r>
            <a:endPar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Rectangle 6"/>
          <p:cNvSpPr/>
          <p:nvPr/>
        </p:nvSpPr>
        <p:spPr>
          <a:xfrm>
            <a:off x="-1" y="298946"/>
            <a:ext cx="12128499" cy="6001643"/>
          </a:xfrm>
          <a:prstGeom prst="rect">
            <a:avLst/>
          </a:prstGeom>
        </p:spPr>
        <p:txBody>
          <a:bodyPr wrap="square">
            <a:spAutoFit/>
          </a:bodyPr>
          <a:lstStyle/>
          <a:p>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 Support:</a:t>
            </a:r>
          </a:p>
          <a:p>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One of our core objectives of GO! Athletes is to support our fellow athletes with confidential counseling for those who are struggling with questions in regards to their sexual orientation or gender identity. We also provide free consultations for athletes struggling to come out and those trying to create their own LGBT athlete organization on their campus. Finding support via our online community, one-on-one counseling (online or through phone conversations) with peer counselors, and creating networks on campus is critical to help LGBT student-athletes excel, compete, and lead within their campuses and on their teams.</a:t>
            </a:r>
          </a:p>
          <a:p>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 Advocacy:</a:t>
            </a:r>
          </a:p>
          <a:p>
            <a:r>
              <a:rPr lang="en-US" sz="2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In order to represent the needs of LGBT athletes and their allies, GO! will stay up to date with related educational policy (such as NCAA, GLSEN, NCLR resources) in order to ensure that students are protected from discriminatory issues and that the best practices for inclusion are being implemented at each school. We will provide a strong voice for the student-athletes and help advise athletic governing organizations on how best to serve the needs of LGBT student-athletes being recruited and those currently involved in athletics.</a:t>
            </a:r>
          </a:p>
        </p:txBody>
      </p:sp>
    </p:spTree>
    <p:extLst>
      <p:ext uri="{BB962C8B-B14F-4D97-AF65-F5344CB8AC3E}">
        <p14:creationId xmlns:p14="http://schemas.microsoft.com/office/powerpoint/2010/main" val="4233140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007" y="5715162"/>
            <a:ext cx="1988992" cy="1196444"/>
          </a:xfrm>
          <a:prstGeom prst="rect">
            <a:avLst/>
          </a:prstGeom>
        </p:spPr>
      </p:pic>
      <p:sp>
        <p:nvSpPr>
          <p:cNvPr id="5" name="Rectangle 4"/>
          <p:cNvSpPr/>
          <p:nvPr/>
        </p:nvSpPr>
        <p:spPr>
          <a:xfrm>
            <a:off x="-1" y="-126695"/>
            <a:ext cx="12192001" cy="2062103"/>
          </a:xfrm>
          <a:prstGeom prst="rect">
            <a:avLst/>
          </a:prstGeom>
          <a:noFill/>
        </p:spPr>
        <p:txBody>
          <a:bodyPr wrap="square" lIns="91440" tIns="45720" rIns="91440" bIns="45720">
            <a:spAutoFit/>
          </a:bodyPr>
          <a:lstStyle/>
          <a:p>
            <a:endParaRPr lang="en-US" sz="3200" b="1" dirty="0" smtClean="0">
              <a:ln w="22225">
                <a:solidFill>
                  <a:schemeClr val="accent2"/>
                </a:solidFill>
                <a:prstDash val="solid"/>
              </a:ln>
              <a:solidFill>
                <a:schemeClr val="accent2">
                  <a:lumMod val="40000"/>
                  <a:lumOff val="60000"/>
                </a:schemeClr>
              </a:solidFill>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5797" y="-144165"/>
            <a:ext cx="6033639" cy="707886"/>
          </a:xfrm>
          <a:prstGeom prst="rect">
            <a:avLst/>
          </a:prstGeom>
          <a:noFill/>
        </p:spPr>
        <p:txBody>
          <a:bodyPr wrap="none" lIns="91440" tIns="45720" rIns="91440" bIns="45720">
            <a:spAutoFit/>
          </a:bodyPr>
          <a:lstStyle/>
          <a:p>
            <a:pPr algn="ctr"/>
            <a:r>
              <a:rPr lang="en-US" sz="4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HIGH FIVE OBJECTIVES:</a:t>
            </a:r>
            <a:endPar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Rectangle 6"/>
          <p:cNvSpPr/>
          <p:nvPr/>
        </p:nvSpPr>
        <p:spPr>
          <a:xfrm>
            <a:off x="-1" y="540246"/>
            <a:ext cx="12128499" cy="5016758"/>
          </a:xfrm>
          <a:prstGeom prst="rect">
            <a:avLst/>
          </a:prstGeom>
        </p:spPr>
        <p:txBody>
          <a:bodyPr wrap="square">
            <a:spAutoFit/>
          </a:bodyPr>
          <a:lstStyle/>
          <a:p>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5) Leadership:</a:t>
            </a:r>
          </a:p>
          <a:p>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long-term objective of GO! Athletes is leadership development of LGBT athletes and allies who are looking to take their advocacy work to another level. Our goal is to hold yearly meetings in order to train board members, student leaders, and volunteers applicants to become more effective agents of social change within their communities. We seek to create and maintain a vast network of mentors and role models for younger LGBT athletes (from post-collegiate, to collegiate, to high school, to middle/grade school).</a:t>
            </a: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94986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007" y="5715162"/>
            <a:ext cx="1988992" cy="1196444"/>
          </a:xfrm>
          <a:prstGeom prst="rect">
            <a:avLst/>
          </a:prstGeom>
        </p:spPr>
      </p:pic>
      <p:sp>
        <p:nvSpPr>
          <p:cNvPr id="5" name="Rectangle 4"/>
          <p:cNvSpPr/>
          <p:nvPr/>
        </p:nvSpPr>
        <p:spPr>
          <a:xfrm>
            <a:off x="-1" y="-126695"/>
            <a:ext cx="12192001" cy="2062103"/>
          </a:xfrm>
          <a:prstGeom prst="rect">
            <a:avLst/>
          </a:prstGeom>
          <a:noFill/>
        </p:spPr>
        <p:txBody>
          <a:bodyPr wrap="square" lIns="91440" tIns="45720" rIns="91440" bIns="45720">
            <a:spAutoFit/>
          </a:bodyPr>
          <a:lstStyle/>
          <a:p>
            <a:endParaRPr lang="en-US" sz="3200" b="1" dirty="0" smtClean="0">
              <a:ln w="22225">
                <a:solidFill>
                  <a:schemeClr val="accent2"/>
                </a:solidFill>
                <a:prstDash val="solid"/>
              </a:ln>
              <a:solidFill>
                <a:schemeClr val="accent2">
                  <a:lumMod val="40000"/>
                  <a:lumOff val="60000"/>
                </a:schemeClr>
              </a:solidFill>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50384" y="-80665"/>
            <a:ext cx="3175870" cy="707886"/>
          </a:xfrm>
          <a:prstGeom prst="rect">
            <a:avLst/>
          </a:prstGeom>
          <a:noFill/>
        </p:spPr>
        <p:txBody>
          <a:bodyPr wrap="none" lIns="91440" tIns="45720" rIns="91440" bIns="45720">
            <a:spAutoFit/>
          </a:bodyPr>
          <a:lstStyle/>
          <a:p>
            <a:pPr algn="ctr"/>
            <a:r>
              <a:rPr lang="en-US" sz="4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 Conclusion:</a:t>
            </a:r>
            <a:endPar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Rectangle 6"/>
          <p:cNvSpPr/>
          <p:nvPr/>
        </p:nvSpPr>
        <p:spPr>
          <a:xfrm>
            <a:off x="-1" y="540246"/>
            <a:ext cx="12128499" cy="5262979"/>
          </a:xfrm>
          <a:prstGeom prst="rect">
            <a:avLst/>
          </a:prstGeom>
        </p:spPr>
        <p:txBody>
          <a:bodyPr wrap="square">
            <a:spAutoFit/>
          </a:bodyPr>
          <a:lstStyle/>
          <a:p>
            <a:pPr marL="457200" indent="-457200">
              <a:buFont typeface="Arial" panose="020B0604020202020204" pitchFamily="34" charset="0"/>
              <a:buChar char="•"/>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While we may have progressed to a level of openness, tolerance and acceptance at the professional sports level. We are still facing issues in many areas, predominately at the collegiate and international competition levels.</a:t>
            </a:r>
          </a:p>
          <a:p>
            <a:pPr marL="457200" indent="-457200">
              <a:buFont typeface="Arial" panose="020B0604020202020204" pitchFamily="34" charset="0"/>
              <a:buChar char="•"/>
            </a:pPr>
            <a:endPar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457200" indent="-457200">
              <a:buFont typeface="Arial" panose="020B0604020202020204" pitchFamily="34" charset="0"/>
              <a:buChar char="•"/>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We must continue to work not just for the education of society and the paradigm shift we look for, but to increase our ability to cope with the psychological impact upon those of us in the LGBTQ athlete community.</a:t>
            </a:r>
          </a:p>
          <a:p>
            <a:pPr marL="457200" indent="-457200">
              <a:buFont typeface="Arial" panose="020B0604020202020204" pitchFamily="34" charset="0"/>
              <a:buChar char="•"/>
            </a:pPr>
            <a:endPar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457200" indent="-457200">
              <a:buFont typeface="Arial" panose="020B0604020202020204" pitchFamily="34" charset="0"/>
              <a:buChar char="•"/>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Accurate data regarding the percentage of athletes with sexual minority status in collegiate athletics has been difficult to obtain due to the fear of many athletes to being out, combined with the closed door mentality of many schools and programs due to fears varying in nature.</a:t>
            </a:r>
          </a:p>
        </p:txBody>
      </p:sp>
    </p:spTree>
    <p:extLst>
      <p:ext uri="{BB962C8B-B14F-4D97-AF65-F5344CB8AC3E}">
        <p14:creationId xmlns:p14="http://schemas.microsoft.com/office/powerpoint/2010/main" val="2798746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007" y="5715162"/>
            <a:ext cx="1988992" cy="1196444"/>
          </a:xfrm>
          <a:prstGeom prst="rect">
            <a:avLst/>
          </a:prstGeom>
        </p:spPr>
      </p:pic>
      <p:sp>
        <p:nvSpPr>
          <p:cNvPr id="5" name="Rectangle 4"/>
          <p:cNvSpPr/>
          <p:nvPr/>
        </p:nvSpPr>
        <p:spPr>
          <a:xfrm>
            <a:off x="-1" y="-126695"/>
            <a:ext cx="12192001" cy="2062103"/>
          </a:xfrm>
          <a:prstGeom prst="rect">
            <a:avLst/>
          </a:prstGeom>
          <a:noFill/>
        </p:spPr>
        <p:txBody>
          <a:bodyPr wrap="square" lIns="91440" tIns="45720" rIns="91440" bIns="45720">
            <a:spAutoFit/>
          </a:bodyPr>
          <a:lstStyle/>
          <a:p>
            <a:endParaRPr lang="en-US" sz="3200" b="1" dirty="0" smtClean="0">
              <a:ln w="22225">
                <a:solidFill>
                  <a:schemeClr val="accent2"/>
                </a:solidFill>
                <a:prstDash val="solid"/>
              </a:ln>
              <a:solidFill>
                <a:schemeClr val="accent2">
                  <a:lumMod val="40000"/>
                  <a:lumOff val="60000"/>
                </a:schemeClr>
              </a:solidFill>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190713" y="-80665"/>
            <a:ext cx="2895216" cy="707886"/>
          </a:xfrm>
          <a:prstGeom prst="rect">
            <a:avLst/>
          </a:prstGeom>
          <a:noFill/>
        </p:spPr>
        <p:txBody>
          <a:bodyPr wrap="none" lIns="91440" tIns="45720" rIns="91440" bIns="45720">
            <a:spAutoFit/>
          </a:bodyPr>
          <a:lstStyle/>
          <a:p>
            <a:pPr algn="ctr"/>
            <a:r>
              <a:rPr lang="en-US" sz="4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Works Cited:</a:t>
            </a:r>
            <a:endPar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Rectangle 6"/>
          <p:cNvSpPr/>
          <p:nvPr/>
        </p:nvSpPr>
        <p:spPr>
          <a:xfrm>
            <a:off x="-1" y="540246"/>
            <a:ext cx="12128499" cy="5693866"/>
          </a:xfrm>
          <a:prstGeom prst="rect">
            <a:avLst/>
          </a:prstGeom>
        </p:spPr>
        <p:txBody>
          <a:bodyPr wrap="square">
            <a:spAutoFit/>
          </a:bodyPr>
          <a:lstStyle/>
          <a:p>
            <a:pPr marL="457200" indent="-457200">
              <a:buFont typeface="Arial" panose="020B0604020202020204" pitchFamily="34" charset="0"/>
              <a:buChar char="•"/>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Cohen, K. (2006). Sexual concerns. In P. Grayson &amp; P. </a:t>
            </a:r>
            <a:r>
              <a:rPr lang="en-US" sz="2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Meilman</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(Eds.), </a:t>
            </a:r>
            <a:r>
              <a:rPr lang="en-US" sz="28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College mental health practice, </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(pp. 215-237). New York: Routledge.</a:t>
            </a:r>
          </a:p>
          <a:p>
            <a:endPar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457200" indent="-457200">
              <a:buFont typeface="Arial" panose="020B0604020202020204" pitchFamily="34" charset="0"/>
              <a:buChar char="•"/>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Jacobson, J. (2002). The loneliest athletes. </a:t>
            </a:r>
            <a:r>
              <a:rPr lang="en-US" sz="28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Chronicle of Higher Education, 49(10), </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33- 34. </a:t>
            </a:r>
          </a:p>
          <a:p>
            <a:endParaRPr lang="en-US" sz="2800" dirty="0" smtClean="0"/>
          </a:p>
          <a:p>
            <a:pPr marL="457200" indent="-457200">
              <a:buFont typeface="Arial" panose="020B0604020202020204" pitchFamily="34" charset="0"/>
              <a:buChar char="•"/>
            </a:pPr>
            <a:r>
              <a:rPr lang="en-US" sz="2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Muska</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(2000). Fighting homophobia in college athletics. </a:t>
            </a:r>
            <a:r>
              <a:rPr lang="en-US" sz="28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Chronicle of Higher Education, 47, </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10-12. </a:t>
            </a:r>
          </a:p>
          <a:p>
            <a:pPr marL="457200" indent="-457200">
              <a:buFont typeface="Arial" panose="020B0604020202020204" pitchFamily="34" charset="0"/>
              <a:buChar char="•"/>
            </a:pPr>
            <a:endPar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457200" indent="-457200">
              <a:buFont typeface="Arial" panose="020B0604020202020204" pitchFamily="34" charset="0"/>
              <a:buChar char="•"/>
            </a:pP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Wolf-</a:t>
            </a:r>
            <a:r>
              <a:rPr lang="en-US" sz="2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Wendel</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L. E., </a:t>
            </a:r>
            <a:r>
              <a:rPr lang="en-US" sz="2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Toma</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J. D., &amp; </a:t>
            </a:r>
            <a:r>
              <a:rPr lang="en-US" sz="2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Morphew</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C. C. (2001). How much difference is too much difference? Perceptions of gay men and lesbians in intercollegiate athletics. </a:t>
            </a:r>
            <a:r>
              <a:rPr lang="en-US" sz="28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Journal of College Student Development, 42(5), </a:t>
            </a:r>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465-479.</a:t>
            </a:r>
          </a:p>
        </p:txBody>
      </p:sp>
    </p:spTree>
    <p:extLst>
      <p:ext uri="{BB962C8B-B14F-4D97-AF65-F5344CB8AC3E}">
        <p14:creationId xmlns:p14="http://schemas.microsoft.com/office/powerpoint/2010/main" val="902144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
        <p:nvSpPr>
          <p:cNvPr id="9" name="Rectangle 8"/>
          <p:cNvSpPr/>
          <p:nvPr/>
        </p:nvSpPr>
        <p:spPr>
          <a:xfrm>
            <a:off x="2254154" y="29667"/>
            <a:ext cx="7683705" cy="5355312"/>
          </a:xfrm>
          <a:prstGeom prst="rect">
            <a:avLst/>
          </a:prstGeom>
          <a:noFill/>
        </p:spPr>
        <p:txBody>
          <a:bodyPr wrap="none" lIns="91440" tIns="45720" rIns="91440" bIns="45720">
            <a:spAutoFit/>
          </a:bodyPr>
          <a:lstStyle/>
          <a:p>
            <a:pPr algn="ctr"/>
            <a:endPar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ndParaRPr>
          </a:p>
          <a:p>
            <a:pPr algn="ctr"/>
            <a:r>
              <a:rPr lang="en-US"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Gender Logic </a:t>
            </a:r>
          </a:p>
          <a:p>
            <a:pPr algn="ctr"/>
            <a:r>
              <a:rPr lang="en-US"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and </a:t>
            </a:r>
          </a:p>
          <a:p>
            <a:pPr algn="ctr"/>
            <a:r>
              <a:rPr lang="en-US"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Sexuality</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347654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
            <a:ext cx="12192000" cy="6997700"/>
          </a:xfrm>
          <a:prstGeom prst="rect">
            <a:avLst/>
          </a:prstGeom>
        </p:spPr>
      </p:pic>
      <p:sp>
        <p:nvSpPr>
          <p:cNvPr id="5" name="Rectangle 4"/>
          <p:cNvSpPr/>
          <p:nvPr/>
        </p:nvSpPr>
        <p:spPr>
          <a:xfrm>
            <a:off x="2053578" y="474345"/>
            <a:ext cx="8084841" cy="590931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LGBT Athletes:</a:t>
            </a: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Social Challenges</a:t>
            </a: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By: Matthew Jolles</a:t>
            </a:r>
          </a:p>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GO! Athletes</a:t>
            </a: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&amp;</a:t>
            </a: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NIKE LGBT Sports Coalition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Tree>
    <p:extLst>
      <p:ext uri="{BB962C8B-B14F-4D97-AF65-F5344CB8AC3E}">
        <p14:creationId xmlns:p14="http://schemas.microsoft.com/office/powerpoint/2010/main" val="1125988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
        <p:nvSpPr>
          <p:cNvPr id="7" name="Rectangle 6"/>
          <p:cNvSpPr/>
          <p:nvPr/>
        </p:nvSpPr>
        <p:spPr>
          <a:xfrm>
            <a:off x="0" y="-131465"/>
            <a:ext cx="12192000" cy="4401205"/>
          </a:xfrm>
          <a:prstGeom prst="rect">
            <a:avLst/>
          </a:prstGeom>
          <a:noFill/>
        </p:spPr>
        <p:txBody>
          <a:bodyPr wrap="square" lIns="91440" tIns="45720" rIns="91440" bIns="45720">
            <a:spAutoFit/>
          </a:bodyPr>
          <a:lstStyle/>
          <a:p>
            <a:pPr algn="ctr"/>
            <a:endPar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are the challenges faced by LGBT athletes?</a:t>
            </a:r>
          </a:p>
          <a:p>
            <a:pPr algn="ctr"/>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are the various ways of handling these challenges, and what might be done to make sport more inclusive at the scholastic, professional and international level?</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3194" y="20935"/>
            <a:ext cx="5413598" cy="707886"/>
          </a:xfrm>
          <a:prstGeom prst="rect">
            <a:avLst/>
          </a:prstGeom>
        </p:spPr>
        <p:txBody>
          <a:bodyPr wrap="none">
            <a:spAutoFit/>
          </a:bodyPr>
          <a:lstStyle/>
          <a:p>
            <a:pPr algn="ctr"/>
            <a:r>
              <a:rPr lang="en-US" sz="4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TO THINK ABOUT:</a:t>
            </a:r>
            <a:endPar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2165986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
        <p:nvSpPr>
          <p:cNvPr id="9" name="Rectangle 8"/>
          <p:cNvSpPr/>
          <p:nvPr/>
        </p:nvSpPr>
        <p:spPr>
          <a:xfrm>
            <a:off x="2254154" y="29667"/>
            <a:ext cx="7683705" cy="5355312"/>
          </a:xfrm>
          <a:prstGeom prst="rect">
            <a:avLst/>
          </a:prstGeom>
          <a:noFill/>
        </p:spPr>
        <p:txBody>
          <a:bodyPr wrap="none" lIns="91440" tIns="45720" rIns="91440" bIns="45720">
            <a:spAutoFit/>
          </a:bodyPr>
          <a:lstStyle/>
          <a:p>
            <a:pPr algn="ctr"/>
            <a:endPar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ndParaRPr>
          </a:p>
          <a:p>
            <a:pPr algn="ctr"/>
            <a:r>
              <a:rPr lang="en-US"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Gender Logic </a:t>
            </a:r>
          </a:p>
          <a:p>
            <a:pPr algn="ctr"/>
            <a:r>
              <a:rPr lang="en-US"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and </a:t>
            </a:r>
          </a:p>
          <a:p>
            <a:pPr algn="ctr"/>
            <a:r>
              <a:rPr lang="en-US" sz="9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Sexuality</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790594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
        <p:nvSpPr>
          <p:cNvPr id="5" name="Rectangle 4"/>
          <p:cNvSpPr/>
          <p:nvPr/>
        </p:nvSpPr>
        <p:spPr>
          <a:xfrm>
            <a:off x="-1" y="101905"/>
            <a:ext cx="12192001" cy="6001643"/>
          </a:xfrm>
          <a:prstGeom prst="rect">
            <a:avLst/>
          </a:prstGeom>
          <a:noFill/>
        </p:spPr>
        <p:txBody>
          <a:bodyPr wrap="square" lIns="91440" tIns="45720" rIns="91440" bIns="45720">
            <a:spAutoFit/>
          </a:bodyPr>
          <a:lstStyle/>
          <a:p>
            <a:endParaRPr lang="en-US" sz="3200" b="1" dirty="0" smtClean="0">
              <a:ln w="22225">
                <a:solidFill>
                  <a:schemeClr val="accent2"/>
                </a:solidFill>
                <a:prstDash val="solid"/>
              </a:ln>
              <a:solidFill>
                <a:schemeClr val="accent2">
                  <a:lumMod val="40000"/>
                  <a:lumOff val="60000"/>
                </a:schemeClr>
              </a:solidFill>
            </a:endParaRPr>
          </a:p>
          <a:p>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Homophobia in the athletic world is well documented (Jacobson, 2002; </a:t>
            </a:r>
            <a:r>
              <a:rPr lang="en-US" sz="3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Muska</a:t>
            </a: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2000) and most likely serves as a deterrent to the collegiate athlete who may wish to disclose a gay, lesbian, bisexual, or questioning identity. </a:t>
            </a:r>
          </a:p>
          <a:p>
            <a:endPar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Wolf-</a:t>
            </a:r>
            <a:r>
              <a:rPr lang="en-US" sz="3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Wendel</a:t>
            </a: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Toma</a:t>
            </a: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and </a:t>
            </a:r>
            <a:r>
              <a:rPr lang="en-US" sz="3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Morphew</a:t>
            </a: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(2001) conducted a series of on-campus focus groups in which they explored the perceptions of gay men and lesbians in college athletics. The results of their inquiry revealed that sexual orientation remains a controversial issue that is sometimes regarded with open hostility among some athletes, coaches, and administrators.</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14251" y="-131465"/>
            <a:ext cx="6423104" cy="830997"/>
          </a:xfrm>
          <a:prstGeom prst="rect">
            <a:avLst/>
          </a:prstGeom>
          <a:noFill/>
        </p:spPr>
        <p:txBody>
          <a:bodyPr wrap="none" lIns="91440" tIns="45720" rIns="91440" bIns="45720">
            <a:spAutoFit/>
          </a:bodyPr>
          <a:lstStyle/>
          <a:p>
            <a:pPr algn="ctr"/>
            <a:r>
              <a:rPr lang="en-US" sz="4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DILEMMA WE FACE:</a:t>
            </a:r>
            <a:endPar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198385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pic>
        <p:nvPicPr>
          <p:cNvPr id="7" name="Picture 6"/>
          <p:cNvPicPr>
            <a:picLocks noChangeAspect="1"/>
          </p:cNvPicPr>
          <p:nvPr/>
        </p:nvPicPr>
        <p:blipFill>
          <a:blip r:embed="rId5"/>
          <a:stretch>
            <a:fillRect/>
          </a:stretch>
        </p:blipFill>
        <p:spPr>
          <a:xfrm>
            <a:off x="261452" y="52711"/>
            <a:ext cx="11765448" cy="4773944"/>
          </a:xfrm>
          <a:prstGeom prst="rect">
            <a:avLst/>
          </a:prstGeom>
        </p:spPr>
      </p:pic>
      <p:sp>
        <p:nvSpPr>
          <p:cNvPr id="9" name="Rectangle 8"/>
          <p:cNvSpPr/>
          <p:nvPr/>
        </p:nvSpPr>
        <p:spPr>
          <a:xfrm>
            <a:off x="261452" y="4659207"/>
            <a:ext cx="11669092"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rPr>
              <a:t>The Two-Gender Classification System</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843126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699"/>
            <a:ext cx="12191997" cy="69976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Tree>
    <p:extLst>
      <p:ext uri="{BB962C8B-B14F-4D97-AF65-F5344CB8AC3E}">
        <p14:creationId xmlns:p14="http://schemas.microsoft.com/office/powerpoint/2010/main" val="939715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
        <p:nvSpPr>
          <p:cNvPr id="5" name="Rectangle 4"/>
          <p:cNvSpPr/>
          <p:nvPr/>
        </p:nvSpPr>
        <p:spPr>
          <a:xfrm>
            <a:off x="-1" y="127305"/>
            <a:ext cx="12192001" cy="6494085"/>
          </a:xfrm>
          <a:prstGeom prst="rect">
            <a:avLst/>
          </a:prstGeom>
          <a:noFill/>
        </p:spPr>
        <p:txBody>
          <a:bodyPr wrap="square" lIns="91440" tIns="45720" rIns="91440" bIns="45720">
            <a:spAutoFit/>
          </a:bodyPr>
          <a:lstStyle/>
          <a:p>
            <a:endParaRPr lang="en-US" sz="3200" b="1" dirty="0" smtClean="0">
              <a:ln w="22225">
                <a:solidFill>
                  <a:schemeClr val="accent2"/>
                </a:solidFill>
                <a:prstDash val="solid"/>
              </a:ln>
              <a:solidFill>
                <a:schemeClr val="accent2">
                  <a:lumMod val="40000"/>
                  <a:lumOff val="60000"/>
                </a:schemeClr>
              </a:solidFill>
            </a:endParaRPr>
          </a:p>
          <a:p>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GO</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Athletes</a:t>
            </a:r>
            <a:r>
              <a:rPr lang="en-US" sz="32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was born in January of 2008.  </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Seven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current and former LGBT athletes came together to discuss the different issues and challenges that LGBT athletes face (particularly student-athletes), and more importantly, the different ways that they could help eliminate anti-LGBT bias exists within athletics.  </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We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believed that by creating a space (and a network) where former and current student-athletes could access existing resources for LGBT athletes, as well as safely and easily communicate with other LGBT athletes, that they could help others feel empowered to come out and support one another.</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3344" y="-131465"/>
            <a:ext cx="6077305" cy="830997"/>
          </a:xfrm>
          <a:prstGeom prst="rect">
            <a:avLst/>
          </a:prstGeom>
          <a:noFill/>
        </p:spPr>
        <p:txBody>
          <a:bodyPr wrap="none" lIns="91440" tIns="45720" rIns="91440" bIns="45720">
            <a:spAutoFit/>
          </a:bodyPr>
          <a:lstStyle/>
          <a:p>
            <a:pPr algn="ctr"/>
            <a:r>
              <a:rPr lang="en-US" sz="4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CHANGING THE GAME:</a:t>
            </a:r>
            <a:endPar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830599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12192000" cy="6997700"/>
          </a:xfrm>
          <a:prstGeom prst="rect">
            <a:avLst/>
          </a:prstGeom>
          <a:solidFill>
            <a:srgbClr val="FF0000"/>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9507" y="5486562"/>
            <a:ext cx="1988992" cy="1196444"/>
          </a:xfrm>
          <a:prstGeom prst="rect">
            <a:avLst/>
          </a:prstGeom>
        </p:spPr>
      </p:pic>
      <p:sp>
        <p:nvSpPr>
          <p:cNvPr id="5" name="Rectangle 4"/>
          <p:cNvSpPr/>
          <p:nvPr/>
        </p:nvSpPr>
        <p:spPr>
          <a:xfrm>
            <a:off x="-1" y="-126695"/>
            <a:ext cx="12192001" cy="6494085"/>
          </a:xfrm>
          <a:prstGeom prst="rect">
            <a:avLst/>
          </a:prstGeom>
          <a:noFill/>
        </p:spPr>
        <p:txBody>
          <a:bodyPr wrap="square" lIns="91440" tIns="45720" rIns="91440" bIns="45720">
            <a:spAutoFit/>
          </a:bodyPr>
          <a:lstStyle/>
          <a:p>
            <a:endParaRPr lang="en-US" sz="3200" b="1" dirty="0" smtClean="0">
              <a:ln w="22225">
                <a:solidFill>
                  <a:schemeClr val="accent2"/>
                </a:solidFill>
                <a:prstDash val="solid"/>
              </a:ln>
              <a:solidFill>
                <a:schemeClr val="accent2">
                  <a:lumMod val="40000"/>
                  <a:lumOff val="60000"/>
                </a:schemeClr>
              </a:solidFill>
            </a:endParaRP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national network of current and former LGBTQA student-athletes and allies at high school, collegiate, and post-graduate levels that serves to </a:t>
            </a:r>
            <a:r>
              <a:rPr lang="en-US" sz="32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educate and empower.</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We connect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LGBTQA</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student-athletes with other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LGBTQA</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student-athletes, and serve as a united voice to encourage schools to create safer spaces.  </a:t>
            </a:r>
            <a:r>
              <a:rPr lang="en-US" sz="32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 Athletes</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is dedicated to educating athletes, coaches, administrators, and fans to foster athletic communities that are accepting of ALL, regardless of sexual orientation or gender identity.</a:t>
            </a:r>
          </a:p>
          <a:p>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nvSpPr>
        <p:spPr>
          <a:xfrm>
            <a:off x="5485" y="-131465"/>
            <a:ext cx="5348452" cy="830997"/>
          </a:xfrm>
          <a:prstGeom prst="rect">
            <a:avLst/>
          </a:prstGeom>
          <a:noFill/>
        </p:spPr>
        <p:txBody>
          <a:bodyPr wrap="none" lIns="91440" tIns="45720" rIns="91440" bIns="45720">
            <a:spAutoFit/>
          </a:bodyPr>
          <a:lstStyle/>
          <a:p>
            <a:pPr algn="ctr"/>
            <a:r>
              <a:rPr lang="en-US" sz="4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WE CREATED:</a:t>
            </a:r>
            <a:endPar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831991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4419</Words>
  <Application>Microsoft Office PowerPoint</Application>
  <PresentationFormat>Custom</PresentationFormat>
  <Paragraphs>116</Paragraphs>
  <Slides>15</Slides>
  <Notes>13</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Jolles</dc:creator>
  <cp:lastModifiedBy>Windows User</cp:lastModifiedBy>
  <cp:revision>17</cp:revision>
  <dcterms:created xsi:type="dcterms:W3CDTF">2014-03-13T08:02:12Z</dcterms:created>
  <dcterms:modified xsi:type="dcterms:W3CDTF">2014-03-13T15:22:22Z</dcterms:modified>
</cp:coreProperties>
</file>