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7" r:id="rId9"/>
    <p:sldId id="264" r:id="rId10"/>
    <p:sldId id="265" r:id="rId11"/>
    <p:sldId id="268" r:id="rId12"/>
    <p:sldId id="26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18" y="69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EA4F5-9EC0-4BA6-83BF-B6767F326BC4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AC01D-14D7-4706-83BF-6AD1AC503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 are global issues as well</a:t>
            </a:r>
          </a:p>
          <a:p>
            <a:r>
              <a:rPr lang="en-US" dirty="0" smtClean="0"/>
              <a:t>Hip hop lit</a:t>
            </a:r>
            <a:r>
              <a:rPr lang="en-US" baseline="0" dirty="0" smtClean="0"/>
              <a:t> mirrors hip hop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Black Female Identity provided the overarching frame for the themes that emerged: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emphasis on looking good and the ability to use the body for personal gain. </a:t>
            </a:r>
          </a:p>
          <a:p>
            <a:r>
              <a:rPr lang="en-US" dirty="0" smtClean="0"/>
              <a:t>Descriptors found within the first ten pages of each book.</a:t>
            </a:r>
          </a:p>
          <a:p>
            <a:r>
              <a:rPr lang="en-US" dirty="0" smtClean="0"/>
              <a:t>Reduces characters to superficial and mindless beings.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Numerous accounts of sexual activity that</a:t>
            </a:r>
            <a:r>
              <a:rPr lang="en-US" baseline="0" dirty="0" smtClean="0"/>
              <a:t> highlight infidelity, risky behavior, and </a:t>
            </a:r>
            <a:endParaRPr lang="en-US" dirty="0" smtClean="0"/>
          </a:p>
          <a:p>
            <a:r>
              <a:rPr lang="en-US" dirty="0" smtClean="0"/>
              <a:t>Frequently discussed among characters</a:t>
            </a:r>
            <a:r>
              <a:rPr lang="en-US" baseline="0" dirty="0" smtClean="0"/>
              <a:t> = a communal act.</a:t>
            </a:r>
            <a:endParaRPr lang="en-US" dirty="0" smtClean="0"/>
          </a:p>
          <a:p>
            <a:r>
              <a:rPr lang="en-US" dirty="0" smtClean="0"/>
              <a:t>Repeatedly performed and explicitly described in detail.</a:t>
            </a:r>
          </a:p>
          <a:p>
            <a:r>
              <a:rPr lang="en-US" dirty="0" smtClean="0"/>
              <a:t>Almost always hetero dominant</a:t>
            </a:r>
          </a:p>
          <a:p>
            <a:r>
              <a:rPr lang="en-US" dirty="0" smtClean="0"/>
              <a:t>Despite confidence in expressing themselves sexually, the females lacked advocacy for positive sexual health and the desire to be seen as more than just a physical entity. </a:t>
            </a:r>
          </a:p>
          <a:p>
            <a:r>
              <a:rPr lang="en-US" dirty="0" smtClean="0"/>
              <a:t>Lacy</a:t>
            </a:r>
            <a:r>
              <a:rPr lang="en-US" baseline="0" dirty="0" smtClean="0"/>
              <a:t> does offer a different view when she chooses to remain silent about her sex life but her friends simply dismiss her as thinking she’s better than them and somehow not “normal”.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Gain &amp; Status</a:t>
            </a:r>
          </a:p>
          <a:p>
            <a:r>
              <a:rPr lang="en-US" dirty="0" smtClean="0"/>
              <a:t>Use of the body as a control mechanism</a:t>
            </a:r>
          </a:p>
          <a:p>
            <a:r>
              <a:rPr lang="en-US" dirty="0" smtClean="0"/>
              <a:t>Revenge</a:t>
            </a:r>
          </a:p>
          <a:p>
            <a:r>
              <a:rPr lang="en-US" dirty="0" smtClean="0"/>
              <a:t>Motivator to deal sexually with a man to get back at a former partner or men as a group.</a:t>
            </a:r>
          </a:p>
          <a:p>
            <a:r>
              <a:rPr lang="en-US" dirty="0" smtClean="0"/>
              <a:t>In charge on one hand but pimped on the other.</a:t>
            </a:r>
          </a:p>
          <a:p>
            <a:r>
              <a:rPr lang="en-US" dirty="0" smtClean="0"/>
              <a:t>Offers a narrow solution to problematic relationships.</a:t>
            </a:r>
          </a:p>
          <a:p>
            <a:r>
              <a:rPr lang="en-US" dirty="0" smtClean="0"/>
              <a:t>Normalizes</a:t>
            </a:r>
            <a:r>
              <a:rPr lang="en-US" baseline="0" dirty="0" smtClean="0"/>
              <a:t> infidelity and male dominance in heterosexual relationships.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Sexuality</a:t>
            </a:r>
            <a:r>
              <a:rPr lang="en-US" baseline="0" dirty="0" smtClean="0"/>
              <a:t> is a place of contention within the books</a:t>
            </a:r>
          </a:p>
          <a:p>
            <a:r>
              <a:rPr lang="en-US" baseline="0" dirty="0" smtClean="0"/>
              <a:t>Sex often times is viewed as a site of pleasure and at time it is in the books but more often expressed as a means to an end.</a:t>
            </a:r>
          </a:p>
          <a:p>
            <a:r>
              <a:rPr lang="en-US" baseline="0" dirty="0" smtClean="0"/>
              <a:t>Provides a starting point for critical conversations about race, class, and gender and how these categories intersect to create a variety of experiences.</a:t>
            </a:r>
          </a:p>
          <a:p>
            <a:r>
              <a:rPr lang="en-US" baseline="0" dirty="0" smtClean="0"/>
              <a:t>Offers space for marginalized students to see themselves in dominant school narratives.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areas in some places around the world are considered wealthy and affluent. </a:t>
            </a:r>
          </a:p>
          <a:p>
            <a:r>
              <a:rPr lang="en-US" dirty="0" smtClean="0"/>
              <a:t>Ther</a:t>
            </a:r>
            <a:r>
              <a:rPr lang="en-US" baseline="0" dirty="0" smtClean="0"/>
              <a:t>e is no one size fit all approach. Context is very important to consider. </a:t>
            </a:r>
          </a:p>
          <a:p>
            <a:r>
              <a:rPr lang="en-US" dirty="0" smtClean="0"/>
              <a:t>Over 100 million fans world wide who consume</a:t>
            </a:r>
            <a:r>
              <a:rPr lang="en-US" baseline="0" dirty="0" smtClean="0"/>
              <a:t> some sort of hip hop culture. </a:t>
            </a:r>
          </a:p>
          <a:p>
            <a:r>
              <a:rPr lang="en-US" dirty="0" smtClean="0"/>
              <a:t>Hip Hop transcends race, class, gender, and geographic borders to resonate with young disenfranchised populations. The essence</a:t>
            </a:r>
            <a:r>
              <a:rPr lang="en-US" baseline="0" dirty="0" smtClean="0"/>
              <a:t> and elements of the culture are the same but differs aesthetically to fit the cultural context of the location.</a:t>
            </a:r>
          </a:p>
          <a:p>
            <a:r>
              <a:rPr lang="en-US" baseline="0" dirty="0" smtClean="0"/>
              <a:t>Kenyan literature written in Sheng, the language of </a:t>
            </a:r>
            <a:r>
              <a:rPr lang="en-US" baseline="0" dirty="0" err="1" smtClean="0"/>
              <a:t>kenyan</a:t>
            </a:r>
            <a:r>
              <a:rPr lang="en-US" baseline="0" dirty="0" smtClean="0"/>
              <a:t> hip hop. Faces the same critiques and challenges of street fiction.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AC01D-14D7-4706-83BF-6AD1AC503A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62C23B-0F46-414D-BB0B-625D11AA108B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7125B05-9EE1-4CD0-9EE4-7D3F2834E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09800"/>
            <a:ext cx="3886200" cy="1066800"/>
          </a:xfrm>
        </p:spPr>
        <p:txBody>
          <a:bodyPr anchor="ctr"/>
          <a:lstStyle/>
          <a:p>
            <a:pPr algn="ctr"/>
            <a:r>
              <a:rPr lang="en-US" dirty="0" smtClean="0"/>
              <a:t>Hip Hop Lit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intersectional analysis of 3 novels</a:t>
            </a:r>
          </a:p>
          <a:p>
            <a:pPr algn="r"/>
            <a:endParaRPr lang="en-US" dirty="0" smtClean="0"/>
          </a:p>
          <a:p>
            <a:pPr algn="r"/>
            <a:r>
              <a:rPr lang="en-US" sz="1600" dirty="0" err="1" smtClean="0"/>
              <a:t>Jeaná</a:t>
            </a:r>
            <a:r>
              <a:rPr lang="en-US" sz="1600" dirty="0" smtClean="0"/>
              <a:t> E. Morrison, Doctoral Student</a:t>
            </a:r>
          </a:p>
          <a:p>
            <a:pPr algn="r"/>
            <a:r>
              <a:rPr lang="en-US" sz="1600" dirty="0" smtClean="0"/>
              <a:t>Drexel University School of Education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5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85673" y="1295400"/>
            <a:ext cx="4800600" cy="1207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i="1" dirty="0"/>
              <a:t>“In this world, money </a:t>
            </a:r>
            <a:r>
              <a:rPr lang="en-US" sz="1800" i="1" dirty="0" smtClean="0"/>
              <a:t>talks </a:t>
            </a:r>
            <a:r>
              <a:rPr lang="en-US" sz="1800" i="1" dirty="0"/>
              <a:t>so you had to pay to be with me. I wasn’t some old </a:t>
            </a:r>
            <a:r>
              <a:rPr lang="en-US" sz="1800" i="1" dirty="0" smtClean="0"/>
              <a:t>broke down </a:t>
            </a:r>
            <a:r>
              <a:rPr lang="en-US" sz="1800" i="1" dirty="0"/>
              <a:t>chick. Hell no, I was an exquisite piece of </a:t>
            </a:r>
            <a:r>
              <a:rPr lang="en-US" sz="1800" i="1" dirty="0" smtClean="0"/>
              <a:t>china…you </a:t>
            </a:r>
            <a:r>
              <a:rPr lang="en-US" sz="1800" i="1" dirty="0"/>
              <a:t>had to trick mad </a:t>
            </a:r>
            <a:r>
              <a:rPr lang="en-US" sz="1800" i="1" dirty="0" smtClean="0"/>
              <a:t>money to </a:t>
            </a:r>
            <a:r>
              <a:rPr lang="en-US" sz="1800" i="1" dirty="0"/>
              <a:t>have me on your </a:t>
            </a:r>
            <a:r>
              <a:rPr lang="en-US" sz="1800" i="1" dirty="0" smtClean="0"/>
              <a:t>arm, </a:t>
            </a:r>
            <a:r>
              <a:rPr lang="en-US" sz="1800" i="1" dirty="0" err="1"/>
              <a:t>ya</a:t>
            </a:r>
            <a:r>
              <a:rPr lang="en-US" sz="1800" i="1" dirty="0"/>
              <a:t> dig” </a:t>
            </a:r>
            <a:r>
              <a:rPr lang="en-US" sz="1800" dirty="0" smtClean="0"/>
              <a:t>(p.2).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0015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Females’ Interactions with Males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5" y="990600"/>
            <a:ext cx="314793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32766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“I watched closely as he helped his bitch get out of </a:t>
            </a:r>
            <a:r>
              <a:rPr lang="en-US" i="1" dirty="0" smtClean="0"/>
              <a:t>the truck…I </a:t>
            </a:r>
            <a:r>
              <a:rPr lang="en-US" i="1" dirty="0"/>
              <a:t>could still see them leaning against the </a:t>
            </a:r>
            <a:r>
              <a:rPr lang="en-US" i="1" dirty="0" smtClean="0"/>
              <a:t>truck hugging </a:t>
            </a:r>
            <a:r>
              <a:rPr lang="en-US" i="1" dirty="0"/>
              <a:t>and </a:t>
            </a:r>
            <a:r>
              <a:rPr lang="en-US" i="1" dirty="0" smtClean="0"/>
              <a:t>kissing... </a:t>
            </a:r>
            <a:r>
              <a:rPr lang="en-US" i="1" dirty="0"/>
              <a:t>[This] made my stomach hurt...she led him up the </a:t>
            </a:r>
            <a:r>
              <a:rPr lang="en-US" i="1" dirty="0" smtClean="0"/>
              <a:t>steps to </a:t>
            </a:r>
            <a:r>
              <a:rPr lang="en-US" i="1" dirty="0"/>
              <a:t>her loft. I waited a couple more </a:t>
            </a:r>
            <a:r>
              <a:rPr lang="en-US" i="1" dirty="0" smtClean="0"/>
              <a:t>minutes...Grabbing my mini </a:t>
            </a:r>
            <a:r>
              <a:rPr lang="en-US" i="1" dirty="0"/>
              <a:t>bat, crowbar, and keys, I headed up the street to his truck” </a:t>
            </a:r>
            <a:r>
              <a:rPr lang="en-US" dirty="0" smtClean="0"/>
              <a:t>(p.11</a:t>
            </a:r>
            <a:r>
              <a:rPr lang="en-US" dirty="0"/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1066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-PERSONAL GAIN-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5691" y="3048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-REVENGE-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is Black female sexuality constructed and negotiated within street fiction?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Simultaneously strong, confident, lewd, and mindless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Hetero-normative; less emphasis on pleasure than on material gain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What can educators learn from the increasing readership of street fiction by young people of color in general and young Black females in particular?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Street fiction provides a point of departure to discuss issues of race, class, gender, sexuality and the relevance of their intersection in the lives of youth.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Brings marginalized voices to the center and offers a space for underprivileged students to see their realities in dominant school discourse.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global issue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American context must be included in global discussions.</a:t>
            </a:r>
          </a:p>
          <a:p>
            <a:r>
              <a:rPr lang="en-US" dirty="0" smtClean="0"/>
              <a:t>Hip Hop culture has become “</a:t>
            </a:r>
            <a:r>
              <a:rPr lang="en-US" dirty="0" err="1" smtClean="0"/>
              <a:t>glocalized</a:t>
            </a:r>
            <a:r>
              <a:rPr lang="en-US" dirty="0" smtClean="0"/>
              <a:t>” (Motley &amp; Henderson, 2008).</a:t>
            </a:r>
          </a:p>
          <a:p>
            <a:pPr lvl="1"/>
            <a:r>
              <a:rPr lang="en-US" dirty="0" smtClean="0"/>
              <a:t>Hip Hop literary movement of Kenya (Journo, 2009)</a:t>
            </a:r>
          </a:p>
          <a:p>
            <a:r>
              <a:rPr lang="en-US" dirty="0" smtClean="0"/>
              <a:t>Sites of learning are everywhere.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7772400" cy="808038"/>
          </a:xfrm>
        </p:spPr>
        <p:txBody>
          <a:bodyPr/>
          <a:lstStyle/>
          <a:p>
            <a:pPr algn="ctr"/>
            <a:r>
              <a:rPr lang="en-US" dirty="0" smtClean="0"/>
              <a:t>Thank </a:t>
            </a:r>
            <a:r>
              <a:rPr lang="en-US" dirty="0" err="1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199"/>
            <a:ext cx="7772400" cy="2590801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Contact Info:</a:t>
            </a:r>
          </a:p>
          <a:p>
            <a:pPr marL="468630" lvl="1" indent="0">
              <a:buNone/>
            </a:pPr>
            <a:r>
              <a:rPr lang="en-US" sz="1800" dirty="0" err="1" smtClean="0"/>
              <a:t>Jeaná</a:t>
            </a:r>
            <a:r>
              <a:rPr lang="en-US" sz="1800" dirty="0" smtClean="0"/>
              <a:t> </a:t>
            </a:r>
            <a:r>
              <a:rPr lang="en-US" sz="1800" dirty="0"/>
              <a:t>E. </a:t>
            </a:r>
            <a:r>
              <a:rPr lang="en-US" sz="1800" dirty="0" smtClean="0"/>
              <a:t>Morrison </a:t>
            </a:r>
          </a:p>
          <a:p>
            <a:pPr marL="468630" lvl="1" indent="0">
              <a:buNone/>
            </a:pPr>
            <a:r>
              <a:rPr lang="en-US" sz="1800" dirty="0" smtClean="0"/>
              <a:t>jem398@drexel.edu</a:t>
            </a:r>
            <a:endParaRPr lang="en-US" sz="1800" dirty="0"/>
          </a:p>
          <a:p>
            <a:pPr marL="6858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8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Hip Hop 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iterary genre that presents one perspective of inner city American life.</a:t>
            </a:r>
          </a:p>
          <a:p>
            <a:r>
              <a:rPr lang="en-US" dirty="0" smtClean="0"/>
              <a:t>Rooted in Black pulp fiction of the 1960’s and 1970’s</a:t>
            </a:r>
            <a:r>
              <a:rPr lang="en-US" dirty="0"/>
              <a:t> </a:t>
            </a:r>
            <a:r>
              <a:rPr lang="en-US" dirty="0" smtClean="0"/>
              <a:t>and Hip Hop culture of the 1970’s and 1980’s.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Often includes a female protagonist who is confronted with challenge(s).</a:t>
            </a:r>
          </a:p>
          <a:p>
            <a:pPr lvl="1"/>
            <a:r>
              <a:rPr lang="en-US" dirty="0" smtClean="0"/>
              <a:t>Drugs, sex, violence, and manipulation</a:t>
            </a:r>
          </a:p>
          <a:p>
            <a:pPr lvl="1"/>
            <a:r>
              <a:rPr lang="en-US" dirty="0" smtClean="0"/>
              <a:t>Black vernacular (</a:t>
            </a:r>
            <a:r>
              <a:rPr lang="en-US" dirty="0"/>
              <a:t>n</a:t>
            </a:r>
            <a:r>
              <a:rPr lang="en-US" dirty="0" smtClean="0"/>
              <a:t>on-standard English), grammatical errors, plot inconsistencies</a:t>
            </a:r>
          </a:p>
          <a:p>
            <a:r>
              <a:rPr lang="en-US" dirty="0" smtClean="0"/>
              <a:t>Authorship</a:t>
            </a:r>
          </a:p>
          <a:p>
            <a:pPr lvl="1"/>
            <a:r>
              <a:rPr lang="en-US" dirty="0" smtClean="0"/>
              <a:t>Majority female who claim the stories are cautionary.</a:t>
            </a:r>
            <a:endParaRPr lang="en-US" dirty="0"/>
          </a:p>
          <a:p>
            <a:pPr lvl="1"/>
            <a:r>
              <a:rPr lang="en-US" dirty="0" smtClean="0"/>
              <a:t>Most stories are based on lived experiences and sometimes penned from jail cells.</a:t>
            </a:r>
          </a:p>
          <a:p>
            <a:pPr lvl="1"/>
            <a:r>
              <a:rPr lang="en-US" dirty="0" smtClean="0"/>
              <a:t>Entrepreneurial publishing</a:t>
            </a:r>
          </a:p>
        </p:txBody>
      </p:sp>
    </p:spTree>
    <p:extLst>
      <p:ext uri="{BB962C8B-B14F-4D97-AF65-F5344CB8AC3E}">
        <p14:creationId xmlns:p14="http://schemas.microsoft.com/office/powerpoint/2010/main" val="306058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Hip Hop 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05400" y="1600200"/>
            <a:ext cx="3657600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Readers </a:t>
            </a:r>
          </a:p>
          <a:p>
            <a:pPr lvl="1"/>
            <a:r>
              <a:rPr lang="en-US" dirty="0" smtClean="0"/>
              <a:t>Females ages 14 – 35 (Morris, 2010)</a:t>
            </a:r>
          </a:p>
          <a:p>
            <a:pPr lvl="1"/>
            <a:r>
              <a:rPr lang="en-US" dirty="0" smtClean="0"/>
              <a:t>Access books formally and informally </a:t>
            </a:r>
          </a:p>
          <a:p>
            <a:r>
              <a:rPr lang="en-US" dirty="0" smtClean="0"/>
              <a:t>aka </a:t>
            </a:r>
          </a:p>
          <a:p>
            <a:pPr lvl="1"/>
            <a:r>
              <a:rPr lang="en-US" dirty="0" smtClean="0"/>
              <a:t>ghetto lit</a:t>
            </a:r>
          </a:p>
          <a:p>
            <a:pPr lvl="1"/>
            <a:r>
              <a:rPr lang="en-US" dirty="0" smtClean="0"/>
              <a:t>gangsta lit</a:t>
            </a:r>
          </a:p>
          <a:p>
            <a:pPr lvl="1"/>
            <a:r>
              <a:rPr lang="en-US" dirty="0" smtClean="0"/>
              <a:t>street lit</a:t>
            </a:r>
          </a:p>
          <a:p>
            <a:pPr lvl="1"/>
            <a:r>
              <a:rPr lang="en-US" dirty="0" smtClean="0"/>
              <a:t>urban fiction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</a:rPr>
              <a:t>street fiction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hip hop fiction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211782" cy="2316480"/>
          </a:xfrm>
        </p:spPr>
      </p:pic>
    </p:spTree>
    <p:extLst>
      <p:ext uri="{BB962C8B-B14F-4D97-AF65-F5344CB8AC3E}">
        <p14:creationId xmlns:p14="http://schemas.microsoft.com/office/powerpoint/2010/main" val="42506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&amp;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 city life is a reflection of</a:t>
            </a:r>
          </a:p>
          <a:p>
            <a:pPr lvl="1"/>
            <a:r>
              <a:rPr lang="en-US" dirty="0" smtClean="0"/>
              <a:t>Deindustrialization – loss of jobs</a:t>
            </a:r>
          </a:p>
          <a:p>
            <a:pPr lvl="1"/>
            <a:r>
              <a:rPr lang="en-US" dirty="0" smtClean="0"/>
              <a:t>Decentralization of Education – poor quality schools</a:t>
            </a:r>
          </a:p>
          <a:p>
            <a:pPr lvl="1"/>
            <a:r>
              <a:rPr lang="en-US" dirty="0" smtClean="0"/>
              <a:t>White flight – segregation and gross inequities</a:t>
            </a:r>
          </a:p>
          <a:p>
            <a:pPr lvl="1"/>
            <a:r>
              <a:rPr lang="en-US" dirty="0" smtClean="0"/>
              <a:t>Reduced resources</a:t>
            </a:r>
          </a:p>
          <a:p>
            <a:r>
              <a:rPr lang="en-US" dirty="0" smtClean="0"/>
              <a:t>Hip Hop Lit rewrites this space as ownership, control, and empowerment. 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32" y="1676400"/>
            <a:ext cx="3074955" cy="3276600"/>
          </a:xfrm>
        </p:spPr>
      </p:pic>
      <p:sp>
        <p:nvSpPr>
          <p:cNvPr id="4" name="AutoShape 4" descr="data:image/jpeg;base64,/9j/4AAQSkZJRgABAQAAAQABAAD/2wCEAAkGBhQSEBUUExQVFRUWGBYYGBYYGBcXGBgXGBcYFxwXGB0aHSYfFxwjGRcWHy8gIycpLCwsGB8xNTAqNSYrLCkBCQoKDgwOGg8PGikcHCQpKiwpLCwsLCksLCwpLCwpKSwpLCwsLCksKSwpLCksKSwpLCwsKSwsLCkpLCksKSwpKf/AABEIAMcA/QMBIgACEQEDEQH/xAAcAAABBQEBAQAAAAAAAAAAAAAEAQIDBQYABwj/xABJEAABAgMEBwQHBQUHAgcAAAABAhEAAyEEEjFBBQYiUWFxgRMykaEjQlKxwdHwBxRicoIzkqKy4RUkQ4OzwvE0UyVjc6O00uL/xAAYAQADAQEAAAAAAAAAAAAAAAAAAQIDBP/EACgRAQEAAgICAgECBwEAAAAAAAABAhEhMQMSMkFxImFDUVKBwdHwM//aAAwDAQACEQMRAD8AwaLJ6NTgjZPu+v6Q5OihMuhGzOl4BVL4Dq2TzfkYsZEp6AYg4l/V3fXSCUyUqShKkkEUBqGID0Iw+sM88stUeS6yVctYXsLBSsYpN0bwCMt+5+BicywQEzKbpjVT+FY9dPOtYJmAElNpTe3TQGI/MwphU4HMQs+yqRVe2gkNMGW4Kr548TFyylLvp2hbdPsE69L7pqUvsLTheSeWeIwLx6/q3rLKtku8gsod5B7yTxjxxjLBSQVSyXKcwc1ILbJ9+YgiTa5khaJ0lYegCxQK/BMSMDw6hov2Kzb3O7EVpsiVhlZFwRRSTkpJyP1hFJqnrlLtYuFkTk95Div4kn1h9UjSNDToFJnlKgiZie6tmC+H4V7054jMAq7CTrOFpKVBwfoEbiDUEVEDomqlm7MLpdkzOeCZm45XsDwOINCgmHAQoEPAgDB6mJ/8QtXOZ/qiN1djCail7faeImf6ojfNChoyI67D2jmgBrQjQ9oSAGNHNDyIbADCIa0PMI0BaNjocRDYBohhIUwjQE6PG/trtr22Uh6IkOf1zS/kgR7FMUwJqWBNKnpvj5m1p03MtNqmTJqryroSDQbIcABvzGDa8J9qaUH+t9IsLYmgSOHnVvCkQaNkX1pTvI+Xxgq2L9Ir8595gxXl9Ft8lV4jh7Sj8otbJo67KRvLkt0byist1rF8ljliw3cYm0xp0gS0oYMmrEK3AZUwPjBeiy7aXRsvawOJr03cvflFrMsxbZxGEVViQRMF3wJozDqPPEUEXkic5Yhlbj8N/Tyjk8vY8k3TJNlVMcBLsz13vvxwiI6OmSXp6M+oWauSTlyNOUdp3SC5EhUyXed0PdZ2vcQYG0Jr2mdszrpSaFTMU8VAUbiGaK8eO5uImOizLEGvS3Uh6oLhaDwercPAkQEuylO0ioViPVUMgRkeOWUaS12JjTH1VDMHyI4QFMl1qyVnLGWv4g+fOHjnvirUHaVEyUVIWkjE7aSMK5jK9XcQY9U1O137cJlWjYnEbJwTMG8blcOocR53atHkm8l0rGWafmM6QLItQCrihm7AsxHrSziC/q+EaS6Gnv7QikAhiHBoQagjcYxOqeu1EyrSpwaS52Ssglfsq44HgaRs7Nbpcy92a0rullXSCxrQthgYve0aDXFSe665Xs1K0D8Oa0/hxGT0TB0mYFAKSQQWIIqCN4hwEV0yzqlqmTJIdTuZb7Mw3QokOWStziGCsDjeDDH/AGfVt9qPBXL9q/xj0KPMvsstL2qfexUmgY+0VdKJ90enNCM1o6FIjoNgkIYdCNCBsJDiIRoCMIhIe0NIgBsIRD2hCIAY0JDyIa0MkcwgAk4AE9Gj501q0Wh0lLJJKm3ZG62QxaPoTS0y7Imn8Cm5kMPMx4RrIq/Olp9lL9VEmJy7XgrdSdGX7Uy9kJBKjuABL7sPdFTpMtMVuC17t8aUDs7LaJofblpQKAYrCDhlVXjFdrFopKFpLqN9SiRSjkGlOMOVrranmGmVXNLu/gIVRCyVTDuAdzRIAz6Rf6V0SgABIqXAdSjWjYmM7bpbTFJSdlClJHFlGsLK/Q9dXls7AtaFpJHaAjEMF4YM7L6GNFZ7RLmggMSMUkMoc0mo8OUZ9FqRKmpN8KSwBKXVjQAgF0ngY0H3VEwC8ASO6ahQ5EMU9GjDyxGd3UpshVs99J9Una6E48j4x53pzRJk2l5LhzgzMdxEei2RM1ChdPaiuyohK8MlAMr9QHOMzpu1Im2kA3kkKYg0VgaAgmnIxr4fizvFaLRYKJZlEuElKh+EKSDdHB38YKmSQoEEODiDFToy1qdRYrGwDgF0S2FApuDRcSJ6VjZLtiMCOYNRHN5N+y4AnS7rOSUjA+sn5j6LwFa7CFDaGOCh3TuIxunCLibpmzIX2UxwoBJJxx4Av5QlqsF3uspKqsS6VpP9M40luM3QpLMtT9mtN56Es4XkyxVlfi8d8avUHTkqzzFoUpd1RA7RQoVYhTmrYgcsw0Za0WsS0KKbzKIQkes5pcScy5DVwi8lWIBF1TFwL3FTMTxwFY0l+w9aSXDioMNlYPvJPwHkBHnugdaF2YiVNJVJNEr9aXz3jj9Hdf2pLYMpN0p2TkWBpXkfCNN7LTzH7MrQkaQWFGpQsClLxWlnORIcV3tiY9aaPHfs2tSBapt8Xr8pSQlOJJXLIHAuMcuDR6jZbKZhInm8pLbHqEEUWWa+Sxd6AgsMyhpMdJy3YKKz+BKl/wAoIik0lr1JlFSTRSXG1RjxTj7o1ASwYUG7KGTJKVd5IVzAPvgDL6J1/kT5qZYxWWBqznDKNQ0V9g1Zs0iYZkqShCy9Uvniwdh0EWbQBGRDWiQwkARkQ2JCIRoC0ZCEQ9oRoZGEQ1okaEaAKXWpbWZX4ikeb/CPDtKrvWierJJujpQeceya6W0ASpb7RVeKXrdAIc8HJ8I8fsVnE2akN+1nOfyhRV7gInLtpj0J1isfZ2SzpOYQ46qNfrKAdZQ8yXuvHnimL3XpV6VJIzI8NuF0bYkzbdKvYJE6YBvKUhvMv0gbzjFS6Yoxzct5VijsWgVTQSkgAFql64xd6XSdgDHabjhSL+waP7KWEpbid6sz9boLdJzrMW20XqTpUxDKBNbimqxSc654cY1Whp8tUtPZuUpAAJcv1zO+KiQi9MTz+ByOI8Y0SQw4DwaMfLl9Ms5q8jJCqhsTQc2+jGU1mlJlzCAA1SxDigJw+Uamwd8E0xbk2fGMvrfM9Msj1UrI53X+XjGng+NZ3uLWwWVSSq4p2uuiY5Y3Q4vYj+IboKUEEi+kylZKdvBYoeR8ISUCVKWMQwINAQAfDgYmRP7UFKXCcFKwI4ANU8cBTF458vlWkYrXbQqxN7YKLhKdrOm9vfGj1WtE02dKVrSXdQDPdIUUn1hQhj4wJpnRXZIWAT2awboqQGFQXepNXHwqZo1FE3kkAJXtJc1vipAD++OjL4Jl50iWyJstSglVSQHIN6oCgC95mdsYuxagahi+4ueTU4xmtJ2ZSpkpQIWkXqv+cMeO0IutH2EXUrQpImKTVGagHLHfzELG8ImWroahBxIL9Cw3YwbonTK7M7ArlEEFDF0uKlBy5cIDkWoKpgrd8RvgmclkK4JPuhxpNXpX/ZLKe0zCoIuJQ5JBKnJZI3M4J6R6jPUgHtEFN5NGDC8jNPxHEDjHj32c6SmSFzFSyO6l0nBQvKod3Ax7TojSAnyJc0EMsPQuIsU9FqQoAhSSCHFRDjMG8eIiNIuLb1VkkcFmpHI4ji+8ROUDcICR9qn2k+Ihe0G8eIhexG4eAjuxT7I8BADSsbx4iGman2k+Ih5kjcPAQnZDcPAQBEbSj20/vD5xEq2yx/iI/fT84IuDcPCFEAC/2hL9tPQg+6E+/IyJPJKj7hBbw0wEFNsTkFn/AC5n/wBY4Wn8Ez91veRBDQkMPLftT0mmTaZJIUlUyUsC8UsGZKTQlu8cTkOMZvVGzFU28AGloJxzVyByBhftxtd7SMtH/bko8VKWr3FMF6gSyLOCzX+0P6UhTcnJ8omzna50B1yC0ypAU10pl3W5KcKJxOYoB4VdZ7X2M0zi91CJgLYkzClKUjiWPgYn1/S8mz/lR7lRVWmefRyj3b1+8fXUKISdxG0ePlA3k/SnlJe0IG4Kp+kt5xfqs794iKOwJ9KCTVlnyi6Q6q1fDAHMxGV5R5JyyaLa00AAvdVdIapYgAb68xFjO0tMQxUgkBNQGdKhm27witkyntKTmXr0Jpv8TGjm6OKwEhTJC7zAMW3A5Y5DPOJzs3ynyd8o9C6RmLno2VEMSwTwydgWo5EU+tBXfmKUhSXEw7TAtdIwB3RefcjL2kqUkp9YNeyfgeReCE6RWpBFolonJNNkXVKFMjQ15Q8M5jOGXrPszRwvXtoKqG4YtTAb3rFrLlMKU+PP5xXrMlG3KdPdCpTFwNraDmoc5UEFWbSKFkhKhT6wjHPtcB6y1kjIufoRDq2u9KQXdTTH3A38OjQRrDWUOZ+ECatSQJSCCXZbh8QJh6Rtl/5xE7qa32dyktWtRQ48MerwQNGvJRNKQSFN2gISRtNtVZQwrRvGEtp7v6vfF3o2YDZQHDhVRudYZ4XjrOfOs3bLSy2TQk91QOIYEgjAvXOCbTplSJKxMlre6oA3RiUlgWJHF4gtEllrTim8rZOVW8Idb7PdQtiq4ZKVLCiFB2LFL1TVj16RWIwvNZWXppcmQpKACVgJvcHVe8QWiy1J18m2FWwSuR68knD8SD6p44HPfAmiLKJl8BN5AAvUDpd2IrWuWeEQaR1eXKIUMMlJcB9wJG1yx5xr06Jzw+htE6ds9tkdpKWCk0IwUhWLEeqoFj4GDbPOdwSLycWz3KHA+RcZR836ua0TrFOvyVXVUCkHuTBuI+iMt0e1aqa3f2glcxMq6Zd0XcSbw2kEnGoBBHDiIRWaaxo6B0TEqAITQ8APHdDnG7+ID4wiSmGmGEp+lf1hhUPpR+EAPMI8RuOP8ZhLvA+fzgJI8NUqIzJ4fy/1jjKO4DxPyhgqpwGY8RDFzgxIc0LMCYcJXHwAHzhRLGdedffDJ8xazaZXa7YudMAvqYXQKC6AkAPyj0PVySpMu4mgQhacsUpQDGEmTBaNJKmKNFT1L8VFYHgBHpGg0BlNmZj9VIiatQ6x6OMxUsKUyAhK1KoyUJSp8hiWHM5xVdl2hYjEF33xY6YWvs0JUTVKL5V3iErWQnqoA/pED2KTeWkZ4eNIHRh8UVknkTKuNhVSMN4wxZy+EbLVlSTIvAM6lc2Bo/mesYi3L2yBk4PyiFX2gKsyEypSEqKSoqKiWcswDbqvzg19s8+zbCp7Sjr7n6jqY1C5b4UND4GuG8RlbEf7wg40Nf09adY2VhsaprvsoDhw7ngK5Z8Ywzlt4T5vkVMveT5DwYPD0yhu+vjB6tGpCWBqC7nPhyirtyVhBuUWCKHnXLc8Z3GztCfs99Yq59juTb6UFmLlNakHEYNFuDHEUhSnOFYi0SlyymffSXJvpe6KChx8SGrjD9HaPMmWFBSZkpImG+kvRSwoAt1g7sgWNDuiC1aMSUKui6og4UemBbEc4v33NCA5868lKx+LyJx4xVkqFus6gSm+tIUxZ0uKK3jhBcmSpEpLsCCsUwoo/XhBCNDzVzbPOQm8hM1N5iHABqSN3KNPH2w/iUVOAExf5le+JNMXPucxaSCrsSFEEFikpF0tgzmhrWGWw+lX+ZXvigCEpNuVeG0i41e+SFAYNgk1h4d1Pj+VD6uyVBLgs82Sg77q74bHD3xrP7SlomKkzEgIVVlMAakUc47L7+oeMpoWaE2ZaiaJn2YvwF+Cta7CLSlUxC6S5InpYUWO1WGY1BZXzi7y6xundRErKVSVi4pSQXqwJZ3zHNiM+Gk0SDZLiUbBQGSrIjcve+/D3xl5FqnJkykrV30EsH7zhIIUHu0LPnGtllCkpF7tEmlDVKswN3IwuR22WjdY5aqqIlqJAWkml5RAC07wSQDxIO8m8d48uMoow2kjA5p+txjUaB1qQwl2ghKgNmbglYGSiO6sbs+ZaHtNjTkwjwt3cX5/0hpB3eB+cBEhI4ngfCG3+fgflADoQw29wPg3vjq8B5wyITFXrKlSrHPCFFCuzWyxQgs7jPhljFn2fXj9YRUa22m5ZVVAvKSiuZUe71ZoYeB6L0SoT2ULtza/MCbo6EE+Eej6LIAWSq6kJmEn2RsF+kUmk0Xey9oqCeiSL3mseEXWhy6qBw67xyZwAOZPkIje2ig0zLchJBBCEFnqHKlAHiAoPxiuM0oqmhy3jjF5rQsJtJP4E0jH6Z0r2QoxWrAbuJ4e+KjX21jIC01pK4LiTtHE+yPmYzrQ9SiSSS5NSTEC526KZNrYxenywKEvU1yG8bnzj0K3ejlJQgsWZxiN5HEn3xhNEf8AUyya96px7uVMOsbbSU1yCkXqHgceND4xnFeXtVy7DNlbcqdMKsbi1qWhXAhRLPvGEW65gmS0zkhrwD7xwPEFxAYtgAF4KTzST5pcQfYQDJWxBSVE9SxPm8GU9ppkdK0epXDz8hA8+SQbqn6ZxW6Y0EbQu8Z85GDJCgUBg3dI+MG2OXNEsy5kwTCALkwpZQD1Cql6Z+MZ3xzXBm6PkdmgIDsmgq9MoKUxBeOly67RYZnHAboGsmnbNPX2cpSgv1b6Si+dybzF+gjP0tEVdomApIGS5nwMPk2lSFOla0b2Lp6pLp6tEE9WNG21dcH8xBSXFWooNhTEGngIc4jkzv6tpJs8qVeVdc5pDA8WfGA9IWOWLPPUFodQCig3gu+4TRyykscoI7NLnEUypXjAemQfu0yookHj3hhxisbyPHlrL8qvRqj9xtBGKZlnIbhebzi6kF5S3q9hUTx9MqG/Z7ITMlT0qSCHl0UHBICiC0aa2aIEwzFJAQoyVyQB3DeN8KbEbRMXle47tKdKxMQgkMFSZg/92WIWRaFSwClxVYBxIKVrALesM9/OH2nRypMtDKC0okzASMAorlqY5jA+ERX7tnvJxaYoUo4WpWH6ocpycLqXaAolRVVjhgS+eNC0V+sdvEmRfCdpXdTkSX2uQY+7Awk2SQpZSWUq9uYkbRDZYf8AERW4CYJV4XroXQuzsrB+lIY00eo/2pJnJTJtIKZuylCgHExyEgEDBVeRFRuj0Zo8c1YsCbNOVOQkGZdTdJDhBUDeYcQw5GjPGv0broROP3glKSkNSiVAkk0DkEUfhgIPaVGWNjZjGKzQRezS+Sv51QZKtaVAKBcFiCxqDUHCKvV60j7rL/V/OqGlaxzxF23Aw0rVuAhhMTGG+12SuZYQiWQ98KKc1AJUKcip42Nw5mMP9o2lzJXZ5YQFJUraUDVL0HIOxrixEMMKm0Fcmy3nKksC7uSVJrXGl2NloB+zU4bbNPMdWYxk7TLCroJp2gG5xeSlg2FPdGt0NOASv8/+wfKI+2mTM65TGXPUElSgiUEpGZ2lHwAJjy2dPKlFSi5OJj0HWG3k2qWcEqAVXGiFgePyjPWGxypk9V+WFXlpFSoAXlAEgJIrj4w4uYW47ZadM8IheNDrToqXJVdlpa6spckklhifB4pUy4pnY3OikPaJfJVWY93KmHWNqs7UYvRCWtEuntVIr3eWFN+cbRSdrpERXl7OEdY1naD0vYdBHEQ2y+tz+AhsU8cnvdPjHQqTtdIRnwNbpYKKh2KSHyIILjceMEmIbV3D094gOqW2C7MdnAW7HA1HvaLCTpBc0TO0AKE7gxSagFO+u+ANKhlDiVeSh8zBtkT6K0c0++In2x/qQ2cyw6ppISBgA5UXZhAusVnT92mLQp0FKSHxHpEi6eLmINKn0RwyxDwVrKQLPNRV19gAANxSWHHCDGdI8cmpf3N+zOZ6OdeIG1LxpiFACNqTGL1FWiSmZLnBTTAhQJSWqCky8HKg703xbT9YFJnTU3QUS3q7El0Ddjtu/MNnDyjslHawrazTPyn684oTaQpNxQYCignZJGBHsvjVoP0rpETbPOADBLoc4PeY9IrRo49rclrSsXb15wxGHGrlhzBhYujD1s5W0haVKJBYbRAUwJJSRdxYmvVoHtclrgAxvqBwoSo031eHWWwLSlz7KDR32j3TxEQ2qfdbPEMcKgg0elHwi70i4zfAnR1qoSXDAB/yun4QhtrrXKIBAql+IBI4Zw3RcwEEANhm7mrng74RDarMrtlEBgS4NcggDOhcq/djLHXsVbHUyeiVKWO0ZN5ggqF1IGITWlSaCkWGqVqH3OWz/wCJk9O0XGNss4qsylU2gvAMGBVShff4wmqusS5IlIQkKQQozasxKgwT0bhUxtGFb+z6QvzlpBOylNCGq6nNeF2CzN+qfCKOwaSlrtE0gpqiURXisHrRPlFpItN5LgjEs24EgHygSF0tpJUsyQkA9rORLLvQKCiSONIyevujl9smYay1JCeKVJqH3u7v+Fueg1iX6Sxh8bSjyQsxk9O6Q7Tti5UgTqYggDEN5g0xEFXj3FFPl3RLG+aCf30+OOPEwfYbaVTEpHdvPz2Zg+AgPSAHZoJLEzWA37SPACE0ZNHasPVJf91VBEVpVJrAWnyRuly/EpJ+MVujf2/+ZL/nEWOsTfeJR/BLfpL+UV9hI7RVa35V0b9sPFOmcYIdcEPPmD/z1e4xS9kOJ/LgPCLvWoPaJmf94UG30NIGSkgd6Ujhsk/xfIRbDXX4i50QlrSinkaUOGwI23rdPjGG0IoGekhizB9mjhWDDzjcvXpGcR5bupFQyzYq5/7RDjDLMGK+Kv8AaBFMk4jk97p8Y5McnvdPjCNIqILSdg9PeImUYhtFEHp7xAKp9LUA/Ms+cJoDTP3iTaTcuspHrXnJPINhxhLe8xQQlnvKxLZ5wLqzZ1SZFsSsMUzEP44jeCKwp1WP9SW2pCpZBfLAOfAkQzXV7tPal83uxKmc4wNSPeIg14SpSSlIKiSigBJ7p3RGKfHOJ+VLNUoz7KFC7cnyZZSQAywQolhRmKfONDpOeO0taXqGLcL8gP4xlrEhSVWa8lSSbYksoEYCUM4v9IqedbD+FvCdJjTK7dUizW/3W1nLtZgHK+IhtlnBtE1LYSVEcCLOIllyyqTakBnVPWA+GRrEExf95m1/wVf/ABxExv47xf7/AOF7o7WeTPAlovBYupwwIupLb2vDxgK2THQm9tbMxW5i+PGsZnVR02gliNs/xTJDeQMX1qmKKKBw0wE7gRj4++LsTJqitHKSFLCUtdKRUu7i98Yl0hbki8ATsqAWR6oIcKObcflFboOeDOmvS8ZTc+zdoFtc+7blkKYvUFLpIYOk1q8ZTH9QlaGykiyL3tNy/EqvKAtAdySR/wBs/wCqvrE1nlhFnXdJukLZJqE1IYZtTCBNW1jspTityh/zZkXemc7FWmaoTlti0sg4+23LCNFq9rABKAWouFFncuC78qxlbfMecvh2QP8AHHaO2TVJBcjheD48aCHEXHU9mx1l0mi/YlhQLT7zZ0lTKcKkRldITHlTFKptBR5qSSYNnpV2bkUYM+9qxn7fPWqROK0hO1LYCuyxFa/TwVfjnILTFvBnS0MRdtCmwZgtCfe5giwKaev8yv5CfjGeJ25H5x/qIi+syv7wsVoT/pwsldVV6wn08v8AJL/0xFfYj6f9aP50xYaxj08v/wBOV/IRFXZVNP8A1I/mTBHVj8Ha1ft5uP8A1CsM8Q0Cy5agKSgBxJfyaCtZZiVTphSSB27uC5rVxhv6QGmzpPqKPMh/jFysOePxB+rBHao2SGIDnftf1j0QmvSMDoM+mTR9vfh3qYl43T7XT5wt7rHOa1E7wyQaq5/AR3WGSjtK4kfygfCEgWkQiRtPwbjjAH9mSySSkF61J+cE2exoR3UpTyAEBp1zAASSABiTgBxgWbb5Sg3aIrxBz4GCSI5KRAbGaStykT5hSAal3dmNDhGotKZAkzEomovLCXdSXNzDAuSwasZ22zEmYrmr+YRPInJKaVDOWFABvYMIm1jc/wBk2hp6b/piwALbL1cNkcg8WtktKVW1NxV4FBJ2VBiABnwBMUmjAqZeuC8Q5Zx7zFhq7LWLaywH7Mqobwrs/EwoeO79F1ysaplosYS4KZl57rgAKQ7nBJzD0LEczDoCUe2CgsqnEuoEAJS6VXQOaBlBelG7YFRLhNOpINOMC6MtyllRUU95YSHVeYLKX7rNljCzt+nRjA2skoSrHNKQQq8qZfCmJKjXAZZVyjz+06zzhNUvu3wpIoBsEXWzwSwj0LWdSVSFpU6QboKiwFa0q+4VaMnO1RNoBVIUAEoJAJvXlBYBD0u0L9IrHrkWzXALVbSyhOcJvAbSgSboIUg3iOJSkdY1K9Id0FICfSYEiqgogmpe6cKRU6L0cqyCeJiAVCXJNGIUVzChi4xDu3KJ9J6Ml+jmgTJskkgKlpdQOYUgVYKBFXp0itFM9TR8rSyJc9S1C6gqQ1CQLsu7upUGLS22RyqahJU4cUJBzETauKtLrE6UEopc2kkl1HHPCrHfFjMsSwVB0pQtiXUQoMb2yM2L9Mom/Q39qvR01cyRMl3CCLwxDEqJpiVCpzg2ZJuzUhCUpSwG4UdRSwoDV4Kl2ZIfMnEsztmaV8IckNvJ4/8AEHZA1JvsUgOSTh+EAOYlRo8lQXeuYEoAF12ALF6Z1gkzIjM+D1/mnRtuVdQfZ2WIIvOSQe9TdzrHm+ldNTwpUtRdF7IUUAWBfP3CPS7RIvSwCTUvSjbvcPGMdbNDLUoy5aUElQJmLlkhIyBYFsHhzWzRCWiYqWopVeDKAcEK2kGuF0AEYboNsrdvOJp3fEoSln4O8IdCTJKUrmzULXexSCkM6S1QPZFREaZhM9ZIYKBbiQEpfizGDJe+SaWs8lSpswzU+jlSggApdRCSHxqH3QHP0KmUmVN7VKlrmIBQCCwJBHF6RX6WSL4DCkkHqcPcYei2zFrSlUxSk9pLN0l2IIAxrQUZ4fDoxmXr+wHT8z004uR/eF1GPeOERpWn/uzR0V84XTS/S2guzWhdcW24fLUWpPT+pIfzTFIn1+IL0N+2RnteFTz98bS/WPP7FZ1mYm5Ol3rpVeFQm6CWJKcaHL3w6VrTaAtryTVqpSRj+WD1rnzymVehiYDm/KsRC03Su9shLFzSl0F65Y+EEItqG/aIpUt78Yr9ITJKwpSpswgpZkYM2WzU9YjZequVrvLBJbYSq6VXg7YXroyfj0jVlDAFwQd31uMYOzarWdTGUqckGrqMv3XYXUcrVOmKWtSrqWqXxLVflFXV6Gm57SIu1WfVAH5nPkG844qaG/eBSoxEQNsyvQM9c2+QEoK7wdQwvPhFvo1SpypiTNUUbaGCQkA4c1MDnF2JoIAFW3QPZrHcUSApzi+GL4D5xOz0BtGiUSJWyLzlIJXgNoZJY4xa6PsyUzUkJAPZs7eqLrDxeHBeRLHcGf5xJZSL/Fs3+MEvJ607SE0BQvG7gxZ6ktkHxhNFWoFKkqUSRMWHqASTeq/PFobpNCVkAsW4kHeMMPCFkoKAaBIJz2Hdg9aqpuGUFvJqTXbQEyehpRN68FXXSElgzKqDxz5RBqfq5NkImJnM6wUhDBaRUHfV8xTARpTaEjIq3F2T1escLUrIhI4MP6nrFe11ouAUvRctzeCSlSUpICAgC6q8HT3ncRNZLJJkuJUsDlsvzxP1lDwjjDFUOMKBPeURi3Knnj5w26EwnYmnHy57obd3cs6xRHmZDCuEIzozsK4nhv6Q1aTXChANRQnLnSGEU1ZjrKhSlpBLAmtKtn5Q4pZnzw48oPs+yBUOS/RoRIJqnG6uQLM68OkCCTVV0qBPQYYbVBhjBf3YeLHlifeT4w4oN0pa+DuVdIozcYk1NYrKk3hMS5TOuYNsmSFNQjMwPbZyEGUADtmaC7MAFtTjWALfo60TypJQkD7wCTevEHsUUAJ3EHGArLqwZa0qUCHMwXnBFFAMz0DiHelQNbbGqYVLlglKbOgl8WAIJ4sX6QFIV6QfmR/NGm0PZHs832jZ1JHgaQFO0QBLlKCSmbflIIwckrxfPZAhx04eSSet/wC7ZnSqvS2gu395XX9fnBkq8RQSpnGiT1wgfTVkXKXNv7JVNK6jAKmPURJ2ZUB6MTPxILeIGB8ItE+vwH0bpNUpJAJY5cGaArGPSpPF/jDUJpE1isylqZPeyi705JOV7I0pdJdyK0+uUWtg0lJmoLhZyIZIenF6RQS9XrSSBdoSKuGHE5t0i4s2hZtnBvITNc91C3U3tMBhwLGMNcNe1nJtqUURLQkb1Os+dPKJ7PNmKWCK7wEgA82AeAULnFhLs3ZhqqmAqPQY+UEoMxRur7QgZAdkjdU4q98TyS4VJLZngCB/XzitGiCpd4omiruZksjmzEw6StLhEq/eJwllaz1AcCLFGjpxWVLnCWgHuuhZO9gkU6l4mp3Ay5iJdFLL7g17oBBdhtAmhkdqrpMf3ROLXKQWlylrU4damSMeDA574dardMWALxQmrhDJHAYF/EQGEtAlS5jTCJasydtYcUJ/5hn3eUoFkzZoo6ph7OXQv3RUjhD5dilhV4IF72iHU/M1gpJb6MExGv5oF6SCdkTUy04BErYAAajgOcN+cDCdJNb4J3kqJ88YsDHAxeoENmuE7BBPWJ1BsYaSd58YbczhmdHPDXht6HpOzyYS9DGjiYYOvnf5w4L4/GISY4GENibzkEl2DDgNw3QTatgJfIGBJCStaEbyOgFTBek5zgKFQSW5QGhOkE3k0UzGpGB3Q5VpRvPhA18EVxhCBE7phUWtIXNdRA7dJwy7CUIfKUFtevBLryDqClE/pDNx5ZxWKQkzpr1AmIIFGfspdeJ90X6rCgvdAeK5IDI0ChIIvLLhu8sbLUFFbobatApUUqJXsqSvvqLlLs7k0rEptSRQrAIyvAEdHhDaR7Y/e/rFTotsH9on7QbwhGNQPSGKMSgwKkqc5yzRXyi/+0OqkVD3Rjlt4mKN2zUh67FUq4itIOnTjPaT8f7aSz6iyif8T98Yb6peLew6pypJvIQ53lRPvp5R0dGPtax1FgLOdwEdPSUpclgNzR0dCP6Nss0KGLcVf/kGArTakBdD2gwZ5iUlxvvXjyaOjoSMf1diJUxakXQlMpB9WXR+JOJ6mOs9hRLe6kAnE1fzjo6LkMSIekQkdDI4qAhb0JHQlFeOjo6HCpFGGFcLHRRGmEeOjoaXPCFULHQjJDgY6OgognR7BM2Z7ICE81Y/DzhlrW0qX9b46OhALehVTISOhKXaZYKRQVSk/wAIioGsEgzDLK2WCxSUq3PiA2e+Ojo0iFRYbFJnzrQtaEqJmqAJS5upSlAxy2YNOr1nx7JH7sdHRQYDWWxCXOmhAAS6GGQe7lzh6EEOEquEYpIcPvTHR0J1+O6k/D//2Q=="/>
          <p:cNvSpPr>
            <a:spLocks noChangeAspect="1" noChangeArrowheads="1"/>
          </p:cNvSpPr>
          <p:nvPr/>
        </p:nvSpPr>
        <p:spPr bwMode="auto">
          <a:xfrm>
            <a:off x="155575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Black female sexuality constructed and negotiated within street fiction?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What can educators learn from the increasing readership of street fiction by young people of color in general and young Black females in particular?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theoretical framework &amp;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Feminist Thought (BFT)</a:t>
            </a:r>
          </a:p>
          <a:p>
            <a:r>
              <a:rPr lang="en-US" dirty="0" smtClean="0"/>
              <a:t>Critical Race Theory (CRT)</a:t>
            </a:r>
          </a:p>
          <a:p>
            <a:r>
              <a:rPr lang="en-US" dirty="0" smtClean="0"/>
              <a:t>Qualitative Document Analysis (QDA) </a:t>
            </a:r>
          </a:p>
          <a:p>
            <a:pPr lvl="1"/>
            <a:r>
              <a:rPr lang="en-US" dirty="0" smtClean="0"/>
              <a:t>Bitch </a:t>
            </a:r>
            <a:r>
              <a:rPr lang="en-US" dirty="0"/>
              <a:t>(Deja King, 2006)</a:t>
            </a:r>
          </a:p>
          <a:p>
            <a:pPr lvl="1"/>
            <a:r>
              <a:rPr lang="en-US" dirty="0"/>
              <a:t>Crack Head (Lisa Lennox, 2005)</a:t>
            </a:r>
          </a:p>
          <a:p>
            <a:pPr lvl="1"/>
            <a:r>
              <a:rPr lang="en-US" dirty="0" smtClean="0"/>
              <a:t>Chyna </a:t>
            </a:r>
            <a:r>
              <a:rPr lang="en-US" dirty="0"/>
              <a:t>Black (Keisha Ervin,  2004)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 descr="C:\Users\Student\AppData\Local\Temp\2014-03-12 00.26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3255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Chyna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09291"/>
            <a:ext cx="1371600" cy="18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Crack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1433241" cy="19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themes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129145" y="2133600"/>
            <a:ext cx="4724400" cy="381000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Physical Appearance and Body Description</a:t>
            </a:r>
          </a:p>
        </p:txBody>
      </p:sp>
      <p:sp>
        <p:nvSpPr>
          <p:cNvPr id="5" name="Pentagon 4"/>
          <p:cNvSpPr/>
          <p:nvPr/>
        </p:nvSpPr>
        <p:spPr>
          <a:xfrm>
            <a:off x="1129145" y="2667000"/>
            <a:ext cx="4724400" cy="381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Expression of Female Sexual Desire</a:t>
            </a:r>
          </a:p>
        </p:txBody>
      </p:sp>
      <p:sp>
        <p:nvSpPr>
          <p:cNvPr id="6" name="Pentagon 5"/>
          <p:cNvSpPr/>
          <p:nvPr/>
        </p:nvSpPr>
        <p:spPr>
          <a:xfrm>
            <a:off x="1129145" y="3200400"/>
            <a:ext cx="4724400" cy="381000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Females’ Interactions with Males</a:t>
            </a:r>
          </a:p>
        </p:txBody>
      </p:sp>
      <p:sp>
        <p:nvSpPr>
          <p:cNvPr id="7" name="Pentagon 6"/>
          <p:cNvSpPr/>
          <p:nvPr/>
        </p:nvSpPr>
        <p:spPr>
          <a:xfrm>
            <a:off x="1129145" y="3592945"/>
            <a:ext cx="1690255" cy="4572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Gain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126836" y="4050145"/>
            <a:ext cx="1690255" cy="4572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Revenge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"/>
            <a:ext cx="5105400" cy="652318"/>
          </a:xfrm>
        </p:spPr>
        <p:txBody>
          <a:bodyPr anchor="t"/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Physical Appearance and the Body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54236" y="762000"/>
            <a:ext cx="4537364" cy="1371600"/>
          </a:xfrm>
        </p:spPr>
        <p:txBody>
          <a:bodyPr/>
          <a:lstStyle/>
          <a:p>
            <a:pPr marL="68580" indent="0" algn="r">
              <a:buNone/>
            </a:pPr>
            <a:r>
              <a:rPr lang="en-US" sz="1800" i="1" dirty="0"/>
              <a:t>“Damn near every cent I made, I used to pay bills and maintain </a:t>
            </a:r>
            <a:r>
              <a:rPr lang="en-US" sz="1800" i="1" dirty="0" smtClean="0"/>
              <a:t>my appearance</a:t>
            </a:r>
            <a:r>
              <a:rPr lang="en-US" sz="1800" i="1" dirty="0"/>
              <a:t>...Luckily, I inherited my mom’s beauty and body so I could just about make a potato sack look sexy”</a:t>
            </a:r>
            <a:r>
              <a:rPr lang="en-US" sz="1800" dirty="0"/>
              <a:t> (King, 2004, p.4).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" name="Picture 2" descr="C:\Users\Student\AppData\Local\Temp\2014-03-12 00.26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9" y="652318"/>
            <a:ext cx="321945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2800" y="2798618"/>
            <a:ext cx="548640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i="1" dirty="0" smtClean="0"/>
              <a:t>“I </a:t>
            </a:r>
            <a:r>
              <a:rPr lang="en-US" sz="1750" i="1" dirty="0"/>
              <a:t>mean if you want one of these niggas out here to spend some serious paper on you, you </a:t>
            </a:r>
            <a:r>
              <a:rPr lang="en-US" sz="1750" i="1" dirty="0" err="1" smtClean="0"/>
              <a:t>gotta</a:t>
            </a:r>
            <a:r>
              <a:rPr lang="en-US" sz="1750" i="1" dirty="0" smtClean="0"/>
              <a:t> </a:t>
            </a:r>
            <a:r>
              <a:rPr lang="en-US" sz="1750" i="1" dirty="0"/>
              <a:t>learn to sex them real </a:t>
            </a:r>
            <a:r>
              <a:rPr lang="en-US" sz="1750" i="1" dirty="0" smtClean="0"/>
              <a:t>good. </a:t>
            </a:r>
            <a:r>
              <a:rPr lang="en-US" sz="1750" i="1" dirty="0"/>
              <a:t>You know you’re a beautiful girl, so </a:t>
            </a:r>
            <a:r>
              <a:rPr lang="en-US" sz="1750" i="1" dirty="0" smtClean="0"/>
              <a:t>attracting </a:t>
            </a:r>
            <a:r>
              <a:rPr lang="en-US" sz="1750" i="1" dirty="0"/>
              <a:t>a </a:t>
            </a:r>
            <a:r>
              <a:rPr lang="en-US" sz="1750" i="1" dirty="0" smtClean="0"/>
              <a:t>big</a:t>
            </a:r>
            <a:r>
              <a:rPr lang="en-US" sz="1750" i="1" dirty="0"/>
              <a:t> </a:t>
            </a:r>
            <a:r>
              <a:rPr lang="en-US" sz="1750" i="1" dirty="0" smtClean="0"/>
              <a:t>timer’s </a:t>
            </a:r>
            <a:r>
              <a:rPr lang="en-US" sz="1750" i="1" dirty="0"/>
              <a:t>attention is the easy </a:t>
            </a:r>
            <a:r>
              <a:rPr lang="en-US" sz="1750" i="1" dirty="0" smtClean="0"/>
              <a:t>part. But to </a:t>
            </a:r>
            <a:r>
              <a:rPr lang="en-US" sz="1750" i="1" dirty="0"/>
              <a:t>have a nigga willing to spend the way you want, </a:t>
            </a:r>
            <a:r>
              <a:rPr lang="en-US" sz="1750" i="1" dirty="0" smtClean="0"/>
              <a:t>your </a:t>
            </a:r>
            <a:r>
              <a:rPr lang="en-US" sz="1750" i="1" dirty="0"/>
              <a:t>head and pussy game have to be on point” </a:t>
            </a:r>
            <a:r>
              <a:rPr lang="en-US" dirty="0"/>
              <a:t>(King, </a:t>
            </a:r>
            <a:r>
              <a:rPr lang="en-US" dirty="0" smtClean="0"/>
              <a:t>2004, </a:t>
            </a:r>
            <a:r>
              <a:rPr lang="en-US" dirty="0"/>
              <a:t>p. </a:t>
            </a:r>
            <a:r>
              <a:rPr lang="en-US" dirty="0" smtClean="0"/>
              <a:t>7-8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92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3657600" cy="120700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1800" i="1" dirty="0" smtClean="0"/>
              <a:t>“G-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-r-r-r-l, I had lust in my eyes and larceny in my heart. The two of us were horny just </a:t>
            </a:r>
            <a:r>
              <a:rPr lang="en-US" sz="1800" i="1" dirty="0" err="1" smtClean="0"/>
              <a:t>thinkin</a:t>
            </a:r>
            <a:r>
              <a:rPr lang="en-US" sz="1800" i="1" dirty="0" smtClean="0"/>
              <a:t>’ ‘bout it. We didn’t even waste time trying to find a hotel” </a:t>
            </a:r>
            <a:r>
              <a:rPr lang="en-US" dirty="0" smtClean="0"/>
              <a:t>(p.39).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00957" cy="41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819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i="1" dirty="0"/>
              <a:t>“Once we parked, he got a blanket…and led me over to an old </a:t>
            </a:r>
            <a:r>
              <a:rPr lang="en-US" i="1" dirty="0" smtClean="0"/>
              <a:t>mattress [</a:t>
            </a:r>
            <a:r>
              <a:rPr lang="en-US" i="1" dirty="0"/>
              <a:t>in an abandoned building] </a:t>
            </a:r>
            <a:r>
              <a:rPr lang="en-US" i="1" dirty="0" smtClean="0"/>
              <a:t>” </a:t>
            </a:r>
            <a:r>
              <a:rPr lang="en-US" dirty="0" smtClean="0"/>
              <a:t>(</a:t>
            </a:r>
            <a:r>
              <a:rPr lang="en-US" dirty="0"/>
              <a:t>p.40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i="1" dirty="0"/>
              <a:t>“The girls sighed and relaxed their bodies that had been so tense with ecstasy” </a:t>
            </a:r>
            <a:r>
              <a:rPr lang="en-US" dirty="0"/>
              <a:t>(p. 41).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09" y="15701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Expression of Female Sexual Desire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6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875</TotalTime>
  <Words>1244</Words>
  <Application>Microsoft Office PowerPoint</Application>
  <PresentationFormat>On-screen Show (4:3)</PresentationFormat>
  <Paragraphs>118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Pop</vt:lpstr>
      <vt:lpstr>Hip Hop Lit</vt:lpstr>
      <vt:lpstr>What is Hip Hop Lit?</vt:lpstr>
      <vt:lpstr>What is Hip Hop Lit?</vt:lpstr>
      <vt:lpstr>History &amp; context</vt:lpstr>
      <vt:lpstr>Research questions</vt:lpstr>
      <vt:lpstr>theoretical framework &amp; methodology</vt:lpstr>
      <vt:lpstr>Emerging themes</vt:lpstr>
      <vt:lpstr>Physical Appearance and the Body</vt:lpstr>
      <vt:lpstr>PowerPoint Presentation</vt:lpstr>
      <vt:lpstr>PowerPoint Presentation</vt:lpstr>
      <vt:lpstr>Analysis</vt:lpstr>
      <vt:lpstr>This is A global issue because…</vt:lpstr>
      <vt:lpstr>Thank YOu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79</cp:revision>
  <dcterms:created xsi:type="dcterms:W3CDTF">2014-03-12T04:13:43Z</dcterms:created>
  <dcterms:modified xsi:type="dcterms:W3CDTF">2014-03-13T14:21:34Z</dcterms:modified>
</cp:coreProperties>
</file>