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62" r:id="rId4"/>
    <p:sldId id="257" r:id="rId5"/>
    <p:sldId id="264" r:id="rId6"/>
    <p:sldId id="259" r:id="rId7"/>
    <p:sldId id="263" r:id="rId8"/>
    <p:sldId id="272" r:id="rId9"/>
    <p:sldId id="267" r:id="rId10"/>
    <p:sldId id="276" r:id="rId11"/>
    <p:sldId id="277" r:id="rId12"/>
    <p:sldId id="271" r:id="rId13"/>
    <p:sldId id="274" r:id="rId14"/>
    <p:sldId id="273" r:id="rId15"/>
    <p:sldId id="261" r:id="rId16"/>
    <p:sldId id="278" r:id="rId17"/>
    <p:sldId id="27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208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a24\Desktop\GCTBE_Women%20Profiles\GCBTE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a24\Desktop\GCTBE_Women%20Profiles\GCBTE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a24\Desktop\GCTBE_Women%20Profiles\GCBTE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a24\Desktop\GCTBE_Women%20Profiles\GCBTE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a24\Desktop\GCTBE_Women%20Profiles\GCBTE_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na24\Desktop\GCTBE_Women%20Profiles\GCBTE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Informal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Informal Market Sector</c:v>
                </c:pt>
                <c:pt idx="1">
                  <c:v>Formal Market Sector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Informal Market Sector</c:v>
                </c:pt>
                <c:pt idx="1">
                  <c:v>Formal Market Sector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Informal Market Sector</c:v>
                </c:pt>
                <c:pt idx="1">
                  <c:v>Formal Market Sector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Formal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Informal Market Sector</c:v>
                </c:pt>
                <c:pt idx="1">
                  <c:v>Formal Market Sector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Private Sector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Informal Market Sector</c:v>
                </c:pt>
                <c:pt idx="1">
                  <c:v>Formal Market Sector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1">
                  <c:v>0.04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Informal Market Sector</c:v>
                </c:pt>
                <c:pt idx="1">
                  <c:v>Formal Market Sector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26880"/>
        <c:axId val="22045056"/>
        <c:axId val="0"/>
      </c:bar3DChart>
      <c:catAx>
        <c:axId val="220268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6350"/>
        </c:spPr>
        <c:crossAx val="22045056"/>
        <c:crosses val="autoZero"/>
        <c:auto val="1"/>
        <c:lblAlgn val="ctr"/>
        <c:lblOffset val="100"/>
        <c:noMultiLvlLbl val="0"/>
      </c:catAx>
      <c:valAx>
        <c:axId val="22045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026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Data'!$C$40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'Raw Data'!$B$41:$B$49</c:f>
              <c:strCache>
                <c:ptCount val="9"/>
                <c:pt idx="0">
                  <c:v>Own a bank account</c:v>
                </c:pt>
                <c:pt idx="1">
                  <c:v>Prior business training</c:v>
                </c:pt>
                <c:pt idx="2">
                  <c:v>Is amount received sufficient</c:v>
                </c:pt>
                <c:pt idx="3">
                  <c:v>Invest Total Loan in Business</c:v>
                </c:pt>
                <c:pt idx="4">
                  <c:v>Ability to repay loan</c:v>
                </c:pt>
                <c:pt idx="5">
                  <c:v>Increased Income and/or Standard of Living</c:v>
                </c:pt>
                <c:pt idx="6">
                  <c:v>Able to expand business in last year</c:v>
                </c:pt>
                <c:pt idx="7">
                  <c:v>Separate capital from social and other needs</c:v>
                </c:pt>
                <c:pt idx="8">
                  <c:v>Keep Records</c:v>
                </c:pt>
              </c:strCache>
            </c:strRef>
          </c:cat>
          <c:val>
            <c:numRef>
              <c:f>'Raw Data'!$C$41:$C$49</c:f>
              <c:numCache>
                <c:formatCode>0%</c:formatCode>
                <c:ptCount val="9"/>
                <c:pt idx="0">
                  <c:v>0.8</c:v>
                </c:pt>
                <c:pt idx="1">
                  <c:v>0.4</c:v>
                </c:pt>
                <c:pt idx="2" formatCode="0.00%">
                  <c:v>6.6699999999999995E-2</c:v>
                </c:pt>
                <c:pt idx="3" formatCode="0.00%">
                  <c:v>0.66669999999999996</c:v>
                </c:pt>
                <c:pt idx="4" formatCode="0.00%">
                  <c:v>0.73329999999999995</c:v>
                </c:pt>
                <c:pt idx="5">
                  <c:v>0.4</c:v>
                </c:pt>
                <c:pt idx="6" formatCode="0.00%">
                  <c:v>0.5333</c:v>
                </c:pt>
                <c:pt idx="7" formatCode="0.00%">
                  <c:v>0.33329999999999999</c:v>
                </c:pt>
                <c:pt idx="8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'Raw Data'!$D$40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'Raw Data'!$B$41:$B$49</c:f>
              <c:strCache>
                <c:ptCount val="9"/>
                <c:pt idx="0">
                  <c:v>Own a bank account</c:v>
                </c:pt>
                <c:pt idx="1">
                  <c:v>Prior business training</c:v>
                </c:pt>
                <c:pt idx="2">
                  <c:v>Is amount received sufficient</c:v>
                </c:pt>
                <c:pt idx="3">
                  <c:v>Invest Total Loan in Business</c:v>
                </c:pt>
                <c:pt idx="4">
                  <c:v>Ability to repay loan</c:v>
                </c:pt>
                <c:pt idx="5">
                  <c:v>Increased Income and/or Standard of Living</c:v>
                </c:pt>
                <c:pt idx="6">
                  <c:v>Able to expand business in last year</c:v>
                </c:pt>
                <c:pt idx="7">
                  <c:v>Separate capital from social and other needs</c:v>
                </c:pt>
                <c:pt idx="8">
                  <c:v>Keep Records</c:v>
                </c:pt>
              </c:strCache>
            </c:strRef>
          </c:cat>
          <c:val>
            <c:numRef>
              <c:f>'Raw Data'!$D$41:$D$49</c:f>
              <c:numCache>
                <c:formatCode>0%</c:formatCode>
                <c:ptCount val="9"/>
                <c:pt idx="0">
                  <c:v>0.2</c:v>
                </c:pt>
                <c:pt idx="1">
                  <c:v>0.5333</c:v>
                </c:pt>
                <c:pt idx="2" formatCode="0.00%">
                  <c:v>0.73329999999999995</c:v>
                </c:pt>
                <c:pt idx="3">
                  <c:v>0.2</c:v>
                </c:pt>
                <c:pt idx="4" formatCode="0.00%">
                  <c:v>6.6699999999999995E-2</c:v>
                </c:pt>
                <c:pt idx="5">
                  <c:v>0.4</c:v>
                </c:pt>
                <c:pt idx="6">
                  <c:v>0.4</c:v>
                </c:pt>
                <c:pt idx="7" formatCode="0.00%">
                  <c:v>0.6</c:v>
                </c:pt>
                <c:pt idx="8" formatCode="0.00%">
                  <c:v>0.5333</c:v>
                </c:pt>
              </c:numCache>
            </c:numRef>
          </c:val>
        </c:ser>
        <c:ser>
          <c:idx val="2"/>
          <c:order val="2"/>
          <c:tx>
            <c:strRef>
              <c:f>'Raw Data'!$E$40</c:f>
              <c:strCache>
                <c:ptCount val="1"/>
                <c:pt idx="0">
                  <c:v>No Response</c:v>
                </c:pt>
              </c:strCache>
            </c:strRef>
          </c:tx>
          <c:invertIfNegative val="0"/>
          <c:cat>
            <c:strRef>
              <c:f>'Raw Data'!$B$41:$B$49</c:f>
              <c:strCache>
                <c:ptCount val="9"/>
                <c:pt idx="0">
                  <c:v>Own a bank account</c:v>
                </c:pt>
                <c:pt idx="1">
                  <c:v>Prior business training</c:v>
                </c:pt>
                <c:pt idx="2">
                  <c:v>Is amount received sufficient</c:v>
                </c:pt>
                <c:pt idx="3">
                  <c:v>Invest Total Loan in Business</c:v>
                </c:pt>
                <c:pt idx="4">
                  <c:v>Ability to repay loan</c:v>
                </c:pt>
                <c:pt idx="5">
                  <c:v>Increased Income and/or Standard of Living</c:v>
                </c:pt>
                <c:pt idx="6">
                  <c:v>Able to expand business in last year</c:v>
                </c:pt>
                <c:pt idx="7">
                  <c:v>Separate capital from social and other needs</c:v>
                </c:pt>
                <c:pt idx="8">
                  <c:v>Keep Records</c:v>
                </c:pt>
              </c:strCache>
            </c:strRef>
          </c:cat>
          <c:val>
            <c:numRef>
              <c:f>'Raw Data'!$E$41:$E$49</c:f>
              <c:numCache>
                <c:formatCode>0.00%</c:formatCode>
                <c:ptCount val="9"/>
                <c:pt idx="1">
                  <c:v>6.6699999999999995E-2</c:v>
                </c:pt>
                <c:pt idx="2" formatCode="0%">
                  <c:v>0.2</c:v>
                </c:pt>
                <c:pt idx="3">
                  <c:v>0.1333</c:v>
                </c:pt>
                <c:pt idx="4" formatCode="0%">
                  <c:v>0.2</c:v>
                </c:pt>
                <c:pt idx="5" formatCode="0%">
                  <c:v>0.2</c:v>
                </c:pt>
                <c:pt idx="6">
                  <c:v>6.6699999999999995E-2</c:v>
                </c:pt>
                <c:pt idx="7">
                  <c:v>6.6699999999999995E-2</c:v>
                </c:pt>
                <c:pt idx="8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88928"/>
        <c:axId val="85790720"/>
      </c:barChart>
      <c:catAx>
        <c:axId val="85788928"/>
        <c:scaling>
          <c:orientation val="minMax"/>
        </c:scaling>
        <c:delete val="0"/>
        <c:axPos val="b"/>
        <c:majorTickMark val="out"/>
        <c:minorTickMark val="none"/>
        <c:tickLblPos val="nextTo"/>
        <c:crossAx val="85790720"/>
        <c:crosses val="autoZero"/>
        <c:auto val="1"/>
        <c:lblAlgn val="ctr"/>
        <c:lblOffset val="100"/>
        <c:noMultiLvlLbl val="0"/>
      </c:catAx>
      <c:valAx>
        <c:axId val="85790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85788928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Marital Status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Data'!$C$31:$E$31</c:f>
              <c:strCache>
                <c:ptCount val="3"/>
                <c:pt idx="0">
                  <c:v>Married</c:v>
                </c:pt>
                <c:pt idx="1">
                  <c:v>Single</c:v>
                </c:pt>
                <c:pt idx="2">
                  <c:v>Widowed</c:v>
                </c:pt>
              </c:strCache>
            </c:strRef>
          </c:cat>
          <c:val>
            <c:numRef>
              <c:f>'Raw Data'!$C$32:$E$32</c:f>
              <c:numCache>
                <c:formatCode>0%</c:formatCode>
                <c:ptCount val="3"/>
                <c:pt idx="0" formatCode="0.00%">
                  <c:v>0.73329999999999995</c:v>
                </c:pt>
                <c:pt idx="1">
                  <c:v>0.2</c:v>
                </c:pt>
                <c:pt idx="2" formatCode="0.00%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41824"/>
        <c:axId val="71743360"/>
      </c:barChart>
      <c:catAx>
        <c:axId val="7174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71743360"/>
        <c:crosses val="autoZero"/>
        <c:auto val="1"/>
        <c:lblAlgn val="ctr"/>
        <c:lblOffset val="100"/>
        <c:noMultiLvlLbl val="0"/>
      </c:catAx>
      <c:valAx>
        <c:axId val="71743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174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Data'!$B$34</c:f>
              <c:strCache>
                <c:ptCount val="1"/>
                <c:pt idx="0">
                  <c:v>Level of education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Data'!$C$33:$G$33</c:f>
              <c:strCache>
                <c:ptCount val="5"/>
                <c:pt idx="0">
                  <c:v>Did not complete ELEM</c:v>
                </c:pt>
                <c:pt idx="1">
                  <c:v>Elementary</c:v>
                </c:pt>
                <c:pt idx="2">
                  <c:v>Secondary</c:v>
                </c:pt>
                <c:pt idx="3">
                  <c:v>High School</c:v>
                </c:pt>
                <c:pt idx="4">
                  <c:v>College</c:v>
                </c:pt>
              </c:strCache>
            </c:strRef>
          </c:cat>
          <c:val>
            <c:numRef>
              <c:f>'Raw Data'!$C$34:$G$34</c:f>
              <c:numCache>
                <c:formatCode>0.00%</c:formatCode>
                <c:ptCount val="5"/>
                <c:pt idx="0">
                  <c:v>0.1333</c:v>
                </c:pt>
                <c:pt idx="1">
                  <c:v>0.4667</c:v>
                </c:pt>
                <c:pt idx="2">
                  <c:v>6.6699999999999995E-2</c:v>
                </c:pt>
                <c:pt idx="3">
                  <c:v>0.26669999999999999</c:v>
                </c:pt>
                <c:pt idx="4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92928"/>
        <c:axId val="72494464"/>
      </c:barChart>
      <c:catAx>
        <c:axId val="7249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72494464"/>
        <c:crosses val="autoZero"/>
        <c:auto val="1"/>
        <c:lblAlgn val="ctr"/>
        <c:lblOffset val="100"/>
        <c:noMultiLvlLbl val="0"/>
      </c:catAx>
      <c:valAx>
        <c:axId val="724944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2492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13287112492507E-2"/>
          <c:y val="4.6770924467774859E-2"/>
          <c:w val="0.87077604070303372"/>
          <c:h val="0.72112459900845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Data'!$D$20</c:f>
              <c:strCache>
                <c:ptCount val="1"/>
                <c:pt idx="0">
                  <c:v>Capital in USD (est.)</c:v>
                </c:pt>
              </c:strCache>
            </c:strRef>
          </c:tx>
          <c:invertIfNegative val="0"/>
          <c:cat>
            <c:strRef>
              <c:f>'Raw Data'!$C$21:$C$26</c:f>
              <c:strCache>
                <c:ptCount val="6"/>
                <c:pt idx="0">
                  <c:v>Median</c:v>
                </c:pt>
                <c:pt idx="1">
                  <c:v>Mode</c:v>
                </c:pt>
                <c:pt idx="2">
                  <c:v>Mean</c:v>
                </c:pt>
                <c:pt idx="3">
                  <c:v>Max</c:v>
                </c:pt>
                <c:pt idx="4">
                  <c:v>Min</c:v>
                </c:pt>
                <c:pt idx="5">
                  <c:v>Range</c:v>
                </c:pt>
              </c:strCache>
            </c:strRef>
          </c:cat>
          <c:val>
            <c:numRef>
              <c:f>'Raw Data'!$D$21:$D$26</c:f>
              <c:numCache>
                <c:formatCode>General</c:formatCode>
                <c:ptCount val="6"/>
                <c:pt idx="0" formatCode="#,##0">
                  <c:v>423.73</c:v>
                </c:pt>
                <c:pt idx="1">
                  <c:v>424</c:v>
                </c:pt>
                <c:pt idx="2" formatCode="#,##0">
                  <c:v>641.95000000000005</c:v>
                </c:pt>
                <c:pt idx="3" formatCode="#,##0">
                  <c:v>3178</c:v>
                </c:pt>
                <c:pt idx="4">
                  <c:v>85</c:v>
                </c:pt>
                <c:pt idx="5" formatCode="#,##0">
                  <c:v>3093.22</c:v>
                </c:pt>
              </c:numCache>
            </c:numRef>
          </c:val>
        </c:ser>
        <c:ser>
          <c:idx val="1"/>
          <c:order val="1"/>
          <c:tx>
            <c:strRef>
              <c:f>'Raw Data'!$E$20</c:f>
              <c:strCache>
                <c:ptCount val="1"/>
                <c:pt idx="0">
                  <c:v>Amount Borrowed in USD (est.)</c:v>
                </c:pt>
              </c:strCache>
            </c:strRef>
          </c:tx>
          <c:invertIfNegative val="0"/>
          <c:cat>
            <c:strRef>
              <c:f>'Raw Data'!$C$21:$C$26</c:f>
              <c:strCache>
                <c:ptCount val="6"/>
                <c:pt idx="0">
                  <c:v>Median</c:v>
                </c:pt>
                <c:pt idx="1">
                  <c:v>Mode</c:v>
                </c:pt>
                <c:pt idx="2">
                  <c:v>Mean</c:v>
                </c:pt>
                <c:pt idx="3">
                  <c:v>Max</c:v>
                </c:pt>
                <c:pt idx="4">
                  <c:v>Min</c:v>
                </c:pt>
                <c:pt idx="5">
                  <c:v>Range</c:v>
                </c:pt>
              </c:strCache>
            </c:strRef>
          </c:cat>
          <c:val>
            <c:numRef>
              <c:f>'Raw Data'!$E$21:$E$26</c:f>
              <c:numCache>
                <c:formatCode>General</c:formatCode>
                <c:ptCount val="6"/>
                <c:pt idx="0">
                  <c:v>318</c:v>
                </c:pt>
                <c:pt idx="1">
                  <c:v>636</c:v>
                </c:pt>
                <c:pt idx="2">
                  <c:v>386</c:v>
                </c:pt>
                <c:pt idx="3">
                  <c:v>636</c:v>
                </c:pt>
                <c:pt idx="4">
                  <c:v>106</c:v>
                </c:pt>
                <c:pt idx="5">
                  <c:v>530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2535040"/>
        <c:axId val="73995008"/>
      </c:barChart>
      <c:catAx>
        <c:axId val="72535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73995008"/>
        <c:crosses val="autoZero"/>
        <c:auto val="1"/>
        <c:lblAlgn val="ctr"/>
        <c:lblOffset val="100"/>
        <c:noMultiLvlLbl val="0"/>
      </c:catAx>
      <c:valAx>
        <c:axId val="739950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72535040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Data'!$B$60</c:f>
              <c:strCache>
                <c:ptCount val="1"/>
                <c:pt idx="0">
                  <c:v>Source of capital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Data'!$C$59:$F$59</c:f>
              <c:strCache>
                <c:ptCount val="4"/>
                <c:pt idx="0">
                  <c:v>Informal Group</c:v>
                </c:pt>
                <c:pt idx="1">
                  <c:v>Self</c:v>
                </c:pt>
                <c:pt idx="2">
                  <c:v>MFI</c:v>
                </c:pt>
                <c:pt idx="3">
                  <c:v>No Response</c:v>
                </c:pt>
              </c:strCache>
            </c:strRef>
          </c:cat>
          <c:val>
            <c:numRef>
              <c:f>'Raw Data'!$C$60:$F$60</c:f>
              <c:numCache>
                <c:formatCode>0.00%</c:formatCode>
                <c:ptCount val="4"/>
                <c:pt idx="0">
                  <c:v>0.73329999999999995</c:v>
                </c:pt>
                <c:pt idx="1">
                  <c:v>0.1333</c:v>
                </c:pt>
                <c:pt idx="2">
                  <c:v>6.6699999999999995E-2</c:v>
                </c:pt>
                <c:pt idx="3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23680"/>
        <c:axId val="74025216"/>
      </c:barChart>
      <c:catAx>
        <c:axId val="7402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74025216"/>
        <c:crosses val="autoZero"/>
        <c:auto val="1"/>
        <c:lblAlgn val="ctr"/>
        <c:lblOffset val="100"/>
        <c:noMultiLvlLbl val="0"/>
      </c:catAx>
      <c:valAx>
        <c:axId val="74025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402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Data'!$B$54</c:f>
              <c:strCache>
                <c:ptCount val="1"/>
                <c:pt idx="0">
                  <c:v>Type of business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Data'!$C$53:$G$53</c:f>
              <c:strCache>
                <c:ptCount val="5"/>
                <c:pt idx="0">
                  <c:v>Food Items</c:v>
                </c:pt>
                <c:pt idx="1">
                  <c:v>Agriculture</c:v>
                </c:pt>
                <c:pt idx="2">
                  <c:v>Petite Business</c:v>
                </c:pt>
                <c:pt idx="3">
                  <c:v>General Articles</c:v>
                </c:pt>
                <c:pt idx="4">
                  <c:v>Other</c:v>
                </c:pt>
              </c:strCache>
            </c:strRef>
          </c:cat>
          <c:val>
            <c:numRef>
              <c:f>'Raw Data'!$C$54:$G$54</c:f>
              <c:numCache>
                <c:formatCode>0.00%</c:formatCode>
                <c:ptCount val="5"/>
                <c:pt idx="0">
                  <c:v>0.26669999999999999</c:v>
                </c:pt>
                <c:pt idx="1">
                  <c:v>0.33329999999999999</c:v>
                </c:pt>
                <c:pt idx="2">
                  <c:v>6.6699999999999995E-2</c:v>
                </c:pt>
                <c:pt idx="3">
                  <c:v>0.26669999999999999</c:v>
                </c:pt>
                <c:pt idx="4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70176"/>
        <c:axId val="75171712"/>
      </c:barChart>
      <c:catAx>
        <c:axId val="7517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75171712"/>
        <c:crosses val="autoZero"/>
        <c:auto val="1"/>
        <c:lblAlgn val="ctr"/>
        <c:lblOffset val="100"/>
        <c:noMultiLvlLbl val="0"/>
      </c:catAx>
      <c:valAx>
        <c:axId val="75171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517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Data'!$B$58</c:f>
              <c:strCache>
                <c:ptCount val="1"/>
                <c:pt idx="0">
                  <c:v>Length of time in Business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Data'!$C$57:$F$57</c:f>
              <c:strCache>
                <c:ptCount val="4"/>
                <c:pt idx="0">
                  <c:v>&lt; 2 years</c:v>
                </c:pt>
                <c:pt idx="1">
                  <c:v>&gt; 2 &lt; 5 years</c:v>
                </c:pt>
                <c:pt idx="2">
                  <c:v>&gt; 5 &lt; 10 years</c:v>
                </c:pt>
                <c:pt idx="3">
                  <c:v>&gt; 10 years</c:v>
                </c:pt>
              </c:strCache>
            </c:strRef>
          </c:cat>
          <c:val>
            <c:numRef>
              <c:f>'Raw Data'!$C$58:$F$58</c:f>
              <c:numCache>
                <c:formatCode>0.00%</c:formatCode>
                <c:ptCount val="4"/>
                <c:pt idx="0">
                  <c:v>0.1333</c:v>
                </c:pt>
                <c:pt idx="1">
                  <c:v>0.4667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00384"/>
        <c:axId val="75201920"/>
      </c:barChart>
      <c:catAx>
        <c:axId val="7520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75201920"/>
        <c:crosses val="autoZero"/>
        <c:auto val="1"/>
        <c:lblAlgn val="ctr"/>
        <c:lblOffset val="100"/>
        <c:noMultiLvlLbl val="0"/>
      </c:catAx>
      <c:valAx>
        <c:axId val="75201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520038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40703678749347"/>
          <c:y val="1.661918639268127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Data'!$B$56</c:f>
              <c:strCache>
                <c:ptCount val="1"/>
                <c:pt idx="0">
                  <c:v>Type of business training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Data'!$C$55:$F$55</c:f>
              <c:strCache>
                <c:ptCount val="4"/>
                <c:pt idx="0">
                  <c:v>None</c:v>
                </c:pt>
                <c:pt idx="1">
                  <c:v>NGO</c:v>
                </c:pt>
                <c:pt idx="2">
                  <c:v>Consulting Firm</c:v>
                </c:pt>
                <c:pt idx="3">
                  <c:v>Other</c:v>
                </c:pt>
              </c:strCache>
            </c:strRef>
          </c:cat>
          <c:val>
            <c:numRef>
              <c:f>'Raw Data'!$C$56:$F$56</c:f>
              <c:numCache>
                <c:formatCode>0.00%</c:formatCode>
                <c:ptCount val="4"/>
                <c:pt idx="0">
                  <c:v>0.6</c:v>
                </c:pt>
                <c:pt idx="1">
                  <c:v>0.1333</c:v>
                </c:pt>
                <c:pt idx="2">
                  <c:v>6.6699999999999995E-2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02400"/>
        <c:axId val="110103936"/>
      </c:barChart>
      <c:catAx>
        <c:axId val="11010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103936"/>
        <c:crosses val="autoZero"/>
        <c:auto val="1"/>
        <c:lblAlgn val="ctr"/>
        <c:lblOffset val="100"/>
        <c:noMultiLvlLbl val="0"/>
      </c:catAx>
      <c:valAx>
        <c:axId val="110103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1010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Data'!$B$52</c:f>
              <c:strCache>
                <c:ptCount val="1"/>
                <c:pt idx="0">
                  <c:v>Type of Labor Employed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'Raw Data'!$C$51:$E$51</c:f>
              <c:strCache>
                <c:ptCount val="3"/>
                <c:pt idx="0">
                  <c:v>Family</c:v>
                </c:pt>
                <c:pt idx="1">
                  <c:v>Volunteers</c:v>
                </c:pt>
                <c:pt idx="2">
                  <c:v>N/A</c:v>
                </c:pt>
              </c:strCache>
            </c:strRef>
          </c:cat>
          <c:val>
            <c:numRef>
              <c:f>'Raw Data'!$C$52:$E$52</c:f>
              <c:numCache>
                <c:formatCode>0.00%</c:formatCode>
                <c:ptCount val="3"/>
                <c:pt idx="0">
                  <c:v>0.5333</c:v>
                </c:pt>
                <c:pt idx="1">
                  <c:v>0.4</c:v>
                </c:pt>
                <c:pt idx="2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20320"/>
        <c:axId val="111576192"/>
      </c:barChart>
      <c:catAx>
        <c:axId val="11012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1576192"/>
        <c:crosses val="autoZero"/>
        <c:auto val="1"/>
        <c:lblAlgn val="ctr"/>
        <c:lblOffset val="100"/>
        <c:noMultiLvlLbl val="0"/>
      </c:catAx>
      <c:valAx>
        <c:axId val="111576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1012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E6883-0EB6-46E6-88C2-CF96F571B83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3C80B-D406-452C-9CBB-C5BC87E18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retrieved on March</a:t>
            </a:r>
            <a:r>
              <a:rPr lang="en-US" baseline="0" dirty="0" smtClean="0"/>
              <a:t> 9, 2014 from www.cia.gov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3C80B-D406-452C-9CBB-C5BC87E18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3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C74F-84DE-9D4A-B052-536C38A82B25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almarketdeveloper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joffpat@alumni.upen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763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600"/>
                </a:solidFill>
                <a:latin typeface="MillerDisplay LightItalic"/>
                <a:cs typeface="Futura Light"/>
              </a:rPr>
              <a:t>Patience Ajoff-Foster</a:t>
            </a:r>
            <a:endParaRPr lang="en-US" sz="2800" dirty="0">
              <a:solidFill>
                <a:srgbClr val="FFC600"/>
              </a:solidFill>
              <a:latin typeface="MillerDisplay LightItalic"/>
              <a:cs typeface="Futur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63394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utura Book"/>
              </a:rPr>
              <a:t>Global Citizenship Through Business &amp; Education: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utura Book"/>
              </a:rPr>
              <a:t>Case Study of Microfinance &amp; Rural Market Women in Cameroon, Africa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Futura Book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Futura Book"/>
              </a:rPr>
              <a:t>Presented at the Drexel University Student Conference on Global Challenges: GENDER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Futura Book"/>
              </a:rPr>
              <a:t>Thursday, March 13, 2014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Futura Book"/>
              </a:rPr>
              <a:t>9:15am – 10:45am</a:t>
            </a:r>
            <a:endParaRPr lang="en-US" sz="1600" dirty="0">
              <a:solidFill>
                <a:schemeClr val="bg1"/>
              </a:solidFill>
              <a:latin typeface="Futura Book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pic>
        <p:nvPicPr>
          <p:cNvPr id="4098" name="Picture 2" descr="C:\Users\pna24\Desktop\GCTBE\SAM_0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rgbClr val="003478"/>
                </a:solidFill>
                <a:latin typeface="Futura Book"/>
              </a:rPr>
              <a:t>Type of business and experience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370633"/>
              </p:ext>
            </p:extLst>
          </p:nvPr>
        </p:nvGraphicFramePr>
        <p:xfrm>
          <a:off x="538199" y="1469563"/>
          <a:ext cx="3749040" cy="329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391192"/>
              </p:ext>
            </p:extLst>
          </p:nvPr>
        </p:nvGraphicFramePr>
        <p:xfrm>
          <a:off x="4689565" y="1436911"/>
          <a:ext cx="4007675" cy="314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rgbClr val="003478"/>
                </a:solidFill>
                <a:latin typeface="Futura Book"/>
              </a:rPr>
              <a:t>Training and Labor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005560"/>
              </p:ext>
            </p:extLst>
          </p:nvPr>
        </p:nvGraphicFramePr>
        <p:xfrm>
          <a:off x="603513" y="1502229"/>
          <a:ext cx="3648142" cy="305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641647"/>
              </p:ext>
            </p:extLst>
          </p:nvPr>
        </p:nvGraphicFramePr>
        <p:xfrm>
          <a:off x="4572000" y="1502229"/>
          <a:ext cx="4389120" cy="290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23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5" y="471397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rgbClr val="003478"/>
                </a:solidFill>
                <a:latin typeface="Futura Book"/>
              </a:rPr>
              <a:t>Other Business Information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790517"/>
              </p:ext>
            </p:extLst>
          </p:nvPr>
        </p:nvGraphicFramePr>
        <p:xfrm>
          <a:off x="416034" y="1332411"/>
          <a:ext cx="8311932" cy="386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08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003478"/>
                </a:solidFill>
                <a:latin typeface="Futura Book"/>
              </a:rPr>
              <a:t>What would you like to gain from the training? </a:t>
            </a:r>
            <a:endParaRPr lang="en-US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956" y="1250916"/>
            <a:ext cx="73178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Learn how to manage my money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How to manage my workers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All things on marketing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Everything about business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Keep capital from other expenses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Keep money in financial institution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Business management, loan management, resource management (human and product)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To sell and manage my business well and the money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How to take care of livestock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Business expansion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Improve business situation</a:t>
            </a:r>
          </a:p>
          <a:p>
            <a:endParaRPr lang="en-US" sz="1400" dirty="0" smtClean="0">
              <a:latin typeface="Futur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08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solidFill>
                  <a:srgbClr val="003478"/>
                </a:solidFill>
                <a:latin typeface="Futura Book"/>
              </a:rPr>
              <a:t>How do you see yourself in two </a:t>
            </a:r>
            <a:r>
              <a:rPr lang="en-US" sz="2000" b="1" cap="all" dirty="0" smtClean="0">
                <a:solidFill>
                  <a:srgbClr val="003478"/>
                </a:solidFill>
                <a:latin typeface="Futura Book"/>
              </a:rPr>
              <a:t>years? 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956" y="1250916"/>
            <a:ext cx="73178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Growing in my business and able to educate my children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Increase in capital and longevity in business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Great improvement in business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Expanding greatly in business because of what I have learned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I will grow because this knowledge will not go in vain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By 2015, my business will/must grow because I always put back part of my capital into my business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I will improve my business from the money received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I will make sure I expand my business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utura Light"/>
              </a:rPr>
              <a:t>Expand my business, increase my production to meet up with demands in my community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latin typeface="Futura Light"/>
            </a:endParaRPr>
          </a:p>
          <a:p>
            <a:endParaRPr lang="en-US" sz="1400" dirty="0" smtClean="0">
              <a:latin typeface="Futur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74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856" y="783533"/>
            <a:ext cx="79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MONITORING &amp; EVALUATION</a:t>
            </a:r>
            <a:endParaRPr lang="en-US" sz="2000" b="1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956" y="1532482"/>
            <a:ext cx="50792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utura Light"/>
              </a:rPr>
              <a:t>Continue work with four women who are funded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Futura Light"/>
              </a:rPr>
              <a:t>One, three, and six month follow-up to monitor progress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utura Light"/>
              </a:rPr>
              <a:t>Program evaluation to determine areas for improvement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utura Light"/>
              </a:rPr>
              <a:t>Selection of next group of women</a:t>
            </a:r>
          </a:p>
          <a:p>
            <a:endParaRPr lang="en-US" sz="1400" dirty="0" smtClean="0">
              <a:latin typeface="Futura Ligh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pic>
        <p:nvPicPr>
          <p:cNvPr id="7" name="Picture 2" descr="C:\Users\pna24\Desktop\GCTBE\SAM_0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7" y="2008974"/>
            <a:ext cx="2994017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856" y="783533"/>
            <a:ext cx="79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GCBTE PROGRAM OPPORTUNITIES</a:t>
            </a:r>
            <a:endParaRPr lang="en-US" sz="2000" b="1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956" y="1532482"/>
            <a:ext cx="507926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utura Light"/>
              </a:rPr>
              <a:t>Transferability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Futura Light"/>
              </a:rPr>
              <a:t>Can be replicated in other parts of Sub-Saharan Africa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utura Light"/>
              </a:rPr>
              <a:t>Partnerships can be extended to local and foreign institutions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Futura Light"/>
              </a:rPr>
              <a:t>Impact on Microfinance sector</a:t>
            </a:r>
          </a:p>
          <a:p>
            <a:endParaRPr lang="en-US" sz="1400" dirty="0" smtClean="0">
              <a:latin typeface="Futura Ligh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pic>
        <p:nvPicPr>
          <p:cNvPr id="1027" name="Picture 3" descr="C:\Users\pna24\Desktop\GCTBE\SAM_0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12" y="1280160"/>
            <a:ext cx="2845807" cy="2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na24\Desktop\GCTBE\SAM_04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13" y="3317998"/>
            <a:ext cx="2845807" cy="20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8177" y="476643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ACKNOWLEDGEMENTS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533" y="2411342"/>
            <a:ext cx="318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latin typeface="Futura Light"/>
              </a:rPr>
              <a:t>Professor </a:t>
            </a:r>
            <a:r>
              <a:rPr lang="en-US" sz="1600" dirty="0">
                <a:latin typeface="Futura Light"/>
              </a:rPr>
              <a:t>Emmanuel </a:t>
            </a:r>
            <a:r>
              <a:rPr lang="en-US" sz="1600" dirty="0" err="1">
                <a:latin typeface="Futura Light"/>
              </a:rPr>
              <a:t>Akotia</a:t>
            </a:r>
            <a:endParaRPr lang="en-US" sz="1600" dirty="0">
              <a:latin typeface="Futur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9533" y="4813322"/>
            <a:ext cx="225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err="1">
                <a:latin typeface="Futura Light"/>
              </a:rPr>
              <a:t>Immanuela</a:t>
            </a:r>
            <a:r>
              <a:rPr lang="en-US" sz="1600" dirty="0">
                <a:latin typeface="Futura Light"/>
              </a:rPr>
              <a:t> </a:t>
            </a:r>
            <a:r>
              <a:rPr lang="en-US" sz="1600" dirty="0" err="1">
                <a:latin typeface="Futura Light"/>
              </a:rPr>
              <a:t>Lum</a:t>
            </a:r>
            <a:r>
              <a:rPr lang="en-US" sz="1600" dirty="0">
                <a:latin typeface="Futura Light"/>
              </a:rPr>
              <a:t> </a:t>
            </a:r>
            <a:r>
              <a:rPr lang="en-US" sz="1600" dirty="0" err="1">
                <a:latin typeface="Futura Light"/>
              </a:rPr>
              <a:t>Che</a:t>
            </a:r>
            <a:endParaRPr lang="en-US" sz="1600" dirty="0">
              <a:latin typeface="Futur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5236" y="2442645"/>
            <a:ext cx="3189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Futura Light"/>
              </a:rPr>
              <a:t>Evadine</a:t>
            </a:r>
            <a:r>
              <a:rPr lang="en-US" sz="1600" dirty="0" smtClean="0">
                <a:latin typeface="Futura Light"/>
              </a:rPr>
              <a:t> </a:t>
            </a:r>
            <a:r>
              <a:rPr lang="en-US" sz="1600" dirty="0" err="1" smtClean="0">
                <a:latin typeface="Futura Light"/>
              </a:rPr>
              <a:t>Tembeik</a:t>
            </a:r>
            <a:endParaRPr lang="en-US" sz="1600" dirty="0" smtClean="0">
              <a:latin typeface="Futura Light"/>
            </a:endParaRPr>
          </a:p>
          <a:p>
            <a:pPr lvl="1"/>
            <a:endParaRPr lang="en-US" dirty="0">
              <a:latin typeface="Futura Light"/>
            </a:endParaRPr>
          </a:p>
        </p:txBody>
      </p:sp>
      <p:pic>
        <p:nvPicPr>
          <p:cNvPr id="1026" name="Picture 2" descr="C:\Users\Brooks\AppData\Local\Microsoft\Windows\Temporary Internet Files\Content.Outlook\YJG0VBVX\Djib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73" y="3088976"/>
            <a:ext cx="1654542" cy="17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ooks\AppData\Local\Microsoft\Windows\Temporary Internet Files\Content.Outlook\YJG0VBVX\TEMBEIK EVALDEN ANG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20" y="953171"/>
            <a:ext cx="1798295" cy="14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ooks\AppData\Local\Microsoft\Windows\Temporary Internet Files\Content.Outlook\YJG0VBVX\Emanue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46" y="3002187"/>
            <a:ext cx="1510787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46" y="1089896"/>
            <a:ext cx="1479558" cy="123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9320" y="4830975"/>
            <a:ext cx="318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err="1">
                <a:latin typeface="Futura Light"/>
              </a:rPr>
              <a:t>Jibril</a:t>
            </a:r>
            <a:r>
              <a:rPr lang="en-US" sz="1600" dirty="0">
                <a:latin typeface="Futura Light"/>
              </a:rPr>
              <a:t> Ibrahim </a:t>
            </a:r>
            <a:r>
              <a:rPr lang="en-US" sz="1600" dirty="0" err="1">
                <a:latin typeface="Futura Light"/>
              </a:rPr>
              <a:t>Ringnyu</a:t>
            </a:r>
            <a:endParaRPr lang="en-US" sz="1600" dirty="0">
              <a:latin typeface="Futur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0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0520" y="1089057"/>
            <a:ext cx="765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solidFill>
                  <a:srgbClr val="003478"/>
                </a:solidFill>
                <a:latin typeface="Futura Book"/>
              </a:rPr>
              <a:t>More information</a:t>
            </a:r>
            <a:endParaRPr lang="en-US" sz="28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594" y="2245026"/>
            <a:ext cx="727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Website: </a:t>
            </a:r>
            <a:r>
              <a:rPr lang="en-US" sz="2800" dirty="0" smtClean="0">
                <a:hlinkClick r:id="rId3"/>
              </a:rPr>
              <a:t>www.ruralmarketdevelopers.org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Email: </a:t>
            </a:r>
            <a:r>
              <a:rPr lang="en-US" sz="2800" dirty="0" smtClean="0">
                <a:hlinkClick r:id="rId4"/>
              </a:rPr>
              <a:t>ajoffpat@alumni.upenn.edu</a:t>
            </a:r>
            <a:r>
              <a:rPr lang="en-US" sz="28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3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0416" y="671452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ABOUT CAMEROON – GEOGRAPHY</a:t>
            </a:r>
            <a:endParaRPr lang="en-US" sz="2000" b="1" dirty="0">
              <a:solidFill>
                <a:srgbClr val="003478"/>
              </a:solidFill>
              <a:latin typeface="Futura Book"/>
            </a:endParaRPr>
          </a:p>
        </p:txBody>
      </p:sp>
      <p:pic>
        <p:nvPicPr>
          <p:cNvPr id="1026" name="Picture 2" descr="https://www.cia.gov/library/publications/the-world-factbook/graphics/locator/afr/cm_large_loca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5" y="1246943"/>
            <a:ext cx="3651603" cy="35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ia.gov/library/publications/the-world-factbook/graphics/maps/cm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68" y="1246941"/>
            <a:ext cx="3064358" cy="35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ia.gov/library/publications/the-world-factbook/graphics/flags/large/cm-lg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26" y="1997075"/>
            <a:ext cx="2226684" cy="14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0777" y="5074506"/>
            <a:ext cx="1293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CIA World </a:t>
            </a:r>
            <a:r>
              <a:rPr lang="en-US" sz="1000" dirty="0" err="1" smtClean="0"/>
              <a:t>Factbook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61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4" y="250350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MORE COUNTRY INFORMATION…</a:t>
            </a:r>
            <a:endParaRPr lang="en-US" sz="2000" b="1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76613"/>
              </p:ext>
            </p:extLst>
          </p:nvPr>
        </p:nvGraphicFramePr>
        <p:xfrm>
          <a:off x="708015" y="713662"/>
          <a:ext cx="7722921" cy="46070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48917"/>
                <a:gridCol w="4874004"/>
              </a:tblGrid>
              <a:tr h="226906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Capital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Yaoundé</a:t>
                      </a:r>
                      <a:endParaRPr lang="en-US" sz="1400" b="0" dirty="0"/>
                    </a:p>
                  </a:txBody>
                  <a:tcPr/>
                </a:tc>
              </a:tr>
              <a:tr h="3078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Population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22,534,532 (July 2013 est.)</a:t>
                      </a:r>
                      <a:endParaRPr lang="en-US" sz="1400" dirty="0"/>
                    </a:p>
                  </a:txBody>
                  <a:tcPr/>
                </a:tc>
              </a:tr>
              <a:tr h="3078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Geographic 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Slightly</a:t>
                      </a:r>
                      <a:r>
                        <a:rPr lang="en-US" sz="1400" baseline="0" dirty="0" smtClean="0"/>
                        <a:t> Larger than California</a:t>
                      </a:r>
                      <a:endParaRPr lang="en-US" sz="1400" dirty="0"/>
                    </a:p>
                  </a:txBody>
                  <a:tcPr/>
                </a:tc>
              </a:tr>
              <a:tr h="385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GDP Per Capita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$2,400 (2013 est.)</a:t>
                      </a:r>
                      <a:endParaRPr lang="en-US" sz="1400" dirty="0"/>
                    </a:p>
                  </a:txBody>
                  <a:tcPr/>
                </a:tc>
              </a:tr>
              <a:tr h="3078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Unemployment Rates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30% (2001 est.)</a:t>
                      </a:r>
                      <a:endParaRPr lang="en-US" sz="1400" dirty="0"/>
                    </a:p>
                  </a:txBody>
                  <a:tcPr/>
                </a:tc>
              </a:tr>
              <a:tr h="11161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 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0-14 years: 40% </a:t>
                      </a:r>
                    </a:p>
                    <a:p>
                      <a:r>
                        <a:rPr lang="en-US" sz="1400" dirty="0" smtClean="0"/>
                        <a:t>15-24 years: 20.3% </a:t>
                      </a:r>
                    </a:p>
                    <a:p>
                      <a:r>
                        <a:rPr lang="en-US" sz="1400" dirty="0" smtClean="0"/>
                        <a:t>25-54 years: 31.9% </a:t>
                      </a:r>
                    </a:p>
                    <a:p>
                      <a:r>
                        <a:rPr lang="en-US" sz="1400" dirty="0" smtClean="0"/>
                        <a:t>55-64 years: 4.3% </a:t>
                      </a:r>
                    </a:p>
                    <a:p>
                      <a:r>
                        <a:rPr lang="en-US" sz="1400" dirty="0" smtClean="0"/>
                        <a:t>65 years and over: 3.4% (2013 est.)</a:t>
                      </a:r>
                      <a:endParaRPr lang="en-US" sz="1400" dirty="0"/>
                    </a:p>
                  </a:txBody>
                  <a:tcPr/>
                </a:tc>
              </a:tr>
              <a:tr h="704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Life expectancy at birth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population: 55.02</a:t>
                      </a:r>
                    </a:p>
                    <a:p>
                      <a:r>
                        <a:rPr lang="en-US" sz="1400" dirty="0" smtClean="0"/>
                        <a:t>Male: 54.1 years</a:t>
                      </a:r>
                    </a:p>
                    <a:p>
                      <a:r>
                        <a:rPr lang="en-US" sz="1400" dirty="0" smtClean="0"/>
                        <a:t>Female: 55.95 years (2013 est.)</a:t>
                      </a:r>
                    </a:p>
                  </a:txBody>
                  <a:tcPr/>
                </a:tc>
              </a:tr>
              <a:tr h="7583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Literacy – definition: age 15 and over can read and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population: 71.3%</a:t>
                      </a:r>
                    </a:p>
                    <a:p>
                      <a:r>
                        <a:rPr lang="en-US" sz="1400" dirty="0" smtClean="0"/>
                        <a:t>Male: 78.3%</a:t>
                      </a:r>
                    </a:p>
                    <a:p>
                      <a:r>
                        <a:rPr lang="en-US" sz="1400" dirty="0" smtClean="0"/>
                        <a:t>Female: 64.8% (2010 est.)</a:t>
                      </a:r>
                      <a:endParaRPr lang="en-US" sz="1400" dirty="0"/>
                    </a:p>
                  </a:txBody>
                  <a:tcPr/>
                </a:tc>
              </a:tr>
              <a:tr h="3454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Population below poverty 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48% (2000 est.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604504"/>
            <a:ext cx="2821305" cy="816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0777" y="5074505"/>
            <a:ext cx="1293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CIA World </a:t>
            </a:r>
            <a:r>
              <a:rPr lang="en-US" sz="1000" dirty="0" err="1" smtClean="0"/>
              <a:t>Factbook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01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0416" y="924166"/>
            <a:ext cx="7539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Futura Light"/>
              </a:rPr>
              <a:t>A research based project which seeks to transition rural market women from the informal to the formal market sector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Futura Light"/>
              </a:rPr>
              <a:t>Market Women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Futura Light"/>
              </a:rPr>
              <a:t>Formal and Informal Market Sector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0416" y="471397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What is the GCTBE Microfinance Project? </a:t>
            </a:r>
            <a:endParaRPr lang="en-US" sz="2000" b="1" dirty="0">
              <a:solidFill>
                <a:srgbClr val="003478"/>
              </a:solidFill>
              <a:latin typeface="Futura Book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05993651"/>
              </p:ext>
            </p:extLst>
          </p:nvPr>
        </p:nvGraphicFramePr>
        <p:xfrm>
          <a:off x="1282886" y="2787452"/>
          <a:ext cx="6811860" cy="241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7075" y="2602375"/>
            <a:ext cx="340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Cameroon Formal/Informal </a:t>
            </a:r>
            <a:r>
              <a:rPr lang="en-US" sz="1400" b="1" u="sng" dirty="0"/>
              <a:t>S</a:t>
            </a:r>
            <a:r>
              <a:rPr lang="en-US" sz="1400" b="1" u="sng" dirty="0" smtClean="0"/>
              <a:t>ector 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in 2012</a:t>
            </a:r>
            <a:endParaRPr lang="en-US" sz="1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00850" y="5074506"/>
            <a:ext cx="1543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World Bank Report (2012)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3478"/>
                </a:solidFill>
                <a:latin typeface="Futura Book"/>
              </a:rPr>
              <a:t>The GCTBE PROGRAM AT A GLANCE</a:t>
            </a:r>
            <a:endParaRPr lang="en-US" sz="26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6200000">
            <a:off x="869006" y="1692821"/>
            <a:ext cx="1907181" cy="24142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70217" y="1946362"/>
            <a:ext cx="2338252" cy="19071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222508" y="1972482"/>
            <a:ext cx="2142309" cy="18810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Down Arrow 16"/>
          <p:cNvSpPr/>
          <p:nvPr/>
        </p:nvSpPr>
        <p:spPr>
          <a:xfrm rot="10800000">
            <a:off x="979714" y="4062549"/>
            <a:ext cx="6301970" cy="1097280"/>
          </a:xfrm>
          <a:prstGeom prst="curvedDownArrow">
            <a:avLst/>
          </a:prstGeom>
          <a:ln>
            <a:solidFill>
              <a:srgbClr val="FFC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064" y="2643706"/>
            <a:ext cx="16962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Participant Selection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0217" y="2630646"/>
            <a:ext cx="14107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Training sessions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2508" y="2643706"/>
            <a:ext cx="161520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III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Grants/Loan awards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324332" y="4062549"/>
            <a:ext cx="411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	</a:t>
            </a:r>
            <a:r>
              <a:rPr lang="en-US" sz="1600" dirty="0" smtClean="0"/>
              <a:t>Funded recipients’ monitoring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Program assessment and evaluation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Selection of sophomore cohort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50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697" y="671452"/>
            <a:ext cx="847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478"/>
                </a:solidFill>
                <a:latin typeface="Futura Book"/>
              </a:rPr>
              <a:t>The Pilot/Case Study – Microfinance </a:t>
            </a:r>
            <a:r>
              <a:rPr lang="en-US" b="1" dirty="0">
                <a:solidFill>
                  <a:srgbClr val="003478"/>
                </a:solidFill>
                <a:latin typeface="Futura Book"/>
              </a:rPr>
              <a:t>&amp; Rural Market Women in Cameroon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416" y="1245502"/>
            <a:ext cx="76932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Partnership with </a:t>
            </a:r>
            <a:r>
              <a:rPr lang="en-US" b="1" i="1" dirty="0" err="1" smtClean="0"/>
              <a:t>Bamenda</a:t>
            </a:r>
            <a:r>
              <a:rPr lang="en-US" b="1" i="1" dirty="0" smtClean="0"/>
              <a:t> University of Science and Technology </a:t>
            </a:r>
            <a:r>
              <a:rPr lang="en-US" dirty="0" smtClean="0"/>
              <a:t>and </a:t>
            </a:r>
            <a:r>
              <a:rPr lang="en-US" b="1" i="1" dirty="0" err="1" smtClean="0"/>
              <a:t>Bonazah</a:t>
            </a:r>
            <a:r>
              <a:rPr lang="en-US" b="1" i="1" dirty="0" smtClean="0"/>
              <a:t> Community Development of Africa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students selected from the </a:t>
            </a:r>
            <a:r>
              <a:rPr lang="en-US" dirty="0"/>
              <a:t>Faculty of Economics, Law &amp; Management Sciences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Faculty </a:t>
            </a:r>
            <a:r>
              <a:rPr lang="en-US" dirty="0"/>
              <a:t>Assignment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Selected </a:t>
            </a:r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dirty="0" smtClean="0"/>
              <a:t> market women for the inaugural class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pic>
        <p:nvPicPr>
          <p:cNvPr id="9" name="Picture 2" descr="C:\Users\pna24\Desktop\GCTBE\SAM_042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16" y="3145871"/>
            <a:ext cx="2580430" cy="20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na24\Desktop\GCTBE\SAM_0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78" y="3126744"/>
            <a:ext cx="1543311" cy="2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na24\Desktop\GCTBE\SAM_04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38" y="3145871"/>
            <a:ext cx="2699895" cy="20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502769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478"/>
                </a:solidFill>
                <a:latin typeface="Futura Book"/>
              </a:rPr>
              <a:t>PILOT PROGRAM IMPLEMENTATION</a:t>
            </a:r>
            <a:endParaRPr lang="en-US" sz="2000" b="1" dirty="0">
              <a:solidFill>
                <a:srgbClr val="003478"/>
              </a:solidFill>
              <a:latin typeface="Futura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954" y="1071562"/>
            <a:ext cx="5237247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Futura Light"/>
              </a:rPr>
              <a:t>Pre-training Survey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300" dirty="0" smtClean="0">
                <a:latin typeface="Futura Light"/>
              </a:rPr>
              <a:t>Women received assistance with completion of survey as needed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Futura Light"/>
              </a:rPr>
              <a:t>Six week customized business training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300" dirty="0" smtClean="0">
                <a:latin typeface="Futura Light"/>
              </a:rPr>
              <a:t>Based on results of survey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smtClean="0">
                <a:latin typeface="Futura Light"/>
              </a:rPr>
              <a:t>Entrepreneurship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smtClean="0">
                <a:latin typeface="Futura Light"/>
              </a:rPr>
              <a:t>Management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smtClean="0">
                <a:latin typeface="Futura Light"/>
              </a:rPr>
              <a:t>Business/marketing/financial plan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smtClean="0">
                <a:latin typeface="Futura Light"/>
              </a:rPr>
              <a:t>Financial statements/balance sheet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300" dirty="0" smtClean="0">
                <a:latin typeface="Futura Light"/>
              </a:rPr>
              <a:t>Bookkeeping – cash payment/cash receipt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Futura Light"/>
              </a:rPr>
              <a:t>Funding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300" dirty="0" smtClean="0">
                <a:latin typeface="Futura Light"/>
              </a:rPr>
              <a:t>Grants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300" dirty="0" smtClean="0">
                <a:latin typeface="Futura Light"/>
              </a:rPr>
              <a:t>Loans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596114"/>
            <a:ext cx="2821305" cy="816610"/>
          </a:xfrm>
          <a:prstGeom prst="rect">
            <a:avLst/>
          </a:prstGeom>
        </p:spPr>
      </p:pic>
      <p:pic>
        <p:nvPicPr>
          <p:cNvPr id="2050" name="Picture 2" descr="C:\Users\pna24\Desktop\GCTBE\DSC01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60" y="3319811"/>
            <a:ext cx="2807014" cy="20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na24\Desktop\GCTBE\DSC0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02" y="1071562"/>
            <a:ext cx="2809472" cy="22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rgbClr val="003478"/>
                </a:solidFill>
                <a:latin typeface="Futura Book"/>
              </a:rPr>
              <a:t>SURVEY RESULTS – Personal information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39660"/>
              </p:ext>
            </p:extLst>
          </p:nvPr>
        </p:nvGraphicFramePr>
        <p:xfrm>
          <a:off x="737630" y="1358536"/>
          <a:ext cx="2590800" cy="60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700"/>
                <a:gridCol w="673100"/>
              </a:tblGrid>
              <a:tr h="30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Average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</a:t>
                      </a:r>
                      <a:r>
                        <a:rPr lang="en-US" sz="1100" u="none" strike="noStrike" dirty="0" smtClean="0">
                          <a:effectLst/>
                        </a:rPr>
                        <a:t>ge </a:t>
                      </a:r>
                      <a:r>
                        <a:rPr lang="en-US" sz="1100" u="none" strike="noStrike" dirty="0">
                          <a:effectLst/>
                        </a:rPr>
                        <a:t>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36-40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Average number </a:t>
                      </a:r>
                      <a:r>
                        <a:rPr lang="en-US" sz="1100" u="none" strike="noStrike" dirty="0">
                          <a:effectLst/>
                        </a:rPr>
                        <a:t>of children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454678"/>
              </p:ext>
            </p:extLst>
          </p:nvPr>
        </p:nvGraphicFramePr>
        <p:xfrm>
          <a:off x="785956" y="2325189"/>
          <a:ext cx="2455817" cy="224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721504"/>
              </p:ext>
            </p:extLst>
          </p:nvPr>
        </p:nvGraphicFramePr>
        <p:xfrm>
          <a:off x="3485185" y="1583635"/>
          <a:ext cx="5397559" cy="328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3954" y="1071562"/>
            <a:ext cx="95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b="1" dirty="0" smtClean="0"/>
              <a:t> = 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8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16" y="671452"/>
            <a:ext cx="76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>
                <a:solidFill>
                  <a:srgbClr val="003478"/>
                </a:solidFill>
                <a:latin typeface="Futura Book"/>
              </a:rPr>
              <a:t>Business capital</a:t>
            </a:r>
            <a:endParaRPr lang="en-US" sz="2000" b="1" cap="all" dirty="0">
              <a:solidFill>
                <a:srgbClr val="003478"/>
              </a:solidFill>
              <a:latin typeface="Futura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2" y="5705171"/>
            <a:ext cx="2821305" cy="816610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985546"/>
              </p:ext>
            </p:extLst>
          </p:nvPr>
        </p:nvGraphicFramePr>
        <p:xfrm>
          <a:off x="483326" y="1910943"/>
          <a:ext cx="4981305" cy="298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3326" y="1426204"/>
            <a:ext cx="731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utura Light"/>
              </a:rPr>
              <a:t>Current business capital vs original amount borrowed</a:t>
            </a:r>
          </a:p>
          <a:p>
            <a:endParaRPr lang="en-US" sz="1400" dirty="0" smtClean="0">
              <a:latin typeface="Futura Ligh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47101"/>
              </p:ext>
            </p:extLst>
          </p:nvPr>
        </p:nvGraphicFramePr>
        <p:xfrm>
          <a:off x="5464631" y="1280160"/>
          <a:ext cx="3235232" cy="342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29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646</Words>
  <Application>Microsoft Office PowerPoint</Application>
  <PresentationFormat>On-screen Show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PNA24</dc:creator>
  <cp:lastModifiedBy>Patience Ajoff-Foster</cp:lastModifiedBy>
  <cp:revision>89</cp:revision>
  <dcterms:created xsi:type="dcterms:W3CDTF">2012-09-05T20:05:19Z</dcterms:created>
  <dcterms:modified xsi:type="dcterms:W3CDTF">2014-03-18T15:22:09Z</dcterms:modified>
</cp:coreProperties>
</file>