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14"/>
  </p:notesMasterIdLst>
  <p:sldIdLst>
    <p:sldId id="256" r:id="rId2"/>
    <p:sldId id="258" r:id="rId3"/>
    <p:sldId id="257" r:id="rId4"/>
    <p:sldId id="265" r:id="rId5"/>
    <p:sldId id="259" r:id="rId6"/>
    <p:sldId id="271" r:id="rId7"/>
    <p:sldId id="266" r:id="rId8"/>
    <p:sldId id="262" r:id="rId9"/>
    <p:sldId id="263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271" autoAdjust="0"/>
  </p:normalViewPr>
  <p:slideViewPr>
    <p:cSldViewPr snapToGrid="0" snapToObjects="1">
      <p:cViewPr varScale="1">
        <p:scale>
          <a:sx n="89" d="100"/>
          <a:sy n="89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81D33-0618-F044-A66B-F2C78BD5BFD7}" type="datetimeFigureOut">
              <a:rPr lang="en-US" smtClean="0"/>
              <a:t>3/12/14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B847B8-D598-4142-B77C-91F446461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880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470 deaths/100,000 live births, Ethiopia ranks 29th in the world in maternal mortality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Ethiopia ranks 17th in the world on infant mortality with 77.12 death/1,000 live births.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Life expectancy at birth in Ethiopia is 56.19 years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Health related expenditure accounts for 3.6 percent of the GDP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847B8-D598-4142-B77C-91F4464616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754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ENGINE- Empowering</a:t>
            </a:r>
            <a:r>
              <a:rPr lang="en-US" baseline="0" dirty="0" smtClean="0"/>
              <a:t> the New Generations to Improve Nutrition and Economic opportunities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Garamond"/>
                <a:cs typeface="Garamond"/>
              </a:rPr>
              <a:t>Save the Children is the main implementer of this project with help from the Johns Hopkins University Center for Communication Programs.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847B8-D598-4142-B77C-91F4464616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977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Information I am presenting from the formative research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847B8-D598-4142-B77C-91F44646168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48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Ethiopia has eleven geographic/administrative regions: nine regional states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Tigray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Affar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Amhara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Oromiya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Somali,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Benishangul-Gumuz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SNNP,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Gambela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Harari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and two city administrations (Addis Ababa and Dire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Dawa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  <a:r>
              <a:rPr lang="en-US" dirty="0" smtClean="0">
                <a:effectLst/>
              </a:rPr>
              <a:t>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ENGINE will be implemented in 100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woredas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including 83 AGP (Agricultural Growth Program)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woredas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Amhara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Oromiya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Tigray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SNNPR. </a:t>
            </a:r>
          </a:p>
          <a:p>
            <a:endParaRPr lang="en-US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847B8-D598-4142-B77C-91F44646168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133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the different regions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847B8-D598-4142-B77C-91F44646168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264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endParaRPr lang="en-US" dirty="0" smtClean="0"/>
          </a:p>
          <a:p>
            <a:pPr marL="0" indent="0">
              <a:buFont typeface="Arial"/>
              <a:buNone/>
            </a:pPr>
            <a:endParaRPr lang="en-US" dirty="0" smtClean="0"/>
          </a:p>
          <a:p>
            <a:pPr marL="0" indent="0">
              <a:buFont typeface="Arial"/>
              <a:buNone/>
            </a:pPr>
            <a:r>
              <a:rPr lang="en-US" dirty="0" smtClean="0"/>
              <a:t>An </a:t>
            </a:r>
            <a:r>
              <a:rPr lang="en-US" dirty="0" smtClean="0"/>
              <a:t>example of questions asked were :What kinds of foods does your family produce itself?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847B8-D598-4142-B77C-91F44646168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215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Women would like</a:t>
            </a:r>
            <a:r>
              <a:rPr lang="en-US" baseline="0" dirty="0" smtClean="0"/>
              <a:t> to provide more variety to their children instead of feeding them the same foods often. More fruits and vegetables </a:t>
            </a:r>
            <a:endParaRPr lang="en-US" dirty="0" smtClean="0"/>
          </a:p>
          <a:p>
            <a:r>
              <a:rPr lang="en-US" dirty="0" smtClean="0"/>
              <a:t>Women rely on the advice</a:t>
            </a:r>
            <a:r>
              <a:rPr lang="en-US" baseline="0" dirty="0" smtClean="0"/>
              <a:t> and physical help from health workers more than agricultural workers.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847B8-D598-4142-B77C-91F44646168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83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3/12/14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hyperlink" Target="http://jn.nutrition.org/search?author1=Erika+Escalante&amp;sortspec=date&amp;submit=Submit" TargetMode="External"/><Relationship Id="rId12" Type="http://schemas.openxmlformats.org/officeDocument/2006/relationships/hyperlink" Target="http://jn.nutrition.org/search?author1=Erick+Monterrubio&amp;sortspec=date&amp;submit=Submit" TargetMode="External"/><Relationship Id="rId13" Type="http://schemas.openxmlformats.org/officeDocument/2006/relationships/hyperlink" Target="http://jn.nutrition.org/search?author1=J.+P.+Habicht&amp;sortspec=date&amp;submit=Submit" TargetMode="External"/><Relationship Id="rId14" Type="http://schemas.openxmlformats.org/officeDocument/2006/relationships/hyperlink" Target="http://jn.nutrition.org/search?author1=Fernanda+Nava&amp;sortspec=date&amp;submit=Submit" TargetMode="External"/><Relationship Id="rId15" Type="http://schemas.openxmlformats.org/officeDocument/2006/relationships/hyperlink" Target="http://jn.nutrition.org/search?author1=Maria-Angeles+Villanueva&amp;sortspec=date&amp;submit=Submit" TargetMode="External"/><Relationship Id="rId16" Type="http://schemas.openxmlformats.org/officeDocument/2006/relationships/hyperlink" Target="http://jn.nutrition.org/search?author1=Margarita+Safdie&amp;sortspec=date&amp;submit=Submit" TargetMode="External"/><Relationship Id="rId17" Type="http://schemas.openxmlformats.org/officeDocument/2006/relationships/hyperlink" Target="http://jn.nutrition.org/search?author1=J.+A.+Rivera&amp;sortspec=date&amp;submit=Submit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jcn.nutrition.org/search?author1=Mary+S+Fewtrell&amp;sortspec=date&amp;submit=Submit" TargetMode="External"/><Relationship Id="rId3" Type="http://schemas.openxmlformats.org/officeDocument/2006/relationships/hyperlink" Target="http://ajcn.nutrition.org/search?author1=Jane+B+Morgan&amp;sortspec=date&amp;submit=Submit" TargetMode="External"/><Relationship Id="rId4" Type="http://schemas.openxmlformats.org/officeDocument/2006/relationships/hyperlink" Target="http://ajcn.nutrition.org/search?author1=Christopher+Duggan&amp;sortspec=date&amp;submit=Submit" TargetMode="External"/><Relationship Id="rId5" Type="http://schemas.openxmlformats.org/officeDocument/2006/relationships/hyperlink" Target="http://ajcn.nutrition.org/search?author1=Geir+Gunnlaugsson&amp;sortspec=date&amp;submit=Submit" TargetMode="External"/><Relationship Id="rId6" Type="http://schemas.openxmlformats.org/officeDocument/2006/relationships/hyperlink" Target="http://ajcn.nutrition.org/search?author1=Patricia+L+Hibberd&amp;sortspec=date&amp;submit=Submit" TargetMode="External"/><Relationship Id="rId7" Type="http://schemas.openxmlformats.org/officeDocument/2006/relationships/hyperlink" Target="http://ajcn.nutrition.org/search?author1=Alan+Lucas&amp;sortspec=date&amp;submit=Submit" TargetMode="External"/><Relationship Id="rId8" Type="http://schemas.openxmlformats.org/officeDocument/2006/relationships/hyperlink" Target="http://ajcn.nutrition.org/search?author1=Ronald+E+Kleinman&amp;sortspec=date&amp;submit=Submit" TargetMode="External"/><Relationship Id="rId9" Type="http://schemas.openxmlformats.org/officeDocument/2006/relationships/hyperlink" Target="http://jn.nutrition.org/search?author1=Anabelle+Bonvecchio&amp;sortspec=date&amp;submit=Submit" TargetMode="External"/><Relationship Id="rId10" Type="http://schemas.openxmlformats.org/officeDocument/2006/relationships/hyperlink" Target="http://jn.nutrition.org/search?author1=Gretel+H.+Pelto&amp;sortspec=date&amp;submit=Submi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3055" y="566216"/>
            <a:ext cx="8526389" cy="3032117"/>
          </a:xfrm>
        </p:spPr>
        <p:txBody>
          <a:bodyPr>
            <a:noAutofit/>
          </a:bodyPr>
          <a:lstStyle/>
          <a:p>
            <a:pPr algn="ctr"/>
            <a:r>
              <a:rPr lang="en-US" sz="5400" cap="none" dirty="0" smtClean="0">
                <a:latin typeface="Garamond"/>
                <a:cs typeface="Garamond"/>
              </a:rPr>
              <a:t>The Environment as a Motivator and Barrier of Women Breastfeeding Infants &lt; 2 Years Of Age in Ethiopia</a:t>
            </a:r>
            <a:endParaRPr lang="en-US" sz="5400" cap="none" dirty="0">
              <a:latin typeface="Garamond"/>
              <a:cs typeface="Garamon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1770" y="4541531"/>
            <a:ext cx="8197598" cy="1655268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cap="none" dirty="0" smtClean="0">
                <a:solidFill>
                  <a:srgbClr val="FF0000"/>
                </a:solidFill>
                <a:latin typeface="Garamond"/>
                <a:cs typeface="Garamond"/>
              </a:rPr>
              <a:t>Cecilia Sara Alcala</a:t>
            </a:r>
          </a:p>
          <a:p>
            <a:pPr algn="ctr"/>
            <a:r>
              <a:rPr lang="en-US" cap="none" dirty="0" smtClean="0">
                <a:solidFill>
                  <a:srgbClr val="FF0000"/>
                </a:solidFill>
                <a:latin typeface="Garamond"/>
                <a:cs typeface="Garamond"/>
              </a:rPr>
              <a:t>Drexel University School Of Public </a:t>
            </a:r>
            <a:r>
              <a:rPr lang="en-US" cap="none" dirty="0" smtClean="0">
                <a:solidFill>
                  <a:srgbClr val="FF0000"/>
                </a:solidFill>
                <a:latin typeface="Garamond"/>
                <a:cs typeface="Garamond"/>
              </a:rPr>
              <a:t>Health</a:t>
            </a:r>
          </a:p>
          <a:p>
            <a:pPr algn="ctr"/>
            <a:r>
              <a:rPr lang="en-US" cap="none" dirty="0" smtClean="0">
                <a:solidFill>
                  <a:srgbClr val="FF0000"/>
                </a:solidFill>
                <a:latin typeface="Garamond"/>
                <a:cs typeface="Garamond"/>
              </a:rPr>
              <a:t>Opening Doors Health Disparities Research Trainee</a:t>
            </a:r>
            <a:endParaRPr lang="en-US" cap="none" dirty="0" smtClean="0">
              <a:solidFill>
                <a:srgbClr val="FF0000"/>
              </a:solidFill>
              <a:latin typeface="Garamond"/>
              <a:cs typeface="Garamond"/>
            </a:endParaRPr>
          </a:p>
          <a:p>
            <a:pPr algn="ctr"/>
            <a:r>
              <a:rPr lang="en-US" cap="none" dirty="0" smtClean="0">
                <a:solidFill>
                  <a:srgbClr val="FF0000"/>
                </a:solidFill>
                <a:latin typeface="Garamond"/>
                <a:cs typeface="Garamond"/>
              </a:rPr>
              <a:t>2</a:t>
            </a:r>
            <a:r>
              <a:rPr lang="en-US" cap="none" baseline="30000" dirty="0" smtClean="0">
                <a:solidFill>
                  <a:srgbClr val="FF0000"/>
                </a:solidFill>
                <a:latin typeface="Garamond"/>
                <a:cs typeface="Garamond"/>
              </a:rPr>
              <a:t>nd</a:t>
            </a:r>
            <a:r>
              <a:rPr lang="en-US" cap="none" dirty="0" smtClean="0">
                <a:solidFill>
                  <a:srgbClr val="FF0000"/>
                </a:solidFill>
                <a:latin typeface="Garamond"/>
                <a:cs typeface="Garamond"/>
              </a:rPr>
              <a:t> Year MPH, Environmental And Occupational </a:t>
            </a:r>
            <a:r>
              <a:rPr lang="en-US" cap="none" dirty="0" smtClean="0">
                <a:solidFill>
                  <a:srgbClr val="FF0000"/>
                </a:solidFill>
                <a:latin typeface="Garamond"/>
                <a:cs typeface="Garamond"/>
              </a:rPr>
              <a:t>Health</a:t>
            </a:r>
          </a:p>
          <a:p>
            <a:pPr algn="ctr"/>
            <a:r>
              <a:rPr lang="en-US" cap="none" dirty="0" smtClean="0">
                <a:solidFill>
                  <a:srgbClr val="FF0000"/>
                </a:solidFill>
                <a:latin typeface="Garamond"/>
                <a:cs typeface="Garamond"/>
              </a:rPr>
              <a:t>Global Health Certificate</a:t>
            </a:r>
            <a:endParaRPr lang="en-US" cap="none" dirty="0">
              <a:solidFill>
                <a:srgbClr val="FF0000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744662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796" y="152718"/>
            <a:ext cx="8412624" cy="1259906"/>
          </a:xfrm>
        </p:spPr>
        <p:txBody>
          <a:bodyPr>
            <a:normAutofit/>
          </a:bodyPr>
          <a:lstStyle/>
          <a:p>
            <a:pPr algn="ctr"/>
            <a:r>
              <a:rPr lang="en-US" sz="6000" cap="none" dirty="0" smtClean="0">
                <a:latin typeface="Garamond"/>
                <a:cs typeface="Garamond"/>
              </a:rPr>
              <a:t>Results</a:t>
            </a:r>
            <a:endParaRPr lang="en-US" sz="6000" cap="none" dirty="0">
              <a:latin typeface="Garamond"/>
              <a:cs typeface="Garamon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796" y="1412624"/>
            <a:ext cx="8412624" cy="4713540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buFont typeface="Arial"/>
              <a:buChar char="•"/>
            </a:pPr>
            <a:r>
              <a:rPr lang="en-US" sz="2600" b="0" dirty="0" smtClean="0">
                <a:latin typeface="Garamond"/>
                <a:cs typeface="Garamond"/>
              </a:rPr>
              <a:t>Gender dynamics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>
                <a:solidFill>
                  <a:srgbClr val="000000"/>
                </a:solidFill>
                <a:latin typeface="Garamond"/>
                <a:ea typeface="Candara"/>
                <a:cs typeface="Garamond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latin typeface="Garamond"/>
                <a:ea typeface="Candara"/>
                <a:cs typeface="Garamond"/>
              </a:rPr>
              <a:t>“My </a:t>
            </a:r>
            <a:r>
              <a:rPr lang="en-US" sz="2600" dirty="0">
                <a:solidFill>
                  <a:srgbClr val="000000"/>
                </a:solidFill>
                <a:latin typeface="Garamond"/>
                <a:ea typeface="Candara"/>
                <a:cs typeface="Garamond"/>
              </a:rPr>
              <a:t>husband’s support is also important because he is the one who brings what to </a:t>
            </a:r>
            <a:r>
              <a:rPr lang="en-US" sz="2600" dirty="0" smtClean="0">
                <a:solidFill>
                  <a:srgbClr val="000000"/>
                </a:solidFill>
                <a:latin typeface="Garamond"/>
                <a:ea typeface="Candara"/>
                <a:cs typeface="Garamond"/>
              </a:rPr>
              <a:t>eat”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>
                <a:solidFill>
                  <a:srgbClr val="000000"/>
                </a:solidFill>
                <a:latin typeface="Garamond"/>
                <a:ea typeface="Candara"/>
                <a:cs typeface="Garamond"/>
              </a:rPr>
              <a:t>“For </a:t>
            </a:r>
            <a:r>
              <a:rPr lang="en-US" sz="2600" dirty="0">
                <a:solidFill>
                  <a:srgbClr val="000000"/>
                </a:solidFill>
                <a:latin typeface="Garamond"/>
                <a:ea typeface="Candara"/>
                <a:cs typeface="Garamond"/>
              </a:rPr>
              <a:t>family consumption it is us who decide what to sale and what to purchase but since we are housewives it is husbands who sale and bring the exchange at household </a:t>
            </a:r>
            <a:r>
              <a:rPr lang="en-US" sz="2600" dirty="0" smtClean="0">
                <a:solidFill>
                  <a:srgbClr val="000000"/>
                </a:solidFill>
                <a:latin typeface="Garamond"/>
                <a:ea typeface="Candara"/>
                <a:cs typeface="Garamond"/>
              </a:rPr>
              <a:t>level”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>
                <a:solidFill>
                  <a:srgbClr val="000000"/>
                </a:solidFill>
                <a:latin typeface="Garamond"/>
                <a:ea typeface="Candara"/>
                <a:cs typeface="Garamond"/>
              </a:rPr>
              <a:t>“No </a:t>
            </a:r>
            <a:r>
              <a:rPr lang="en-US" sz="2600" dirty="0">
                <a:solidFill>
                  <a:srgbClr val="000000"/>
                </a:solidFill>
                <a:latin typeface="Garamond"/>
                <a:ea typeface="Candara"/>
                <a:cs typeface="Garamond"/>
              </a:rPr>
              <a:t>one I consult except my husband, I don't have anyone. He advises me to save and not to waste too much. I do respect his advice since we do respect one </a:t>
            </a:r>
            <a:r>
              <a:rPr lang="en-US" sz="2600" dirty="0" smtClean="0">
                <a:solidFill>
                  <a:srgbClr val="000000"/>
                </a:solidFill>
                <a:latin typeface="Garamond"/>
                <a:ea typeface="Candara"/>
                <a:cs typeface="Garamond"/>
              </a:rPr>
              <a:t>another”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>
                <a:solidFill>
                  <a:srgbClr val="000000"/>
                </a:solidFill>
                <a:latin typeface="Garamond"/>
                <a:ea typeface="Candara"/>
                <a:cs typeface="Garamond"/>
              </a:rPr>
              <a:t>“Most </a:t>
            </a:r>
            <a:r>
              <a:rPr lang="en-US" sz="2600" dirty="0">
                <a:solidFill>
                  <a:srgbClr val="000000"/>
                </a:solidFill>
                <a:latin typeface="Garamond"/>
                <a:ea typeface="Candara"/>
                <a:cs typeface="Garamond"/>
              </a:rPr>
              <a:t>of the time my husband and I decide on things but in many cases it is men who decide on big issues at household level and we involve in a consultation </a:t>
            </a:r>
            <a:r>
              <a:rPr lang="en-US" sz="2600" dirty="0" smtClean="0">
                <a:solidFill>
                  <a:srgbClr val="000000"/>
                </a:solidFill>
                <a:latin typeface="Garamond"/>
                <a:ea typeface="Candara"/>
                <a:cs typeface="Garamond"/>
              </a:rPr>
              <a:t>role”</a:t>
            </a:r>
            <a:endParaRPr lang="en-US" sz="2600" b="0" dirty="0" smtClean="0">
              <a:latin typeface="Garamond"/>
              <a:cs typeface="Garamond"/>
            </a:endParaRPr>
          </a:p>
          <a:p>
            <a:pPr marL="342900" indent="-342900">
              <a:buFont typeface="Arial"/>
              <a:buChar char="•"/>
            </a:pPr>
            <a:r>
              <a:rPr lang="en-US" sz="2600" b="0" dirty="0" smtClean="0">
                <a:latin typeface="Garamond"/>
                <a:cs typeface="Garamond"/>
              </a:rPr>
              <a:t>Possible Changes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>
                <a:solidFill>
                  <a:srgbClr val="000000"/>
                </a:solidFill>
                <a:latin typeface="Garamond"/>
                <a:ea typeface="Calibri"/>
                <a:cs typeface="Garamond"/>
              </a:rPr>
              <a:t>“I </a:t>
            </a:r>
            <a:r>
              <a:rPr lang="en-US" sz="2600" dirty="0">
                <a:solidFill>
                  <a:srgbClr val="000000"/>
                </a:solidFill>
                <a:latin typeface="Garamond"/>
                <a:ea typeface="Calibri"/>
                <a:cs typeface="Garamond"/>
              </a:rPr>
              <a:t>want to change the diet and feed him variety of foods. The types of foods and the frequency of eating have to be </a:t>
            </a:r>
            <a:r>
              <a:rPr lang="en-US" sz="2600" dirty="0" smtClean="0">
                <a:solidFill>
                  <a:srgbClr val="000000"/>
                </a:solidFill>
                <a:latin typeface="Garamond"/>
                <a:ea typeface="Calibri"/>
                <a:cs typeface="Garamond"/>
              </a:rPr>
              <a:t>changed”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>
                <a:solidFill>
                  <a:srgbClr val="000000"/>
                </a:solidFill>
                <a:latin typeface="Garamond"/>
                <a:ea typeface="Calibri"/>
                <a:cs typeface="Garamond"/>
              </a:rPr>
              <a:t>It is difficult since my income is low, preparing the food is not difficult at all but affording the food item is very </a:t>
            </a:r>
            <a:r>
              <a:rPr lang="en-US" sz="2600" dirty="0" smtClean="0">
                <a:solidFill>
                  <a:srgbClr val="000000"/>
                </a:solidFill>
                <a:latin typeface="Garamond"/>
                <a:ea typeface="Calibri"/>
                <a:cs typeface="Garamond"/>
              </a:rPr>
              <a:t>difficult”</a:t>
            </a:r>
            <a:endParaRPr lang="en-US" sz="2600" b="0" dirty="0" smtClean="0">
              <a:latin typeface="Garamond"/>
              <a:cs typeface="Garamond"/>
            </a:endParaRPr>
          </a:p>
          <a:p>
            <a:pPr marL="342900" indent="-342900">
              <a:buFont typeface="Arial"/>
              <a:buChar char="•"/>
            </a:pPr>
            <a:r>
              <a:rPr lang="en-US" sz="2600" b="0" dirty="0" smtClean="0">
                <a:latin typeface="Garamond"/>
                <a:cs typeface="Garamond"/>
              </a:rPr>
              <a:t>Worker </a:t>
            </a:r>
            <a:r>
              <a:rPr lang="en-US" sz="2600" b="0" dirty="0">
                <a:latin typeface="Garamond"/>
                <a:cs typeface="Garamond"/>
              </a:rPr>
              <a:t>Role in the Community (Health </a:t>
            </a:r>
            <a:r>
              <a:rPr lang="en-US" sz="2600" b="0" dirty="0" smtClean="0">
                <a:latin typeface="Garamond"/>
                <a:cs typeface="Garamond"/>
              </a:rPr>
              <a:t>Worker vs. Agricultural </a:t>
            </a:r>
            <a:r>
              <a:rPr lang="en-US" sz="2600" b="0" dirty="0">
                <a:latin typeface="Garamond"/>
                <a:cs typeface="Garamond"/>
              </a:rPr>
              <a:t>Worker)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327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366" y="152718"/>
            <a:ext cx="8504256" cy="1371600"/>
          </a:xfrm>
        </p:spPr>
        <p:txBody>
          <a:bodyPr>
            <a:normAutofit/>
          </a:bodyPr>
          <a:lstStyle/>
          <a:p>
            <a:pPr algn="ctr"/>
            <a:r>
              <a:rPr lang="en-US" sz="7200" cap="none" dirty="0" smtClean="0">
                <a:latin typeface="Garamond"/>
                <a:cs typeface="Garamond"/>
              </a:rPr>
              <a:t>Questions</a:t>
            </a:r>
            <a:endParaRPr lang="en-US" sz="7200" cap="none" dirty="0">
              <a:latin typeface="Garamond"/>
              <a:cs typeface="Garamond"/>
            </a:endParaRPr>
          </a:p>
        </p:txBody>
      </p:sp>
      <p:pic>
        <p:nvPicPr>
          <p:cNvPr id="4" name="Content Placeholder 3" descr="images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30" b="1203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30729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159"/>
            <a:ext cx="8200980" cy="9456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cap="none" dirty="0" smtClean="0">
                <a:latin typeface="Garamond"/>
                <a:cs typeface="Garamond"/>
              </a:rPr>
              <a:t>Resources</a:t>
            </a:r>
            <a:endParaRPr lang="en-US" sz="7200" cap="none" dirty="0">
              <a:latin typeface="Garamond"/>
              <a:cs typeface="Garamon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405" y="1310467"/>
            <a:ext cx="8619698" cy="4601845"/>
          </a:xfrm>
        </p:spPr>
        <p:txBody>
          <a:bodyPr>
            <a:normAutofit fontScale="25000" lnSpcReduction="20000"/>
          </a:bodyPr>
          <a:lstStyle/>
          <a:p>
            <a:r>
              <a:rPr lang="en-US" sz="7200" b="0" dirty="0">
                <a:latin typeface="Garamond"/>
                <a:cs typeface="Garamond"/>
              </a:rPr>
              <a:t>Center for Communication Programs; Save the Children; USAID. (2011). </a:t>
            </a:r>
            <a:r>
              <a:rPr lang="en-US" sz="7200" b="0" i="1" dirty="0">
                <a:latin typeface="Garamond"/>
                <a:cs typeface="Garamond"/>
              </a:rPr>
              <a:t>ENGINE Program Desk Review for Social and Behavioral Change Interventions.</a:t>
            </a:r>
            <a:r>
              <a:rPr lang="en-US" sz="7200" b="0" dirty="0">
                <a:latin typeface="Garamond"/>
                <a:cs typeface="Garamond"/>
              </a:rPr>
              <a:t> </a:t>
            </a:r>
            <a:endParaRPr lang="en-US" sz="7200" b="0" dirty="0" smtClean="0">
              <a:latin typeface="Garamond"/>
              <a:cs typeface="Garamond"/>
            </a:endParaRPr>
          </a:p>
          <a:p>
            <a:r>
              <a:rPr lang="en-US" sz="7200" b="0" dirty="0">
                <a:solidFill>
                  <a:srgbClr val="000000"/>
                </a:solidFill>
                <a:latin typeface="Garamond"/>
                <a:cs typeface="Garamond"/>
              </a:rPr>
              <a:t>Optimal duration of exclusive breastfeeding: what is the evidence to support current recommendations. </a:t>
            </a:r>
            <a:r>
              <a:rPr lang="en-US" sz="7200" b="0" dirty="0">
                <a:solidFill>
                  <a:srgbClr val="000000"/>
                </a:solidFill>
                <a:latin typeface="Garamond"/>
                <a:cs typeface="Garamond"/>
                <a:hlinkClick r:id="rId2"/>
              </a:rPr>
              <a:t>Mary S Fewtrell</a:t>
            </a:r>
            <a:r>
              <a:rPr lang="en-US" sz="7200" b="0" dirty="0">
                <a:solidFill>
                  <a:srgbClr val="000000"/>
                </a:solidFill>
                <a:latin typeface="Garamond"/>
                <a:cs typeface="Garamond"/>
              </a:rPr>
              <a:t>, </a:t>
            </a:r>
            <a:r>
              <a:rPr lang="en-US" sz="7200" b="0" dirty="0">
                <a:solidFill>
                  <a:srgbClr val="000000"/>
                </a:solidFill>
                <a:latin typeface="Garamond"/>
                <a:cs typeface="Garamond"/>
                <a:hlinkClick r:id="rId3"/>
              </a:rPr>
              <a:t>Jane B Morgan</a:t>
            </a:r>
            <a:r>
              <a:rPr lang="en-US" sz="7200" b="0" dirty="0">
                <a:solidFill>
                  <a:srgbClr val="000000"/>
                </a:solidFill>
                <a:latin typeface="Garamond"/>
                <a:cs typeface="Garamond"/>
              </a:rPr>
              <a:t>, </a:t>
            </a:r>
            <a:r>
              <a:rPr lang="en-US" sz="7200" b="0" dirty="0">
                <a:solidFill>
                  <a:srgbClr val="000000"/>
                </a:solidFill>
                <a:latin typeface="Garamond"/>
                <a:cs typeface="Garamond"/>
                <a:hlinkClick r:id="rId4"/>
              </a:rPr>
              <a:t>Christopher Duggan</a:t>
            </a:r>
            <a:r>
              <a:rPr lang="en-US" sz="7200" b="0" dirty="0">
                <a:solidFill>
                  <a:srgbClr val="000000"/>
                </a:solidFill>
                <a:latin typeface="Garamond"/>
                <a:cs typeface="Garamond"/>
              </a:rPr>
              <a:t>, </a:t>
            </a:r>
            <a:r>
              <a:rPr lang="en-US" sz="7200" b="0" dirty="0">
                <a:solidFill>
                  <a:srgbClr val="000000"/>
                </a:solidFill>
                <a:latin typeface="Garamond"/>
                <a:cs typeface="Garamond"/>
                <a:hlinkClick r:id="rId5"/>
              </a:rPr>
              <a:t>Geir Gunnlaugsson</a:t>
            </a:r>
            <a:r>
              <a:rPr lang="en-US" sz="7200" b="0" dirty="0">
                <a:solidFill>
                  <a:srgbClr val="000000"/>
                </a:solidFill>
                <a:latin typeface="Garamond"/>
                <a:cs typeface="Garamond"/>
              </a:rPr>
              <a:t>, </a:t>
            </a:r>
            <a:r>
              <a:rPr lang="en-US" sz="7200" b="0" dirty="0">
                <a:solidFill>
                  <a:srgbClr val="000000"/>
                </a:solidFill>
                <a:latin typeface="Garamond"/>
                <a:cs typeface="Garamond"/>
                <a:hlinkClick r:id="rId6"/>
              </a:rPr>
              <a:t>Patricia L Hibberd</a:t>
            </a:r>
            <a:r>
              <a:rPr lang="en-US" sz="7200" b="0" dirty="0">
                <a:solidFill>
                  <a:srgbClr val="000000"/>
                </a:solidFill>
                <a:latin typeface="Garamond"/>
                <a:cs typeface="Garamond"/>
              </a:rPr>
              <a:t>, </a:t>
            </a:r>
            <a:r>
              <a:rPr lang="en-US" sz="7200" b="0" dirty="0">
                <a:solidFill>
                  <a:srgbClr val="000000"/>
                </a:solidFill>
                <a:latin typeface="Garamond"/>
                <a:cs typeface="Garamond"/>
                <a:hlinkClick r:id="rId7"/>
              </a:rPr>
              <a:t>Alan Lucas</a:t>
            </a:r>
            <a:r>
              <a:rPr lang="en-US" sz="7200" b="0" dirty="0">
                <a:solidFill>
                  <a:srgbClr val="000000"/>
                </a:solidFill>
                <a:latin typeface="Garamond"/>
                <a:cs typeface="Garamond"/>
              </a:rPr>
              <a:t>, and </a:t>
            </a:r>
            <a:r>
              <a:rPr lang="en-US" sz="7200" b="0" dirty="0">
                <a:solidFill>
                  <a:srgbClr val="000000"/>
                </a:solidFill>
                <a:latin typeface="Garamond"/>
                <a:cs typeface="Garamond"/>
                <a:hlinkClick r:id="rId8"/>
              </a:rPr>
              <a:t>Ronald E Kleinman</a:t>
            </a:r>
            <a:endParaRPr lang="en-US" sz="7200" b="0" dirty="0">
              <a:solidFill>
                <a:srgbClr val="000000"/>
              </a:solidFill>
              <a:latin typeface="Garamond"/>
              <a:cs typeface="Garamond"/>
            </a:endParaRPr>
          </a:p>
          <a:p>
            <a:r>
              <a:rPr lang="en-US" sz="7200" b="0" dirty="0">
                <a:solidFill>
                  <a:srgbClr val="000000"/>
                </a:solidFill>
                <a:latin typeface="Garamond"/>
                <a:cs typeface="Garamond"/>
              </a:rPr>
              <a:t> </a:t>
            </a:r>
            <a:r>
              <a:rPr lang="en-US" sz="7200" b="0" dirty="0" smtClean="0">
                <a:solidFill>
                  <a:srgbClr val="000000"/>
                </a:solidFill>
                <a:latin typeface="Garamond"/>
                <a:cs typeface="Garamond"/>
              </a:rPr>
              <a:t>Maternal </a:t>
            </a:r>
            <a:r>
              <a:rPr lang="en-US" sz="7200" b="0" dirty="0">
                <a:solidFill>
                  <a:srgbClr val="000000"/>
                </a:solidFill>
                <a:latin typeface="Garamond"/>
                <a:cs typeface="Garamond"/>
              </a:rPr>
              <a:t>Knowledge and Use of a Micronutrient Supplement Was Improved with a Programmatically Feasible Intervention in Mexico</a:t>
            </a:r>
            <a:r>
              <a:rPr lang="en-US" sz="7200" b="0" baseline="30000" dirty="0">
                <a:solidFill>
                  <a:srgbClr val="000000"/>
                </a:solidFill>
                <a:latin typeface="Garamond"/>
                <a:cs typeface="Garamond"/>
              </a:rPr>
              <a:t>1</a:t>
            </a:r>
            <a:r>
              <a:rPr lang="en-US" sz="7200" b="0" dirty="0">
                <a:solidFill>
                  <a:srgbClr val="000000"/>
                </a:solidFill>
                <a:latin typeface="Garamond"/>
                <a:cs typeface="Garamond"/>
              </a:rPr>
              <a:t>. </a:t>
            </a:r>
            <a:r>
              <a:rPr lang="en-US" sz="7200" b="0" dirty="0">
                <a:solidFill>
                  <a:srgbClr val="000000"/>
                </a:solidFill>
                <a:latin typeface="Garamond"/>
                <a:cs typeface="Garamond"/>
                <a:hlinkClick r:id="rId9"/>
              </a:rPr>
              <a:t>Anabelle Bonvecchio</a:t>
            </a:r>
            <a:r>
              <a:rPr lang="en-US" sz="7200" b="0" baseline="30000" dirty="0">
                <a:solidFill>
                  <a:srgbClr val="000000"/>
                </a:solidFill>
                <a:latin typeface="Garamond"/>
                <a:cs typeface="Garamond"/>
              </a:rPr>
              <a:t>2,*</a:t>
            </a:r>
            <a:r>
              <a:rPr lang="en-US" sz="7200" b="0" dirty="0">
                <a:solidFill>
                  <a:srgbClr val="000000"/>
                </a:solidFill>
                <a:latin typeface="Garamond"/>
                <a:cs typeface="Garamond"/>
              </a:rPr>
              <a:t>, </a:t>
            </a:r>
            <a:r>
              <a:rPr lang="en-US" sz="7200" b="0" dirty="0">
                <a:solidFill>
                  <a:srgbClr val="000000"/>
                </a:solidFill>
                <a:latin typeface="Garamond"/>
                <a:cs typeface="Garamond"/>
                <a:hlinkClick r:id="rId10"/>
              </a:rPr>
              <a:t>Gretel H. Pelto</a:t>
            </a:r>
            <a:r>
              <a:rPr lang="en-US" sz="7200" b="0" baseline="30000" dirty="0">
                <a:solidFill>
                  <a:srgbClr val="000000"/>
                </a:solidFill>
                <a:latin typeface="Garamond"/>
                <a:cs typeface="Garamond"/>
              </a:rPr>
              <a:t>3</a:t>
            </a:r>
            <a:r>
              <a:rPr lang="en-US" sz="7200" b="0" dirty="0">
                <a:solidFill>
                  <a:srgbClr val="000000"/>
                </a:solidFill>
                <a:latin typeface="Garamond"/>
                <a:cs typeface="Garamond"/>
              </a:rPr>
              <a:t>, </a:t>
            </a:r>
            <a:r>
              <a:rPr lang="en-US" sz="7200" b="0" dirty="0">
                <a:solidFill>
                  <a:srgbClr val="000000"/>
                </a:solidFill>
                <a:latin typeface="Garamond"/>
                <a:cs typeface="Garamond"/>
                <a:hlinkClick r:id="rId11"/>
              </a:rPr>
              <a:t>Erika Escalante</a:t>
            </a:r>
            <a:r>
              <a:rPr lang="en-US" sz="7200" b="0" baseline="30000" dirty="0">
                <a:solidFill>
                  <a:srgbClr val="000000"/>
                </a:solidFill>
                <a:latin typeface="Garamond"/>
                <a:cs typeface="Garamond"/>
              </a:rPr>
              <a:t>2</a:t>
            </a:r>
            <a:r>
              <a:rPr lang="en-US" sz="7200" b="0" dirty="0">
                <a:solidFill>
                  <a:srgbClr val="000000"/>
                </a:solidFill>
                <a:latin typeface="Garamond"/>
                <a:cs typeface="Garamond"/>
              </a:rPr>
              <a:t>, </a:t>
            </a:r>
            <a:r>
              <a:rPr lang="en-US" sz="7200" b="0" dirty="0">
                <a:solidFill>
                  <a:srgbClr val="000000"/>
                </a:solidFill>
                <a:latin typeface="Garamond"/>
                <a:cs typeface="Garamond"/>
                <a:hlinkClick r:id="rId12"/>
              </a:rPr>
              <a:t>Erick Monterrubio</a:t>
            </a:r>
            <a:r>
              <a:rPr lang="en-US" sz="7200" b="0" baseline="30000" dirty="0">
                <a:solidFill>
                  <a:srgbClr val="000000"/>
                </a:solidFill>
                <a:latin typeface="Garamond"/>
                <a:cs typeface="Garamond"/>
              </a:rPr>
              <a:t>2</a:t>
            </a:r>
            <a:r>
              <a:rPr lang="en-US" sz="7200" b="0" dirty="0">
                <a:solidFill>
                  <a:srgbClr val="000000"/>
                </a:solidFill>
                <a:latin typeface="Garamond"/>
                <a:cs typeface="Garamond"/>
              </a:rPr>
              <a:t>, </a:t>
            </a:r>
            <a:r>
              <a:rPr lang="en-US" sz="7200" b="0" dirty="0">
                <a:solidFill>
                  <a:srgbClr val="000000"/>
                </a:solidFill>
                <a:latin typeface="Garamond"/>
                <a:cs typeface="Garamond"/>
                <a:hlinkClick r:id="rId13"/>
              </a:rPr>
              <a:t>J. P. Habicht</a:t>
            </a:r>
            <a:r>
              <a:rPr lang="en-US" sz="7200" b="0" baseline="30000" dirty="0">
                <a:solidFill>
                  <a:srgbClr val="000000"/>
                </a:solidFill>
                <a:latin typeface="Garamond"/>
                <a:cs typeface="Garamond"/>
              </a:rPr>
              <a:t>3</a:t>
            </a:r>
            <a:r>
              <a:rPr lang="en-US" sz="7200" b="0" dirty="0">
                <a:solidFill>
                  <a:srgbClr val="000000"/>
                </a:solidFill>
                <a:latin typeface="Garamond"/>
                <a:cs typeface="Garamond"/>
              </a:rPr>
              <a:t>, </a:t>
            </a:r>
            <a:r>
              <a:rPr lang="en-US" sz="7200" b="0" dirty="0">
                <a:solidFill>
                  <a:srgbClr val="000000"/>
                </a:solidFill>
                <a:latin typeface="Garamond"/>
                <a:cs typeface="Garamond"/>
                <a:hlinkClick r:id="rId14"/>
              </a:rPr>
              <a:t>Fernanda Nava</a:t>
            </a:r>
            <a:r>
              <a:rPr lang="en-US" sz="7200" b="0" baseline="30000" dirty="0">
                <a:solidFill>
                  <a:srgbClr val="000000"/>
                </a:solidFill>
                <a:latin typeface="Garamond"/>
                <a:cs typeface="Garamond"/>
              </a:rPr>
              <a:t>2</a:t>
            </a:r>
            <a:r>
              <a:rPr lang="en-US" sz="7200" b="0" dirty="0">
                <a:solidFill>
                  <a:srgbClr val="000000"/>
                </a:solidFill>
                <a:latin typeface="Garamond"/>
                <a:cs typeface="Garamond"/>
              </a:rPr>
              <a:t>, </a:t>
            </a:r>
            <a:r>
              <a:rPr lang="en-US" sz="7200" b="0" dirty="0">
                <a:solidFill>
                  <a:srgbClr val="000000"/>
                </a:solidFill>
                <a:latin typeface="Garamond"/>
                <a:cs typeface="Garamond"/>
                <a:hlinkClick r:id="rId15"/>
              </a:rPr>
              <a:t>Maria-Angeles Villanueva</a:t>
            </a:r>
            <a:r>
              <a:rPr lang="en-US" sz="7200" b="0" baseline="30000" dirty="0">
                <a:solidFill>
                  <a:srgbClr val="000000"/>
                </a:solidFill>
                <a:latin typeface="Garamond"/>
                <a:cs typeface="Garamond"/>
              </a:rPr>
              <a:t>2</a:t>
            </a:r>
            <a:r>
              <a:rPr lang="en-US" sz="7200" b="0" dirty="0">
                <a:solidFill>
                  <a:srgbClr val="000000"/>
                </a:solidFill>
                <a:latin typeface="Garamond"/>
                <a:cs typeface="Garamond"/>
              </a:rPr>
              <a:t>, </a:t>
            </a:r>
            <a:r>
              <a:rPr lang="en-US" sz="7200" b="0" dirty="0">
                <a:solidFill>
                  <a:srgbClr val="000000"/>
                </a:solidFill>
                <a:latin typeface="Garamond"/>
                <a:cs typeface="Garamond"/>
                <a:hlinkClick r:id="rId16"/>
              </a:rPr>
              <a:t>Margarita Safdie</a:t>
            </a:r>
            <a:r>
              <a:rPr lang="en-US" sz="7200" b="0" baseline="30000" dirty="0">
                <a:solidFill>
                  <a:srgbClr val="000000"/>
                </a:solidFill>
                <a:latin typeface="Garamond"/>
                <a:cs typeface="Garamond"/>
              </a:rPr>
              <a:t>2</a:t>
            </a:r>
            <a:r>
              <a:rPr lang="en-US" sz="7200" b="0" dirty="0">
                <a:solidFill>
                  <a:srgbClr val="000000"/>
                </a:solidFill>
                <a:latin typeface="Garamond"/>
                <a:cs typeface="Garamond"/>
              </a:rPr>
              <a:t>, and </a:t>
            </a:r>
            <a:r>
              <a:rPr lang="en-US" sz="7200" b="0" dirty="0">
                <a:solidFill>
                  <a:srgbClr val="000000"/>
                </a:solidFill>
                <a:latin typeface="Garamond"/>
                <a:cs typeface="Garamond"/>
                <a:hlinkClick r:id="rId17"/>
              </a:rPr>
              <a:t>J. A. Rivera</a:t>
            </a:r>
            <a:r>
              <a:rPr lang="en-US" sz="7200" b="0" baseline="30000" dirty="0">
                <a:solidFill>
                  <a:srgbClr val="000000"/>
                </a:solidFill>
                <a:latin typeface="Garamond"/>
                <a:cs typeface="Garamond"/>
              </a:rPr>
              <a:t>2</a:t>
            </a:r>
            <a:endParaRPr lang="en-US" sz="7200" b="0" dirty="0">
              <a:solidFill>
                <a:srgbClr val="000000"/>
              </a:solidFill>
              <a:latin typeface="Garamond"/>
              <a:cs typeface="Garamond"/>
            </a:endParaRPr>
          </a:p>
          <a:p>
            <a:r>
              <a:rPr lang="en-US" sz="7200" b="0" baseline="30000" dirty="0">
                <a:solidFill>
                  <a:srgbClr val="000000"/>
                </a:solidFill>
                <a:latin typeface="Garamond"/>
                <a:cs typeface="Garamond"/>
              </a:rPr>
              <a:t> </a:t>
            </a:r>
            <a:r>
              <a:rPr lang="en-US" sz="7200" b="0" dirty="0" err="1" smtClean="0">
                <a:solidFill>
                  <a:srgbClr val="000000"/>
                </a:solidFill>
                <a:latin typeface="Garamond"/>
                <a:cs typeface="Garamond"/>
              </a:rPr>
              <a:t>Ruel</a:t>
            </a:r>
            <a:r>
              <a:rPr lang="en-US" sz="7200" b="0" dirty="0" smtClean="0">
                <a:solidFill>
                  <a:srgbClr val="000000"/>
                </a:solidFill>
                <a:latin typeface="Garamond"/>
                <a:cs typeface="Garamond"/>
              </a:rPr>
              <a:t> </a:t>
            </a:r>
            <a:r>
              <a:rPr lang="en-US" sz="7200" b="0" dirty="0">
                <a:solidFill>
                  <a:srgbClr val="000000"/>
                </a:solidFill>
                <a:latin typeface="Garamond"/>
                <a:cs typeface="Garamond"/>
              </a:rPr>
              <a:t>MT, Levin CE, </a:t>
            </a:r>
            <a:r>
              <a:rPr lang="en-US" sz="7200" b="0" dirty="0" err="1">
                <a:solidFill>
                  <a:srgbClr val="000000"/>
                </a:solidFill>
                <a:latin typeface="Garamond"/>
                <a:cs typeface="Garamond"/>
              </a:rPr>
              <a:t>Armar-Klemesu</a:t>
            </a:r>
            <a:r>
              <a:rPr lang="en-US" sz="7200" b="0" dirty="0">
                <a:solidFill>
                  <a:srgbClr val="000000"/>
                </a:solidFill>
                <a:latin typeface="Garamond"/>
                <a:cs typeface="Garamond"/>
              </a:rPr>
              <a:t> M, Maxwell DG, Morris SS. Good care practices mitigate the negative effects of poverty and low maternal schooling on children’s nutritional status: </a:t>
            </a:r>
            <a:r>
              <a:rPr lang="en-US" sz="7200" b="0" dirty="0" err="1">
                <a:solidFill>
                  <a:srgbClr val="000000"/>
                </a:solidFill>
                <a:latin typeface="Garamond"/>
                <a:cs typeface="Garamond"/>
              </a:rPr>
              <a:t>evi</a:t>
            </a:r>
            <a:r>
              <a:rPr lang="en-US" sz="7200" b="0" dirty="0">
                <a:solidFill>
                  <a:srgbClr val="000000"/>
                </a:solidFill>
                <a:latin typeface="Garamond"/>
                <a:cs typeface="Garamond"/>
              </a:rPr>
              <a:t>- </a:t>
            </a:r>
            <a:r>
              <a:rPr lang="en-US" sz="7200" b="0" dirty="0" err="1">
                <a:solidFill>
                  <a:srgbClr val="000000"/>
                </a:solidFill>
                <a:latin typeface="Garamond"/>
                <a:cs typeface="Garamond"/>
              </a:rPr>
              <a:t>dence</a:t>
            </a:r>
            <a:r>
              <a:rPr lang="en-US" sz="7200" b="0" dirty="0">
                <a:solidFill>
                  <a:srgbClr val="000000"/>
                </a:solidFill>
                <a:latin typeface="Garamond"/>
                <a:cs typeface="Garamond"/>
              </a:rPr>
              <a:t> from Accra. World Development 1999;27:1993-2009.</a:t>
            </a:r>
          </a:p>
          <a:p>
            <a:r>
              <a:rPr lang="en-US" sz="7200" b="0" dirty="0">
                <a:solidFill>
                  <a:srgbClr val="000000"/>
                </a:solidFill>
                <a:latin typeface="Garamond"/>
                <a:cs typeface="Garamond"/>
              </a:rPr>
              <a:t> </a:t>
            </a:r>
            <a:r>
              <a:rPr lang="en-US" sz="7200" b="0" dirty="0" smtClean="0">
                <a:solidFill>
                  <a:srgbClr val="000000"/>
                </a:solidFill>
                <a:latin typeface="Garamond"/>
                <a:cs typeface="Garamond"/>
              </a:rPr>
              <a:t>Recommendations </a:t>
            </a:r>
            <a:r>
              <a:rPr lang="en-US" sz="7200" b="0" dirty="0">
                <a:solidFill>
                  <a:srgbClr val="000000"/>
                </a:solidFill>
                <a:latin typeface="Garamond"/>
                <a:cs typeface="Garamond"/>
              </a:rPr>
              <a:t>for the complementary feeding of the breastfed child. Cristina M. G. Monte; Elsa R. J. </a:t>
            </a:r>
            <a:r>
              <a:rPr lang="en-US" sz="7200" b="0" dirty="0" err="1">
                <a:solidFill>
                  <a:srgbClr val="000000"/>
                </a:solidFill>
                <a:latin typeface="Garamond"/>
                <a:cs typeface="Garamond"/>
              </a:rPr>
              <a:t>Giugliani</a:t>
            </a:r>
            <a:endParaRPr lang="en-US" sz="7200" b="0" dirty="0">
              <a:solidFill>
                <a:srgbClr val="000000"/>
              </a:solidFill>
              <a:latin typeface="Garamond"/>
              <a:cs typeface="Garamond"/>
            </a:endParaRPr>
          </a:p>
          <a:p>
            <a:r>
              <a:rPr lang="en-US" sz="7200" b="0" dirty="0">
                <a:solidFill>
                  <a:srgbClr val="000000"/>
                </a:solidFill>
                <a:latin typeface="Garamond"/>
                <a:cs typeface="Garamond"/>
              </a:rPr>
              <a:t> </a:t>
            </a:r>
            <a:r>
              <a:rPr lang="en-US" sz="7200" b="0" dirty="0" smtClean="0">
                <a:solidFill>
                  <a:srgbClr val="000000"/>
                </a:solidFill>
                <a:latin typeface="Garamond"/>
                <a:cs typeface="Garamond"/>
              </a:rPr>
              <a:t>Complementary </a:t>
            </a:r>
            <a:r>
              <a:rPr lang="en-US" sz="7200" b="0" dirty="0">
                <a:solidFill>
                  <a:srgbClr val="000000"/>
                </a:solidFill>
                <a:latin typeface="Garamond"/>
                <a:cs typeface="Garamond"/>
              </a:rPr>
              <a:t>Feeding: Introduction of solid food to an Infants Diet/ April 2013/ The British Dietetic Association</a:t>
            </a:r>
          </a:p>
          <a:p>
            <a:endParaRPr lang="en-US" sz="2800" b="0" dirty="0" smtClean="0">
              <a:latin typeface="Garamond"/>
              <a:cs typeface="Garamond"/>
            </a:endParaRPr>
          </a:p>
          <a:p>
            <a:endParaRPr lang="en-US" sz="2800" b="0" dirty="0">
              <a:latin typeface="Garamond"/>
              <a:cs typeface="Garamond"/>
            </a:endParaRP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05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885" y="152718"/>
            <a:ext cx="8523497" cy="1232834"/>
          </a:xfrm>
        </p:spPr>
        <p:txBody>
          <a:bodyPr>
            <a:noAutofit/>
          </a:bodyPr>
          <a:lstStyle/>
          <a:p>
            <a:pPr algn="ctr"/>
            <a:r>
              <a:rPr lang="en-US" sz="8000" cap="none" dirty="0" smtClean="0">
                <a:latin typeface="Garamond"/>
                <a:cs typeface="Garamond"/>
              </a:rPr>
              <a:t>Malnutrition</a:t>
            </a:r>
            <a:endParaRPr lang="en-US" sz="8000" cap="none" dirty="0">
              <a:latin typeface="Garamond"/>
              <a:cs typeface="Garamon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885" y="1897766"/>
            <a:ext cx="8523497" cy="4606630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 typeface="Arial"/>
              <a:buChar char="•"/>
            </a:pPr>
            <a:r>
              <a:rPr lang="en-US" sz="4200" dirty="0">
                <a:latin typeface="Garamond"/>
                <a:cs typeface="Garamond"/>
              </a:rPr>
              <a:t>O</a:t>
            </a:r>
            <a:r>
              <a:rPr lang="en-US" sz="4200" dirty="0" smtClean="0">
                <a:latin typeface="Garamond"/>
                <a:cs typeface="Garamond"/>
              </a:rPr>
              <a:t>ne </a:t>
            </a:r>
            <a:r>
              <a:rPr lang="en-US" sz="4200" dirty="0">
                <a:latin typeface="Garamond"/>
                <a:cs typeface="Garamond"/>
              </a:rPr>
              <a:t>of the main child survival challenges facing children and affecting women in </a:t>
            </a:r>
            <a:r>
              <a:rPr lang="en-US" sz="4200" dirty="0" smtClean="0">
                <a:latin typeface="Garamond"/>
                <a:cs typeface="Garamond"/>
              </a:rPr>
              <a:t>Ethiopia and around the world. </a:t>
            </a:r>
          </a:p>
          <a:p>
            <a:pPr marL="342900" indent="-342900">
              <a:buFont typeface="Arial"/>
              <a:buChar char="•"/>
            </a:pPr>
            <a:r>
              <a:rPr lang="en-US" sz="4200" dirty="0" smtClean="0">
                <a:latin typeface="Garamond"/>
                <a:cs typeface="Garamond"/>
              </a:rPr>
              <a:t>Contributes </a:t>
            </a:r>
            <a:r>
              <a:rPr lang="en-US" sz="4200" dirty="0">
                <a:latin typeface="Garamond"/>
                <a:cs typeface="Garamond"/>
              </a:rPr>
              <a:t>both directly and indirectly </a:t>
            </a:r>
            <a:r>
              <a:rPr lang="en-US" sz="4200" dirty="0" smtClean="0">
                <a:latin typeface="Garamond"/>
                <a:cs typeface="Garamond"/>
              </a:rPr>
              <a:t>towards </a:t>
            </a:r>
            <a:r>
              <a:rPr lang="en-US" sz="4200" dirty="0">
                <a:latin typeface="Garamond"/>
                <a:cs typeface="Garamond"/>
              </a:rPr>
              <a:t>infant morbidity and mortality. </a:t>
            </a:r>
            <a:endParaRPr lang="en-US" sz="4200" dirty="0" smtClean="0">
              <a:latin typeface="Garamond"/>
              <a:cs typeface="Garamond"/>
            </a:endParaRPr>
          </a:p>
          <a:p>
            <a:pPr marL="342900" indent="-342900">
              <a:buFont typeface="Arial"/>
              <a:buChar char="•"/>
            </a:pPr>
            <a:r>
              <a:rPr lang="en-US" sz="4200" dirty="0">
                <a:latin typeface="Garamond"/>
                <a:cs typeface="Garamond"/>
              </a:rPr>
              <a:t>N</a:t>
            </a:r>
            <a:r>
              <a:rPr lang="en-US" sz="4200" dirty="0" smtClean="0">
                <a:latin typeface="Garamond"/>
                <a:cs typeface="Garamond"/>
              </a:rPr>
              <a:t>ot </a:t>
            </a:r>
            <a:r>
              <a:rPr lang="en-US" sz="4200" dirty="0">
                <a:latin typeface="Garamond"/>
                <a:cs typeface="Garamond"/>
              </a:rPr>
              <a:t>only the direct cause of about one-fifth of the overall deaths in childhood, but is also an associated factor in over half of childhood deaths. </a:t>
            </a:r>
          </a:p>
          <a:p>
            <a:endParaRPr lang="en-US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507566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81" y="152717"/>
            <a:ext cx="8695886" cy="1288443"/>
          </a:xfrm>
        </p:spPr>
        <p:txBody>
          <a:bodyPr>
            <a:noAutofit/>
          </a:bodyPr>
          <a:lstStyle/>
          <a:p>
            <a:pPr algn="ctr"/>
            <a:r>
              <a:rPr lang="en-US" sz="6500" cap="none" dirty="0" smtClean="0">
                <a:latin typeface="Garamond"/>
                <a:cs typeface="Garamond"/>
              </a:rPr>
              <a:t>Background Information</a:t>
            </a:r>
            <a:endParaRPr lang="en-US" sz="6500" cap="none" dirty="0">
              <a:latin typeface="Garamond"/>
              <a:cs typeface="Garamon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80" y="1997649"/>
            <a:ext cx="8436806" cy="4631660"/>
          </a:xfrm>
        </p:spPr>
        <p:txBody>
          <a:bodyPr>
            <a:normAutofit fontScale="62500" lnSpcReduction="20000"/>
          </a:bodyPr>
          <a:lstStyle/>
          <a:p>
            <a:pPr marL="857250" indent="-857250">
              <a:buFont typeface="Arial"/>
              <a:buChar char="•"/>
            </a:pPr>
            <a:r>
              <a:rPr lang="en-US" sz="5800" dirty="0" smtClean="0">
                <a:latin typeface="Garamond"/>
                <a:cs typeface="Garamond"/>
              </a:rPr>
              <a:t>ENGINE is a five year (2011-2016) USAID funded nutrition program implemented in Ethiopia.</a:t>
            </a:r>
          </a:p>
          <a:p>
            <a:pPr marL="857250" indent="-857250">
              <a:buFont typeface="Arial"/>
              <a:buChar char="•"/>
            </a:pPr>
            <a:r>
              <a:rPr lang="en-US" sz="5800" dirty="0" smtClean="0">
                <a:latin typeface="Garamond"/>
                <a:cs typeface="Garamond"/>
              </a:rPr>
              <a:t>ENGINE </a:t>
            </a:r>
            <a:r>
              <a:rPr lang="en-US" sz="5800" dirty="0">
                <a:latin typeface="Garamond"/>
                <a:cs typeface="Garamond"/>
              </a:rPr>
              <a:t>is a partnership of numerous international and governmental organizations and being implemented with ownership of the Ministry of Health and the Ministry of Agriculture in Ethiopia. </a:t>
            </a:r>
          </a:p>
          <a:p>
            <a:pPr marL="857250" indent="-857250">
              <a:buFont typeface="Arial"/>
              <a:buChar char="•"/>
            </a:pPr>
            <a:endParaRPr lang="en-US" sz="6300" dirty="0" smtClean="0">
              <a:latin typeface="Garamond"/>
              <a:cs typeface="Garamond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252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23" y="152718"/>
            <a:ext cx="8715901" cy="1371600"/>
          </a:xfrm>
        </p:spPr>
        <p:txBody>
          <a:bodyPr>
            <a:normAutofit/>
          </a:bodyPr>
          <a:lstStyle/>
          <a:p>
            <a:pPr algn="ctr"/>
            <a:r>
              <a:rPr lang="en-US" sz="6600" cap="none" dirty="0" smtClean="0">
                <a:latin typeface="Garamond"/>
                <a:cs typeface="Garamond"/>
              </a:rPr>
              <a:t>Objective</a:t>
            </a:r>
            <a:endParaRPr lang="en-US" sz="6600" cap="none" dirty="0">
              <a:latin typeface="Garamond"/>
              <a:cs typeface="Garamon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136059"/>
            <a:ext cx="8162499" cy="3990104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Garamond"/>
                <a:cs typeface="Garamond"/>
              </a:rPr>
              <a:t>To use qualitative investigative techniques to understand perceptions and beliefs that influence priority behaviors affecting the nutritional status of adolescent and adult women, and young children. </a:t>
            </a:r>
            <a:endParaRPr lang="en-US" sz="32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925538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125" y="152718"/>
            <a:ext cx="8542737" cy="113661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cap="none" dirty="0" smtClean="0">
                <a:latin typeface="Garamond"/>
                <a:cs typeface="Garamond"/>
              </a:rPr>
              <a:t>Methods</a:t>
            </a:r>
            <a:endParaRPr lang="en-US" sz="7200" cap="none" dirty="0">
              <a:latin typeface="Garamond"/>
              <a:cs typeface="Garamon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125" y="1424039"/>
            <a:ext cx="8542737" cy="5138087"/>
          </a:xfrm>
        </p:spPr>
        <p:txBody>
          <a:bodyPr>
            <a:normAutofit fontScale="77500" lnSpcReduction="20000"/>
          </a:bodyPr>
          <a:lstStyle/>
          <a:p>
            <a:r>
              <a:rPr lang="en-US" sz="3500" b="0" dirty="0" smtClean="0">
                <a:latin typeface="Garamond"/>
                <a:cs typeface="Garamond"/>
              </a:rPr>
              <a:t>The project was implemented in four regions in Ethiopia.</a:t>
            </a:r>
          </a:p>
          <a:p>
            <a:pPr marL="342900" indent="-342900">
              <a:buFont typeface="Arial"/>
              <a:buChar char="•"/>
            </a:pPr>
            <a:r>
              <a:rPr lang="en-US" sz="3500" b="0" dirty="0" err="1" smtClean="0">
                <a:latin typeface="Garamond"/>
                <a:cs typeface="Garamond"/>
              </a:rPr>
              <a:t>Tigray</a:t>
            </a:r>
            <a:endParaRPr lang="en-US" sz="3500" b="0" dirty="0" smtClean="0">
              <a:latin typeface="Garamond"/>
              <a:cs typeface="Garamond"/>
            </a:endParaRPr>
          </a:p>
          <a:p>
            <a:pPr marL="342900" indent="-342900">
              <a:buFont typeface="Arial"/>
              <a:buChar char="•"/>
            </a:pPr>
            <a:r>
              <a:rPr lang="en-US" sz="3500" b="0" dirty="0" err="1" smtClean="0">
                <a:latin typeface="Garamond"/>
                <a:cs typeface="Garamond"/>
              </a:rPr>
              <a:t>Oromiya</a:t>
            </a:r>
            <a:endParaRPr lang="en-US" sz="3500" b="0" dirty="0" smtClean="0">
              <a:latin typeface="Garamond"/>
              <a:cs typeface="Garamond"/>
            </a:endParaRPr>
          </a:p>
          <a:p>
            <a:pPr marL="342900" indent="-342900">
              <a:buFont typeface="Arial"/>
              <a:buChar char="•"/>
            </a:pPr>
            <a:r>
              <a:rPr lang="en-US" sz="3500" b="0" dirty="0" err="1" smtClean="0">
                <a:latin typeface="Garamond"/>
                <a:cs typeface="Garamond"/>
              </a:rPr>
              <a:t>Amhara</a:t>
            </a:r>
            <a:endParaRPr lang="en-US" sz="3500" b="0" dirty="0" smtClean="0">
              <a:latin typeface="Garamond"/>
              <a:cs typeface="Garamond"/>
            </a:endParaRPr>
          </a:p>
          <a:p>
            <a:pPr marL="342900" indent="-342900">
              <a:buFont typeface="Arial"/>
              <a:buChar char="•"/>
            </a:pPr>
            <a:r>
              <a:rPr lang="en-US" sz="3500" b="0" dirty="0" smtClean="0">
                <a:latin typeface="Garamond"/>
                <a:cs typeface="Garamond"/>
              </a:rPr>
              <a:t>SNNPR</a:t>
            </a:r>
          </a:p>
          <a:p>
            <a:endParaRPr lang="en-US" sz="3500" b="0" dirty="0" smtClean="0">
              <a:latin typeface="Garamond"/>
              <a:cs typeface="Garamond"/>
            </a:endParaRPr>
          </a:p>
          <a:p>
            <a:r>
              <a:rPr lang="en-US" sz="3500" b="0" dirty="0">
                <a:latin typeface="Garamond"/>
                <a:cs typeface="Garamond"/>
              </a:rPr>
              <a:t>4 coordinated methods </a:t>
            </a:r>
            <a:r>
              <a:rPr lang="en-US" sz="3500" b="0" dirty="0" smtClean="0">
                <a:latin typeface="Garamond"/>
                <a:cs typeface="Garamond"/>
              </a:rPr>
              <a:t>that were utilized are:</a:t>
            </a:r>
            <a:endParaRPr lang="en-US" sz="3500" b="0" dirty="0">
              <a:latin typeface="Garamond"/>
              <a:cs typeface="Garamond"/>
            </a:endParaRPr>
          </a:p>
          <a:p>
            <a:pPr marL="914400" lvl="1" indent="-457200">
              <a:buFont typeface="Arial"/>
              <a:buChar char="•"/>
            </a:pPr>
            <a:r>
              <a:rPr lang="en-US" sz="3500" dirty="0">
                <a:latin typeface="Garamond"/>
                <a:cs typeface="Garamond"/>
              </a:rPr>
              <a:t>Transect Walk with Community Mapping</a:t>
            </a:r>
          </a:p>
          <a:p>
            <a:pPr marL="914400" lvl="1" indent="-457200">
              <a:buFont typeface="Arial"/>
              <a:buChar char="•"/>
            </a:pPr>
            <a:r>
              <a:rPr lang="en-US" sz="3500" dirty="0">
                <a:latin typeface="Garamond"/>
                <a:cs typeface="Garamond"/>
              </a:rPr>
              <a:t>Focus Group Discussions</a:t>
            </a:r>
          </a:p>
          <a:p>
            <a:pPr marL="914400" lvl="1" indent="-457200">
              <a:buFont typeface="Arial"/>
              <a:buChar char="•"/>
            </a:pPr>
            <a:r>
              <a:rPr lang="en-US" sz="3500" dirty="0">
                <a:latin typeface="Garamond"/>
                <a:cs typeface="Garamond"/>
              </a:rPr>
              <a:t>In-depth Interviews</a:t>
            </a:r>
          </a:p>
          <a:p>
            <a:pPr marL="914400" lvl="1" indent="-457200">
              <a:buFont typeface="Arial"/>
              <a:buChar char="•"/>
            </a:pPr>
            <a:r>
              <a:rPr lang="en-US" sz="3500" dirty="0">
                <a:latin typeface="Garamond"/>
                <a:cs typeface="Garamond"/>
              </a:rPr>
              <a:t>Observations</a:t>
            </a:r>
          </a:p>
          <a:p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938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416" y="152718"/>
            <a:ext cx="8462570" cy="1371600"/>
          </a:xfrm>
        </p:spPr>
        <p:txBody>
          <a:bodyPr>
            <a:normAutofit/>
          </a:bodyPr>
          <a:lstStyle/>
          <a:p>
            <a:pPr algn="ctr"/>
            <a:r>
              <a:rPr lang="en-US" sz="7200" cap="none" dirty="0" smtClean="0">
                <a:latin typeface="Garamond"/>
                <a:cs typeface="Garamond"/>
              </a:rPr>
              <a:t>Map Of Ethiopia </a:t>
            </a:r>
            <a:endParaRPr lang="en-US" sz="7200" cap="none" dirty="0">
              <a:latin typeface="Garamond"/>
              <a:cs typeface="Garamon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https://www.cia.gov/library/publications/the-world-factbook/graphics/maps/large/et-map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524318"/>
            <a:ext cx="7748495" cy="4939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30553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404" y="152718"/>
            <a:ext cx="8542738" cy="1371600"/>
          </a:xfrm>
        </p:spPr>
        <p:txBody>
          <a:bodyPr>
            <a:normAutofit/>
          </a:bodyPr>
          <a:lstStyle/>
          <a:p>
            <a:pPr algn="ctr"/>
            <a:r>
              <a:rPr lang="en-US" sz="7200" cap="none" dirty="0" smtClean="0">
                <a:latin typeface="Garamond"/>
                <a:cs typeface="Garamond"/>
              </a:rPr>
              <a:t>Study Participants</a:t>
            </a:r>
            <a:endParaRPr lang="en-US" sz="7200" cap="none" dirty="0">
              <a:latin typeface="Garamond"/>
              <a:cs typeface="Garamond"/>
            </a:endParaRPr>
          </a:p>
        </p:txBody>
      </p:sp>
      <p:pic>
        <p:nvPicPr>
          <p:cNvPr id="4" name="Content Placeholder 3" descr="Untitled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380" t="-6035" r="-8149" b="-6017"/>
          <a:stretch/>
        </p:blipFill>
        <p:spPr>
          <a:xfrm>
            <a:off x="192404" y="1485831"/>
            <a:ext cx="9216151" cy="5003381"/>
          </a:xfrm>
        </p:spPr>
      </p:pic>
    </p:spTree>
    <p:extLst>
      <p:ext uri="{BB962C8B-B14F-4D97-AF65-F5344CB8AC3E}">
        <p14:creationId xmlns:p14="http://schemas.microsoft.com/office/powerpoint/2010/main" val="499565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65" y="152718"/>
            <a:ext cx="8638938" cy="1213590"/>
          </a:xfrm>
        </p:spPr>
        <p:txBody>
          <a:bodyPr>
            <a:noAutofit/>
          </a:bodyPr>
          <a:lstStyle/>
          <a:p>
            <a:pPr algn="ctr"/>
            <a:r>
              <a:rPr lang="en-US" sz="7200" cap="none" dirty="0" smtClean="0">
                <a:latin typeface="Garamond"/>
                <a:cs typeface="Garamond"/>
              </a:rPr>
              <a:t>Research Question</a:t>
            </a:r>
            <a:endParaRPr lang="en-US" sz="7200" cap="none" dirty="0">
              <a:latin typeface="Garamond"/>
              <a:cs typeface="Garamon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165" y="2424716"/>
            <a:ext cx="8638937" cy="4060435"/>
          </a:xfrm>
        </p:spPr>
        <p:txBody>
          <a:bodyPr/>
          <a:lstStyle/>
          <a:p>
            <a:pPr marL="0" lvl="1" indent="0" algn="ctr">
              <a:spcAft>
                <a:spcPts val="600"/>
              </a:spcAft>
              <a:buClrTx/>
              <a:buNone/>
            </a:pPr>
            <a:r>
              <a:rPr lang="en-US" sz="4000" dirty="0">
                <a:latin typeface="Garamond"/>
                <a:cs typeface="Garamond"/>
              </a:rPr>
              <a:t>How is the </a:t>
            </a:r>
            <a:r>
              <a:rPr lang="en-US" sz="4000" dirty="0" smtClean="0">
                <a:latin typeface="Garamond"/>
                <a:cs typeface="Garamond"/>
              </a:rPr>
              <a:t>environment a </a:t>
            </a:r>
            <a:r>
              <a:rPr lang="en-US" sz="4000" dirty="0">
                <a:latin typeface="Garamond"/>
                <a:cs typeface="Garamond"/>
              </a:rPr>
              <a:t>motivator and </a:t>
            </a:r>
            <a:r>
              <a:rPr lang="en-US" sz="4000" dirty="0" smtClean="0">
                <a:latin typeface="Garamond"/>
                <a:cs typeface="Garamond"/>
              </a:rPr>
              <a:t>barrier of optimal behaviors for women who breastfeed children less than two years of age?</a:t>
            </a:r>
          </a:p>
          <a:p>
            <a:pPr marL="0" lvl="1" indent="0">
              <a:spcAft>
                <a:spcPts val="600"/>
              </a:spcAft>
              <a:buClrTx/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48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62" y="152718"/>
            <a:ext cx="8600458" cy="1078884"/>
          </a:xfrm>
        </p:spPr>
        <p:txBody>
          <a:bodyPr>
            <a:noAutofit/>
          </a:bodyPr>
          <a:lstStyle/>
          <a:p>
            <a:pPr algn="ctr"/>
            <a:r>
              <a:rPr lang="en-US" sz="7200" cap="none" dirty="0" smtClean="0">
                <a:latin typeface="Garamond"/>
                <a:cs typeface="Garamond"/>
              </a:rPr>
              <a:t>Analysis</a:t>
            </a:r>
            <a:endParaRPr lang="en-US" sz="7200" cap="none" dirty="0">
              <a:latin typeface="Garamond"/>
              <a:cs typeface="Garamon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1602"/>
            <a:ext cx="8220220" cy="5234305"/>
          </a:xfrm>
        </p:spPr>
        <p:txBody>
          <a:bodyPr>
            <a:noAutofit/>
          </a:bodyPr>
          <a:lstStyle/>
          <a:p>
            <a:r>
              <a:rPr lang="en-US" b="0" dirty="0" smtClean="0">
                <a:latin typeface="Garamond"/>
                <a:cs typeface="Garamond"/>
              </a:rPr>
              <a:t>Questions </a:t>
            </a:r>
            <a:r>
              <a:rPr lang="en-US" b="0" dirty="0" smtClean="0">
                <a:latin typeface="Garamond"/>
                <a:cs typeface="Garamond"/>
              </a:rPr>
              <a:t>were focused on: </a:t>
            </a:r>
          </a:p>
          <a:p>
            <a:pPr marL="342900" indent="-342900">
              <a:buFont typeface="Arial"/>
              <a:buChar char="•"/>
            </a:pPr>
            <a:r>
              <a:rPr lang="en-US" b="0" dirty="0" smtClean="0">
                <a:latin typeface="Garamond"/>
                <a:cs typeface="Garamond"/>
              </a:rPr>
              <a:t>Diet</a:t>
            </a:r>
          </a:p>
          <a:p>
            <a:pPr marL="342900" indent="-342900">
              <a:buFont typeface="Arial"/>
              <a:buChar char="•"/>
            </a:pPr>
            <a:r>
              <a:rPr lang="en-US" b="0" dirty="0" smtClean="0">
                <a:latin typeface="Garamond"/>
                <a:cs typeface="Garamond"/>
              </a:rPr>
              <a:t>Complementary Feeding</a:t>
            </a:r>
          </a:p>
          <a:p>
            <a:pPr marL="342900" indent="-342900">
              <a:buFont typeface="Arial"/>
              <a:buChar char="•"/>
            </a:pPr>
            <a:r>
              <a:rPr lang="en-US" b="0" dirty="0" smtClean="0">
                <a:latin typeface="Garamond"/>
                <a:cs typeface="Garamond"/>
              </a:rPr>
              <a:t>Social Network (Mapping)</a:t>
            </a:r>
          </a:p>
          <a:p>
            <a:pPr marL="342900" indent="-342900">
              <a:buFont typeface="Arial"/>
              <a:buChar char="•"/>
            </a:pPr>
            <a:r>
              <a:rPr lang="en-US" b="0" dirty="0" smtClean="0">
                <a:latin typeface="Garamond"/>
                <a:cs typeface="Garamond"/>
              </a:rPr>
              <a:t>Perception of Service Providers (Free-listing</a:t>
            </a:r>
            <a:r>
              <a:rPr lang="en-US" b="0" dirty="0" smtClean="0">
                <a:latin typeface="Garamond"/>
                <a:cs typeface="Garamond"/>
              </a:rPr>
              <a:t>)</a:t>
            </a:r>
          </a:p>
          <a:p>
            <a:r>
              <a:rPr lang="en-US" b="0" dirty="0" smtClean="0">
                <a:latin typeface="Garamond"/>
                <a:cs typeface="Garamond"/>
              </a:rPr>
              <a:t>Sample Questions:</a:t>
            </a:r>
          </a:p>
          <a:p>
            <a:pPr marL="342900" indent="-342900">
              <a:buFont typeface="Arial"/>
              <a:buChar char="•"/>
            </a:pPr>
            <a:r>
              <a:rPr lang="en-US" b="0" dirty="0">
                <a:latin typeface="Garamond"/>
                <a:cs typeface="Garamond"/>
              </a:rPr>
              <a:t>Can you tell me about your experience in breastfeeding?</a:t>
            </a:r>
          </a:p>
          <a:p>
            <a:pPr marL="342900" indent="-342900">
              <a:buFont typeface="Arial"/>
              <a:buChar char="•"/>
            </a:pPr>
            <a:r>
              <a:rPr lang="en-US" b="0" dirty="0">
                <a:latin typeface="Garamond"/>
                <a:cs typeface="Garamond"/>
              </a:rPr>
              <a:t>Does anyone advise you about your diet? Who? What do they say? Do you follow their advice</a:t>
            </a:r>
            <a:r>
              <a:rPr lang="en-US" b="0" dirty="0" smtClean="0">
                <a:latin typeface="Garamond"/>
                <a:cs typeface="Garamond"/>
              </a:rPr>
              <a:t>?</a:t>
            </a:r>
          </a:p>
          <a:p>
            <a:pPr marL="342900" indent="-342900">
              <a:buFont typeface="Arial"/>
              <a:buChar char="•"/>
            </a:pPr>
            <a:r>
              <a:rPr lang="en-US" b="0" dirty="0" smtClean="0">
                <a:latin typeface="Garamond"/>
                <a:cs typeface="Garamond"/>
              </a:rPr>
              <a:t>Who </a:t>
            </a:r>
            <a:r>
              <a:rPr lang="en-US" b="0" dirty="0">
                <a:latin typeface="Garamond"/>
                <a:cs typeface="Garamond"/>
              </a:rPr>
              <a:t>in your family </a:t>
            </a:r>
            <a:r>
              <a:rPr lang="en-US" b="0" dirty="0" smtClean="0">
                <a:latin typeface="Garamond"/>
                <a:cs typeface="Garamond"/>
              </a:rPr>
              <a:t>provides support for </a:t>
            </a:r>
            <a:r>
              <a:rPr lang="en-US" b="0" dirty="0">
                <a:latin typeface="Garamond"/>
                <a:cs typeface="Garamond"/>
              </a:rPr>
              <a:t>your child’s diet and nutrition such as advising you about breastfeeding and complementary </a:t>
            </a:r>
            <a:r>
              <a:rPr lang="en-US" b="0" dirty="0" smtClean="0">
                <a:latin typeface="Garamond"/>
                <a:cs typeface="Garamond"/>
              </a:rPr>
              <a:t>foods?</a:t>
            </a:r>
          </a:p>
          <a:p>
            <a:pPr marL="342900" indent="-342900">
              <a:buFont typeface="Arial"/>
              <a:buChar char="•"/>
            </a:pPr>
            <a:r>
              <a:rPr lang="en-US" b="0" dirty="0">
                <a:latin typeface="Garamond"/>
                <a:cs typeface="Garamond"/>
              </a:rPr>
              <a:t>Can you describe what role these workers play in the community?</a:t>
            </a:r>
            <a:r>
              <a:rPr lang="en-US" b="0" dirty="0">
                <a:latin typeface="Garamond"/>
                <a:cs typeface="Garamond"/>
              </a:rPr>
              <a:t> </a:t>
            </a:r>
          </a:p>
          <a:p>
            <a:pPr marL="342900" indent="-342900">
              <a:buFont typeface="Arial"/>
              <a:buChar char="•"/>
            </a:pPr>
            <a:endParaRPr lang="en-US" sz="2400" b="0" dirty="0">
              <a:latin typeface="Garamond"/>
              <a:cs typeface="Garamond"/>
            </a:endParaRPr>
          </a:p>
          <a:p>
            <a:pPr marL="342900" indent="-342900">
              <a:buFont typeface="Arial"/>
              <a:buChar char="•"/>
            </a:pPr>
            <a:endParaRPr lang="en-US" sz="2400" b="0" dirty="0" smtClean="0">
              <a:latin typeface="Garamond"/>
              <a:cs typeface="Garamond"/>
            </a:endParaRPr>
          </a:p>
          <a:p>
            <a:endParaRPr lang="en-US" sz="1200" b="0" dirty="0" smtClean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257582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2457</TotalTime>
  <Words>836</Words>
  <Application>Microsoft Macintosh PowerPoint</Application>
  <PresentationFormat>On-screen Show (4:3)</PresentationFormat>
  <Paragraphs>86</Paragraphs>
  <Slides>12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Essential</vt:lpstr>
      <vt:lpstr>The Environment as a Motivator and Barrier of Women Breastfeeding Infants &lt; 2 Years Of Age in Ethiopia</vt:lpstr>
      <vt:lpstr>Malnutrition</vt:lpstr>
      <vt:lpstr>Background Information</vt:lpstr>
      <vt:lpstr>Objective</vt:lpstr>
      <vt:lpstr>Methods</vt:lpstr>
      <vt:lpstr>Map Of Ethiopia </vt:lpstr>
      <vt:lpstr>Study Participants</vt:lpstr>
      <vt:lpstr>Research Question</vt:lpstr>
      <vt:lpstr>Analysis</vt:lpstr>
      <vt:lpstr>Results</vt:lpstr>
      <vt:lpstr>Questions</vt:lpstr>
      <vt:lpstr>Resources</vt:lpstr>
    </vt:vector>
  </TitlesOfParts>
  <Company>Agnes Scott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</dc:title>
  <dc:creator>CECILIA ALCALA</dc:creator>
  <cp:lastModifiedBy>CECILIA ALCALA</cp:lastModifiedBy>
  <cp:revision>28</cp:revision>
  <dcterms:created xsi:type="dcterms:W3CDTF">2014-03-10T14:13:59Z</dcterms:created>
  <dcterms:modified xsi:type="dcterms:W3CDTF">2014-03-13T04:50:41Z</dcterms:modified>
</cp:coreProperties>
</file>