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53"/>
  </p:notesMasterIdLst>
  <p:handoutMasterIdLst>
    <p:handoutMasterId r:id="rId54"/>
  </p:handoutMasterIdLst>
  <p:sldIdLst>
    <p:sldId id="267" r:id="rId2"/>
    <p:sldId id="268" r:id="rId3"/>
    <p:sldId id="404" r:id="rId4"/>
    <p:sldId id="301" r:id="rId5"/>
    <p:sldId id="302" r:id="rId6"/>
    <p:sldId id="398" r:id="rId7"/>
    <p:sldId id="304" r:id="rId8"/>
    <p:sldId id="305" r:id="rId9"/>
    <p:sldId id="347" r:id="rId10"/>
    <p:sldId id="348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7" r:id="rId31"/>
    <p:sldId id="329" r:id="rId32"/>
    <p:sldId id="330" r:id="rId33"/>
    <p:sldId id="331" r:id="rId34"/>
    <p:sldId id="387" r:id="rId35"/>
    <p:sldId id="363" r:id="rId36"/>
    <p:sldId id="334" r:id="rId37"/>
    <p:sldId id="336" r:id="rId38"/>
    <p:sldId id="379" r:id="rId39"/>
    <p:sldId id="400" r:id="rId40"/>
    <p:sldId id="403" r:id="rId41"/>
    <p:sldId id="401" r:id="rId42"/>
    <p:sldId id="399" r:id="rId43"/>
    <p:sldId id="353" r:id="rId44"/>
    <p:sldId id="391" r:id="rId45"/>
    <p:sldId id="393" r:id="rId46"/>
    <p:sldId id="397" r:id="rId47"/>
    <p:sldId id="390" r:id="rId48"/>
    <p:sldId id="375" r:id="rId49"/>
    <p:sldId id="383" r:id="rId50"/>
    <p:sldId id="351" r:id="rId51"/>
    <p:sldId id="402" r:id="rId5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FF"/>
    <a:srgbClr val="FF00FF"/>
    <a:srgbClr val="009900"/>
    <a:srgbClr val="FF7C80"/>
    <a:srgbClr val="003300"/>
    <a:srgbClr val="74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691" autoAdjust="0"/>
  </p:normalViewPr>
  <p:slideViewPr>
    <p:cSldViewPr>
      <p:cViewPr>
        <p:scale>
          <a:sx n="80" d="100"/>
          <a:sy n="80" d="100"/>
        </p:scale>
        <p:origin x="-118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 sz="94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79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AY 2012-2013/2013-2014</a:t>
            </a:r>
          </a:p>
          <a:p>
            <a:pPr>
              <a:defRPr sz="94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79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Comparative GPAs</a:t>
            </a:r>
          </a:p>
        </c:rich>
      </c:tx>
      <c:layout>
        <c:manualLayout>
          <c:xMode val="edge"/>
          <c:yMode val="edge"/>
          <c:x val="0.39684729125171408"/>
          <c:y val="3.819797887582893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direct</c:v>
                </c:pt>
              </c:strCache>
            </c:strRef>
          </c:tx>
          <c:spPr>
            <a:solidFill>
              <a:srgbClr val="FF00FF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2.85</c:v>
                </c:pt>
                <c:pt idx="1">
                  <c:v>2.88</c:v>
                </c:pt>
                <c:pt idx="2">
                  <c:v>3.01</c:v>
                </c:pt>
                <c:pt idx="3">
                  <c:v>2.87</c:v>
                </c:pt>
                <c:pt idx="4">
                  <c:v>3.04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Gateway</c:v>
                </c:pt>
              </c:strCache>
            </c:strRef>
          </c:tx>
          <c:spPr>
            <a:solidFill>
              <a:schemeClr val="accent1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2.8</c:v>
                </c:pt>
                <c:pt idx="1">
                  <c:v>3.17</c:v>
                </c:pt>
                <c:pt idx="2">
                  <c:v>3.16</c:v>
                </c:pt>
                <c:pt idx="3">
                  <c:v>3.1</c:v>
                </c:pt>
                <c:pt idx="4">
                  <c:v>3.14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 direct</c:v>
                </c:pt>
              </c:strCache>
            </c:strRef>
          </c:tx>
          <c:spPr>
            <a:solidFill>
              <a:srgbClr val="FF9900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3.12</c:v>
                </c:pt>
                <c:pt idx="1">
                  <c:v>3.03</c:v>
                </c:pt>
                <c:pt idx="2">
                  <c:v>3.05</c:v>
                </c:pt>
                <c:pt idx="3">
                  <c:v>3.04</c:v>
                </c:pt>
                <c:pt idx="4">
                  <c:v>3.18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</c:v>
                </c:pt>
              </c:strCache>
            </c:strRef>
          </c:tx>
          <c:spPr>
            <a:solidFill>
              <a:srgbClr val="003300"/>
            </a:solidFill>
            <a:ln w="35697">
              <a:solidFill>
                <a:schemeClr val="tx1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1st term</c:v>
                </c:pt>
                <c:pt idx="1">
                  <c:v>2nd term</c:v>
                </c:pt>
                <c:pt idx="2">
                  <c:v>3rd term</c:v>
                </c:pt>
                <c:pt idx="3">
                  <c:v>CUM 1st Year</c:v>
                </c:pt>
                <c:pt idx="4">
                  <c:v>CUM 2nd Year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3.08</c:v>
                </c:pt>
                <c:pt idx="1">
                  <c:v>3.01</c:v>
                </c:pt>
                <c:pt idx="2">
                  <c:v>3.05</c:v>
                </c:pt>
                <c:pt idx="3">
                  <c:v>3.01</c:v>
                </c:pt>
                <c:pt idx="4">
                  <c:v>3.16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30976"/>
        <c:axId val="94832512"/>
      </c:barChart>
      <c:catAx>
        <c:axId val="948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4832512"/>
        <c:crosses val="autoZero"/>
        <c:auto val="1"/>
        <c:lblAlgn val="ctr"/>
        <c:lblOffset val="100"/>
        <c:noMultiLvlLbl val="0"/>
      </c:catAx>
      <c:valAx>
        <c:axId val="9483251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rgbClr val="0070C0"/>
              </a:solidFill>
            </a:ln>
          </c:spPr>
        </c:majorGridlines>
        <c:minorGridlines/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4830976"/>
        <c:crosses val="autoZero"/>
        <c:crossBetween val="between"/>
        <c:majorUnit val="1"/>
        <c:minorUnit val="0.5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44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  <c:spPr>
        <a:noFill/>
        <a:ln w="25379">
          <a:noFill/>
        </a:ln>
      </c:spPr>
    </c:plotArea>
    <c:plotVisOnly val="1"/>
    <c:dispBlanksAs val="gap"/>
    <c:showDLblsOverMax val="0"/>
  </c:chart>
  <c:spPr>
    <a:ln w="47595">
      <a:solidFill>
        <a:schemeClr val="tx1"/>
      </a:solidFill>
    </a:ln>
  </c:spPr>
  <c:txPr>
    <a:bodyPr/>
    <a:lstStyle/>
    <a:p>
      <a:pPr>
        <a:defRPr sz="94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34957D-1637-4693-B8A4-91CACA0F3B50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9DCA59-66A7-4EF3-90C1-0FC91C86A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94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CA668625-9476-4E25-A4F5-6132E1CA7956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275D0D9F-7377-44FC-8AC2-9156979E2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66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DD1613F-0B15-4267-93C5-340EFF35BAA8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BCAD938-2689-4363-885C-B8E25707C01E}" type="slidenum">
              <a:rPr lang="en-US" altLang="en-US" smtClean="0"/>
              <a:pPr eaLnBrk="1" hangingPunct="1">
                <a:defRPr/>
              </a:pPr>
              <a:t>10</a:t>
            </a:fld>
            <a:endParaRPr lang="en-US" alt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CB9F30-A593-49B1-8D40-6B85527FB6C6}" type="slidenum">
              <a:rPr lang="en-US" altLang="en-US" smtClean="0"/>
              <a:pPr eaLnBrk="1" hangingPunct="1">
                <a:defRPr/>
              </a:pPr>
              <a:t>11</a:t>
            </a:fld>
            <a:endParaRPr lang="en-US" alt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A88967-9179-445E-A04C-1CDEF8FF73B6}" type="slidenum">
              <a:rPr lang="en-US" altLang="en-US" smtClean="0"/>
              <a:pPr eaLnBrk="1" hangingPunct="1">
                <a:defRPr/>
              </a:pPr>
              <a:t>12</a:t>
            </a:fld>
            <a:endParaRPr lang="en-US" alt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AE73FD-DF68-44AE-B001-F96FB78B8AEA}" type="slidenum">
              <a:rPr lang="en-US" altLang="en-US" smtClean="0"/>
              <a:pPr eaLnBrk="1" hangingPunct="1">
                <a:defRPr/>
              </a:pPr>
              <a:t>13</a:t>
            </a:fld>
            <a:endParaRPr lang="en-US" alt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8302BA5-6971-4306-8CF7-1C62EEA32B4A}" type="slidenum">
              <a:rPr lang="en-US" altLang="en-US" smtClean="0"/>
              <a:pPr eaLnBrk="1" hangingPunct="1">
                <a:defRPr/>
              </a:pPr>
              <a:t>14</a:t>
            </a:fld>
            <a:endParaRPr lang="en-US" alt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7776B1-CB3E-4F92-9EEF-88F7AFEA69C9}" type="slidenum">
              <a:rPr lang="en-US" altLang="en-US" smtClean="0"/>
              <a:pPr eaLnBrk="1" hangingPunct="1">
                <a:defRPr/>
              </a:pPr>
              <a:t>15</a:t>
            </a:fld>
            <a:endParaRPr lang="en-US" alt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7C2A053-D723-414B-9EF5-8F296AE46F79}" type="slidenum">
              <a:rPr lang="en-US" altLang="en-US" smtClean="0"/>
              <a:pPr eaLnBrk="1" hangingPunct="1">
                <a:defRPr/>
              </a:pPr>
              <a:t>16</a:t>
            </a:fld>
            <a:endParaRPr lang="en-US" alt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03E020-5260-4B87-9E7A-DD7C7AC63EC1}" type="slidenum">
              <a:rPr lang="en-US" altLang="en-US" smtClean="0"/>
              <a:pPr eaLnBrk="1" hangingPunct="1">
                <a:defRPr/>
              </a:pPr>
              <a:t>17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E66D986-6490-4ECA-AC56-8495E5930D3D}" type="slidenum">
              <a:rPr lang="en-US" altLang="en-US" smtClean="0"/>
              <a:pPr eaLnBrk="1" hangingPunct="1">
                <a:defRPr/>
              </a:pPr>
              <a:t>18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4A19C7C-2FFD-43EC-9C3B-4983C252AC91}" type="slidenum">
              <a:rPr lang="en-US" altLang="en-US" smtClean="0"/>
              <a:pPr eaLnBrk="1" hangingPunct="1">
                <a:defRPr/>
              </a:pPr>
              <a:t>19</a:t>
            </a:fld>
            <a:endParaRPr lang="en-US" alt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8EFDE15-F700-4D1F-B2BA-647AC68D3B35}" type="slidenum">
              <a:rPr lang="en-US" altLang="en-US" smtClean="0"/>
              <a:pPr eaLnBrk="1" hangingPunct="1">
                <a:defRPr/>
              </a:pPr>
              <a:t>2</a:t>
            </a:fld>
            <a:endParaRPr lang="en-US" alt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47768BE-7BB0-415F-917A-DC66E5200818}" type="slidenum">
              <a:rPr lang="en-US" altLang="en-US" smtClean="0"/>
              <a:pPr eaLnBrk="1" hangingPunct="1">
                <a:defRPr/>
              </a:pPr>
              <a:t>20</a:t>
            </a:fld>
            <a:endParaRPr lang="en-US" alt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542BC1-A201-48A7-B1B7-EB900FFAEF08}" type="slidenum">
              <a:rPr lang="en-US" altLang="en-US" smtClean="0"/>
              <a:pPr eaLnBrk="1" hangingPunct="1">
                <a:defRPr/>
              </a:pPr>
              <a:t>21</a:t>
            </a:fld>
            <a:endParaRPr lang="en-US" alt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044A68B-7502-4AD6-8DD8-CF109870BB0E}" type="slidenum">
              <a:rPr lang="en-US" altLang="en-US" smtClean="0"/>
              <a:pPr eaLnBrk="1" hangingPunct="1">
                <a:defRPr/>
              </a:pPr>
              <a:t>22</a:t>
            </a:fld>
            <a:endParaRPr lang="en-US" alt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DAA99A6-CD94-4C13-AA14-23429F94422B}" type="slidenum">
              <a:rPr lang="en-US" altLang="en-US" smtClean="0"/>
              <a:pPr eaLnBrk="1" hangingPunct="1">
                <a:defRPr/>
              </a:pPr>
              <a:t>23</a:t>
            </a:fld>
            <a:endParaRPr lang="en-US" alt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4FADDED-E4E9-40C7-974E-9CDDD6F001BF}" type="slidenum">
              <a:rPr lang="en-US" altLang="en-US" smtClean="0"/>
              <a:pPr eaLnBrk="1" hangingPunct="1">
                <a:defRPr/>
              </a:pPr>
              <a:t>24</a:t>
            </a:fld>
            <a:endParaRPr lang="en-US" alt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B2F5D26-1198-4B89-91B3-638511148D8C}" type="slidenum">
              <a:rPr lang="en-US" altLang="en-US" smtClean="0"/>
              <a:pPr eaLnBrk="1" hangingPunct="1">
                <a:defRPr/>
              </a:pPr>
              <a:t>25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0D0C29A-7021-4963-8C63-039589E106FA}" type="slidenum">
              <a:rPr lang="en-US" altLang="en-US" smtClean="0"/>
              <a:pPr eaLnBrk="1" hangingPunct="1">
                <a:defRPr/>
              </a:pPr>
              <a:t>26</a:t>
            </a:fld>
            <a:endParaRPr lang="en-US" alt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15DEC2-42D2-484C-8667-C6DC1822FF77}" type="slidenum">
              <a:rPr lang="en-US" altLang="en-US" smtClean="0"/>
              <a:pPr eaLnBrk="1" hangingPunct="1">
                <a:defRPr/>
              </a:pPr>
              <a:t>27</a:t>
            </a:fld>
            <a:endParaRPr lang="en-US" alt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945E02D-D5F5-4CFE-B79A-DF2F32D8F137}" type="slidenum">
              <a:rPr lang="en-US" altLang="en-US" smtClean="0"/>
              <a:pPr eaLnBrk="1" hangingPunct="1">
                <a:defRPr/>
              </a:pPr>
              <a:t>28</a:t>
            </a:fld>
            <a:endParaRPr lang="en-US" alt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93F429C-4328-4B38-AE89-D69651B45DB2}" type="slidenum">
              <a:rPr lang="en-US" altLang="en-US" smtClean="0"/>
              <a:pPr eaLnBrk="1" hangingPunct="1">
                <a:defRPr/>
              </a:pPr>
              <a:t>29</a:t>
            </a:fld>
            <a:endParaRPr lang="en-US" alt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1C7C91-9661-439D-BD75-19F434D3A349}" type="slidenum">
              <a:rPr lang="en-US" altLang="en-US" smtClean="0"/>
              <a:pPr eaLnBrk="1" hangingPunct="1">
                <a:defRPr/>
              </a:pPr>
              <a:t>3</a:t>
            </a:fld>
            <a:endParaRPr lang="en-US" alt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E6497A4-A4E8-4FFE-A489-F3215D5FA03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30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FF25A90-91CF-4305-AAC8-6DF80CB84EC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31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515A56D-6ECF-447F-BE5A-BE95C7BDAFA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32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DA0DEC-EBB5-4B8F-BEC6-F30F70BCF1A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33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5A9AD99A-CD39-4F56-88B4-6DF3D1828390}" type="slidenum">
              <a:rPr lang="en-US" altLang="en-US" sz="1300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34</a:t>
            </a:fld>
            <a:endParaRPr lang="en-US" altLang="en-US" sz="13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91CBBCB-50B5-4DBB-ACA1-27627689CBF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35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CECFB82-3A47-488B-A71A-357D6509F609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36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C5CD1E-999B-4045-B0F0-C5864940229F}" type="slidenum">
              <a:rPr lang="en-US" altLang="en-US" smtClean="0"/>
              <a:pPr eaLnBrk="1" hangingPunct="1">
                <a:defRPr/>
              </a:pPr>
              <a:t>37</a:t>
            </a:fld>
            <a:endParaRPr lang="en-US" alt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2F1C0C7-7F7B-4478-9A52-78A923D77369}" type="slidenum">
              <a:rPr lang="en-US" altLang="en-US" smtClean="0"/>
              <a:pPr eaLnBrk="1" hangingPunct="1">
                <a:defRPr/>
              </a:pPr>
              <a:t>38</a:t>
            </a:fld>
            <a:endParaRPr lang="en-US" alt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AB9873-5DE4-4F4B-9EBF-8CA5919A7293}" type="slidenum">
              <a:rPr lang="en-US" altLang="en-US" smtClean="0"/>
              <a:pPr eaLnBrk="1" hangingPunct="1">
                <a:defRPr/>
              </a:pPr>
              <a:t>39</a:t>
            </a:fld>
            <a:endParaRPr lang="en-US" alt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35EF85D-3A55-4B55-A545-204C527F8B48}" type="slidenum">
              <a:rPr lang="en-US" altLang="en-US" smtClean="0"/>
              <a:pPr eaLnBrk="1" hangingPunct="1">
                <a:defRPr/>
              </a:pPr>
              <a:t>4</a:t>
            </a:fld>
            <a:endParaRPr lang="en-US" alt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0498060-DA14-4460-BC4C-5674EDE15F08}" type="slidenum">
              <a:rPr lang="en-US" altLang="en-US" smtClean="0"/>
              <a:pPr eaLnBrk="1" hangingPunct="1">
                <a:defRPr/>
              </a:pPr>
              <a:t>40</a:t>
            </a:fld>
            <a:endParaRPr lang="en-US" alt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E5CB503-FCC8-4776-B22C-67E8AD4770E5}" type="slidenum">
              <a:rPr lang="en-US" altLang="en-US" smtClean="0"/>
              <a:pPr eaLnBrk="1" hangingPunct="1">
                <a:defRPr/>
              </a:pPr>
              <a:t>41</a:t>
            </a:fld>
            <a:endParaRPr lang="en-US" alt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2C9A925-E511-4756-8E9D-F189673137C0}" type="slidenum">
              <a:rPr lang="en-US" altLang="en-US" smtClean="0"/>
              <a:pPr eaLnBrk="1" hangingPunct="1">
                <a:defRPr/>
              </a:pPr>
              <a:t>42</a:t>
            </a:fld>
            <a:endParaRPr lang="en-US" alt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D4D069C-868F-44E0-9E7C-9D7483F5477F}" type="slidenum">
              <a:rPr lang="en-US" altLang="en-US" smtClean="0"/>
              <a:pPr eaLnBrk="1" hangingPunct="1">
                <a:defRPr/>
              </a:pPr>
              <a:t>43</a:t>
            </a:fld>
            <a:endParaRPr lang="en-US" alt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F23A398-1779-425D-ADA9-247D4801813E}" type="slidenum">
              <a:rPr lang="en-US" altLang="en-US" smtClean="0"/>
              <a:pPr eaLnBrk="1" hangingPunct="1">
                <a:defRPr/>
              </a:pPr>
              <a:t>44</a:t>
            </a:fld>
            <a:endParaRPr lang="en-US" alt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7753580-B95D-42E6-BE93-D299B21B4F5C}" type="slidenum">
              <a:rPr lang="en-US" altLang="en-US" smtClean="0"/>
              <a:pPr eaLnBrk="1" hangingPunct="1">
                <a:defRPr/>
              </a:pPr>
              <a:t>45</a:t>
            </a:fld>
            <a:endParaRPr lang="en-US" alt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6BC1138-36C6-4706-81C4-671DB5824E94}" type="slidenum">
              <a:rPr lang="en-US" altLang="en-US" sz="1300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46</a:t>
            </a:fld>
            <a:endParaRPr lang="en-US" altLang="en-US" sz="1300" dirty="0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F0243E9-1287-4FD8-867E-2D075DB5F00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defRPr/>
              </a:pPr>
              <a:t>47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B26C6B4-D446-4F7C-9533-A24FA7452D14}" type="slidenum">
              <a:rPr lang="en-US" altLang="en-US" smtClean="0"/>
              <a:pPr eaLnBrk="1" hangingPunct="1">
                <a:defRPr/>
              </a:pPr>
              <a:t>48</a:t>
            </a:fld>
            <a:endParaRPr lang="en-US" alt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6E39549-4AEF-4A1C-9F59-EE3571D5A805}" type="slidenum">
              <a:rPr lang="en-US" altLang="en-US" smtClean="0"/>
              <a:pPr eaLnBrk="1" hangingPunct="1">
                <a:defRPr/>
              </a:pPr>
              <a:t>49</a:t>
            </a:fld>
            <a:endParaRPr lang="en-US" alt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E355F3F-13AB-408A-B8C2-787F15AD689C}" type="slidenum">
              <a:rPr lang="en-US" altLang="en-US" smtClean="0"/>
              <a:pPr eaLnBrk="1" hangingPunct="1">
                <a:defRPr/>
              </a:pPr>
              <a:t>5</a:t>
            </a:fld>
            <a:endParaRPr lang="en-US" alt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F1932E7-2311-4B9D-9387-002F3E23E8AB}" type="slidenum">
              <a:rPr lang="en-US" altLang="en-US" smtClean="0"/>
              <a:pPr eaLnBrk="1" hangingPunct="1">
                <a:defRPr/>
              </a:pPr>
              <a:t>50</a:t>
            </a:fld>
            <a:endParaRPr lang="en-US" alt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5BE6441-B458-432D-92D5-1FCB914D9945}" type="slidenum">
              <a:rPr lang="en-US" altLang="en-US" smtClean="0"/>
              <a:pPr eaLnBrk="1" hangingPunct="1">
                <a:defRPr/>
              </a:pPr>
              <a:t>51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5992608-C866-4879-9FD2-D1865E6087B2}" type="slidenum">
              <a:rPr lang="en-US" altLang="en-US" smtClean="0"/>
              <a:pPr eaLnBrk="1" hangingPunct="1">
                <a:defRPr/>
              </a:pPr>
              <a:t>6</a:t>
            </a:fld>
            <a:endParaRPr lang="en-US" alt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F8356B-2E83-4D7C-B771-726BF46561C7}" type="slidenum">
              <a:rPr lang="en-US" altLang="en-US" smtClean="0"/>
              <a:pPr eaLnBrk="1" hangingPunct="1">
                <a:defRPr/>
              </a:pPr>
              <a:t>7</a:t>
            </a:fld>
            <a:endParaRPr lang="en-US" alt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0284734-4C6F-4195-9098-A693FD8CCA88}" type="slidenum">
              <a:rPr lang="en-US" altLang="en-US" smtClean="0"/>
              <a:pPr eaLnBrk="1" hangingPunct="1">
                <a:defRPr/>
              </a:pPr>
              <a:t>8</a:t>
            </a:fld>
            <a:endParaRPr lang="en-US" alt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E6A37B-8F51-45D7-BE05-B35AD33B278E}" type="slidenum">
              <a:rPr lang="en-US" altLang="en-US" smtClean="0"/>
              <a:pPr eaLnBrk="1" hangingPunct="1">
                <a:defRPr/>
              </a:pPr>
              <a:t>9</a:t>
            </a:fld>
            <a:endParaRPr lang="en-US" alt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F482-2C51-42CD-B27D-A25F4819D616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D71E-F292-4C57-BEEE-5CEFB08C2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3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5CB53-250B-4ECA-9C3D-D181732D7596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05B2-213C-48E3-AA10-BE05D4AA9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4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BD94-6DF4-4C95-9406-D8BDF1B8D3BD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C065-F3FB-469D-B063-6B3BA48D26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8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C1A6-A12B-4061-BAB0-82B1B8FF2A3B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7FB6-5108-452C-B878-D31A55922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15958-A7CF-4367-99DD-937DF20B7404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1985-649E-4566-A8A5-943D78925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033A-11CC-4127-B904-4DDB30AB0C40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63A1-F87C-4391-9E6C-147839730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72DE-3CFC-4CC7-893B-755C6B1AD193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3C9D-8113-4D23-95ED-D560E84AA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B8FC-1876-4944-AC5A-4E4E829BC55D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AA5D-B75A-4894-860A-CC864B97C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0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9C7F-D6D6-4EB4-BBA1-742264BE4847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CE829-97C8-4D6A-B23D-4521ED86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8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1208-134C-4F58-9805-EFD496C7E6B5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18D7-E3F6-41EA-B0FF-1A3D23390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7"/>
          <p:cNvSpPr>
            <a:spLocks noChangeAspect="1" noChangeArrowheads="1"/>
          </p:cNvSpPr>
          <p:nvPr userDrawn="1"/>
        </p:nvSpPr>
        <p:spPr bwMode="auto">
          <a:xfrm flipV="1">
            <a:off x="0" y="1265238"/>
            <a:ext cx="1646238" cy="15430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GRAMMATICAL KNOWLEDGE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Oval 16"/>
          <p:cNvSpPr>
            <a:spLocks noChangeAspect="1" noChangeArrowheads="1"/>
          </p:cNvSpPr>
          <p:nvPr userDrawn="1"/>
        </p:nvSpPr>
        <p:spPr bwMode="auto">
          <a:xfrm>
            <a:off x="2228850" y="920750"/>
            <a:ext cx="1447800" cy="809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Knowledge of Grammatical Form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43400" y="55562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43400" y="114617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343400" y="173355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343400" y="2328863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4343400" y="2911475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4343400" y="3505200"/>
            <a:ext cx="1447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Meaning Item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" name="AutoShape 9"/>
          <p:cNvCxnSpPr>
            <a:cxnSpLocks noChangeShapeType="1"/>
          </p:cNvCxnSpPr>
          <p:nvPr userDrawn="1"/>
        </p:nvCxnSpPr>
        <p:spPr bwMode="auto">
          <a:xfrm flipV="1">
            <a:off x="1646238" y="1500188"/>
            <a:ext cx="639762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 userDrawn="1"/>
        </p:nvCxnSpPr>
        <p:spPr bwMode="auto">
          <a:xfrm>
            <a:off x="1609725" y="2328863"/>
            <a:ext cx="676275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7"/>
          <p:cNvCxnSpPr>
            <a:cxnSpLocks noChangeShapeType="1"/>
          </p:cNvCxnSpPr>
          <p:nvPr userDrawn="1"/>
        </p:nvCxnSpPr>
        <p:spPr bwMode="auto">
          <a:xfrm flipV="1">
            <a:off x="3676650" y="685800"/>
            <a:ext cx="685800" cy="608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6"/>
          <p:cNvCxnSpPr>
            <a:cxnSpLocks noChangeShapeType="1"/>
          </p:cNvCxnSpPr>
          <p:nvPr userDrawn="1"/>
        </p:nvCxnSpPr>
        <p:spPr bwMode="auto">
          <a:xfrm flipV="1">
            <a:off x="3657600" y="1265238"/>
            <a:ext cx="685800" cy="4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5"/>
          <p:cNvCxnSpPr>
            <a:cxnSpLocks noChangeShapeType="1"/>
          </p:cNvCxnSpPr>
          <p:nvPr userDrawn="1"/>
        </p:nvCxnSpPr>
        <p:spPr bwMode="auto">
          <a:xfrm>
            <a:off x="3657600" y="1311275"/>
            <a:ext cx="685800" cy="641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Oval 4"/>
          <p:cNvSpPr>
            <a:spLocks noChangeAspect="1" noChangeArrowheads="1"/>
          </p:cNvSpPr>
          <p:nvPr userDrawn="1"/>
        </p:nvSpPr>
        <p:spPr bwMode="auto">
          <a:xfrm>
            <a:off x="2286000" y="2557463"/>
            <a:ext cx="1447800" cy="809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Knowledge of Grammatical Meaning</a:t>
            </a: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AutoShape 3"/>
          <p:cNvCxnSpPr>
            <a:cxnSpLocks noChangeShapeType="1"/>
          </p:cNvCxnSpPr>
          <p:nvPr userDrawn="1"/>
        </p:nvCxnSpPr>
        <p:spPr bwMode="auto">
          <a:xfrm flipV="1">
            <a:off x="3733800" y="2443163"/>
            <a:ext cx="609600" cy="5810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"/>
          <p:cNvCxnSpPr>
            <a:cxnSpLocks noChangeShapeType="1"/>
          </p:cNvCxnSpPr>
          <p:nvPr userDrawn="1"/>
        </p:nvCxnSpPr>
        <p:spPr bwMode="auto">
          <a:xfrm flipV="1">
            <a:off x="3733800" y="3001963"/>
            <a:ext cx="609600" cy="4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"/>
          <p:cNvCxnSpPr>
            <a:cxnSpLocks noChangeShapeType="1"/>
          </p:cNvCxnSpPr>
          <p:nvPr userDrawn="1"/>
        </p:nvCxnSpPr>
        <p:spPr bwMode="auto">
          <a:xfrm>
            <a:off x="3733800" y="3046413"/>
            <a:ext cx="590550" cy="66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</a:t>
            </a:r>
            <a:b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Theoretical Model of Grammatical Knowledge</a:t>
            </a:r>
            <a:endParaRPr lang="en-US" altLang="en-US" sz="1100" dirty="0" smtClean="0"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en-US" altLang="en-US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 userDrawn="1"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F2B6-EFFD-4133-A521-F8BF15474A64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ADC60-4965-4E5E-B7DC-042230B44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83F2BD4-6C65-4EE6-8C52-E2BE0EC8677D}" type="datetimeFigureOut">
              <a:rPr lang="en-US"/>
              <a:pPr>
                <a:defRPr/>
              </a:pPr>
              <a:t>9/8/2015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70E39DD-EB1B-4CCD-B8E8-89E3065D7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12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3" r:id="rId9"/>
    <p:sldLayoutId id="2147484510" r:id="rId10"/>
    <p:sldLayoutId id="214748451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0" y="9144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international undergraduate conditional admissions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Reese M. Heitner, PhD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rmh54@drexel.edu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DREXEL UNIVERSITY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Center</a:t>
            </a:r>
            <a:endParaRPr lang="en-US" altLang="en-US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98775"/>
            <a:ext cx="9144000" cy="4540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Figure 6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502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rved Left Arrow 7"/>
          <p:cNvSpPr/>
          <p:nvPr/>
        </p:nvSpPr>
        <p:spPr>
          <a:xfrm rot="15760949">
            <a:off x="3931444" y="3366294"/>
            <a:ext cx="433387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 rot="16401381">
            <a:off x="4708525" y="2984501"/>
            <a:ext cx="433387" cy="989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5797489">
            <a:off x="5288756" y="3790157"/>
            <a:ext cx="434975" cy="9890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43200" y="4784725"/>
            <a:ext cx="742950" cy="530225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924425" y="5010150"/>
            <a:ext cx="742950" cy="52863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Table 3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2438400"/>
          <a:ext cx="7239000" cy="347186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072693"/>
                <a:gridCol w="1056338"/>
                <a:gridCol w="1155207"/>
                <a:gridCol w="993151"/>
                <a:gridCol w="916583"/>
                <a:gridCol w="941114"/>
                <a:gridCol w="1103914"/>
              </a:tblGrid>
              <a:tr h="612084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Average placement and rates of IEP progression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in Listening/Speaking (L/S) and Reading/Writing (R/W) in levels 1-6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61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L/S </a:t>
                      </a:r>
                      <a:r>
                        <a:rPr lang="en-US" sz="1200" dirty="0">
                          <a:effectLst/>
                        </a:rPr>
                        <a:t>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Fall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L/S 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Winter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rate of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L/S </a:t>
                      </a:r>
                      <a:r>
                        <a:rPr lang="en-US" sz="1200" dirty="0">
                          <a:effectLst/>
                        </a:rPr>
                        <a:t>progression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R/W level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Fall 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R/W level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Winter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rate of </a:t>
                      </a:r>
                      <a:r>
                        <a:rPr lang="en-US" sz="1200" dirty="0" smtClean="0">
                          <a:effectLst/>
                        </a:rPr>
                        <a:t/>
                      </a:r>
                      <a:br>
                        <a:rPr lang="en-US" sz="1200" dirty="0" smtClean="0">
                          <a:effectLst/>
                        </a:rPr>
                      </a:br>
                      <a:r>
                        <a:rPr lang="en-US" sz="1200" dirty="0" smtClean="0">
                          <a:effectLst/>
                        </a:rPr>
                        <a:t>R/W </a:t>
                      </a:r>
                      <a:r>
                        <a:rPr lang="en-US" sz="1200" dirty="0">
                          <a:effectLst/>
                        </a:rPr>
                        <a:t>progression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Full cohort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91)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0.87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4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Matriculated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56)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4.38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2.93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Dismissed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24)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2.71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Transferred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3.80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8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6)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1.00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419600" y="3886200"/>
            <a:ext cx="533400" cy="381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19600" y="4267200"/>
            <a:ext cx="533400" cy="381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19600" y="4705350"/>
            <a:ext cx="533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315200" y="3886200"/>
            <a:ext cx="533400" cy="3810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315200" y="4305300"/>
            <a:ext cx="533400" cy="3810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315200" y="4705350"/>
            <a:ext cx="5334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39800" y="2408238"/>
            <a:ext cx="7239000" cy="347503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9144000" cy="54102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Table 4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300288"/>
          <a:ext cx="7315200" cy="1931989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5107"/>
                <a:gridCol w="1184824"/>
                <a:gridCol w="1193991"/>
                <a:gridCol w="1181768"/>
                <a:gridCol w="1186352"/>
                <a:gridCol w="1203158"/>
              </a:tblGrid>
              <a:tr h="373933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Descriptive statistics of IELTS entry scores grouped by outcome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6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 deviation</a:t>
                      </a:r>
                      <a:endParaRPr lang="en-US" sz="12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IELTS cohort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41)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4.98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4.5—6.5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.386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Matriculated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17)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5.12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.332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Dismissed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14)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4.82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.316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Transferred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6)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4.5—6.0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.516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92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4.62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4.5—5.0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.250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4267200"/>
          <a:ext cx="7315199" cy="199707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65107"/>
                <a:gridCol w="1184824"/>
                <a:gridCol w="1193990"/>
                <a:gridCol w="1181768"/>
                <a:gridCol w="1186352"/>
                <a:gridCol w="1203158"/>
              </a:tblGrid>
              <a:tr h="473077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AY 2011-2012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Descriptive statistics of iBT entry scores grouped by outcome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Median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Range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 deviation</a:t>
                      </a:r>
                      <a:endParaRPr lang="en-US" sz="1000" i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iBT cohort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54)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59.74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57.00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49—82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7.910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Matriculated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39)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60.28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59.00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57.00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49—77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7.272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Dismissed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12)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56.66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49—73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7.773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Transferred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(n = 1)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82.00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3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Withdrew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 = 2)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56.00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56—57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.707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2514600" y="2959100"/>
            <a:ext cx="381000" cy="2667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514600" y="3216275"/>
            <a:ext cx="381000" cy="2667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514600" y="3478213"/>
            <a:ext cx="381000" cy="266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14600" y="3702050"/>
            <a:ext cx="381000" cy="2667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514600" y="3962400"/>
            <a:ext cx="381000" cy="266700"/>
          </a:xfrm>
          <a:prstGeom prst="ellipse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Up-Down Arrow 6"/>
          <p:cNvSpPr/>
          <p:nvPr/>
        </p:nvSpPr>
        <p:spPr>
          <a:xfrm>
            <a:off x="4098925" y="3092450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Up-Down Arrow 24"/>
          <p:cNvSpPr/>
          <p:nvPr/>
        </p:nvSpPr>
        <p:spPr>
          <a:xfrm>
            <a:off x="5281613" y="3092450"/>
            <a:ext cx="241300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Up-Down Arrow 25"/>
          <p:cNvSpPr/>
          <p:nvPr/>
        </p:nvSpPr>
        <p:spPr>
          <a:xfrm>
            <a:off x="6553200" y="3092450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Up-Down Arrow 26"/>
          <p:cNvSpPr/>
          <p:nvPr/>
        </p:nvSpPr>
        <p:spPr>
          <a:xfrm>
            <a:off x="7620000" y="3089275"/>
            <a:ext cx="242888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503488" y="4997450"/>
            <a:ext cx="381000" cy="2667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503488" y="5254625"/>
            <a:ext cx="381000" cy="26670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2503488" y="5516563"/>
            <a:ext cx="381000" cy="266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503488" y="5740400"/>
            <a:ext cx="381000" cy="2667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503488" y="6000750"/>
            <a:ext cx="381000" cy="266700"/>
          </a:xfrm>
          <a:prstGeom prst="ellipse">
            <a:avLst/>
          </a:prstGeom>
          <a:noFill/>
          <a:ln w="508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Up-Down Arrow 32"/>
          <p:cNvSpPr/>
          <p:nvPr/>
        </p:nvSpPr>
        <p:spPr>
          <a:xfrm>
            <a:off x="4087813" y="5130800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Up-Down Arrow 33"/>
          <p:cNvSpPr/>
          <p:nvPr/>
        </p:nvSpPr>
        <p:spPr>
          <a:xfrm>
            <a:off x="5270500" y="5130800"/>
            <a:ext cx="241300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Up-Down Arrow 34"/>
          <p:cNvSpPr/>
          <p:nvPr/>
        </p:nvSpPr>
        <p:spPr>
          <a:xfrm>
            <a:off x="6542088" y="5130800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>
            <a:off x="7608888" y="5127625"/>
            <a:ext cx="242887" cy="9588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2313" y="2293938"/>
            <a:ext cx="7354887" cy="403066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209800"/>
            <a:ext cx="723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63813" y="4476750"/>
            <a:ext cx="184150" cy="182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5388" y="4402138"/>
            <a:ext cx="182562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87913" y="4294188"/>
            <a:ext cx="182562" cy="182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6051550" y="4240213"/>
            <a:ext cx="182563" cy="1825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226300" y="4341813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082847">
            <a:off x="2557567" y="4032058"/>
            <a:ext cx="4458106" cy="619508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973513" y="5105400"/>
            <a:ext cx="914400" cy="914400"/>
          </a:xfrm>
          <a:prstGeom prst="ellipse">
            <a:avLst/>
          </a:prstGeom>
          <a:solidFill>
            <a:srgbClr val="92D05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&lt;.05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137150" y="5105400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22" name="Left-Up Arrow 21"/>
          <p:cNvSpPr>
            <a:spLocks noChangeAspect="1"/>
          </p:cNvSpPr>
          <p:nvPr/>
        </p:nvSpPr>
        <p:spPr>
          <a:xfrm rot="2217893" flipH="1" flipV="1">
            <a:off x="3794125" y="3382963"/>
            <a:ext cx="1158875" cy="1162050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18413983">
            <a:off x="3292475" y="3676651"/>
            <a:ext cx="1646237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 rot="2137491">
            <a:off x="3770313" y="35687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5" name="Left-Up Arrow 24"/>
          <p:cNvSpPr>
            <a:spLocks noChangeAspect="1"/>
          </p:cNvSpPr>
          <p:nvPr/>
        </p:nvSpPr>
        <p:spPr>
          <a:xfrm rot="2217893" flipH="1" flipV="1">
            <a:off x="5084763" y="3205163"/>
            <a:ext cx="1158875" cy="1163637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 rot="18413983">
            <a:off x="4583113" y="3500437"/>
            <a:ext cx="1646238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 rot="2137491">
            <a:off x="5060950" y="33909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9" name="Left-Up Arrow 28"/>
          <p:cNvSpPr>
            <a:spLocks noChangeAspect="1"/>
          </p:cNvSpPr>
          <p:nvPr/>
        </p:nvSpPr>
        <p:spPr>
          <a:xfrm rot="2217893" flipH="1" flipV="1">
            <a:off x="5091113" y="3205163"/>
            <a:ext cx="1160462" cy="1163637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84788" y="3352800"/>
            <a:ext cx="731837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/>
      <p:bldP spid="24" grpId="0"/>
      <p:bldP spid="26" grpId="0"/>
      <p:bldP spid="27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09800"/>
            <a:ext cx="7124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14600" y="4459288"/>
            <a:ext cx="182563" cy="182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648075" y="4451350"/>
            <a:ext cx="182563" cy="1825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10125" y="4340225"/>
            <a:ext cx="182563" cy="182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959475" y="3581400"/>
            <a:ext cx="182563" cy="1825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102475" y="4340225"/>
            <a:ext cx="184150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21118135">
            <a:off x="2296030" y="3944857"/>
            <a:ext cx="4651976" cy="644686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3887788" y="5181600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21" name="Left-Up Arrow 20"/>
          <p:cNvSpPr>
            <a:spLocks noChangeAspect="1"/>
          </p:cNvSpPr>
          <p:nvPr/>
        </p:nvSpPr>
        <p:spPr>
          <a:xfrm rot="2217893" flipH="1" flipV="1">
            <a:off x="3778250" y="3281363"/>
            <a:ext cx="1158875" cy="1163637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 rot="18413983">
            <a:off x="3276600" y="3576638"/>
            <a:ext cx="1646238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 rot="2137491">
            <a:off x="3754438" y="3467100"/>
            <a:ext cx="1762125" cy="35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4" name="Left-Up Arrow 23"/>
          <p:cNvSpPr>
            <a:spLocks noChangeAspect="1"/>
          </p:cNvSpPr>
          <p:nvPr/>
        </p:nvSpPr>
        <p:spPr>
          <a:xfrm rot="2217893" flipH="1" flipV="1">
            <a:off x="3778250" y="3281363"/>
            <a:ext cx="1158875" cy="1163637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78275" y="3429000"/>
            <a:ext cx="731838" cy="274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62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Standardized examination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36788"/>
            <a:ext cx="6553200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	Standardized examination</a:t>
            </a:r>
          </a:p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Table 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2438400"/>
          <a:ext cx="6248401" cy="322421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9550"/>
                <a:gridCol w="1249550"/>
                <a:gridCol w="1249550"/>
                <a:gridCol w="1249550"/>
                <a:gridCol w="1250201"/>
              </a:tblGrid>
              <a:tr h="481016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 versus iBT entry score module rankings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                                                                 HIGHER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entry scores     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entry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4.825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4.875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13.37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Listening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13.83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16.59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3657600" y="2971800"/>
            <a:ext cx="2197100" cy="45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Up-Down Arrow 4"/>
          <p:cNvSpPr/>
          <p:nvPr/>
        </p:nvSpPr>
        <p:spPr>
          <a:xfrm>
            <a:off x="4298950" y="4343400"/>
            <a:ext cx="2413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5611813" y="4343400"/>
            <a:ext cx="242887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5400" y="2438400"/>
            <a:ext cx="6248400" cy="3200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4763"/>
            <a:ext cx="7391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082847">
            <a:off x="1725373" y="3886133"/>
            <a:ext cx="616419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08225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.608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8" name="Oval 17"/>
          <p:cNvSpPr/>
          <p:nvPr/>
        </p:nvSpPr>
        <p:spPr>
          <a:xfrm>
            <a:off x="412115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: IELTS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.582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9" name="Oval 18"/>
          <p:cNvSpPr/>
          <p:nvPr/>
        </p:nvSpPr>
        <p:spPr>
          <a:xfrm>
            <a:off x="5965825" y="476567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R/W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4" name="Oval 3"/>
          <p:cNvSpPr/>
          <p:nvPr/>
        </p:nvSpPr>
        <p:spPr>
          <a:xfrm>
            <a:off x="2651125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64050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08725" y="56007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4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12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514600"/>
            <a:ext cx="7315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983038"/>
            <a:ext cx="28098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0613" y="3124200"/>
            <a:ext cx="280987" cy="858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421028">
            <a:off x="1744784" y="4137284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362200" y="477361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.238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4343400" y="47291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: iBT</a:t>
            </a:r>
            <a: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.171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4" name="Oval 13"/>
          <p:cNvSpPr/>
          <p:nvPr/>
        </p:nvSpPr>
        <p:spPr>
          <a:xfrm>
            <a:off x="6477000" y="47291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R/W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.508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867400" y="4430713"/>
            <a:ext cx="533400" cy="1970087"/>
          </a:xfrm>
          <a:prstGeom prst="ellipse">
            <a:avLst/>
          </a:prstGeom>
          <a:noFill/>
          <a:ln w="857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727200" y="4389438"/>
            <a:ext cx="533400" cy="1970087"/>
          </a:xfrm>
          <a:prstGeom prst="ellipse">
            <a:avLst/>
          </a:prstGeom>
          <a:noFill/>
          <a:ln w="857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362200" y="478472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.238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6" name="Oval 15"/>
          <p:cNvSpPr/>
          <p:nvPr/>
        </p:nvSpPr>
        <p:spPr>
          <a:xfrm>
            <a:off x="2705100" y="56388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86300" y="56007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819900" y="55626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362200" y="4784725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 iBT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.325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.05)</a:t>
            </a:r>
          </a:p>
        </p:txBody>
      </p:sp>
      <p:sp>
        <p:nvSpPr>
          <p:cNvPr id="23" name="Oval 22"/>
          <p:cNvSpPr/>
          <p:nvPr/>
        </p:nvSpPr>
        <p:spPr>
          <a:xfrm>
            <a:off x="2695575" y="56388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0" grpId="0" animBg="1"/>
      <p:bldP spid="16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-4572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latin typeface="Times New Roman" pitchFamily="18" charset="0"/>
                <a:cs typeface="Times New Roman" pitchFamily="18" charset="0"/>
              </a:rPr>
              <a:t>Comparing IELTS and TOEFL iBT score gains </a:t>
            </a:r>
            <a:r>
              <a:rPr lang="en-US" altLang="en-US" sz="1300" b="1" dirty="0" smtClean="0">
                <a:latin typeface="Times New Roman" pitchFamily="18" charset="0"/>
                <a:cs typeface="Times New Roman" pitchFamily="18" charset="0"/>
              </a:rPr>
              <a:t>in an </a:t>
            </a:r>
            <a:r>
              <a:rPr lang="en-US" altLang="en-US" sz="1300" b="1" dirty="0">
                <a:latin typeface="Times New Roman" pitchFamily="18" charset="0"/>
                <a:cs typeface="Times New Roman" pitchFamily="18" charset="0"/>
              </a:rPr>
              <a:t>international undergraduate conditional admissions program</a:t>
            </a: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"/>
            <a:ext cx="8915400" cy="6324600"/>
          </a:xfrm>
        </p:spPr>
        <p:txBody>
          <a:bodyPr rtlCol="0">
            <a:normAutofit fontScale="25000" lnSpcReduction="20000"/>
          </a:bodyPr>
          <a:lstStyle/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3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	AY 2011-2012 INTERNATIONAL GATEWAY PROGRAM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	Program Design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B.	Program Participants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C.	Program Outcomes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D.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Historical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Enrollment 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Retention Rates</a:t>
            </a:r>
            <a:b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	Research Questions 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	ASSESSMENT</a:t>
            </a:r>
            <a:endParaRPr lang="en-US" altLang="en-US" sz="74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A.	English Language Proficiency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IEP level placement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IEP level progression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3.  Standardized examination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4.  Relationship between IEP placement levels and entry scores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B.	University Courses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Gateway CoAS performance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Relationship between Gateway CoAS GPAs and entry scores 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C.	Standardized Test Progress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1.  Composite score gains across intervals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2.  Composite score gains by subgroups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	3.  Score gains by module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D.	Repeat Test-Taking: Estimating an iBT Familiarity Effect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E.	Matriculated University Performance</a:t>
            </a:r>
            <a:endParaRPr lang="en-US" altLang="en-US" sz="4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</a:rPr>
              <a:t>F.	Comparison among Gateway Matriculated GPAs and Direct Admission GPAs</a:t>
            </a: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400" b="1" dirty="0" smtClean="0">
                <a:solidFill>
                  <a:srgbClr val="0000FF"/>
                </a:solidFill>
                <a:latin typeface="Times New Roman" pitchFamily="18" charset="0"/>
              </a:rPr>
              <a:t>III.	CONCLUSIONS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altLang="en-US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alt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Research Answers</a:t>
            </a:r>
            <a:endParaRPr lang="en-US" alt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Concurrent validity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Predictive validity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Score gains</a:t>
            </a: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4.  </a:t>
            </a:r>
            <a:r>
              <a:rPr lang="en-US" altLang="en-US" sz="4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  <a:endParaRPr lang="en-US" alt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B. </a:t>
            </a:r>
            <a:r>
              <a:rPr lang="en-US" alt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</a:p>
        </p:txBody>
      </p:sp>
      <p:sp>
        <p:nvSpPr>
          <p:cNvPr id="512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44763"/>
            <a:ext cx="7391400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1082847">
            <a:off x="1725373" y="3966168"/>
            <a:ext cx="616419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970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1050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1" name="Oval 10"/>
          <p:cNvSpPr/>
          <p:nvPr/>
        </p:nvSpPr>
        <p:spPr>
          <a:xfrm>
            <a:off x="32464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641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2" name="Oval 11"/>
          <p:cNvSpPr/>
          <p:nvPr/>
        </p:nvSpPr>
        <p:spPr>
          <a:xfrm>
            <a:off x="483870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478155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.4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4" name="Oval 13"/>
          <p:cNvSpPr/>
          <p:nvPr/>
        </p:nvSpPr>
        <p:spPr>
          <a:xfrm>
            <a:off x="2039938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181600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43700" y="569595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589338" y="57912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2514600"/>
            <a:ext cx="73152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Relationship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between IEP placement levels and entry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581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970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</a:t>
            </a:r>
            <a:r>
              <a:rPr lang="en-US" sz="1050" b="1" dirty="0">
                <a:solidFill>
                  <a:srgbClr val="7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1" name="Oval 10"/>
          <p:cNvSpPr/>
          <p:nvPr/>
        </p:nvSpPr>
        <p:spPr>
          <a:xfrm>
            <a:off x="3246438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L/S : </a:t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&lt;.05)</a:t>
            </a:r>
          </a:p>
        </p:txBody>
      </p:sp>
      <p:sp>
        <p:nvSpPr>
          <p:cNvPr id="12" name="Oval 11"/>
          <p:cNvSpPr/>
          <p:nvPr/>
        </p:nvSpPr>
        <p:spPr>
          <a:xfrm>
            <a:off x="4838700" y="48006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13" name="Oval 12"/>
          <p:cNvSpPr/>
          <p:nvPr/>
        </p:nvSpPr>
        <p:spPr>
          <a:xfrm>
            <a:off x="6400800" y="475615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R/W: </a:t>
            </a:r>
            <a: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  <a:br>
              <a:rPr lang="en-US" sz="1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15" name="Right Arrow 14"/>
          <p:cNvSpPr/>
          <p:nvPr/>
        </p:nvSpPr>
        <p:spPr>
          <a:xfrm rot="21421028">
            <a:off x="1744784" y="4137284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Left-Up Arrow 4"/>
          <p:cNvSpPr/>
          <p:nvPr/>
        </p:nvSpPr>
        <p:spPr>
          <a:xfrm rot="2623801" flipH="1" flipV="1">
            <a:off x="4486275" y="3260725"/>
            <a:ext cx="2138363" cy="2144713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8819891">
            <a:off x="4198144" y="3748881"/>
            <a:ext cx="1781175" cy="569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</a:t>
            </a:r>
          </a:p>
        </p:txBody>
      </p:sp>
      <p:sp>
        <p:nvSpPr>
          <p:cNvPr id="18" name="Rectangle 17"/>
          <p:cNvSpPr/>
          <p:nvPr/>
        </p:nvSpPr>
        <p:spPr>
          <a:xfrm rot="2543399">
            <a:off x="5160963" y="3636963"/>
            <a:ext cx="1782762" cy="698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TASKS</a:t>
            </a:r>
          </a:p>
        </p:txBody>
      </p:sp>
      <p:sp>
        <p:nvSpPr>
          <p:cNvPr id="16" name="Oval 15"/>
          <p:cNvSpPr/>
          <p:nvPr/>
        </p:nvSpPr>
        <p:spPr>
          <a:xfrm>
            <a:off x="2039938" y="57150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181600" y="574675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589338" y="5791200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43700" y="5724525"/>
            <a:ext cx="685800" cy="381000"/>
          </a:xfrm>
          <a:prstGeom prst="ellipse">
            <a:avLst/>
          </a:pr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7" grpId="0"/>
      <p:bldP spid="18" grpId="0"/>
      <p:bldP spid="16" grpId="0" animBg="1"/>
      <p:bldP spid="17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Gateway CoAS performance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6826250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spect="1"/>
          </p:cNvSpPr>
          <p:nvPr/>
        </p:nvSpPr>
        <p:spPr>
          <a:xfrm>
            <a:off x="2278063" y="4168775"/>
            <a:ext cx="182562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828800" y="365760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662238" y="3589338"/>
            <a:ext cx="182562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148013" y="3475038"/>
            <a:ext cx="18415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3962400" y="36274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4367213" y="3779838"/>
            <a:ext cx="184150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00600" y="3406775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257800" y="3376613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688013" y="3338513"/>
            <a:ext cx="182562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477000" y="360045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15200" y="3856038"/>
            <a:ext cx="182563" cy="182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Gateway CoAS performance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0993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2655888" y="4419600"/>
            <a:ext cx="184150" cy="182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27463" y="4411663"/>
            <a:ext cx="180975" cy="1825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953000" y="3632200"/>
            <a:ext cx="182563" cy="1825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096000" y="4025900"/>
            <a:ext cx="182563" cy="18256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7286625" y="3943350"/>
            <a:ext cx="182563" cy="182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008438" y="5334000"/>
            <a:ext cx="914400" cy="914400"/>
          </a:xfrm>
          <a:prstGeom prst="ellipse">
            <a:avLst/>
          </a:prstGeom>
          <a:solidFill>
            <a:srgbClr val="92D05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&lt;.01</a:t>
            </a:r>
          </a:p>
        </p:txBody>
      </p:sp>
      <p:sp>
        <p:nvSpPr>
          <p:cNvPr id="13" name="Left-Up Arrow 12"/>
          <p:cNvSpPr>
            <a:spLocks noChangeAspect="1"/>
          </p:cNvSpPr>
          <p:nvPr/>
        </p:nvSpPr>
        <p:spPr>
          <a:xfrm rot="1357779" flipH="1" flipV="1">
            <a:off x="3729038" y="2925763"/>
            <a:ext cx="1160462" cy="1162050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 rot="17553869">
            <a:off x="3094037" y="3308351"/>
            <a:ext cx="183991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 rot="1277377">
            <a:off x="3705225" y="3109913"/>
            <a:ext cx="176212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191125" y="5324475"/>
            <a:ext cx="914400" cy="914400"/>
          </a:xfrm>
          <a:prstGeom prst="ellipse">
            <a:avLst/>
          </a:prstGeom>
          <a:solidFill>
            <a:srgbClr val="FF7C80">
              <a:alpha val="8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&gt;.05</a:t>
            </a:r>
          </a:p>
        </p:txBody>
      </p:sp>
      <p:sp>
        <p:nvSpPr>
          <p:cNvPr id="17" name="Left-Up Arrow 16"/>
          <p:cNvSpPr>
            <a:spLocks noChangeAspect="1"/>
          </p:cNvSpPr>
          <p:nvPr/>
        </p:nvSpPr>
        <p:spPr>
          <a:xfrm rot="4137003" flipH="1" flipV="1">
            <a:off x="5211763" y="2851150"/>
            <a:ext cx="1160462" cy="1163638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20333093">
            <a:off x="4676775" y="2963863"/>
            <a:ext cx="1906588" cy="43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statistically</a:t>
            </a: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 rot="4056601">
            <a:off x="5056187" y="3233738"/>
            <a:ext cx="2189163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</a:p>
        </p:txBody>
      </p:sp>
      <p:sp>
        <p:nvSpPr>
          <p:cNvPr id="20" name="Left-Up Arrow 19"/>
          <p:cNvSpPr>
            <a:spLocks noChangeAspect="1"/>
          </p:cNvSpPr>
          <p:nvPr/>
        </p:nvSpPr>
        <p:spPr>
          <a:xfrm rot="4101141" flipH="1" flipV="1">
            <a:off x="5208588" y="2854325"/>
            <a:ext cx="1160462" cy="1163638"/>
          </a:xfrm>
          <a:prstGeom prst="leftUpArrow">
            <a:avLst/>
          </a:prstGeom>
          <a:solidFill>
            <a:srgbClr val="FF7C8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472113" y="3014663"/>
            <a:ext cx="731837" cy="27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NOT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 animBg="1"/>
      <p:bldP spid="18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 Relationship between Gateway CoAS GPAs and entry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scores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17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4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227263"/>
            <a:ext cx="661987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 rot="5400000">
            <a:off x="4887118" y="2580482"/>
            <a:ext cx="588963" cy="3657600"/>
          </a:xfrm>
          <a:prstGeom prst="up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14800" y="47037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.1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9" name="Oval 8"/>
          <p:cNvSpPr/>
          <p:nvPr/>
        </p:nvSpPr>
        <p:spPr>
          <a:xfrm>
            <a:off x="4457700" y="54864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University Courses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 Relationship between Gateway CoAS GPAs and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entry scores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4088"/>
            <a:ext cx="68580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Up-Down Arrow 12"/>
          <p:cNvSpPr/>
          <p:nvPr/>
        </p:nvSpPr>
        <p:spPr>
          <a:xfrm rot="5400000">
            <a:off x="4506118" y="2580482"/>
            <a:ext cx="588963" cy="3657600"/>
          </a:xfrm>
          <a:prstGeom prst="upDownArrow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14800" y="4703763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 : IELTS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.1 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</a:t>
            </a:r>
          </a:p>
        </p:txBody>
      </p:sp>
      <p:sp>
        <p:nvSpPr>
          <p:cNvPr id="9" name="Oval 8"/>
          <p:cNvSpPr/>
          <p:nvPr/>
        </p:nvSpPr>
        <p:spPr>
          <a:xfrm>
            <a:off x="4457700" y="5486400"/>
            <a:ext cx="685800" cy="381000"/>
          </a:xfrm>
          <a:prstGeom prst="ellipse">
            <a:avLst/>
          </a:prstGeom>
          <a:noFill/>
          <a:ln w="635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5626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across intervals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4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08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21070550">
            <a:off x="1780539" y="3520988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77000" y="46482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59300" y="4532313"/>
            <a:ext cx="812800" cy="5556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1" name="Oval 20"/>
          <p:cNvSpPr/>
          <p:nvPr/>
        </p:nvSpPr>
        <p:spPr>
          <a:xfrm>
            <a:off x="6483350" y="4572000"/>
            <a:ext cx="793750" cy="504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.</a:t>
            </a:r>
            <a:r>
              <a:rPr lang="en-US" sz="20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24" name="Right Arrow 23"/>
          <p:cNvSpPr/>
          <p:nvPr/>
        </p:nvSpPr>
        <p:spPr>
          <a:xfrm rot="447330">
            <a:off x="2684463" y="3879850"/>
            <a:ext cx="4638675" cy="585788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483350" y="42672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95813" y="4560888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43000" y="6019800"/>
            <a:ext cx="689768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grouping of IELTS scores into specific testing intervals resulted in a loss of some data points. 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IELTS attrition rate was 15 data points out of 97 (15%).</a:t>
            </a:r>
          </a:p>
        </p:txBody>
      </p:sp>
      <p:sp>
        <p:nvSpPr>
          <p:cNvPr id="3" name="Oval 2"/>
          <p:cNvSpPr/>
          <p:nvPr/>
        </p:nvSpPr>
        <p:spPr>
          <a:xfrm>
            <a:off x="2438400" y="50292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48150" y="50117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72200" y="5014913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4" grpId="0" animBg="1"/>
      <p:bldP spid="2" grpId="0" animBg="1"/>
      <p:bldP spid="3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23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1070550">
            <a:off x="1780538" y="3216188"/>
            <a:ext cx="6231831" cy="845099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898525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Standardized Test Progress</a:t>
            </a:r>
          </a:p>
          <a:p>
            <a:pPr algn="l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 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across intervals</a:t>
            </a:r>
          </a:p>
          <a:p>
            <a:pPr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20</a:t>
            </a: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86275" y="4252913"/>
            <a:ext cx="923925" cy="5556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8.42</a:t>
            </a:r>
          </a:p>
        </p:txBody>
      </p:sp>
      <p:sp>
        <p:nvSpPr>
          <p:cNvPr id="13" name="Oval 12"/>
          <p:cNvSpPr/>
          <p:nvPr/>
        </p:nvSpPr>
        <p:spPr>
          <a:xfrm>
            <a:off x="6472238" y="4295775"/>
            <a:ext cx="919162" cy="5048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8.59</a:t>
            </a:r>
          </a:p>
        </p:txBody>
      </p:sp>
      <p:sp>
        <p:nvSpPr>
          <p:cNvPr id="14" name="Right Arrow 13"/>
          <p:cNvSpPr/>
          <p:nvPr/>
        </p:nvSpPr>
        <p:spPr>
          <a:xfrm rot="21380922">
            <a:off x="5022850" y="3744913"/>
            <a:ext cx="2065338" cy="585787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83350" y="4343400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89450" y="4343400"/>
            <a:ext cx="8143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83350" y="3922713"/>
            <a:ext cx="81597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 rot="542159">
            <a:off x="2849563" y="3540125"/>
            <a:ext cx="2065337" cy="585788"/>
          </a:xfrm>
          <a:prstGeom prst="rightArrow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6019800"/>
            <a:ext cx="7050088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grouping of iBT scores into specific testing intervals resulted in a loss of some data points. </a:t>
            </a:r>
            <a:b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iBT attrition rate was 47 data points out of 121 (39%).</a:t>
            </a:r>
          </a:p>
        </p:txBody>
      </p:sp>
      <p:sp>
        <p:nvSpPr>
          <p:cNvPr id="28" name="Oval 27"/>
          <p:cNvSpPr/>
          <p:nvPr/>
        </p:nvSpPr>
        <p:spPr>
          <a:xfrm>
            <a:off x="2168525" y="469265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248150" y="47069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172200" y="4706938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8" grpId="0" animBg="1"/>
      <p:bldP spid="19" grpId="0" animBg="1"/>
      <p:bldP spid="28" grpId="0" animBg="1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by subgroups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74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0163"/>
            <a:ext cx="7896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Rectangle 1"/>
          <p:cNvSpPr/>
          <p:nvPr/>
        </p:nvSpPr>
        <p:spPr>
          <a:xfrm>
            <a:off x="3581400" y="3200400"/>
            <a:ext cx="9906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32048">
            <a:off x="2482850" y="4065588"/>
            <a:ext cx="97948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806882">
            <a:off x="4589463" y="3716338"/>
            <a:ext cx="979487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2032613">
            <a:off x="7053263" y="36004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60538" y="5029200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21138" y="5018088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89675" y="5032375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Composite score gains </a:t>
            </a:r>
            <a:r>
              <a:rPr lang="en-US" altLang="en-US" sz="1600" dirty="0">
                <a:solidFill>
                  <a:schemeClr val="tx1"/>
                </a:solidFill>
                <a:latin typeface="Times New Roman" pitchFamily="18" charset="0"/>
              </a:rPr>
              <a:t>by subgroups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7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2" name="Rectangle 1"/>
          <p:cNvSpPr/>
          <p:nvPr/>
        </p:nvSpPr>
        <p:spPr>
          <a:xfrm>
            <a:off x="3581400" y="3200400"/>
            <a:ext cx="990600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696200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 rot="1932048">
            <a:off x="2720975" y="40655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932048">
            <a:off x="5083175" y="40386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932048">
            <a:off x="7140575" y="35718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70063" y="5257800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30663" y="5246688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99200" y="5260975"/>
            <a:ext cx="21748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Program Design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      </a:t>
            </a:r>
            <a:r>
              <a:rPr lang="en-US" altLang="en-US" sz="1600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1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sz="16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33450" y="2251075"/>
          <a:ext cx="7277099" cy="38290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6964"/>
                <a:gridCol w="1662386"/>
                <a:gridCol w="835232"/>
                <a:gridCol w="1374568"/>
                <a:gridCol w="533400"/>
                <a:gridCol w="609600"/>
                <a:gridCol w="685800"/>
                <a:gridCol w="819149"/>
              </a:tblGrid>
              <a:tr h="45714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2011-2012</a:t>
                      </a:r>
                      <a:b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Curriculum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611">
                <a:tc rowSpan="2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98" marB="45698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English Language/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 Skills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(hours/week)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CoAS Credit Courses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Test Preparation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(hours/week)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End of Term Benchmark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Support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University Support</a:t>
                      </a:r>
                    </a:p>
                  </a:txBody>
                  <a:tcPr marL="68580" marR="68580" marT="0" marB="0" anchor="ctr"/>
                </a:tc>
              </a:tr>
              <a:tr h="350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Fall 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(L/S)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Written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R/W)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placement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test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hours </a:t>
                      </a:r>
                      <a:endParaRPr lang="en-US" sz="8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preparation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December 2011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Winter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 hours 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(L/S) Communication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Written (R/W)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3-4) credits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hours 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preparation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March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Spring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7.5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Foundations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of Academic Writing (CHEM support)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credits)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CHEM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 credits)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hours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IELTS/iBT preparation</a:t>
                      </a:r>
                    </a:p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Skills for College Success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6.0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503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June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4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Term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b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Summer 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10.5 hours </a:t>
                      </a: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ELC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Skills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for College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Success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Oral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(L/S) Communication</a:t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endParaRPr lang="en-US" sz="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3-4 </a:t>
                      </a: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credits)</a:t>
                      </a: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PHIL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(3 credits)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IELTS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iBT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Advising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Math</a:t>
                      </a:r>
                      <a:b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en-US" sz="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Resource 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Center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</a:tr>
              <a:tr h="329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August 2012</a:t>
                      </a:r>
                      <a:endParaRPr lang="en-US" sz="8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2209800"/>
            <a:ext cx="7315200" cy="38862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3352800"/>
            <a:ext cx="0" cy="2209800"/>
          </a:xfrm>
          <a:prstGeom prst="straightConnector1">
            <a:avLst/>
          </a:prstGeom>
          <a:ln w="508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91000" y="3352800"/>
            <a:ext cx="1371600" cy="22098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352800" y="4086225"/>
            <a:ext cx="838200" cy="1905000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72390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070550">
            <a:off x="2681578" y="3062831"/>
            <a:ext cx="5206345" cy="591785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3124200" y="3071813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979988" y="28702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6781800" y="3359150"/>
            <a:ext cx="304800" cy="4889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3429000" y="44958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5284788" y="44958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7091363" y="4597400"/>
            <a:ext cx="304800" cy="165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0" y="4110038"/>
            <a:ext cx="1828800" cy="139700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0" y="3990975"/>
            <a:ext cx="1752600" cy="11906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81763" y="3857625"/>
            <a:ext cx="1595437" cy="119063"/>
          </a:xfrm>
          <a:prstGeom prst="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697163" y="4510088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648200" y="4498975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16688" y="4513263"/>
            <a:ext cx="157638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 animBg="1"/>
      <p:bldP spid="18" grpId="0" animBg="1"/>
      <p:bldP spid="19" grpId="0" animBg="1"/>
      <p:bldP spid="17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</a:t>
            </a: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82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209800"/>
            <a:ext cx="70104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21070550">
            <a:off x="2681578" y="3016991"/>
            <a:ext cx="5206345" cy="591785"/>
          </a:xfrm>
          <a:prstGeom prst="rightArrow">
            <a:avLst/>
          </a:prstGeom>
          <a:gradFill>
            <a:gsLst>
              <a:gs pos="64000">
                <a:schemeClr val="accent1">
                  <a:tint val="66000"/>
                  <a:satMod val="160000"/>
                  <a:alpha val="35000"/>
                  <a:lumMod val="3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149600" y="29210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994275" y="25908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rot="10800000">
            <a:off x="3733800" y="4597400"/>
            <a:ext cx="304800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800000">
            <a:off x="5589588" y="4597400"/>
            <a:ext cx="304800" cy="979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 rot="10800000">
            <a:off x="7432675" y="4597400"/>
            <a:ext cx="304800" cy="1041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>
            <a:off x="6796088" y="217805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0800000">
            <a:off x="3454400" y="462915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10800000">
            <a:off x="5284788" y="4660900"/>
            <a:ext cx="304800" cy="977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 rot="10800000">
            <a:off x="7127875" y="4665663"/>
            <a:ext cx="304800" cy="10398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2886075" y="292100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>
            <a:off x="4702175" y="2720975"/>
            <a:ext cx="304800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6500813" y="2432050"/>
            <a:ext cx="304800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13013" y="4498975"/>
            <a:ext cx="1576387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386263" y="4508500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6159500" y="4498975"/>
            <a:ext cx="1577975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Standardized Test Progress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3.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</a:rPr>
              <a:t>core gains by module</a:t>
            </a:r>
          </a:p>
          <a:p>
            <a:pPr algn="l" eaLnBrk="1" fontAlgn="auto" hangingPunct="1">
              <a:spcBef>
                <a:spcPts val="18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Table 6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95400" y="2438400"/>
          <a:ext cx="6248401" cy="322421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49550"/>
                <a:gridCol w="1249550"/>
                <a:gridCol w="1249550"/>
                <a:gridCol w="1249550"/>
                <a:gridCol w="1250201"/>
              </a:tblGrid>
              <a:tr h="481187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IELTS versus iBT score-gain module rankings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                                                                    HIGHER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gains                                                                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score gains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97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971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657600" y="2971800"/>
            <a:ext cx="2197100" cy="458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 rot="2376743">
            <a:off x="4927600" y="4122738"/>
            <a:ext cx="138113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2" name="Elbow Connector 11"/>
          <p:cNvCxnSpPr/>
          <p:nvPr/>
        </p:nvCxnSpPr>
        <p:spPr>
          <a:xfrm rot="10800000" flipH="1" flipV="1">
            <a:off x="2820988" y="4038600"/>
            <a:ext cx="3870325" cy="1403350"/>
          </a:xfrm>
          <a:prstGeom prst="bentConnector3">
            <a:avLst>
              <a:gd name="adj1" fmla="val -5908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2438400"/>
            <a:ext cx="6248400" cy="32004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Up-Down Arrow 14"/>
          <p:cNvSpPr/>
          <p:nvPr/>
        </p:nvSpPr>
        <p:spPr>
          <a:xfrm rot="2376743">
            <a:off x="6173788" y="4122738"/>
            <a:ext cx="139700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 rot="2376743">
            <a:off x="3727450" y="4122738"/>
            <a:ext cx="139700" cy="9874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743200" y="46402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2" name="Oval 21"/>
          <p:cNvSpPr/>
          <p:nvPr/>
        </p:nvSpPr>
        <p:spPr>
          <a:xfrm>
            <a:off x="6477000" y="35607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3" name="Oval 22"/>
          <p:cNvSpPr/>
          <p:nvPr/>
        </p:nvSpPr>
        <p:spPr>
          <a:xfrm>
            <a:off x="2743200" y="3581400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4" name="Oval 23"/>
          <p:cNvSpPr/>
          <p:nvPr/>
        </p:nvSpPr>
        <p:spPr>
          <a:xfrm>
            <a:off x="5310188" y="3560763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5" name="Oval 24"/>
          <p:cNvSpPr/>
          <p:nvPr/>
        </p:nvSpPr>
        <p:spPr>
          <a:xfrm>
            <a:off x="3943350" y="4625975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6" name="Oval 25"/>
          <p:cNvSpPr/>
          <p:nvPr/>
        </p:nvSpPr>
        <p:spPr>
          <a:xfrm>
            <a:off x="5181600" y="4625975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3rd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8" name="Oval 27"/>
          <p:cNvSpPr/>
          <p:nvPr/>
        </p:nvSpPr>
        <p:spPr>
          <a:xfrm>
            <a:off x="6475413" y="4649788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4th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29" name="Oval 28"/>
          <p:cNvSpPr/>
          <p:nvPr/>
        </p:nvSpPr>
        <p:spPr>
          <a:xfrm>
            <a:off x="3943350" y="3581400"/>
            <a:ext cx="914400" cy="914400"/>
          </a:xfrm>
          <a:prstGeom prst="ellipse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b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3975" y="3514725"/>
            <a:ext cx="2406650" cy="2108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ENTRY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GAINS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41900" y="3514725"/>
            <a:ext cx="2501900" cy="2108200"/>
          </a:xfrm>
          <a:prstGeom prst="rect">
            <a:avLst/>
          </a:prstGeom>
          <a:solidFill>
            <a:schemeClr val="accent1">
              <a:alpha val="7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ENTRY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TO </a:t>
            </a:r>
            <a:b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GAINS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Repeat Test-Taking: </a:t>
            </a:r>
            <a:b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Estimating an iBT Familiarity Effect</a:t>
            </a: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endParaRPr lang="en-US" altLang="en-US" sz="1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39798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30450"/>
            <a:ext cx="71818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4167188" y="6178550"/>
            <a:ext cx="365125" cy="365125"/>
          </a:xfrm>
          <a:prstGeom prst="ellipse">
            <a:avLst/>
          </a:prstGeom>
          <a:noFill/>
          <a:ln w="508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828800" y="3473450"/>
            <a:ext cx="5410200" cy="963613"/>
          </a:xfrm>
          <a:prstGeom prst="straightConnector1">
            <a:avLst/>
          </a:prstGeom>
          <a:ln w="508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200" y="3467100"/>
            <a:ext cx="20574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62400" y="2254250"/>
            <a:ext cx="914400" cy="1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Repeat Test-Taking: </a:t>
            </a:r>
            <a:b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Estimating an iBT Familiarity Effect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Figure 25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Copyright        Reese M. Heitner       March 2014.     All Rights Reserved.</a:t>
            </a:r>
          </a:p>
        </p:txBody>
      </p:sp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934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581400" y="3581400"/>
            <a:ext cx="1371600" cy="1371600"/>
          </a:xfrm>
          <a:prstGeom prst="ellipse">
            <a:avLst/>
          </a:prstGeom>
          <a:solidFill>
            <a:schemeClr val="accent1">
              <a:alpha val="89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WEEKS : iBT GAINS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.532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</a:t>
            </a:r>
          </a:p>
        </p:txBody>
      </p:sp>
      <p:sp>
        <p:nvSpPr>
          <p:cNvPr id="2" name="Right Arrow 1"/>
          <p:cNvSpPr/>
          <p:nvPr/>
        </p:nvSpPr>
        <p:spPr>
          <a:xfrm rot="2882921">
            <a:off x="1256506" y="4521994"/>
            <a:ext cx="746125" cy="230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570163"/>
            <a:ext cx="405923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 rot="2882921">
            <a:off x="1321594" y="3493294"/>
            <a:ext cx="1455738" cy="571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0" y="397986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57400" y="3865563"/>
            <a:ext cx="1066800" cy="1028700"/>
          </a:xfrm>
          <a:prstGeom prst="ellipse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43000" y="5189538"/>
          <a:ext cx="7239003" cy="1168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89344"/>
                <a:gridCol w="589344"/>
                <a:gridCol w="661926"/>
                <a:gridCol w="781656"/>
                <a:gridCol w="781656"/>
                <a:gridCol w="390828"/>
                <a:gridCol w="725823"/>
                <a:gridCol w="725823"/>
                <a:gridCol w="441078"/>
                <a:gridCol w="583140"/>
                <a:gridCol w="583140"/>
                <a:gridCol w="385245"/>
              </a:tblGrid>
              <a:tr h="0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aseline="30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2"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Model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Unstandardized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Coefficients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Standardized Coefficients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Sig.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Correlations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Collinearity Statistics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Std. Error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Beta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Zero-order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Partial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Part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Tolerance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VIF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(Constant)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3.030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1.979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1.531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.129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WEEKS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.639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.093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6.859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.532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1.000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 gridSpan="1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>
            <a:spLocks noChangeAspect="1"/>
          </p:cNvSpPr>
          <p:nvPr/>
        </p:nvSpPr>
        <p:spPr>
          <a:xfrm>
            <a:off x="2449513" y="5638800"/>
            <a:ext cx="379412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03800" y="2667000"/>
            <a:ext cx="1930400" cy="414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121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8" grpId="0" animBg="1"/>
      <p:bldP spid="2" grpId="0" animBg="1"/>
      <p:bldP spid="14" grpId="0" animBg="1"/>
      <p:bldP spid="4" grpId="0" animBg="1"/>
      <p:bldP spid="16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257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Matriculated University Performance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  Table 7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506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04900" y="2376488"/>
          <a:ext cx="7505703" cy="265271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  <a:gridCol w="833967"/>
              </a:tblGrid>
              <a:tr h="589490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4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CoAS Gateway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Matriculated Gateway</a:t>
                      </a:r>
                      <a:b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42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7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45745" algn="l"/>
                          <a:tab pos="321945" algn="ctr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2362200"/>
            <a:ext cx="7543800" cy="2667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64008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F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Comparison among Gateway Matriculated GPAs and 		Direct Admission GPAs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8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81200" y="2522538"/>
          <a:ext cx="6032500" cy="365760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34021"/>
                <a:gridCol w="1508125"/>
                <a:gridCol w="1508125"/>
                <a:gridCol w="1482229"/>
              </a:tblGrid>
              <a:tr h="73152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Matriculated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 GPA compared to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first- and second-year  direct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dmission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international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Gateway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domestic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Fall 2012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424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2,636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2.88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415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3.03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2,556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Spring 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400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3.16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3.05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2,468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Year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2.87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56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2,640)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CUM 2</a:t>
                      </a:r>
                      <a:r>
                        <a:rPr lang="en-US" sz="1600" baseline="300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Year</a:t>
                      </a:r>
                      <a:b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</a:b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2013-2014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358)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54)</a:t>
                      </a: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3.18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2,283)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Oval 2"/>
          <p:cNvSpPr>
            <a:spLocks noChangeAspect="1"/>
          </p:cNvSpPr>
          <p:nvPr/>
        </p:nvSpPr>
        <p:spPr>
          <a:xfrm>
            <a:off x="6272213" y="4302125"/>
            <a:ext cx="366712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75388" y="4808538"/>
            <a:ext cx="366712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945063" y="3817938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945063" y="4286250"/>
            <a:ext cx="365125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945063" y="4759325"/>
            <a:ext cx="365125" cy="366713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945063" y="5272088"/>
            <a:ext cx="365125" cy="366712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272213" y="3817938"/>
            <a:ext cx="366712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00B05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1200" y="2486025"/>
            <a:ext cx="6084888" cy="371157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280150" y="5783263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945063" y="5783263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307138" y="5273675"/>
            <a:ext cx="365125" cy="3651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&gt;</a:t>
            </a:r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296400" cy="57912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marL="914400" indent="-914400" algn="l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	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measurements of English language proficiency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and standardized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scores? 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114617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between IELTS/iBT entry scores and IEP placement are variable ranging  from statistically significant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 highs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.6) to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insignificant </a:t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.05) lows (</a:t>
            </a:r>
            <a:r>
              <a:rPr lang="en-US" sz="19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.2).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IELTS:  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.641 (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.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01) IELTS Speaking entry scores to IEP L/S placement</a:t>
            </a:r>
          </a:p>
          <a:p>
            <a:pPr marL="18288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iBT         </a:t>
            </a: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.451 (</a:t>
            </a:r>
            <a:r>
              <a:rPr lang="en-US" sz="1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.01)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Writing entry 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to IEP 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R/W placement</a:t>
            </a:r>
          </a:p>
          <a:p>
            <a:pPr marL="182880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four exam modules and two IEP placement instruments:</a:t>
            </a:r>
            <a:endParaRPr lang="en-US" sz="19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entry scores appear to track IEP placement more closely than iBT entry scores.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and Writing modules (productive tasks) on both exams match IEP placement </a:t>
            </a:r>
            <a:b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closely than Listening and Reading (receptive tasks).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Drexel IEP placement exams are based upon speaking and writing samples.</a:t>
            </a:r>
          </a:p>
          <a:p>
            <a:pPr marL="1828800" indent="-4508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research</a:t>
            </a:r>
          </a:p>
          <a:p>
            <a:pPr marL="2292350" indent="-463550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Geranpayeh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(1994). Are score comparisons across language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 test batteries justified?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IELTS-TOEFL comparability study.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Edinburgh  Working Papers in Applied Linguistics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50–65.</a:t>
            </a:r>
            <a:endParaRPr lang="en-US" sz="1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1146175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3182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among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 progression rates, IELTS and iBT entry scores, 		CoAS GPAs and successful matriculation?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26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several measures, successful Gateway participants are uniformly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occasionally statistically) superior to their dismissed or withdrawn peers.</a:t>
            </a: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research</a:t>
            </a:r>
            <a:b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Bellingham, L. (1993). The relationship of language proficiency to academic success for international</a:t>
            </a:r>
          </a:p>
          <a:p>
            <a:pPr marL="1081087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students.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New Zealand Journal of Educational Studies 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30(2): 229-232.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7950" indent="-296863" algn="l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l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75438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2014.     All Rights Reserved.</a:t>
            </a:r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66" name="Chart 10"/>
          <p:cNvGraphicFramePr>
            <a:graphicFrameLocks/>
          </p:cNvGraphicFramePr>
          <p:nvPr/>
        </p:nvGraphicFramePr>
        <p:xfrm>
          <a:off x="1138238" y="2338388"/>
          <a:ext cx="718502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Worksheet" r:id="rId5" imgW="7667730" imgH="4057650" progId="Excel.Sheet.8">
                  <p:embed/>
                </p:oleObj>
              </mc:Choice>
              <mc:Fallback>
                <p:oleObj name="Worksheet" r:id="rId5" imgW="7667730" imgH="4057650" progId="Excel.Sheet.8">
                  <p:embed/>
                  <p:pic>
                    <p:nvPicPr>
                      <p:cNvPr id="0" name="Char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2338388"/>
                        <a:ext cx="718502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595313" y="1711325"/>
            <a:ext cx="1128712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2760663" y="3276600"/>
            <a:ext cx="393700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3949700" y="3276600"/>
            <a:ext cx="395288" cy="9794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5114925" y="2990850"/>
            <a:ext cx="395288" cy="736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6291263" y="2697163"/>
            <a:ext cx="395287" cy="7096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7488238" y="2990850"/>
            <a:ext cx="395287" cy="9779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Left-Up Arrow 13"/>
          <p:cNvSpPr>
            <a:spLocks noChangeAspect="1"/>
          </p:cNvSpPr>
          <p:nvPr/>
        </p:nvSpPr>
        <p:spPr>
          <a:xfrm rot="8095464" flipH="1" flipV="1">
            <a:off x="5199857" y="4680744"/>
            <a:ext cx="541337" cy="542925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006975" y="5043488"/>
            <a:ext cx="274638" cy="2746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006975" y="4567238"/>
            <a:ext cx="274638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Left-Up Arrow 22"/>
          <p:cNvSpPr>
            <a:spLocks noChangeAspect="1"/>
          </p:cNvSpPr>
          <p:nvPr/>
        </p:nvSpPr>
        <p:spPr>
          <a:xfrm rot="8095464" flipH="1" flipV="1">
            <a:off x="6434138" y="4684712"/>
            <a:ext cx="541338" cy="544513"/>
          </a:xfrm>
          <a:prstGeom prst="leftUpArrow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186488" y="5032375"/>
            <a:ext cx="274637" cy="274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6183313" y="4573588"/>
            <a:ext cx="274637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48425" y="4767263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</a:p>
        </p:txBody>
      </p:sp>
      <p:sp>
        <p:nvSpPr>
          <p:cNvPr id="26" name="Left-Up Arrow 25"/>
          <p:cNvSpPr>
            <a:spLocks noChangeAspect="1"/>
          </p:cNvSpPr>
          <p:nvPr/>
        </p:nvSpPr>
        <p:spPr>
          <a:xfrm rot="8095464" flipH="1" flipV="1">
            <a:off x="7601744" y="4658519"/>
            <a:ext cx="541337" cy="542925"/>
          </a:xfrm>
          <a:prstGeom prst="lef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412038" y="5032375"/>
            <a:ext cx="274637" cy="274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412038" y="4560888"/>
            <a:ext cx="274637" cy="274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Left-Up Arrow 32"/>
          <p:cNvSpPr>
            <a:spLocks noChangeAspect="1"/>
          </p:cNvSpPr>
          <p:nvPr/>
        </p:nvSpPr>
        <p:spPr>
          <a:xfrm rot="8095464" flipH="1" flipV="1">
            <a:off x="2917031" y="4971257"/>
            <a:ext cx="212725" cy="214312"/>
          </a:xfrm>
          <a:prstGeom prst="left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Left-Up Arrow 34"/>
          <p:cNvSpPr>
            <a:spLocks noChangeAspect="1"/>
          </p:cNvSpPr>
          <p:nvPr/>
        </p:nvSpPr>
        <p:spPr>
          <a:xfrm rot="8095464" flipH="1" flipV="1">
            <a:off x="4087813" y="4973638"/>
            <a:ext cx="212725" cy="212725"/>
          </a:xfrm>
          <a:prstGeom prst="leftUp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4" grpId="0" animBg="1"/>
      <p:bldP spid="21" grpId="0" animBg="1"/>
      <p:bldP spid="24" grpId="0" animBg="1"/>
      <p:bldP spid="25" grpId="0" animBg="1"/>
      <p:bldP spid="5" grpId="0"/>
      <p:bldP spid="31" grpId="0" animBg="1"/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682037" cy="6096000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relationship between English language proficiency and standardized 		IELTS and iBT scores?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CONCURRENT VALIDITY</a:t>
            </a:r>
          </a:p>
          <a:p>
            <a:pPr marL="2292350" indent="-463550" algn="l" eaLnBrk="1" hangingPunct="1">
              <a:spcBef>
                <a:spcPct val="0"/>
              </a:spcBef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Craven, E. (2012). The quest for IELTS Band 7.0: Investigating English language proficiency development of international students at an Australian university.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, vol. 13: 1-61.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Elder, C. &amp; O’Loughlin, K. (2003). Investigating the relationship between intensive English language study and band score gain on IELTS.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, vol. 4: 207-241.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Ingram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&amp; Bayliss, A. (2007). IELTS as a predictor of academic language performance, Part 1.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Research Reports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7: 137-191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O’Loughlin, K. &amp; Arkoudis, S. (2009). Investigating IELTS exit score gains in higher education.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600" dirty="0">
                <a:solidFill>
                  <a:srgbClr val="000000"/>
                </a:solidFill>
                <a:latin typeface="Times New Roman"/>
                <a:ea typeface="Calibri"/>
              </a:rPr>
              <a:t> 10: 95-180.</a:t>
            </a:r>
            <a:endParaRPr lang="en-US" sz="16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(2007). IELTS as a predictor of academic language performance: Part 2.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Research Reports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7: 205-240.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endParaRPr lang="en-US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Ling, G., Powers, D. &amp; Adler, R. (2014). 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TOEFL iBT Scores Reflect Improvement in </a:t>
            </a:r>
            <a:r>
              <a:rPr lang="en-US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English-Language </a:t>
            </a:r>
            <a:r>
              <a:rPr lang="en-US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Proficiency? Extending the TOEFL iBT Validity Argument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ETS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Report, RR-14-09. Princeton, NJ: ETS.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15963" y="1752600"/>
            <a:ext cx="1128712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B.	Program Participants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362200"/>
            <a:ext cx="726281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453437" cy="6096000"/>
          </a:xfrm>
        </p:spPr>
        <p:txBody>
          <a:bodyPr>
            <a:normAutofit lnSpcReduction="10000"/>
          </a:bodyPr>
          <a:lstStyle/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A.	Research Answers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between standardized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scores and GPA 	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eaLnBrk="1" hangingPunct="1">
              <a:spcBef>
                <a:spcPts val="60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CoAS GPAs issued during the program do not correlate with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scores.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Unlike increasing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scores, CoAS GPAs do not (and should not be expected) to increase on a term-by-term basis.</a:t>
            </a:r>
            <a:endParaRPr lang="en-US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 dynamics deflate correlations between standardized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iBT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scores and CoAS GPAs.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Moreover, </a:t>
            </a:r>
            <a: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either entry scores nor rates of score gain correlate with post-program GPAs.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This suggests that once a minimal threshold of linguistic proficiency has been achieved. GPAs reflect mastery of course content (and other factors)—not language skills. </a:t>
            </a: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85800" y="17526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9215437" cy="6096000"/>
          </a:xfrm>
        </p:spPr>
        <p:txBody>
          <a:bodyPr>
            <a:normAutofit lnSpcReduction="10000"/>
          </a:bodyPr>
          <a:lstStyle/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A.	Research Answers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How do first-year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second-year post-Gateway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matriculated students compare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against directly admitted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in terms 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GPAs?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27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914400" algn="l" eaLnBrk="1" hangingPunct="1">
              <a:spcBef>
                <a:spcPct val="0"/>
              </a:spcBef>
              <a:defRPr/>
            </a:pPr>
            <a: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200150" indent="-2857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Gateway </a:t>
            </a: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alumni often exhibit a slight (but not statistically significant) edge over direct peers.</a:t>
            </a: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554038" y="2286000"/>
          <a:ext cx="8153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Down Arrow 4"/>
          <p:cNvSpPr/>
          <p:nvPr/>
        </p:nvSpPr>
        <p:spPr>
          <a:xfrm>
            <a:off x="2239406" y="2680349"/>
            <a:ext cx="350838" cy="712787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3586163" y="2640013"/>
            <a:ext cx="349250" cy="62865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4951279" y="2640013"/>
            <a:ext cx="350838" cy="6270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6188745" y="2668588"/>
            <a:ext cx="350837" cy="62706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685800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Down Arrow 21"/>
          <p:cNvSpPr/>
          <p:nvPr/>
        </p:nvSpPr>
        <p:spPr>
          <a:xfrm>
            <a:off x="7643019" y="2679700"/>
            <a:ext cx="350838" cy="627063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28" grpId="0" animBg="1"/>
      <p:bldP spid="29" grpId="0" animBg="1"/>
      <p:bldP spid="30" grpId="0" animBg="1"/>
      <p:bldP spid="24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" y="685800"/>
            <a:ext cx="8986837" cy="60960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2. 	How do first-year and second-year post-Gateway matriculated students compare </a:t>
            </a:r>
            <a:b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against directly admitted students in terms of GPAs?</a:t>
            </a: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PREDICTIVE VALIDITY</a:t>
            </a:r>
          </a:p>
          <a:p>
            <a:pPr indent="4572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Cotton, F. &amp; Conrow, F. (1998). An investigation of the predictive validity of IELTS amongst a sample of international students studying at the University of Tasmania.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 Research Reports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vol. 1: 72-115.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Dooey, P. &amp; Oliver, R. (2002). An investigation into the predictive validity of the IELTS test as an indicator of future academic success.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Prospect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17(1), 36‐54.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Humphreys, P., Haugh, M., Fenton-Smith, B., Lobo, A., Michael, R. &amp; Walkenshaw, I. (2012).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Tracking international students’ English proficiency over the first semester of undergraduate study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IELTS Online Series 2012/1.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Kerstjens, M &amp; Nery, C. (2000). Predictive validity in the IELTS test: A study of the relationship between IELTS scores and students’ subsequent academic performance. </a:t>
            </a:r>
            <a:r>
              <a:rPr lang="en-US" altLang="en-US" sz="1400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IELTS Research Reports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vol. 3: 85-108. 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iBT</a:t>
            </a:r>
            <a:endParaRPr lang="en-US" altLang="en-US" sz="16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Cho, Y. &amp; Bridgeman, B. (2012). Relationship of TOEFL iBT scores to academic performance: Some evidence from American universities.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Testing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29(3), 421-442. 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BOTH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Arcuino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C. (2013). </a:t>
            </a:r>
            <a:r>
              <a:rPr lang="en-US" altLang="en-US" sz="14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Relationship between the Test of English as a Foreign Language (TOEFL), the International English Language Testing System (IELTS) Scores and Academic Success of International Master’s Students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alt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Unpublished dissertation. Colorado State University, Fort Collins, </a:t>
            </a:r>
            <a:r>
              <a:rPr lang="en-US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Colorado.</a:t>
            </a: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Hill, K., Storch, N., &amp; Lynch, B. (1999). A comparison of IELTS and TOEFL as predictors of </a:t>
            </a:r>
            <a:b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academic success. </a:t>
            </a:r>
            <a:r>
              <a:rPr lang="en-US" sz="1400" i="1" dirty="0">
                <a:solidFill>
                  <a:srgbClr val="000000"/>
                </a:solidFill>
                <a:latin typeface="Times New Roman"/>
                <a:ea typeface="Calibri"/>
              </a:rPr>
              <a:t>IELTS Research Reports</a:t>
            </a:r>
            <a:r>
              <a:rPr lang="en-US" sz="1400" dirty="0">
                <a:solidFill>
                  <a:srgbClr val="000000"/>
                </a:solidFill>
                <a:latin typeface="Times New Roman"/>
                <a:ea typeface="Calibri"/>
              </a:rPr>
              <a:t>, vol. 2: 53-63.</a:t>
            </a:r>
            <a:endParaRPr lang="en-US" sz="1400" dirty="0">
              <a:latin typeface="Times New Roman"/>
              <a:ea typeface="Times New Roman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2292350" indent="-463550"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n-US" altLang="en-US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indent="457200" algn="l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609600" y="1828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7912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IELTS:	.32 to .23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iBT:	10.57 to 8.42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Longer intervals predictably produce higher score gains,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higher scores produce leveling effects.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Bear in mind the SEM values for these tests: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0.23 for IELTS (2013, www.ielts.org)</a:t>
            </a:r>
            <a:endParaRPr 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5.64 for iBT TOEFL (2011, www.ets.org)</a:t>
            </a:r>
          </a:p>
          <a:p>
            <a:pPr marL="1828800" indent="-450850" algn="l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means that there is only a 68% chance 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scores are accurate  within 0.23 points and iBT scores within 5.64 points.</a:t>
            </a:r>
            <a:b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23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Estimates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IEP hours of study to score gains are rough extrapolations.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IEP progression: 	approaches 1 level/11-week term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Extrapolation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IELTS: 	≈ 1 point/3 terms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iBT: 		≈ 30 points/3 terms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Hours/points: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IELTS: 	≈ 600 contact hours/1 point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iBT: 		≈ 600 contact hours/30 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200" y="2930525"/>
          <a:ext cx="6400800" cy="3413144"/>
        </p:xfrm>
        <a:graphic>
          <a:graphicData uri="http://schemas.openxmlformats.org/drawingml/2006/table">
            <a:tbl>
              <a:tblPr/>
              <a:tblGrid>
                <a:gridCol w="2949575"/>
                <a:gridCol w="976312"/>
                <a:gridCol w="974725"/>
                <a:gridCol w="1500188"/>
              </a:tblGrid>
              <a:tr h="365702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IELTS Average Score Gains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Score gain</a:t>
                      </a: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Interval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Gateway AY 2011-2012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426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Heitner, Hoekje  &amp; Braciszewski  (2014)</a:t>
                      </a:r>
                      <a:b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</a:b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(Gateway AY 2010-2011)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.35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Craven (2012)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to 36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Elder &amp; O’Loughlin (2003)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</a:rPr>
                        <a:t>.598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3 months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Green (2004)   (only Writing)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.29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3,052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least 3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Green (2004)   (only Writing)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15,380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 least 3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Humphreys, et al. (2012)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.107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itchFamily="18" charset="0"/>
                          <a:cs typeface="Times New Roman" pitchFamily="18" charset="0"/>
                        </a:rPr>
                        <a:t>O’Loughlin &amp; Arkoudis (2009)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.413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≈ </a:t>
                      </a: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to 36 months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95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Read &amp; Hayes (2003)  (excluding Speaking)</a:t>
                      </a: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.36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Courier New" pitchFamily="49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400">
                          <a:solidFill>
                            <a:srgbClr val="7F7F7F"/>
                          </a:solidFill>
                          <a:latin typeface="Century Gothic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month</a:t>
                      </a:r>
                    </a:p>
                  </a:txBody>
                  <a:tcPr marL="91441" marR="91441" marT="45692" marB="456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2895600"/>
            <a:ext cx="6400800" cy="3429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3886200"/>
            <a:ext cx="638175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36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IELTS:	.32 to .23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Table 9</a:t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8194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85800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257800" y="36195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67325" y="39624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934200" y="355282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934200" y="3943350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67325" y="48768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276850" y="51816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267325" y="43053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76850" y="5743575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276850" y="6019800"/>
            <a:ext cx="304800" cy="304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934200" y="4286250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4876800"/>
            <a:ext cx="1357313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934200" y="570547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934200" y="6048375"/>
            <a:ext cx="1357313" cy="3429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029200" y="4592638"/>
            <a:ext cx="3352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029200" y="5461000"/>
            <a:ext cx="33528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2" grpId="0" animBg="1"/>
      <p:bldP spid="11" grpId="0" animBg="1"/>
      <p:bldP spid="4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943600"/>
          </a:xfrm>
        </p:spPr>
        <p:txBody>
          <a:bodyPr>
            <a:normAutofit fontScale="70000" lnSpcReduction="2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</a:t>
            </a:r>
            <a:r>
              <a:rPr lang="en-U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is the quantity and rate of IELTS and iBT score gains across multiple 			testing intervals and the relative balance among modules?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3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2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iBT:	10.57 to 8.42 points (</a:t>
            </a:r>
            <a:r>
              <a:rPr lang="en-US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300" dirty="0" smtClean="0">
                <a:solidFill>
                  <a:schemeClr val="tx1"/>
                </a:solidFill>
              </a:rPr>
              <a:t>± </a:t>
            </a: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week period)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Table 10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pre-</a:t>
            </a:r>
            <a:r>
              <a:rPr lang="en-US" sz="23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(pre-2005) TOEFL score-gain research, see </a:t>
            </a:r>
          </a:p>
          <a:p>
            <a:pPr marL="2292350" indent="-46355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Wilson, K. (1987).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Patterns of test taking and score change for examinees who repeat the Test of English as a Foreign Language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TOEFL research report #22. Princeton, NJ: Educational Testing 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Service.</a:t>
            </a:r>
          </a:p>
          <a:p>
            <a:pPr marL="2292350" indent="-463550"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Brisay, M., and Ready, D. (1995). Defining an appropriate role for language tests in intensive English programs. In A. Srainee (Ed.).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Issues in language program evaluation in the 1990s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Anthology series 27. Singapore: Southeast Asian Regional Language Center.</a:t>
            </a: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altLang="en-US" sz="23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25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676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92325" y="3124200"/>
          <a:ext cx="5908676" cy="1905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46560"/>
                <a:gridCol w="733969"/>
                <a:gridCol w="1029402"/>
                <a:gridCol w="590868"/>
                <a:gridCol w="1107877"/>
              </a:tblGrid>
              <a:tr h="38100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iBT Average Score Gains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Score gain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Interval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Gateway AY 2011-2012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25.78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≈ 9 months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Ling, Powers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Adler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(2014)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12.19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months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23.11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months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76450" y="4240213"/>
            <a:ext cx="5924550" cy="788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3124200"/>
            <a:ext cx="5943600" cy="19050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548313" y="3810000"/>
            <a:ext cx="457200" cy="43021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48313" y="4598988"/>
            <a:ext cx="457200" cy="4302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7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66294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III.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	What is the quantity and rate of IELTS and iBT score gains across multiple 			testing intervals and the relative balance among modules?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 GAINS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Table 11</a:t>
            </a:r>
          </a:p>
        </p:txBody>
      </p:sp>
      <p:sp>
        <p:nvSpPr>
          <p:cNvPr id="419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</a:rPr>
              <a:t>Copyright        Reese M. Heitner       March 2014.     All Rights Reserved.</a:t>
            </a:r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1" y="2811439"/>
          <a:ext cx="6629398" cy="364998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374418"/>
                <a:gridCol w="2577485"/>
                <a:gridCol w="914644"/>
                <a:gridCol w="914644"/>
                <a:gridCol w="914644"/>
                <a:gridCol w="933563"/>
              </a:tblGrid>
              <a:tr h="51004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IELTS and iBT </a:t>
                      </a:r>
                      <a:b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score</a:t>
                      </a:r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gain module rankings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</a:t>
                      </a:r>
                      <a:r>
                        <a:rPr lang="en-US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HIGHER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082"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IELTS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2010-2011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Craven (2012)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Elder &amp; O’Loughlin (2003)</a:t>
                      </a:r>
                      <a:endParaRPr lang="en-US" sz="1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7" marR="4650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6507" marR="46507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Humphreys, et</a:t>
                      </a:r>
                      <a:r>
                        <a:rPr lang="en-US" sz="1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al. 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2012)</a:t>
                      </a:r>
                      <a:endParaRPr lang="en-US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O’Loughlin </a:t>
                      </a:r>
                      <a:r>
                        <a:rPr lang="en-US" sz="1000" b="1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&amp; Arkoudis (2009)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143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082"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iBT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wordArtVert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 AY </a:t>
                      </a:r>
                      <a:r>
                        <a:rPr lang="en-US" sz="1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Ling, Powers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Adler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(2014)  China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Ling, Powers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&amp; Adler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(2014)  USA</a:t>
                      </a:r>
                      <a:endParaRPr lang="en-US" sz="1000" b="1" dirty="0" smtClean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46500" marR="46500" marT="0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Norton (2011)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082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Zhang (2008)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Speaking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Writing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Listening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Reading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6240463" y="3411538"/>
            <a:ext cx="838200" cy="92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5522913"/>
            <a:ext cx="6324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133600" y="3871913"/>
            <a:ext cx="6248400" cy="115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52600" y="2819400"/>
            <a:ext cx="6629400" cy="3657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543800" y="36195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715000" y="38481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659563" y="41148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543800" y="4329113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800600" y="45720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659563" y="48006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800600" y="36195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792663" y="386556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556500" y="410051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800600" y="4329113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629400" y="45720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543800" y="48006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6195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651625" y="3862388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13525" y="43275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792663" y="48006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700713" y="45561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721350" y="360997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715000" y="435292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97538" y="48006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676900" y="411003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7543800" y="386238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543800" y="4567238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792663" y="4081463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800600" y="52578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803775" y="54864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4802188" y="60198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4802188" y="6248400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651625" y="5762625"/>
            <a:ext cx="6858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676900" y="5257800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715000" y="55340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527925" y="57626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6613525" y="59912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5732463" y="6232525"/>
            <a:ext cx="685800" cy="2286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6640513" y="5257800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640513" y="55340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800600" y="57626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5732463" y="59912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613525" y="6232525"/>
            <a:ext cx="685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527925" y="52578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7527925" y="5500688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5707063" y="57626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7527925" y="59912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556500" y="6219825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>
            <a:off x="676275" y="1889125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2" grpId="0" animBg="1"/>
      <p:bldP spid="11" grpId="0" animBg="1"/>
      <p:bldP spid="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144000" cy="58674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III.	CONCLUSIONS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Answers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3.	What is the quantity and rate of IELTS and iBT score gains across multiple testing 		intervals and the relative balance among modules?</a:t>
            </a: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lvl="2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Among IELTS modules, no clear patterns of language advancement.</a:t>
            </a: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 particular, no obvious distinction between receptive skills (Listening and Writing) and productive skills (Writing and Speaking).</a:t>
            </a: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However, among iBT modules, Reading appears to be a leading indicator and Speaking a lagging indicator. </a:t>
            </a: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Stricker &amp; Attali (2010) report candidates rate iBT Speaking least favorably. Why?</a:t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Perhaps because the Speaking test is not a human conversation? But causality is not obvious: Disfavorability may be the result of receiving lower score gains, or lower score gains may be the result of disfavorable attitudes. Or perhaps something about </a:t>
            </a:r>
            <a:b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module is responsible for both lower favorability and lower score gains. </a:t>
            </a:r>
          </a:p>
          <a:p>
            <a:pPr marL="1828800" indent="-45085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Related research</a:t>
            </a:r>
          </a:p>
          <a:p>
            <a:pPr marL="2292350" indent="-463550" algn="l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Suryaningsih, H. (2014). </a:t>
            </a:r>
            <a:r>
              <a:rPr lang="en-US" altLang="en-US" sz="1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Students' perceptions of International English Language Testing System (IELTS) and Test of English as a Foreign Language (TOEFL) tests</a:t>
            </a:r>
            <a:r>
              <a:rPr lang="en-US" altLang="en-US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Unpublished master’s thesis. Indiana University of Pennsylvania, Indiana, Pennsylvania.</a:t>
            </a:r>
          </a:p>
          <a:p>
            <a:pPr marL="1828800" indent="-450850" algn="l" eaLnBrk="1" hangingPunct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en-US" sz="16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Score gains are inversely related to entry scores.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altLang="en-US" sz="14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891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76275" y="19050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9144000" cy="533400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III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CONCLUSIONS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A.	Research </a:t>
            </a: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Answers</a:t>
            </a: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effect of  repeat test-taking—merely sitting </a:t>
            </a:r>
            <a:b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the test again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should be </a:t>
            </a:r>
            <a:r>
              <a:rPr lang="en-US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expected, there is a quantifiable iBT familiarity </a:t>
            </a:r>
            <a:r>
              <a:rPr lang="en-US" sz="1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effect.</a:t>
            </a:r>
          </a:p>
          <a:p>
            <a:pPr marL="1828800" indent="-457200" algn="l" eaLnBrk="1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7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3.03 “free” points for merely retaking the iBT exam, comparable to other findings.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Table 12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en-US" altLang="en-US" sz="19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93725" y="1828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92313" y="3238500"/>
          <a:ext cx="6096000" cy="17145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29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Average short-term</a:t>
                      </a:r>
                      <a:r>
                        <a:rPr lang="en-US" sz="1400" baseline="0" dirty="0" smtClean="0"/>
                        <a:t> iBT score gains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AY 2011-2012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Zhang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(2008)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Norton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(2011)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Score gain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3.03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3.74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4.36</a:t>
                      </a: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12,000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within 30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mbria"/>
                          <a:cs typeface="Times New Roman" panose="02020603050405020304" pitchFamily="18" charset="0"/>
                        </a:rPr>
                        <a:t>within 30 days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mbr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219450"/>
            <a:ext cx="6119813" cy="1752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505200" y="3903663"/>
            <a:ext cx="4419600" cy="384175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0"/>
            <a:ext cx="8763000" cy="5334000"/>
          </a:xfrm>
        </p:spPr>
        <p:txBody>
          <a:bodyPr>
            <a:normAutofit fontScale="92500" lnSpcReduction="10000"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III.	CONCLUSIONS</a:t>
            </a:r>
            <a:endParaRPr lang="en-US" altLang="en-US" sz="2600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A</a:t>
            </a:r>
            <a:r>
              <a:rPr lang="en-US" altLang="en-US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	Research Answers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</a:t>
            </a:r>
            <a:r>
              <a:rPr lang="en-US" sz="17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effect of  repeat test-taking—merely sitting </a:t>
            </a:r>
            <a:b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the test again</a:t>
            </a: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altLang="en-US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17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en-US" altLang="en-US" sz="17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Both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Zhang (2008) and Norton (2011) were short-interval “stability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studies.” </a:t>
            </a:r>
            <a:b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latter designed “to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reduce as far as possible the effect of a real increase in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skill” (Norton 2011, p. 36). </a:t>
            </a:r>
            <a:endParaRPr lang="en-US" altLang="en-US" sz="17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371600" algn="l" eaLnBrk="1" hangingPunct="1">
              <a:spcBef>
                <a:spcPct val="0"/>
              </a:spcBef>
              <a:defRPr/>
            </a:pPr>
            <a:endParaRPr lang="en-US" altLang="en-US" sz="17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Given a measurable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familiarity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effect, should “test-wiseness” be discouraged?  Should the effects of test experience be discounted?</a:t>
            </a:r>
            <a:b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en-US" altLang="en-US" sz="17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Consider that test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experience can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improve </a:t>
            </a:r>
            <a:r>
              <a:rPr lang="en-US" altLang="en-US" sz="17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rather than </a:t>
            </a: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undermine validity.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As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argued by Messick (1996), repeat test-taking can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more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accurately reveal true language abilities—by reducing the novelty of the test and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anxiety of the test-taker. Repeat test-taking can, in this way, be a factor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increasing—not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an artifact decreasing—test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validity.</a:t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endParaRPr lang="en-US" altLang="en-US" sz="17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indent="-45720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7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Related research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Kokhan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&amp; Lin (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2014) review repeat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test-taking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score-gain research relative to </a:t>
            </a:r>
            <a:b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iBT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TOEFL 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other standardized </a:t>
            </a:r>
            <a:r>
              <a:rPr lang="en-US" altLang="en-US" sz="17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exams (e.g., SAT, LSAT, MCAT</a:t>
            </a:r>
            <a:r>
              <a:rPr lang="en-US" altLang="en-US" sz="17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algn="l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en-US" altLang="en-US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92350" indent="-463550" algn="l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7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837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76275" y="183515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</a:pPr>
            <a:r>
              <a:rPr lang="en-US" altLang="en-US" b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C.	Program Outcomes</a:t>
            </a: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</a:pPr>
            <a:endParaRPr lang="en-US" altLang="en-US" sz="2800" b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5791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85800"/>
            <a:ext cx="9067800" cy="6019800"/>
          </a:xfrm>
        </p:spPr>
        <p:txBody>
          <a:bodyPr/>
          <a:lstStyle/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III.	  CONCLUSIONS</a:t>
            </a:r>
          </a:p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B.     References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Arcuino, C. (2013).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The Relationship between the Test of English as a Foreign Language (TOEFL), the International English Language Testing System (IELTS) Scores and Academic </a:t>
            </a:r>
            <a:b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</a:b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Success of International Master’s Students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Unpublished dissertation. Colorado State University, Fort Collins, Colorado.</a:t>
            </a:r>
            <a:endParaRPr lang="en-US" altLang="en-US" sz="9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Bellingham, L. (1993). The relationship of language proficiency to academic success for international students.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New Zealand Journal of Educational Studies 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30(2): 229-232.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Cho, Y. &amp; Bridgeman, B. (2012). Relationship of TOEFL iBT scores to academic performance: Some evidence from American universities.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Language Testing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29(3), 421-442.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Cotton, F. &amp; Conrow, F. (1998). An investigation of the predictive validity of IELTS amongst a sample of international students studying at the University of Tasmania.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vol. 1: 72-115.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Craven, E. (2012). The quest for IELTS Band 7.0: Investigating English language proficiency development of international students at an Australian university.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13: 1-61.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Des Brisay, M., and Ready, D. (1995). Defining an appropriate role for language tests in intensive English programs. In A. Srainee (Ed.).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Issues in language program evaluation in the 1990s. Anthology series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27. Singapore: Southeast Asian Regional Language Center.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Dooey, P. &amp; Oliver, R. (2002). An investigation into the predictive validity of the IELTS test as an indicator of future academic success.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Prospect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17(1), 36‐54.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Elder, C. &amp; O’Loughlin, K. (2003). Investigating the relationship between intensive English language study and band score gain on IELTS.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4: 207-241.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Geranpayeh, A. (1994). Are score comparisons across language proficiency test batteries justified?: An IELTS-TOEFL comparability study.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Edinburgh Working Papers in Applied Linguistics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5: 50–65.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Green, A. (2004). Making the grade: Score gains on the IELTS writing test.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Notes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16: 9-13.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Heitner, R., Hoekje, B. &amp; Braciszewski, P. (2014). Keys to College: IELTS Score Gains among International Students in an Undergraduate Conditional Admission Program. In J. Connor-Linton and L. Amoroso (Eds.),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Georgetown University Round Table on Languages and Linguistics 2012: Measured Language: Quantitative Approaches to Acquisition, Assessment, Processing and Variation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Washington, DC: Georgetown University Press.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Hill, K., Storch, N., &amp; Lynch, B. (1999). A comparison of IELTS and TOEFL as predictors of academic success.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2: 53-63.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Humphreys, P., Haugh, M., Fenton-Smith, B., Lobo, A., Michael, R. &amp; Walkenshaw, I. (2012).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Tracking international students’ English proficiency over the first semester of undergraduate study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IELTS Online Series 2012/1.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Ingram, D. &amp; Bayliss, A. (2007). IELTS as a predictor of academic language performance, Part 1.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7: 137-191.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Kerstjens, M &amp; Nery, C. (2000). Predictive validity in the IELTS test: A study of the relationship between IELTS scores and students’ subsequent academic performance.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3: 85-108. 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Kokhan, K. &amp; Lin, C. (2014). Test of English as a Foreign Language (TOEFL): Interpretation of multiple score reports for ESL placement.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Papers in Language Testing and Assessment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3(1): 1-23.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Ling, G., Powers, D. &amp; Adler, R. (2014).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 TOEFL iBT Scores Reflect Improvement in English-Language Proficiency? Extending the TOEFL iBT Validity Argument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ETS Research Report, RR-14-09. Princeton, NJ: ETS.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Norton, D. (2011). Exploring discrepancies in the iBT scores of repeat test takers.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Doshisha Women's College of Liberal Arts Academic Research Annual Report 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62: 35-41.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O’Loughlin, K. &amp; Arkoudis, S. (2009). Investigating IELTS exit score gains in higher education.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10: 95-180.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Paul, A. (2007). IELTS as a predictor of academic language performance: Part 2.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vol. 7: 205-240.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Read, J. &amp; Hayes, B. (2003). The impact of the IELTS test on preparation for academic study in New Zealand.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IELTS Research Reports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, vol. 4: 153-206.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Stricker, L. &amp; Attali, Y. (2010). </a:t>
            </a:r>
            <a:r>
              <a:rPr lang="en-US" altLang="en-US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takers’ attitudes about the iBT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iBT Research Report, TOEFLiBT-1, RR-10-02.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Suryaningsih, H. (2014). </a:t>
            </a:r>
            <a:r>
              <a:rPr lang="en-US" altLang="en-US" sz="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Students' perceptions of International English Language Testing System (IELTS) and Test of English as a Foreign Language (TOEFL) tests</a:t>
            </a:r>
            <a:r>
              <a:rPr lang="en-US" altLang="en-US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Unpublished master’s thesis. Indiana University of Pennsylvania, Indiana, Pennsylvania.</a:t>
            </a: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Wilson, K. (1987).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Patterns of test taking and score change for examinees who repeat the Test of English as a Foreign Language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TOEFL Research Report #22. Princeton, NJ: Educational Testing Service.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457200" algn="l">
              <a:spcBef>
                <a:spcPct val="0"/>
              </a:spcBef>
              <a:defRPr/>
            </a:pP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Zhang, Y. (2008). </a:t>
            </a:r>
            <a:r>
              <a:rPr lang="en-US" altLang="en-US" sz="9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Repeater analyses for iBT</a:t>
            </a:r>
            <a:r>
              <a:rPr lang="en-US" altLang="en-US" sz="9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. ETS Research Memorandum. RM-08-05.</a:t>
            </a:r>
            <a:endParaRPr lang="en-US" altLang="en-US" sz="900" dirty="0" smtClean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9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042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838200" y="6689725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Reese M. Heitner       March 2015.     All Rights Reserved.</a:t>
            </a:r>
          </a:p>
        </p:txBody>
      </p:sp>
      <p:sp>
        <p:nvSpPr>
          <p:cNvPr id="54277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0" y="9144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international undergraduate conditional admissions 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b="1">
                <a:solidFill>
                  <a:srgbClr val="0D0D0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altLang="en-US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Reese M. Heitner, PhD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 u="sng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rmh54@drexel.edu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DREXEL UNIVERSITY</a:t>
            </a:r>
            <a:b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Center</a:t>
            </a:r>
            <a:endParaRPr lang="en-US" altLang="en-US">
              <a:solidFill>
                <a:srgbClr val="0D0D0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2898775"/>
            <a:ext cx="9144000" cy="45402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tx2"/>
              </a:solidFill>
              <a:latin typeface="Cooper Black" pitchFamily="18" charset="0"/>
              <a:cs typeface="+mn-cs"/>
            </a:endParaRPr>
          </a:p>
        </p:txBody>
      </p:sp>
      <p:sp>
        <p:nvSpPr>
          <p:cNvPr id="4100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</p:spTree>
  </p:cSld>
  <p:clrMapOvr>
    <a:masterClrMapping/>
  </p:clrMapOvr>
  <p:transition advTm="625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54063" y="2387600"/>
          <a:ext cx="7543797" cy="3998913"/>
        </p:xfrm>
        <a:graphic>
          <a:graphicData uri="http://schemas.openxmlformats.org/drawingml/2006/table">
            <a:tbl>
              <a:tblPr firstRow="1" firstCol="1" bandRow="1"/>
              <a:tblGrid>
                <a:gridCol w="1075658"/>
                <a:gridCol w="1075658"/>
                <a:gridCol w="1075658"/>
                <a:gridCol w="1089850"/>
                <a:gridCol w="1061465"/>
                <a:gridCol w="1075658"/>
                <a:gridCol w="1089850"/>
              </a:tblGrid>
              <a:tr h="490792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Student Enrollment and Retention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2009-2014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31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PRE-MATRICULATION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MATRICULATION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GATEWAY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ENROLLMENT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COUNTRIES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OF ORIGIN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ACADEMIC YEAR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DREXEL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ENROLLMENT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RETENTION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(returning for </a:t>
                      </a:r>
                      <a:b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</a:t>
                      </a:r>
                      <a:r>
                        <a:rPr lang="en-US" sz="1000" b="1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nd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year)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Pilot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2009-2010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6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Kuwait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2010-2011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2010-2011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Columbia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2011-2012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30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2011-2012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95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Taiwan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2012-2013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54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III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2012-2013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Saudi Arabia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Taiwan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2013-2014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IV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2013-2014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Japan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Korea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Oman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Thailand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2014-2015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42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September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0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Cohort V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2014-2015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71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China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Japan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Venezuela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2015-2016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August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Available 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/>
                      </a:r>
                      <a:b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</a:b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September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2016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533" marR="575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2362200"/>
            <a:ext cx="7543800" cy="4038600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8350"/>
            <a:ext cx="8686800" cy="5937250"/>
          </a:xfrm>
        </p:spPr>
        <p:txBody>
          <a:bodyPr/>
          <a:lstStyle/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D.	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Historical Enrollment 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Retention Rates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ts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 </a:t>
            </a:r>
            <a:r>
              <a:rPr lang="en-US" altLang="en-US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hangingPunct="1">
              <a:defRPr/>
            </a:pPr>
            <a:endParaRPr lang="en-US" altLang="en-US" sz="16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1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hangingPunct="1">
              <a:spcBef>
                <a:spcPct val="0"/>
              </a:spcBef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59396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92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7625" y="4383088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6397625" y="3954463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6400800" y="4800600"/>
            <a:ext cx="1676400" cy="39052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24200" y="6057898"/>
            <a:ext cx="685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75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2515" y="5981699"/>
            <a:ext cx="105156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43-50</a:t>
            </a:r>
            <a:endParaRPr lang="en-US" sz="1100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I.	THE INTERNATIONAL GATEWAY PROGRAM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 Questions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relationship between measurements of English language proficiency and </a:t>
            </a:r>
            <a:b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standardized IELTS and iBT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scores?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CONCURRENT VALIDITY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What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relationship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standardized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IELTS and iBT scores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GPA 		performance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VALIDITY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What is the quantity and rate of IELTS and iBT score gains across multiple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testing intervals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relative balance among modules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SCORE GAINS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score-gain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repeat test-taking—merely sitting for 			the test again?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FAMILIARITY EFFECT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4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74675" y="4232275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74675" y="34290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52450" y="25908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574675" y="5105400"/>
            <a:ext cx="112871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advTm="111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ASSESSMENT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	IEP level placement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Figure 4</a:t>
            </a: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270" name="Chart 3"/>
          <p:cNvGraphicFramePr>
            <a:graphicFrameLocks/>
          </p:cNvGraphicFramePr>
          <p:nvPr/>
        </p:nvGraphicFramePr>
        <p:xfrm>
          <a:off x="1054100" y="2514600"/>
          <a:ext cx="70358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5" imgW="7035394" imgH="3151905" progId="Excel.Chart.8">
                  <p:embed/>
                </p:oleObj>
              </mc:Choice>
              <mc:Fallback>
                <p:oleObj r:id="rId5" imgW="7035394" imgH="3151905" progId="Excel.Char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514600"/>
                        <a:ext cx="7035800" cy="314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1195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73025"/>
            <a:ext cx="9144000" cy="612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Settling the Score: </a:t>
            </a:r>
            <a:br>
              <a:rPr lang="en-US" altLang="en-US" sz="14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300" b="1" dirty="0">
                <a:solidFill>
                  <a:srgbClr val="2F5897"/>
                </a:solidFill>
                <a:latin typeface="Times New Roman" pitchFamily="18" charset="0"/>
                <a:cs typeface="Times New Roman" pitchFamily="18" charset="0"/>
              </a:rPr>
              <a:t>Comparing IELTS and TOEFL iBT score gains in an international undergraduate conditional admissions program</a:t>
            </a:r>
            <a:endParaRPr lang="en-US" altLang="en-US" sz="1600" dirty="0" smtClean="0">
              <a:latin typeface="Cooper Black" pitchFamily="18" charset="0"/>
            </a:endParaRPr>
          </a:p>
        </p:txBody>
      </p:sp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90600"/>
            <a:ext cx="9144000" cy="5334000"/>
          </a:xfrm>
        </p:spPr>
        <p:txBody>
          <a:bodyPr rtlCol="0"/>
          <a:lstStyle/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II.	ASSESSMENT</a:t>
            </a: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</a:t>
            </a:r>
            <a:r>
              <a:rPr lang="en-US" altLang="en-US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 Language Proficiency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	IEP level progression	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       Figure 5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algn="l"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28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2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457200" y="6553200"/>
            <a:ext cx="8229600" cy="168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000000"/>
                </a:solidFill>
                <a:latin typeface="Century Gothic" pitchFamily="34" charset="0"/>
              </a:rPr>
              <a:t>Copyright        Reese M. Heitner       March 2015.     All Rights Reserved.</a:t>
            </a:r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7543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Left Arrow 5"/>
          <p:cNvSpPr/>
          <p:nvPr/>
        </p:nvSpPr>
        <p:spPr>
          <a:xfrm rot="15760949">
            <a:off x="4071144" y="3712369"/>
            <a:ext cx="433387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 rot="15985761">
            <a:off x="4645025" y="3640138"/>
            <a:ext cx="434975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 rot="16200000">
            <a:off x="5360988" y="3640138"/>
            <a:ext cx="434975" cy="987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95600" y="4956175"/>
            <a:ext cx="742950" cy="52863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997450" y="5160963"/>
            <a:ext cx="742950" cy="528637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119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6117</TotalTime>
  <Words>1972</Words>
  <Application>Microsoft Office PowerPoint</Application>
  <PresentationFormat>On-screen Show (4:3)</PresentationFormat>
  <Paragraphs>1822</Paragraphs>
  <Slides>51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Palatino Linotype</vt:lpstr>
      <vt:lpstr>Century Gothic</vt:lpstr>
      <vt:lpstr>Courier New</vt:lpstr>
      <vt:lpstr>Calibri</vt:lpstr>
      <vt:lpstr>Times New Roman</vt:lpstr>
      <vt:lpstr>Cooper Black</vt:lpstr>
      <vt:lpstr>Wingdings</vt:lpstr>
      <vt:lpstr>Cambria</vt:lpstr>
      <vt:lpstr>Executive</vt:lpstr>
      <vt:lpstr>Microsoft Excel Chart</vt:lpstr>
      <vt:lpstr>Microsoft Excel 97-2003 Worksheet</vt:lpstr>
      <vt:lpstr>PowerPoint Presentation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Settling the Score:  Comparing IELTS and TOEFL iBT score gains in an international undergraduate conditional admissions program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REESE HEITNER</cp:lastModifiedBy>
  <cp:revision>778</cp:revision>
  <cp:lastPrinted>2015-09-08T17:41:51Z</cp:lastPrinted>
  <dcterms:created xsi:type="dcterms:W3CDTF">2011-09-11T23:44:11Z</dcterms:created>
  <dcterms:modified xsi:type="dcterms:W3CDTF">2015-09-08T18:07:23Z</dcterms:modified>
</cp:coreProperties>
</file>