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70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72" r:id="rId16"/>
    <p:sldId id="268" r:id="rId17"/>
    <p:sldId id="273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72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D274-6DF4-264D-81A5-F0924E0D5DB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031A0EC-3AB4-4D46-9663-6DD1E2437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D274-6DF4-264D-81A5-F0924E0D5DB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A0EC-3AB4-4D46-9663-6DD1E2437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D274-6DF4-264D-81A5-F0924E0D5DB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A0EC-3AB4-4D46-9663-6DD1E2437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D274-6DF4-264D-81A5-F0924E0D5DB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A0EC-3AB4-4D46-9663-6DD1E2437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D274-6DF4-264D-81A5-F0924E0D5DB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A0EC-3AB4-4D46-9663-6DD1E2437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D274-6DF4-264D-81A5-F0924E0D5DB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A0EC-3AB4-4D46-9663-6DD1E243736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D274-6DF4-264D-81A5-F0924E0D5DB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A0EC-3AB4-4D46-9663-6DD1E243736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D274-6DF4-264D-81A5-F0924E0D5DB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A0EC-3AB4-4D46-9663-6DD1E2437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D274-6DF4-264D-81A5-F0924E0D5DB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A0EC-3AB4-4D46-9663-6DD1E2437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D274-6DF4-264D-81A5-F0924E0D5DB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A0EC-3AB4-4D46-9663-6DD1E243736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D274-6DF4-264D-81A5-F0924E0D5DB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A0EC-3AB4-4D46-9663-6DD1E243736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184D274-6DF4-264D-81A5-F0924E0D5DB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D031A0EC-3AB4-4D46-9663-6DD1E243736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idenermiddlestates.wordpress.com/2015/08/27/accreditation-what-matter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che.org/documents/NewCycle.pdf" TargetMode="External"/><Relationship Id="rId2" Type="http://schemas.openxmlformats.org/officeDocument/2006/relationships/hyperlink" Target="http://www.msche.org/documents/ComparisonChart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che.org/documents/RevisedStandardsFINA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736" y="1006225"/>
            <a:ext cx="7699464" cy="2194175"/>
          </a:xfrm>
        </p:spPr>
        <p:txBody>
          <a:bodyPr>
            <a:noAutofit/>
          </a:bodyPr>
          <a:lstStyle/>
          <a:p>
            <a:r>
              <a:rPr lang="en-US" dirty="0"/>
              <a:t>Deep Diving into the Revised MSCHE Standards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Re-accreditation</a:t>
            </a:r>
            <a:r>
              <a:rPr lang="en-US" dirty="0"/>
              <a:t>​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 smtClean="0"/>
              <a:t>Brigitte Valesey, Ph.D</a:t>
            </a:r>
            <a:r>
              <a:rPr lang="en-US" dirty="0"/>
              <a:t>.</a:t>
            </a:r>
          </a:p>
          <a:p>
            <a:pPr fontAlgn="base"/>
            <a:r>
              <a:rPr lang="en-US" dirty="0" smtClean="0"/>
              <a:t>Widener </a:t>
            </a:r>
            <a:r>
              <a:rPr lang="en-US" dirty="0"/>
              <a:t>University​</a:t>
            </a:r>
          </a:p>
          <a:p>
            <a:pPr fontAlgn="base"/>
            <a:r>
              <a:rPr lang="en-US" dirty="0"/>
              <a:t>Drexel Assessment Conference​</a:t>
            </a:r>
          </a:p>
          <a:p>
            <a:pPr fontAlgn="base"/>
            <a:r>
              <a:rPr lang="en-US" dirty="0"/>
              <a:t>September 10, 2015​</a:t>
            </a:r>
          </a:p>
          <a:p>
            <a:pPr fontAlgn="base"/>
            <a:r>
              <a:rPr lang="en-US" dirty="0"/>
              <a:t>​</a:t>
            </a:r>
          </a:p>
          <a:p>
            <a:endParaRPr lang="en-US" dirty="0"/>
          </a:p>
        </p:txBody>
      </p:sp>
      <p:pic>
        <p:nvPicPr>
          <p:cNvPr id="2051" name="Picture 3" descr="C:\Users\widener\AppData\Local\Microsoft\Windows\Temporary Internet Files\Content.IE5\02UK832O\Jabz-gold2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47969" y="3124437"/>
            <a:ext cx="1904762" cy="190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57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310" y="1600201"/>
            <a:ext cx="7913890" cy="282059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 smtClean="0"/>
              <a:t>To what extent do we have confidence in how we assess and address priorities, opportunities, challenges, and the day-to-day operations necessary to fulfill our mission?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1773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74638"/>
            <a:ext cx="806391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Organizing for Our Self-Study Pilot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People</a:t>
            </a:r>
          </a:p>
          <a:p>
            <a:pPr lvl="1"/>
            <a:r>
              <a:rPr lang="en-US" sz="2400" dirty="0" smtClean="0"/>
              <a:t>Tri-Chairs (CIP representatives)</a:t>
            </a:r>
          </a:p>
          <a:p>
            <a:pPr lvl="1"/>
            <a:r>
              <a:rPr lang="en-US" sz="2400" dirty="0" smtClean="0"/>
              <a:t>Steering Committee (Co-chairs, tri-chairs)</a:t>
            </a:r>
          </a:p>
          <a:p>
            <a:pPr lvl="1"/>
            <a:r>
              <a:rPr lang="en-US" sz="2400" dirty="0" smtClean="0"/>
              <a:t>Working Groups-faculty, students, administrators </a:t>
            </a:r>
          </a:p>
          <a:p>
            <a:r>
              <a:rPr lang="en-US" sz="2400" dirty="0" smtClean="0"/>
              <a:t>Plans</a:t>
            </a:r>
          </a:p>
          <a:p>
            <a:pPr lvl="1"/>
            <a:r>
              <a:rPr lang="en-US" sz="2400" dirty="0" smtClean="0"/>
              <a:t>Self-study design (approved June 2015)</a:t>
            </a:r>
          </a:p>
          <a:p>
            <a:pPr lvl="1"/>
            <a:r>
              <a:rPr lang="en-US" sz="2400" dirty="0" smtClean="0"/>
              <a:t>Timeline (internal and Middle States)</a:t>
            </a:r>
          </a:p>
          <a:p>
            <a:pPr lvl="1"/>
            <a:r>
              <a:rPr lang="en-US" sz="2400" dirty="0" smtClean="0"/>
              <a:t>Documents roadmap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7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Keep the university informed</a:t>
            </a:r>
          </a:p>
          <a:p>
            <a:r>
              <a:rPr lang="en-US" sz="2400" dirty="0" smtClean="0"/>
              <a:t>Solicit feedback</a:t>
            </a:r>
          </a:p>
          <a:p>
            <a:r>
              <a:rPr lang="en-US" sz="2400" dirty="0" smtClean="0"/>
              <a:t>Facilitate collection of documents</a:t>
            </a:r>
          </a:p>
          <a:p>
            <a:r>
              <a:rPr lang="en-US" sz="2400" dirty="0" smtClean="0"/>
              <a:t>Foster transparency and inclusivity</a:t>
            </a:r>
          </a:p>
          <a:p>
            <a:r>
              <a:rPr lang="en-US" sz="2400" dirty="0" smtClean="0"/>
              <a:t>Encourage linkages between reaccreditation and strategic planning processes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(Widener University Self Study Design, June 1, 2015)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182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Widener University Middle States </a:t>
            </a:r>
            <a:r>
              <a:rPr lang="en-US" sz="2800" b="1" dirty="0"/>
              <a:t>B</a:t>
            </a:r>
            <a:r>
              <a:rPr lang="en-US" sz="2800" b="1" dirty="0" smtClean="0"/>
              <a:t>log</a:t>
            </a:r>
          </a:p>
          <a:p>
            <a:pPr marL="0" indent="0">
              <a:buNone/>
            </a:pPr>
            <a:endParaRPr lang="en-US" u="sng" dirty="0" smtClean="0">
              <a:hlinkClick r:id="rId2"/>
            </a:endParaRPr>
          </a:p>
          <a:p>
            <a:pPr marL="0" indent="0">
              <a:buNone/>
            </a:pP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://widenermiddlestates.wordpress.com/2015/08/27/accreditation-what-matters/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7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74638"/>
            <a:ext cx="813102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</a:t>
            </a:r>
            <a:r>
              <a:rPr lang="en-US" dirty="0" err="1" smtClean="0"/>
              <a:t>GrouPs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Framing Discussion and Action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623153"/>
              </p:ext>
            </p:extLst>
          </p:nvPr>
        </p:nvGraphicFramePr>
        <p:xfrm>
          <a:off x="931178" y="1577130"/>
          <a:ext cx="7147421" cy="41777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4834"/>
                <a:gridCol w="2257080"/>
                <a:gridCol w="1755507"/>
              </a:tblGrid>
              <a:tr h="1025904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Standard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 V Educational Effectiveness Criterion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1. Clearly stated student learning outcomes, at the institution and degree/program levels, which are interrelated with one another, with relevant educational experiences, and with the institution's mission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Sample Questions to Consider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>
                          <a:effectLst/>
                        </a:rPr>
                        <a:t>Sample Documentation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Strategic Goals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7551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How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well are educational goals/objectives  articulated and linked at the institutional and program levels?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How do educational goals/institutional learning objectives relate to our mission?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How well do we articulate how our institution prepares students in a manner consistent with the mission for successful careers and meaningful lives?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Assessment </a:t>
                      </a:r>
                      <a:r>
                        <a:rPr lang="en-US" sz="1200" dirty="0">
                          <a:effectLst/>
                        </a:rPr>
                        <a:t>Report samples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Mission Statement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Accreditation Reports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Curriculum Maps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Admissions materials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Faculty Council-Assessment Committee annual reports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Rigorous </a:t>
                      </a:r>
                      <a:r>
                        <a:rPr lang="en-US" sz="1200" dirty="0">
                          <a:effectLst/>
                        </a:rPr>
                        <a:t>Academics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Dynamic Campus Environment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Diversity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3005"/>
            <a:ext cx="7845804" cy="494810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800" i="1" dirty="0" smtClean="0"/>
          </a:p>
          <a:p>
            <a:pPr marL="68580" indent="0">
              <a:buNone/>
            </a:pPr>
            <a:endParaRPr lang="en-US" sz="2800" i="1" dirty="0"/>
          </a:p>
          <a:p>
            <a:pPr marL="68580" indent="0">
              <a:buNone/>
            </a:pPr>
            <a:r>
              <a:rPr lang="en-US" sz="3200" i="1" dirty="0" smtClean="0"/>
              <a:t>What do you envision as strengths, opportunities and challenges in using the revised standards for your next Middle States self-study?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4317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will really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Demonstrating quality of the student experience</a:t>
            </a:r>
          </a:p>
          <a:p>
            <a:r>
              <a:rPr lang="en-US" sz="2400" dirty="0" smtClean="0"/>
              <a:t>Capacity for continuous improvement and innovation </a:t>
            </a:r>
          </a:p>
          <a:p>
            <a:r>
              <a:rPr lang="en-US" sz="2400" dirty="0" smtClean="0"/>
              <a:t>Analysis of evidence against clear criteria</a:t>
            </a:r>
          </a:p>
          <a:p>
            <a:r>
              <a:rPr lang="en-US" sz="2400" dirty="0" smtClean="0"/>
              <a:t>Linkages between self study and strategic plan</a:t>
            </a:r>
          </a:p>
          <a:p>
            <a:r>
              <a:rPr lang="en-US" sz="2400" dirty="0" smtClean="0"/>
              <a:t>Focused, actionable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6753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Changes to Accreditation </a:t>
            </a:r>
            <a:r>
              <a:rPr lang="en-US" dirty="0"/>
              <a:t>Processes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www.msche.org/documents/ComparisonChart.pdf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www.msche.org/documents/NewCycle.pdf</a:t>
            </a:r>
            <a:endParaRPr lang="en-US" dirty="0" smtClean="0"/>
          </a:p>
          <a:p>
            <a:pPr lvl="1"/>
            <a:r>
              <a:rPr lang="en-US" dirty="0" smtClean="0"/>
              <a:t>Offsite Document Review</a:t>
            </a:r>
          </a:p>
          <a:p>
            <a:pPr lvl="1"/>
            <a:r>
              <a:rPr lang="en-US" dirty="0" smtClean="0"/>
              <a:t>Self-Study and Team Visit every 8 years</a:t>
            </a:r>
          </a:p>
          <a:p>
            <a:pPr lvl="1"/>
            <a:r>
              <a:rPr lang="en-US" dirty="0" smtClean="0"/>
              <a:t>Annual Institutional Updates</a:t>
            </a:r>
          </a:p>
          <a:p>
            <a:pPr marL="6858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56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Thank you!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Brigitte Valesey, Ph.D.</a:t>
            </a:r>
          </a:p>
          <a:p>
            <a:pPr marL="0" indent="0">
              <a:buNone/>
            </a:pPr>
            <a:r>
              <a:rPr lang="en-US" dirty="0" smtClean="0"/>
              <a:t>Assistant Provost for Teaching, Learning &amp; Assessment</a:t>
            </a:r>
          </a:p>
          <a:p>
            <a:pPr marL="0" indent="0">
              <a:buNone/>
            </a:pPr>
            <a:r>
              <a:rPr lang="en-US" dirty="0" smtClean="0"/>
              <a:t>Widener University</a:t>
            </a:r>
          </a:p>
          <a:p>
            <a:pPr marL="0" indent="0">
              <a:buNone/>
            </a:pPr>
            <a:r>
              <a:rPr lang="en-US" dirty="0" err="1" smtClean="0"/>
              <a:t>bgvalesey@widener.edu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3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Share a local institution’s perspective regarding participation in a new pilot program using the revised MSCHE standards</a:t>
            </a:r>
          </a:p>
          <a:p>
            <a:r>
              <a:rPr lang="en-US" sz="2800" dirty="0" smtClean="0"/>
              <a:t>Explore benefits and challenges of the revised standards and self-study processes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877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Revised MSCHE Standards (2014)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sz="2600" dirty="0"/>
              <a:t>Mission </a:t>
            </a:r>
            <a:r>
              <a:rPr lang="en-US" sz="2600" dirty="0" smtClean="0"/>
              <a:t>&amp; Goals</a:t>
            </a:r>
            <a:r>
              <a:rPr lang="en-US" sz="2600" dirty="0"/>
              <a:t> </a:t>
            </a:r>
          </a:p>
          <a:p>
            <a:pPr marL="0" indent="0" fontAlgn="base">
              <a:buNone/>
            </a:pPr>
            <a:r>
              <a:rPr lang="en-US" sz="2600" dirty="0"/>
              <a:t>2. Ethics &amp;</a:t>
            </a:r>
            <a:r>
              <a:rPr lang="en-US" sz="2600" dirty="0" smtClean="0"/>
              <a:t> </a:t>
            </a:r>
            <a:r>
              <a:rPr lang="en-US" sz="2600" dirty="0"/>
              <a:t>Integrity </a:t>
            </a:r>
          </a:p>
          <a:p>
            <a:pPr marL="0" indent="0" fontAlgn="base">
              <a:buNone/>
            </a:pPr>
            <a:r>
              <a:rPr lang="en-US" sz="2600" dirty="0"/>
              <a:t>3. Design &amp;</a:t>
            </a:r>
            <a:r>
              <a:rPr lang="en-US" sz="2600" dirty="0" smtClean="0"/>
              <a:t> </a:t>
            </a:r>
            <a:r>
              <a:rPr lang="en-US" sz="2600" dirty="0"/>
              <a:t>Delivery of the Student Experience </a:t>
            </a:r>
          </a:p>
          <a:p>
            <a:pPr marL="0" indent="0" fontAlgn="base">
              <a:buNone/>
            </a:pPr>
            <a:r>
              <a:rPr lang="en-US" sz="2600" dirty="0"/>
              <a:t>4. Support of the Student Experience </a:t>
            </a:r>
          </a:p>
          <a:p>
            <a:pPr marL="0" indent="0" fontAlgn="base">
              <a:buNone/>
            </a:pPr>
            <a:r>
              <a:rPr lang="en-US" sz="2600" dirty="0"/>
              <a:t>5. Educational Effectiveness </a:t>
            </a:r>
          </a:p>
          <a:p>
            <a:pPr marL="0" indent="0" fontAlgn="base">
              <a:buNone/>
            </a:pPr>
            <a:r>
              <a:rPr lang="en-US" sz="2600" dirty="0"/>
              <a:t>6. Planning, Resources &amp;</a:t>
            </a:r>
            <a:r>
              <a:rPr lang="en-US" sz="2600" dirty="0" smtClean="0"/>
              <a:t> </a:t>
            </a:r>
            <a:r>
              <a:rPr lang="en-US" sz="2600" dirty="0"/>
              <a:t>Institutional Improvement  </a:t>
            </a:r>
          </a:p>
          <a:p>
            <a:pPr marL="0" indent="0" fontAlgn="base">
              <a:buNone/>
            </a:pPr>
            <a:r>
              <a:rPr lang="en-US" sz="2600" dirty="0"/>
              <a:t>7. Governance, </a:t>
            </a:r>
            <a:r>
              <a:rPr lang="en-US" sz="2600" dirty="0" smtClean="0"/>
              <a:t>Leadership &amp; Administration</a:t>
            </a:r>
          </a:p>
          <a:p>
            <a:pPr marL="0" indent="0" fontAlgn="base">
              <a:buNone/>
            </a:pPr>
            <a:endParaRPr lang="en-US" sz="2600" dirty="0"/>
          </a:p>
          <a:p>
            <a:pPr marL="0" indent="0" fontAlgn="base">
              <a:buNone/>
            </a:pPr>
            <a:r>
              <a:rPr lang="en-US" sz="2600" smtClean="0">
                <a:hlinkClick r:id="rId2"/>
              </a:rPr>
              <a:t>http</a:t>
            </a:r>
            <a:r>
              <a:rPr lang="en-US" sz="2600" dirty="0" smtClean="0">
                <a:hlinkClick r:id="rId2"/>
              </a:rPr>
              <a:t>://</a:t>
            </a:r>
            <a:r>
              <a:rPr lang="en-US" sz="2600" dirty="0" err="1" smtClean="0">
                <a:hlinkClick r:id="rId2"/>
              </a:rPr>
              <a:t>www.msche.org</a:t>
            </a:r>
            <a:r>
              <a:rPr lang="en-US" sz="2600" dirty="0" smtClean="0">
                <a:hlinkClick r:id="rId2"/>
              </a:rPr>
              <a:t>/documents/</a:t>
            </a:r>
            <a:r>
              <a:rPr lang="en-US" sz="2600" dirty="0" err="1" smtClean="0">
                <a:hlinkClick r:id="rId2"/>
              </a:rPr>
              <a:t>RevisedStandardsFINAL.pdf</a:t>
            </a:r>
            <a:endParaRPr lang="en-US" sz="26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61343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Standards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Mission-centric</a:t>
            </a:r>
          </a:p>
          <a:p>
            <a:r>
              <a:rPr lang="en-US" sz="2800" dirty="0" smtClean="0"/>
              <a:t>Core focus on the student experience</a:t>
            </a:r>
          </a:p>
          <a:p>
            <a:r>
              <a:rPr lang="en-US" sz="2800" dirty="0" smtClean="0"/>
              <a:t>Strong emphasis on assessment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ontinuous improvement focus</a:t>
            </a:r>
          </a:p>
          <a:p>
            <a:r>
              <a:rPr lang="en-US" sz="2800" dirty="0" smtClean="0"/>
              <a:t>Present and future-oriented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3748"/>
            <a:ext cx="8229600" cy="5202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Is your school or college: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800" i="1" dirty="0" smtClean="0"/>
              <a:t>Searching for a new senior leader?</a:t>
            </a:r>
          </a:p>
          <a:p>
            <a:r>
              <a:rPr lang="en-US" sz="2800" i="1" dirty="0" smtClean="0"/>
              <a:t>Reorganizing departments?</a:t>
            </a:r>
          </a:p>
          <a:p>
            <a:r>
              <a:rPr lang="en-US" sz="2800" i="1" dirty="0" smtClean="0"/>
              <a:t>Developing a strategic plan?</a:t>
            </a:r>
          </a:p>
          <a:p>
            <a:r>
              <a:rPr lang="en-US" sz="2800" i="1" dirty="0" smtClean="0"/>
              <a:t>Re-allocating or reducing budgets?</a:t>
            </a:r>
          </a:p>
          <a:p>
            <a:r>
              <a:rPr lang="en-US" sz="2800" i="1" dirty="0" smtClean="0"/>
              <a:t>Launching new initiatives?</a:t>
            </a:r>
          </a:p>
        </p:txBody>
      </p:sp>
    </p:spTree>
    <p:extLst>
      <p:ext uri="{BB962C8B-B14F-4D97-AF65-F5344CB8AC3E}">
        <p14:creationId xmlns:p14="http://schemas.microsoft.com/office/powerpoint/2010/main" val="296257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CIP* Institutions: </a:t>
            </a:r>
            <a:r>
              <a:rPr lang="en-US" dirty="0"/>
              <a:t> </a:t>
            </a:r>
            <a:r>
              <a:rPr lang="en-US" dirty="0" smtClean="0"/>
              <a:t>Why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Were accredited for at least 10 years</a:t>
            </a:r>
          </a:p>
          <a:p>
            <a:r>
              <a:rPr lang="en-US" sz="2400" dirty="0" smtClean="0"/>
              <a:t>Successful peer reviews</a:t>
            </a:r>
          </a:p>
          <a:p>
            <a:r>
              <a:rPr lang="en-US" sz="2400" dirty="0" smtClean="0"/>
              <a:t>No significant </a:t>
            </a:r>
            <a:r>
              <a:rPr lang="en-US" sz="2400" dirty="0" err="1" smtClean="0"/>
              <a:t>followup</a:t>
            </a:r>
            <a:r>
              <a:rPr lang="en-US" sz="2400" dirty="0" smtClean="0"/>
              <a:t> in past 5 years</a:t>
            </a:r>
          </a:p>
          <a:p>
            <a:r>
              <a:rPr lang="en-US" sz="2400" dirty="0" smtClean="0"/>
              <a:t>Scheduled for 2016-17 visit</a:t>
            </a:r>
          </a:p>
          <a:p>
            <a:r>
              <a:rPr lang="en-US" sz="2400" dirty="0" smtClean="0"/>
              <a:t>Willing to use revised standards for self-study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*The Collaborative Implementation Project (CIP):</a:t>
            </a:r>
          </a:p>
          <a:p>
            <a:pPr marL="0" indent="0">
              <a:buNone/>
            </a:pPr>
            <a:r>
              <a:rPr lang="en-US" sz="2800" dirty="0" smtClean="0"/>
              <a:t>15 institutions piloting revised standards for 2016-17 visits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41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85" y="1600201"/>
            <a:ext cx="8395573" cy="3733800"/>
          </a:xfrm>
        </p:spPr>
        <p:txBody>
          <a:bodyPr numCol="2">
            <a:noAutofit/>
          </a:bodyPr>
          <a:lstStyle/>
          <a:p>
            <a:r>
              <a:rPr lang="en-US" sz="2400" dirty="0" smtClean="0"/>
              <a:t>Bard College</a:t>
            </a:r>
          </a:p>
          <a:p>
            <a:r>
              <a:rPr lang="en-US" sz="2400" dirty="0" smtClean="0"/>
              <a:t>Bryant &amp; Stratton College</a:t>
            </a:r>
          </a:p>
          <a:p>
            <a:r>
              <a:rPr lang="en-US" sz="2400" dirty="0" smtClean="0"/>
              <a:t>Dominican College of Blauvelt</a:t>
            </a:r>
          </a:p>
          <a:p>
            <a:r>
              <a:rPr lang="en-US" sz="2400" dirty="0" smtClean="0"/>
              <a:t>Genesee Community College</a:t>
            </a:r>
          </a:p>
          <a:p>
            <a:r>
              <a:rPr lang="en-US" sz="2400" dirty="0" smtClean="0"/>
              <a:t>LIM College</a:t>
            </a:r>
          </a:p>
          <a:p>
            <a:r>
              <a:rPr lang="en-US" sz="2400" dirty="0" smtClean="0"/>
              <a:t>Montclair State College</a:t>
            </a:r>
          </a:p>
          <a:p>
            <a:r>
              <a:rPr lang="en-US" sz="2400" dirty="0" smtClean="0"/>
              <a:t>Niagara University</a:t>
            </a:r>
          </a:p>
          <a:p>
            <a:r>
              <a:rPr lang="en-US" sz="2400" dirty="0" smtClean="0"/>
              <a:t>Queens College, CUNY</a:t>
            </a:r>
          </a:p>
          <a:p>
            <a:r>
              <a:rPr lang="en-US" sz="2400" dirty="0" smtClean="0"/>
              <a:t>Rochester Institute of Technology</a:t>
            </a:r>
          </a:p>
          <a:p>
            <a:r>
              <a:rPr lang="en-US" sz="2400" dirty="0" smtClean="0"/>
              <a:t>School of Visual Arts</a:t>
            </a:r>
          </a:p>
          <a:p>
            <a:r>
              <a:rPr lang="en-US" sz="2400" dirty="0" smtClean="0"/>
              <a:t>St. Thomas Aquinas College</a:t>
            </a:r>
          </a:p>
          <a:p>
            <a:r>
              <a:rPr lang="en-US" sz="2400" dirty="0" smtClean="0"/>
              <a:t>Union County College</a:t>
            </a:r>
          </a:p>
          <a:p>
            <a:r>
              <a:rPr lang="en-US" sz="2400" dirty="0" smtClean="0"/>
              <a:t>University of Maryland, CP</a:t>
            </a:r>
          </a:p>
          <a:p>
            <a:r>
              <a:rPr lang="en-US" sz="2400" dirty="0" smtClean="0"/>
              <a:t>University of the Virgin Islands</a:t>
            </a:r>
          </a:p>
          <a:p>
            <a:r>
              <a:rPr lang="en-US" sz="2400" dirty="0" smtClean="0"/>
              <a:t>Widener University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679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1"/>
            <a:ext cx="7924199" cy="4387662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Participate in CIP self-study training events</a:t>
            </a:r>
          </a:p>
          <a:p>
            <a:r>
              <a:rPr lang="en-US" sz="3100" dirty="0" smtClean="0"/>
              <a:t>Communicate with other CIP institutions</a:t>
            </a:r>
          </a:p>
          <a:p>
            <a:r>
              <a:rPr lang="en-US" sz="3100" dirty="0" smtClean="0"/>
              <a:t>Share experiences and discuss concerns regarding the standards pilot</a:t>
            </a:r>
          </a:p>
          <a:p>
            <a:endParaRPr lang="en-US" sz="3100" dirty="0"/>
          </a:p>
          <a:p>
            <a:pPr marL="68580" indent="0">
              <a:buNone/>
            </a:pPr>
            <a:r>
              <a:rPr lang="en-US" sz="3100" dirty="0" smtClean="0"/>
              <a:t>Goal: “[E]</a:t>
            </a:r>
            <a:r>
              <a:rPr lang="en-US" sz="3100" dirty="0" err="1" smtClean="0"/>
              <a:t>nsure</a:t>
            </a:r>
            <a:r>
              <a:rPr lang="en-US" sz="3100" dirty="0" smtClean="0"/>
              <a:t> that the Commission’s revised accreditation standards can be interpreted and applied consistently and that they allow the Commission to make a judgment about the quality of an institution.” </a:t>
            </a:r>
          </a:p>
          <a:p>
            <a:pPr marL="68580" indent="0">
              <a:buNone/>
            </a:pPr>
            <a:endParaRPr lang="en-US" sz="3100" dirty="0" smtClean="0"/>
          </a:p>
          <a:p>
            <a:pPr marL="68580" indent="0">
              <a:buNone/>
            </a:pPr>
            <a:r>
              <a:rPr lang="en-US" sz="2800" dirty="0" smtClean="0"/>
              <a:t>(MSCHE, CIP Information Session document, October 7, 2014)</a:t>
            </a:r>
          </a:p>
          <a:p>
            <a:pPr marL="68580" indent="0">
              <a:buNone/>
            </a:pPr>
            <a:r>
              <a:rPr lang="en-US" sz="2800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9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Self-Study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Building an integrated self-study framework</a:t>
            </a:r>
          </a:p>
          <a:p>
            <a:pPr lvl="1"/>
            <a:r>
              <a:rPr lang="en-US" sz="2800" dirty="0" smtClean="0"/>
              <a:t>Integrating standards criteria and strategic goals</a:t>
            </a:r>
          </a:p>
          <a:p>
            <a:r>
              <a:rPr lang="en-US" sz="2800" dirty="0" smtClean="0"/>
              <a:t>Gathering robust assessment evidence</a:t>
            </a:r>
          </a:p>
          <a:p>
            <a:pPr lvl="1"/>
            <a:r>
              <a:rPr lang="en-US" sz="2800" dirty="0" smtClean="0"/>
              <a:t>Which evidence is most meaningful, defensible?</a:t>
            </a:r>
          </a:p>
          <a:p>
            <a:r>
              <a:rPr lang="en-US" sz="2800" dirty="0" smtClean="0"/>
              <a:t>Engaging working groups effectively</a:t>
            </a:r>
          </a:p>
          <a:p>
            <a:r>
              <a:rPr lang="en-US" sz="2800" dirty="0" smtClean="0"/>
              <a:t>Creating a communication plan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85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434</TotalTime>
  <Words>622</Words>
  <Application>Microsoft Office PowerPoint</Application>
  <PresentationFormat>On-screen Show (4:3)</PresentationFormat>
  <Paragraphs>145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 Pop</vt:lpstr>
      <vt:lpstr>Deep Diving into the Revised MSCHE Standards for  Re-accreditation​ </vt:lpstr>
      <vt:lpstr>Purpose</vt:lpstr>
      <vt:lpstr>Revised MSCHE Standards (2014) </vt:lpstr>
      <vt:lpstr>Revised Standards </vt:lpstr>
      <vt:lpstr>PowerPoint Presentation</vt:lpstr>
      <vt:lpstr>CIP* Institutions:  Why Us?</vt:lpstr>
      <vt:lpstr>CIP Institutions</vt:lpstr>
      <vt:lpstr>CIP Expectations</vt:lpstr>
      <vt:lpstr>Self-Study Planning</vt:lpstr>
      <vt:lpstr>PowerPoint Presentation</vt:lpstr>
      <vt:lpstr>Organizing for Our Self-Study Pilot </vt:lpstr>
      <vt:lpstr>Communication Goals</vt:lpstr>
      <vt:lpstr>Communication Example</vt:lpstr>
      <vt:lpstr>Working GrouPs: Framing Discussion and Action</vt:lpstr>
      <vt:lpstr>PowerPoint Presentation</vt:lpstr>
      <vt:lpstr>What will really matter?</vt:lpstr>
      <vt:lpstr>What’s NEXT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Diving into the Revised MSCHE Standards for Re-accreditation</dc:title>
  <dc:creator>Brigitte Valesey</dc:creator>
  <cp:lastModifiedBy>Snyder,Tracey</cp:lastModifiedBy>
  <cp:revision>37</cp:revision>
  <dcterms:created xsi:type="dcterms:W3CDTF">2015-09-06T16:09:58Z</dcterms:created>
  <dcterms:modified xsi:type="dcterms:W3CDTF">2015-12-02T15:07:22Z</dcterms:modified>
</cp:coreProperties>
</file>