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2" d="100"/>
          <a:sy n="82" d="100"/>
        </p:scale>
        <p:origin x="-9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3BC38F-31CD-C94F-9ED4-014FD8664143}"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B465B-4715-AA45-93B1-EBD3659ADEF0}" type="slidenum">
              <a:rPr lang="en-US" smtClean="0"/>
              <a:t>‹#›</a:t>
            </a:fld>
            <a:endParaRPr lang="en-US"/>
          </a:p>
        </p:txBody>
      </p:sp>
    </p:spTree>
    <p:extLst>
      <p:ext uri="{BB962C8B-B14F-4D97-AF65-F5344CB8AC3E}">
        <p14:creationId xmlns:p14="http://schemas.microsoft.com/office/powerpoint/2010/main" val="24362406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Domains:</a:t>
            </a:r>
            <a:r>
              <a:rPr lang="en-US" baseline="0" dirty="0" smtClean="0"/>
              <a:t> </a:t>
            </a:r>
            <a:r>
              <a:rPr lang="en-US" sz="1200" kern="1200" dirty="0" smtClean="0">
                <a:solidFill>
                  <a:schemeClr val="tx1"/>
                </a:solidFill>
                <a:effectLst/>
                <a:latin typeface="+mn-lt"/>
                <a:ea typeface="+mn-ea"/>
                <a:cs typeface="+mn-cs"/>
              </a:rPr>
              <a:t>different domains of the post-secondary writing construct: environmental, language-arts framework, rhetorical, kinds of knowledge (fourth and fifth layers), interpersonal, intrapersonal, bodily.</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88B465B-4715-AA45-93B1-EBD3659ADEF0}" type="slidenum">
              <a:rPr lang="en-US" smtClean="0"/>
              <a:t>6</a:t>
            </a:fld>
            <a:endParaRPr lang="en-US"/>
          </a:p>
        </p:txBody>
      </p:sp>
    </p:spTree>
    <p:extLst>
      <p:ext uri="{BB962C8B-B14F-4D97-AF65-F5344CB8AC3E}">
        <p14:creationId xmlns:p14="http://schemas.microsoft.com/office/powerpoint/2010/main" val="1461421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12/3/2015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Interpreting Assessment Process as Expressions of Culture and Identity	</a:t>
            </a:r>
            <a:endParaRPr lang="en-US" dirty="0"/>
          </a:p>
        </p:txBody>
      </p:sp>
      <p:sp>
        <p:nvSpPr>
          <p:cNvPr id="3" name="Subtitle 2"/>
          <p:cNvSpPr>
            <a:spLocks noGrp="1"/>
          </p:cNvSpPr>
          <p:nvPr>
            <p:ph type="subTitle" idx="1"/>
          </p:nvPr>
        </p:nvSpPr>
        <p:spPr/>
        <p:txBody>
          <a:bodyPr/>
          <a:lstStyle/>
          <a:p>
            <a:r>
              <a:rPr lang="en-US" dirty="0" smtClean="0"/>
              <a:t>Irvin Peckham</a:t>
            </a:r>
          </a:p>
          <a:p>
            <a:r>
              <a:rPr lang="en-US" dirty="0" smtClean="0"/>
              <a:t>Director of First-Year Writing</a:t>
            </a:r>
          </a:p>
          <a:p>
            <a:r>
              <a:rPr lang="en-US" dirty="0" smtClean="0"/>
              <a:t>Drexel University</a:t>
            </a:r>
            <a:endParaRPr lang="en-US" dirty="0"/>
          </a:p>
        </p:txBody>
      </p:sp>
    </p:spTree>
    <p:extLst>
      <p:ext uri="{BB962C8B-B14F-4D97-AF65-F5344CB8AC3E}">
        <p14:creationId xmlns:p14="http://schemas.microsoft.com/office/powerpoint/2010/main" val="344934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Influence of Outside Stakeholders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Small Groups [Someone take notes and report]</a:t>
            </a:r>
          </a:p>
          <a:p>
            <a:pPr lvl="1"/>
            <a:r>
              <a:rPr lang="en-US" dirty="0" smtClean="0"/>
              <a:t>What is the influence of culture on your school’s/disciplines interpretation/use/misuse of assessment? Can you imagine an alternative interpretation?</a:t>
            </a:r>
          </a:p>
          <a:p>
            <a:pPr lvl="1"/>
            <a:r>
              <a:rPr lang="en-US" dirty="0" smtClean="0"/>
              <a:t>To what degree do you agreed with the ideology of standards/grades?</a:t>
            </a:r>
          </a:p>
          <a:p>
            <a:pPr lvl="1"/>
            <a:r>
              <a:rPr lang="en-US" dirty="0" smtClean="0"/>
              <a:t>How has this ideology influenced your institution’s (and your program’s) implementation of assessment?</a:t>
            </a:r>
          </a:p>
          <a:p>
            <a:pPr lvl="1"/>
            <a:endParaRPr lang="en-US" dirty="0" smtClean="0"/>
          </a:p>
          <a:p>
            <a:r>
              <a:rPr lang="en-US" dirty="0" smtClean="0"/>
              <a:t>Large Group Discussion</a:t>
            </a:r>
            <a:endParaRPr lang="en-US" dirty="0"/>
          </a:p>
        </p:txBody>
      </p:sp>
    </p:spTree>
    <p:extLst>
      <p:ext uri="{BB962C8B-B14F-4D97-AF65-F5344CB8AC3E}">
        <p14:creationId xmlns:p14="http://schemas.microsoft.com/office/powerpoint/2010/main" val="1307867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Drexel’s Shift</a:t>
            </a:r>
            <a:endParaRPr lang="en-US" dirty="0"/>
          </a:p>
        </p:txBody>
      </p:sp>
      <p:sp>
        <p:nvSpPr>
          <p:cNvPr id="3" name="Content Placeholder 2"/>
          <p:cNvSpPr>
            <a:spLocks noGrp="1"/>
          </p:cNvSpPr>
          <p:nvPr>
            <p:ph idx="1"/>
          </p:nvPr>
        </p:nvSpPr>
        <p:spPr/>
        <p:txBody>
          <a:bodyPr>
            <a:normAutofit lnSpcReduction="10000"/>
          </a:bodyPr>
          <a:lstStyle/>
          <a:p>
            <a:r>
              <a:rPr lang="en-US" dirty="0" smtClean="0"/>
              <a:t>Discarding notion of writing as performance (a social class ability)</a:t>
            </a:r>
          </a:p>
          <a:p>
            <a:r>
              <a:rPr lang="en-US" dirty="0" smtClean="0"/>
              <a:t>Using writing as communication in writing program (move toward real-world writing)</a:t>
            </a:r>
          </a:p>
          <a:p>
            <a:r>
              <a:rPr lang="en-US" dirty="0" smtClean="0"/>
              <a:t>Writing as communication as the backbone of our program assessment—discarding the notion of standards (Imagine the departmental/institutional blowback).  What—no standards???</a:t>
            </a:r>
            <a:endParaRPr lang="en-US" dirty="0"/>
          </a:p>
        </p:txBody>
      </p:sp>
    </p:spTree>
    <p:extLst>
      <p:ext uri="{BB962C8B-B14F-4D97-AF65-F5344CB8AC3E}">
        <p14:creationId xmlns:p14="http://schemas.microsoft.com/office/powerpoint/2010/main" val="2794758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Project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Ask students about what is and isn’t working—this is direct </a:t>
            </a:r>
            <a:r>
              <a:rPr lang="en-US" i="1" dirty="0" smtClean="0"/>
              <a:t>program</a:t>
            </a:r>
            <a:r>
              <a:rPr lang="en-US" dirty="0" smtClean="0"/>
              <a:t> assessment (students as collaborators).</a:t>
            </a:r>
          </a:p>
          <a:p>
            <a:pPr lvl="1"/>
            <a:r>
              <a:rPr lang="en-US" dirty="0"/>
              <a:t>Initial Inventory </a:t>
            </a:r>
          </a:p>
          <a:p>
            <a:pPr lvl="1"/>
            <a:r>
              <a:rPr lang="en-US" dirty="0"/>
              <a:t>Week 5 survey</a:t>
            </a:r>
          </a:p>
          <a:p>
            <a:pPr lvl="1"/>
            <a:r>
              <a:rPr lang="en-US" dirty="0"/>
              <a:t>102 looking back at 101</a:t>
            </a:r>
          </a:p>
          <a:p>
            <a:pPr lvl="1"/>
            <a:r>
              <a:rPr lang="en-US" dirty="0"/>
              <a:t>103 looking back at 102</a:t>
            </a:r>
          </a:p>
          <a:p>
            <a:pPr lvl="1"/>
            <a:r>
              <a:rPr lang="en-US" dirty="0"/>
              <a:t>Volunteer teachers: end of 103, looking back at the full year</a:t>
            </a:r>
          </a:p>
          <a:p>
            <a:pPr lvl="1"/>
            <a:r>
              <a:rPr lang="en-US" dirty="0"/>
              <a:t>Summaries of research sent to teachers and students</a:t>
            </a:r>
          </a:p>
          <a:p>
            <a:pPr lvl="1"/>
            <a:endParaRPr lang="en-US" dirty="0" smtClean="0"/>
          </a:p>
        </p:txBody>
      </p:sp>
    </p:spTree>
    <p:extLst>
      <p:ext uri="{BB962C8B-B14F-4D97-AF65-F5344CB8AC3E}">
        <p14:creationId xmlns:p14="http://schemas.microsoft.com/office/powerpoint/2010/main" val="1828422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of initial inventory—about 1/3 of student’s response</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Throughout my education, my opinions of English class has fluctuated from bad to good. Although it is not my favorite course, I have become more fond of English class and writing all together. Some of the things that effected my outlook on writing have been past experiences with writing and more importantly my English teachers.             </a:t>
            </a:r>
          </a:p>
          <a:p>
            <a:r>
              <a:rPr lang="en-US" dirty="0"/>
              <a:t>While I was in grade school, English class was always one of the most painful class periods for me. I think the thing that bothered me the most were the tedious short stories that we always read in class. With little interest in them, my mind always seemed to wander somewhere else while all the other students rigorously read and answered the questions that immediately followed the conclusion of the story. In addition the short stories, each year we were assigned a new vocabulary book. Each week would be tested on another section of the book. This always was a nuisance to me. I would take the time to sit and learn each word and their definition just to forget it all the moment after the test was over. With the same pattern reoccurring year after year at Holy Spirit Grade School, I had little hope for my appreciation for English Class, writing, and reading all together.                </a:t>
            </a:r>
          </a:p>
          <a:p>
            <a:endParaRPr lang="en-US" dirty="0"/>
          </a:p>
        </p:txBody>
      </p:sp>
    </p:spTree>
    <p:extLst>
      <p:ext uri="{BB962C8B-B14F-4D97-AF65-F5344CB8AC3E}">
        <p14:creationId xmlns:p14="http://schemas.microsoft.com/office/powerpoint/2010/main" val="1297206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Out-of-School Writing (out of 600)</a:t>
            </a:r>
            <a:endParaRPr lang="en-US" dirty="0"/>
          </a:p>
        </p:txBody>
      </p:sp>
      <p:pic>
        <p:nvPicPr>
          <p:cNvPr id="5" name="Content Placeholder 4"/>
          <p:cNvPicPr>
            <a:picLocks noGrp="1" noChangeAspect="1"/>
          </p:cNvPicPr>
          <p:nvPr>
            <p:ph idx="1"/>
          </p:nvPr>
        </p:nvPicPr>
        <p:blipFill>
          <a:blip r:embed="rId2"/>
          <a:srcRect l="8175" r="8175"/>
          <a:stretch>
            <a:fillRect/>
          </a:stretch>
        </p:blipFill>
        <p:spPr/>
      </p:pic>
    </p:spTree>
    <p:extLst>
      <p:ext uri="{BB962C8B-B14F-4D97-AF65-F5344CB8AC3E}">
        <p14:creationId xmlns:p14="http://schemas.microsoft.com/office/powerpoint/2010/main" val="2447009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Writing in Other Classes</a:t>
            </a:r>
            <a:endParaRPr lang="en-US" dirty="0"/>
          </a:p>
        </p:txBody>
      </p:sp>
      <p:sp>
        <p:nvSpPr>
          <p:cNvPr id="3" name="Content Placeholder 2"/>
          <p:cNvSpPr>
            <a:spLocks noGrp="1"/>
          </p:cNvSpPr>
          <p:nvPr>
            <p:ph idx="1"/>
          </p:nvPr>
        </p:nvSpPr>
        <p:spPr/>
        <p:txBody>
          <a:bodyPr/>
          <a:lstStyle/>
          <a:p>
            <a:r>
              <a:rPr lang="en-US" dirty="0" smtClean="0"/>
              <a:t>So Why Are We Teaching Argument (a Class-Privileged Discourse)?</a:t>
            </a:r>
          </a:p>
          <a:p>
            <a:endParaRPr lang="en-US" dirty="0"/>
          </a:p>
        </p:txBody>
      </p:sp>
      <p:pic>
        <p:nvPicPr>
          <p:cNvPr id="5" name="Picture 4"/>
          <p:cNvPicPr>
            <a:picLocks noChangeAspect="1"/>
          </p:cNvPicPr>
          <p:nvPr/>
        </p:nvPicPr>
        <p:blipFill>
          <a:blip r:embed="rId2"/>
          <a:stretch>
            <a:fillRect/>
          </a:stretch>
        </p:blipFill>
        <p:spPr>
          <a:xfrm>
            <a:off x="0" y="38100"/>
            <a:ext cx="9144000" cy="6764567"/>
          </a:xfrm>
          <a:prstGeom prst="rect">
            <a:avLst/>
          </a:prstGeom>
        </p:spPr>
      </p:pic>
    </p:spTree>
    <p:extLst>
      <p:ext uri="{BB962C8B-B14F-4D97-AF65-F5344CB8AC3E}">
        <p14:creationId xmlns:p14="http://schemas.microsoft.com/office/powerpoint/2010/main" val="2052462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Argument—Evidence-based Writing</a:t>
            </a:r>
            <a:endParaRPr lang="en-US" dirty="0"/>
          </a:p>
        </p:txBody>
      </p:sp>
      <p:sp>
        <p:nvSpPr>
          <p:cNvPr id="3" name="Content Placeholder 2"/>
          <p:cNvSpPr>
            <a:spLocks noGrp="1"/>
          </p:cNvSpPr>
          <p:nvPr>
            <p:ph idx="1"/>
          </p:nvPr>
        </p:nvSpPr>
        <p:spPr/>
        <p:txBody>
          <a:bodyPr/>
          <a:lstStyle/>
          <a:p>
            <a:r>
              <a:rPr lang="en-US" dirty="0" smtClean="0"/>
              <a:t>Why have we bought into this? </a:t>
            </a:r>
          </a:p>
          <a:p>
            <a:r>
              <a:rPr lang="en-US" dirty="0" smtClean="0"/>
              <a:t>What has been the institutional/cultural influence influencing school-genres?</a:t>
            </a:r>
          </a:p>
          <a:p>
            <a:r>
              <a:rPr lang="en-US" dirty="0" smtClean="0"/>
              <a:t>What has been the institutional/cultural influence elevating “assessment” and what are the dangers of this game?</a:t>
            </a:r>
            <a:endParaRPr lang="en-US" dirty="0"/>
          </a:p>
        </p:txBody>
      </p:sp>
    </p:spTree>
    <p:extLst>
      <p:ext uri="{BB962C8B-B14F-4D97-AF65-F5344CB8AC3E}">
        <p14:creationId xmlns:p14="http://schemas.microsoft.com/office/powerpoint/2010/main" val="2162730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 careful of the contradictory link between real and fake assessment (like real and fake writing).</a:t>
            </a:r>
          </a:p>
          <a:p>
            <a:r>
              <a:rPr lang="en-US" dirty="0" smtClean="0"/>
              <a:t>Interrogate your own position—can you link your assessment positions to actual classroom practices? Have you tried them out in the classroom? Or do they only sound good because they fit the ideology of a meritocratic culture?</a:t>
            </a:r>
          </a:p>
          <a:p>
            <a:r>
              <a:rPr lang="en-US" dirty="0" smtClean="0"/>
              <a:t>Pay attention to Will Richardson—he’s in the New Jersey: creativity vs. five-paragraph thinking.</a:t>
            </a:r>
            <a:endParaRPr lang="en-US" dirty="0"/>
          </a:p>
        </p:txBody>
      </p:sp>
    </p:spTree>
    <p:extLst>
      <p:ext uri="{BB962C8B-B14F-4D97-AF65-F5344CB8AC3E}">
        <p14:creationId xmlns:p14="http://schemas.microsoft.com/office/powerpoint/2010/main" val="2838066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History &amp; Interest in Assessment</a:t>
            </a:r>
            <a:endParaRPr lang="en-US" dirty="0"/>
          </a:p>
        </p:txBody>
      </p:sp>
      <p:sp>
        <p:nvSpPr>
          <p:cNvPr id="3" name="Content Placeholder 2"/>
          <p:cNvSpPr>
            <a:spLocks noGrp="1"/>
          </p:cNvSpPr>
          <p:nvPr>
            <p:ph idx="1"/>
          </p:nvPr>
        </p:nvSpPr>
        <p:spPr/>
        <p:txBody>
          <a:bodyPr/>
          <a:lstStyle/>
          <a:p>
            <a:r>
              <a:rPr lang="en-US" dirty="0" smtClean="0"/>
              <a:t>High school and Minimum Competency Movement</a:t>
            </a:r>
          </a:p>
          <a:p>
            <a:r>
              <a:rPr lang="en-US" dirty="0" smtClean="0"/>
              <a:t>California Assessment Program—teaching to the test</a:t>
            </a:r>
          </a:p>
          <a:p>
            <a:r>
              <a:rPr lang="en-US" dirty="0" smtClean="0"/>
              <a:t>Directing writing and large-scale assessment programs at the University of Nebraska, Omaha; Louisiana State University, and now at Drexel</a:t>
            </a:r>
            <a:endParaRPr lang="en-US" dirty="0"/>
          </a:p>
        </p:txBody>
      </p:sp>
    </p:spTree>
    <p:extLst>
      <p:ext uri="{BB962C8B-B14F-4D97-AF65-F5344CB8AC3E}">
        <p14:creationId xmlns:p14="http://schemas.microsoft.com/office/powerpoint/2010/main" val="997933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Necessity of Assessment and How It Can Go Wrong</a:t>
            </a:r>
            <a:endParaRPr lang="en-US" dirty="0"/>
          </a:p>
        </p:txBody>
      </p:sp>
      <p:sp>
        <p:nvSpPr>
          <p:cNvPr id="3" name="Content Placeholder 2"/>
          <p:cNvSpPr>
            <a:spLocks noGrp="1"/>
          </p:cNvSpPr>
          <p:nvPr>
            <p:ph idx="1"/>
          </p:nvPr>
        </p:nvSpPr>
        <p:spPr/>
        <p:txBody>
          <a:bodyPr/>
          <a:lstStyle/>
          <a:p>
            <a:r>
              <a:rPr lang="en-US" dirty="0" smtClean="0"/>
              <a:t>Assessment as a part of teaching</a:t>
            </a:r>
          </a:p>
          <a:p>
            <a:r>
              <a:rPr lang="en-US" dirty="0" smtClean="0"/>
              <a:t>Factors making it go wrong:</a:t>
            </a:r>
          </a:p>
          <a:p>
            <a:pPr lvl="1"/>
            <a:r>
              <a:rPr lang="en-US" dirty="0" smtClean="0"/>
              <a:t>Degree of removal from the classroom</a:t>
            </a:r>
          </a:p>
          <a:p>
            <a:pPr lvl="1"/>
            <a:r>
              <a:rPr lang="en-US" dirty="0" smtClean="0"/>
              <a:t>Negative influence of outside stakeholders</a:t>
            </a:r>
          </a:p>
          <a:p>
            <a:pPr lvl="1"/>
            <a:r>
              <a:rPr lang="en-US" dirty="0" smtClean="0"/>
              <a:t>Political and administrative posturing</a:t>
            </a:r>
          </a:p>
          <a:p>
            <a:pPr lvl="1"/>
            <a:r>
              <a:rPr lang="en-US" dirty="0" smtClean="0"/>
              <a:t>Money—National testing organizations (like College Board and Pearson [Core Curriculum])</a:t>
            </a:r>
            <a:endParaRPr lang="en-US" dirty="0"/>
          </a:p>
        </p:txBody>
      </p:sp>
    </p:spTree>
    <p:extLst>
      <p:ext uri="{BB962C8B-B14F-4D97-AF65-F5344CB8AC3E}">
        <p14:creationId xmlns:p14="http://schemas.microsoft.com/office/powerpoint/2010/main" val="205047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Fundamentals of Assessment</a:t>
            </a:r>
            <a:endParaRPr lang="en-US" dirty="0"/>
          </a:p>
        </p:txBody>
      </p:sp>
      <p:sp>
        <p:nvSpPr>
          <p:cNvPr id="3" name="Content Placeholder 2"/>
          <p:cNvSpPr>
            <a:spLocks noGrp="1"/>
          </p:cNvSpPr>
          <p:nvPr>
            <p:ph idx="1"/>
          </p:nvPr>
        </p:nvSpPr>
        <p:spPr/>
        <p:txBody>
          <a:bodyPr/>
          <a:lstStyle/>
          <a:p>
            <a:r>
              <a:rPr lang="en-US" dirty="0" smtClean="0"/>
              <a:t>Genres of Assessment</a:t>
            </a:r>
          </a:p>
          <a:p>
            <a:pPr lvl="1"/>
            <a:r>
              <a:rPr lang="en-US" dirty="0" smtClean="0"/>
              <a:t>Placement, classroom, program, institutional, accreditation, national. Mixed genres and sub-genres</a:t>
            </a:r>
          </a:p>
          <a:p>
            <a:r>
              <a:rPr lang="en-US" dirty="0" smtClean="0"/>
              <a:t>For writing: complications of the writing construct.</a:t>
            </a:r>
          </a:p>
          <a:p>
            <a:r>
              <a:rPr lang="en-US" dirty="0" smtClean="0"/>
              <a:t>Validity: consequential (in)validity—validity as consequence </a:t>
            </a:r>
            <a:r>
              <a:rPr lang="en-US" dirty="0" err="1" smtClean="0"/>
              <a:t>vs</a:t>
            </a:r>
            <a:r>
              <a:rPr lang="en-US" dirty="0" smtClean="0"/>
              <a:t> face validity (</a:t>
            </a:r>
            <a:r>
              <a:rPr lang="en-US" dirty="0" err="1" smtClean="0"/>
              <a:t>Messick</a:t>
            </a:r>
            <a:r>
              <a:rPr lang="en-US" dirty="0" smtClean="0"/>
              <a:t>, 1979)</a:t>
            </a:r>
            <a:endParaRPr lang="en-US" dirty="0"/>
          </a:p>
        </p:txBody>
      </p:sp>
    </p:spTree>
    <p:extLst>
      <p:ext uri="{BB962C8B-B14F-4D97-AF65-F5344CB8AC3E}">
        <p14:creationId xmlns:p14="http://schemas.microsoft.com/office/powerpoint/2010/main" val="875195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Example of Non-Validity: SAT/ACT Writing Task for Placement (60 % of schools)</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 Construct:</a:t>
            </a:r>
          </a:p>
          <a:p>
            <a:pPr lvl="1"/>
            <a:r>
              <a:rPr lang="en-US" dirty="0"/>
              <a:t>explicitly state a thesis, a position to be argued</a:t>
            </a:r>
          </a:p>
          <a:p>
            <a:pPr lvl="1"/>
            <a:r>
              <a:rPr lang="en-US" dirty="0"/>
              <a:t>anticipate counter arguments</a:t>
            </a:r>
          </a:p>
          <a:p>
            <a:pPr lvl="1"/>
            <a:r>
              <a:rPr lang="en-US" dirty="0"/>
              <a:t>counter-counter arguments</a:t>
            </a:r>
          </a:p>
          <a:p>
            <a:pPr lvl="1"/>
            <a:r>
              <a:rPr lang="en-US" dirty="0"/>
              <a:t>recognize claims that need substantiation from authoritative sources</a:t>
            </a:r>
          </a:p>
          <a:p>
            <a:pPr lvl="1"/>
            <a:r>
              <a:rPr lang="en-US" dirty="0"/>
              <a:t>assert and provide evidence for their claims</a:t>
            </a:r>
          </a:p>
          <a:p>
            <a:pPr lvl="1"/>
            <a:r>
              <a:rPr lang="en-US" dirty="0"/>
              <a:t>summarize in a final paragraph the argument</a:t>
            </a:r>
          </a:p>
          <a:p>
            <a:pPr lvl="1"/>
            <a:r>
              <a:rPr lang="en-US" dirty="0"/>
              <a:t>do this in twenty-five minutes</a:t>
            </a:r>
          </a:p>
          <a:p>
            <a:pPr lvl="1"/>
            <a:r>
              <a:rPr lang="en-US" dirty="0"/>
              <a:t>pretend they are invested in this argument addressed to a non-specified audience (in other words, pretend to be engaged in fake writing)</a:t>
            </a:r>
          </a:p>
          <a:p>
            <a:pPr lvl="1"/>
            <a:endParaRPr lang="en-US" dirty="0"/>
          </a:p>
        </p:txBody>
      </p:sp>
    </p:spTree>
    <p:extLst>
      <p:ext uri="{BB962C8B-B14F-4D97-AF65-F5344CB8AC3E}">
        <p14:creationId xmlns:p14="http://schemas.microsoft.com/office/powerpoint/2010/main" val="874117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73090"/>
          </a:xfrm>
        </p:spPr>
        <p:txBody>
          <a:bodyPr>
            <a:normAutofit fontScale="90000"/>
          </a:bodyPr>
          <a:lstStyle/>
          <a:p>
            <a:r>
              <a:rPr lang="en-US" sz="2400" dirty="0" smtClean="0"/>
              <a:t>School Writing Construct: White, Elliott and Peckham: </a:t>
            </a:r>
            <a:r>
              <a:rPr lang="en-US" sz="2400" i="1" dirty="0" smtClean="0"/>
              <a:t>Very Like a Whale</a:t>
            </a:r>
            <a:endParaRPr lang="en-US" sz="2400" i="1" dirty="0"/>
          </a:p>
        </p:txBody>
      </p:sp>
      <p:pic>
        <p:nvPicPr>
          <p:cNvPr id="9" name="Content Placeholder 8"/>
          <p:cNvPicPr>
            <a:picLocks noGrp="1" noChangeAspect="1"/>
          </p:cNvPicPr>
          <p:nvPr>
            <p:ph idx="1"/>
          </p:nvPr>
        </p:nvPicPr>
        <p:blipFill>
          <a:blip r:embed="rId3"/>
          <a:srcRect t="121" b="121"/>
          <a:stretch>
            <a:fillRect/>
          </a:stretch>
        </p:blipFill>
        <p:spPr>
          <a:xfrm>
            <a:off x="1435100" y="947738"/>
            <a:ext cx="7499350" cy="5300662"/>
          </a:xfrm>
        </p:spPr>
      </p:pic>
      <p:sp>
        <p:nvSpPr>
          <p:cNvPr id="11" name="TextBox 10"/>
          <p:cNvSpPr txBox="1"/>
          <p:nvPr/>
        </p:nvSpPr>
        <p:spPr>
          <a:xfrm>
            <a:off x="8122734" y="67288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3311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vs. Real-World Writing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only school writing—not the kind of writing one does after-school. </a:t>
            </a:r>
          </a:p>
          <a:p>
            <a:r>
              <a:rPr lang="en-US" dirty="0"/>
              <a:t>One can imagine the variations of the construct if we were to include diaries (nullifying several layers and elements of the construct—e.g., the entire first three layers, most of the fourth layer, most of the fifth layer (save metacognition), all of the sixth, and most of the seventh). If we move to rap poetry, fiction, song writing, texting, love emails, twittering, we further complicate the notion of “the writing construct.” </a:t>
            </a:r>
          </a:p>
        </p:txBody>
      </p:sp>
    </p:spTree>
    <p:extLst>
      <p:ext uri="{BB962C8B-B14F-4D97-AF65-F5344CB8AC3E}">
        <p14:creationId xmlns:p14="http://schemas.microsoft.com/office/powerpoint/2010/main" val="3213958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Universes of Writing</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7324" b="7324"/>
          <a:stretch>
            <a:fillRect/>
          </a:stretch>
        </p:blipFill>
        <p:spPr>
          <a:prstGeom prst="rect">
            <a:avLst/>
          </a:prstGeom>
        </p:spPr>
      </p:pic>
    </p:spTree>
    <p:extLst>
      <p:ext uri="{BB962C8B-B14F-4D97-AF65-F5344CB8AC3E}">
        <p14:creationId xmlns:p14="http://schemas.microsoft.com/office/powerpoint/2010/main" val="1822766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Misuse (Invalidity) of Assessment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Using SAT/ACT (isolated writing construct) for placement</a:t>
            </a:r>
          </a:p>
          <a:p>
            <a:r>
              <a:rPr lang="en-US" dirty="0" smtClean="0"/>
              <a:t>Students on the basis of SES being assigned to non-credit writing classes</a:t>
            </a:r>
          </a:p>
          <a:p>
            <a:r>
              <a:rPr lang="en-US" dirty="0" smtClean="0"/>
              <a:t>17 % of them achieve a bachelor’s</a:t>
            </a:r>
          </a:p>
          <a:p>
            <a:r>
              <a:rPr lang="en-US" dirty="0" err="1" smtClean="0"/>
              <a:t>Mis</a:t>
            </a:r>
            <a:r>
              <a:rPr lang="en-US" dirty="0" smtClean="0"/>
              <a:t>-teaching of remedial writing to reproduce social-class privilege</a:t>
            </a:r>
          </a:p>
          <a:p>
            <a:r>
              <a:rPr lang="en-US" dirty="0" smtClean="0"/>
              <a:t>Role of grades and standards in this misuse.</a:t>
            </a:r>
          </a:p>
          <a:p>
            <a:r>
              <a:rPr lang="en-US" dirty="0" smtClean="0"/>
              <a:t>This is consequential invalidity (</a:t>
            </a:r>
            <a:r>
              <a:rPr lang="en-US" dirty="0" err="1" smtClean="0"/>
              <a:t>Messick</a:t>
            </a:r>
            <a:r>
              <a:rPr lang="en-US" dirty="0" smtClean="0"/>
              <a:t>) with unintended consequences (Bourdieu: </a:t>
            </a:r>
            <a:r>
              <a:rPr lang="en-US" i="1" dirty="0" smtClean="0"/>
              <a:t>Distinction</a:t>
            </a:r>
            <a:r>
              <a:rPr lang="en-US" dirty="0" smtClean="0"/>
              <a:t>—</a:t>
            </a:r>
            <a:r>
              <a:rPr lang="en-US" dirty="0" err="1" smtClean="0"/>
              <a:t>alladoxia</a:t>
            </a:r>
            <a:r>
              <a:rPr lang="en-US" dirty="0" smtClean="0"/>
              <a:t>)</a:t>
            </a:r>
            <a:endParaRPr lang="en-US" dirty="0"/>
          </a:p>
        </p:txBody>
      </p:sp>
    </p:spTree>
    <p:extLst>
      <p:ext uri="{BB962C8B-B14F-4D97-AF65-F5344CB8AC3E}">
        <p14:creationId xmlns:p14="http://schemas.microsoft.com/office/powerpoint/2010/main" val="1218736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162</TotalTime>
  <Words>1001</Words>
  <Application>Microsoft Office PowerPoint</Application>
  <PresentationFormat>On-screen Show (4:3)</PresentationFormat>
  <Paragraphs>77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Interpreting Assessment Process as Expressions of Culture and Identity </vt:lpstr>
      <vt:lpstr>My History &amp; Interest in Assessment</vt:lpstr>
      <vt:lpstr>Necessity of Assessment and How It Can Go Wrong</vt:lpstr>
      <vt:lpstr>Fundamentals of Assessment</vt:lpstr>
      <vt:lpstr>Example of Non-Validity: SAT/ACT Writing Task for Placement (60 % of schools)</vt:lpstr>
      <vt:lpstr>School Writing Construct: White, Elliott and Peckham: Very Like a Whale</vt:lpstr>
      <vt:lpstr>School vs. Real-World Writing </vt:lpstr>
      <vt:lpstr>Universes of Writing</vt:lpstr>
      <vt:lpstr>Misuse (Invalidity) of Assessment</vt:lpstr>
      <vt:lpstr>Influence of Outside Stakeholders</vt:lpstr>
      <vt:lpstr>Drexel’s Shift</vt:lpstr>
      <vt:lpstr>Our Project</vt:lpstr>
      <vt:lpstr>Part of initial inventory—about 1/3 of student’s response</vt:lpstr>
      <vt:lpstr>Out-of-School Writing (out of 600)</vt:lpstr>
      <vt:lpstr>Kinds of Writing in Other Classes</vt:lpstr>
      <vt:lpstr>Argument—Evidence-based Writing</vt:lpstr>
      <vt:lpstr>Take-Away</vt:lpstr>
    </vt:vector>
  </TitlesOfParts>
  <Company>Louisiana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Assessment Process as Expressions of Campus Culture and Identity</dc:title>
  <dc:creator>Irvin Peckham</dc:creator>
  <cp:lastModifiedBy>Snyder,Tracey</cp:lastModifiedBy>
  <cp:revision>14</cp:revision>
  <dcterms:created xsi:type="dcterms:W3CDTF">2015-09-11T00:09:26Z</dcterms:created>
  <dcterms:modified xsi:type="dcterms:W3CDTF">2015-12-03T13:27:52Z</dcterms:modified>
</cp:coreProperties>
</file>