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4"/>
  </p:handoutMasterIdLst>
  <p:sldIdLst>
    <p:sldId id="256" r:id="rId2"/>
    <p:sldId id="257" r:id="rId3"/>
    <p:sldId id="258" r:id="rId4"/>
    <p:sldId id="259" r:id="rId5"/>
    <p:sldId id="260" r:id="rId6"/>
    <p:sldId id="261" r:id="rId7"/>
    <p:sldId id="262" r:id="rId8"/>
    <p:sldId id="272" r:id="rId9"/>
    <p:sldId id="273" r:id="rId10"/>
    <p:sldId id="274" r:id="rId11"/>
    <p:sldId id="263" r:id="rId12"/>
    <p:sldId id="264" r:id="rId13"/>
    <p:sldId id="270" r:id="rId14"/>
    <p:sldId id="265" r:id="rId15"/>
    <p:sldId id="269" r:id="rId16"/>
    <p:sldId id="275" r:id="rId17"/>
    <p:sldId id="266" r:id="rId18"/>
    <p:sldId id="267" r:id="rId19"/>
    <p:sldId id="268" r:id="rId20"/>
    <p:sldId id="277" r:id="rId21"/>
    <p:sldId id="276" r:id="rId22"/>
    <p:sldId id="271" r:id="rId2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p:scale>
          <a:sx n="55" d="100"/>
          <a:sy n="55" d="100"/>
        </p:scale>
        <p:origin x="-90" y="-97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1789E5DA-63BC-4736-AC0C-5073EC85910A}" type="datetimeFigureOut">
              <a:rPr lang="en-US" smtClean="0"/>
              <a:t>12/2/2015</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F373BF88-06C4-46B4-9363-D983E4F4426C}" type="slidenum">
              <a:rPr lang="en-US" smtClean="0"/>
              <a:t>‹#›</a:t>
            </a:fld>
            <a:endParaRPr lang="en-US"/>
          </a:p>
        </p:txBody>
      </p:sp>
    </p:spTree>
    <p:extLst>
      <p:ext uri="{BB962C8B-B14F-4D97-AF65-F5344CB8AC3E}">
        <p14:creationId xmlns:p14="http://schemas.microsoft.com/office/powerpoint/2010/main" val="19938619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ocs.google.com/document/d/1tQ0F5iVR52jsWdBpWptZJuq0C0yQ03FWk8QrIS_v_K8/edit" TargetMode="External"/><Relationship Id="rId2" Type="http://schemas.openxmlformats.org/officeDocument/2006/relationships/hyperlink" Target="https://docs.google.com/spreadsheets/d/1e9WVnGd7hHq9iY5_mO30smjP3YczSkX4Bz6sf6qZX-s/edit#gid=782193197" TargetMode="External"/><Relationship Id="rId1" Type="http://schemas.openxmlformats.org/officeDocument/2006/relationships/slideLayout" Target="../slideLayouts/slideLayout2.xml"/><Relationship Id="rId5" Type="http://schemas.openxmlformats.org/officeDocument/2006/relationships/hyperlink" Target="https://docs.google.com/document/d/1-29STdM4_n0DHrhdiyNUR46Thl9CXd9UtNnEQkuxzco/edit" TargetMode="External"/><Relationship Id="rId4" Type="http://schemas.openxmlformats.org/officeDocument/2006/relationships/hyperlink" Target="https://docs.google.com/spreadsheets/d/1R-9R9lLRimaBWNRi3VFwh3jaGMUo5Efh69r0tXoUnz8/edit#gid=103339327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9457315" cy="2971801"/>
          </a:xfrm>
        </p:spPr>
        <p:txBody>
          <a:bodyPr>
            <a:normAutofit fontScale="90000"/>
          </a:bodyPr>
          <a:lstStyle/>
          <a:p>
            <a:r>
              <a:rPr lang="en-US" b="1" dirty="0" smtClean="0"/>
              <a:t>Linking Student Learning Outcomes to Systemic Improvement Processes</a:t>
            </a:r>
            <a:br>
              <a:rPr lang="en-US" b="1" dirty="0" smtClean="0"/>
            </a:br>
            <a:endParaRPr lang="en-US" b="1" dirty="0"/>
          </a:p>
        </p:txBody>
      </p:sp>
      <p:sp>
        <p:nvSpPr>
          <p:cNvPr id="3" name="Subtitle 2"/>
          <p:cNvSpPr>
            <a:spLocks noGrp="1"/>
          </p:cNvSpPr>
          <p:nvPr>
            <p:ph type="subTitle" idx="1"/>
          </p:nvPr>
        </p:nvSpPr>
        <p:spPr>
          <a:xfrm>
            <a:off x="684211" y="3843867"/>
            <a:ext cx="6641379" cy="2556933"/>
          </a:xfrm>
        </p:spPr>
        <p:txBody>
          <a:bodyPr>
            <a:normAutofit/>
          </a:bodyPr>
          <a:lstStyle/>
          <a:p>
            <a:r>
              <a:rPr lang="en-US" b="1" dirty="0" smtClean="0"/>
              <a:t>Dr. Evonne Carter</a:t>
            </a:r>
          </a:p>
          <a:p>
            <a:r>
              <a:rPr lang="en-US" b="1" dirty="0" smtClean="0"/>
              <a:t>Vice President of Learning</a:t>
            </a:r>
          </a:p>
          <a:p>
            <a:r>
              <a:rPr lang="en-US" b="1" dirty="0" smtClean="0"/>
              <a:t>College of The Albemarle</a:t>
            </a:r>
          </a:p>
          <a:p>
            <a:r>
              <a:rPr lang="en-US" b="1" dirty="0" smtClean="0"/>
              <a:t>Elizabeth City, NC  </a:t>
            </a:r>
          </a:p>
          <a:p>
            <a:r>
              <a:rPr lang="en-US" b="1" dirty="0" smtClean="0"/>
              <a:t>Evonne_carter@Albemarle.edu</a:t>
            </a:r>
            <a:endParaRPr lang="en-US" b="1" dirty="0"/>
          </a:p>
        </p:txBody>
      </p:sp>
    </p:spTree>
    <p:extLst>
      <p:ext uri="{BB962C8B-B14F-4D97-AF65-F5344CB8AC3E}">
        <p14:creationId xmlns:p14="http://schemas.microsoft.com/office/powerpoint/2010/main" val="2954631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Improvement processes</a:t>
            </a:r>
            <a:endParaRPr lang="en-US" dirty="0"/>
          </a:p>
        </p:txBody>
      </p:sp>
      <p:sp>
        <p:nvSpPr>
          <p:cNvPr id="3" name="Content Placeholder 2"/>
          <p:cNvSpPr>
            <a:spLocks noGrp="1"/>
          </p:cNvSpPr>
          <p:nvPr>
            <p:ph idx="1"/>
          </p:nvPr>
        </p:nvSpPr>
        <p:spPr/>
        <p:txBody>
          <a:bodyPr/>
          <a:lstStyle/>
          <a:p>
            <a:r>
              <a:rPr lang="en-US" b="1" dirty="0" smtClean="0"/>
              <a:t>Program Review</a:t>
            </a:r>
          </a:p>
          <a:p>
            <a:r>
              <a:rPr lang="en-US" b="1" dirty="0" smtClean="0"/>
              <a:t>Program Viability</a:t>
            </a:r>
          </a:p>
          <a:p>
            <a:r>
              <a:rPr lang="en-US" b="1" dirty="0" smtClean="0"/>
              <a:t>Performance Evaluations</a:t>
            </a:r>
          </a:p>
          <a:p>
            <a:r>
              <a:rPr lang="en-US" b="1" dirty="0" smtClean="0"/>
              <a:t>Strategic Plan</a:t>
            </a:r>
          </a:p>
          <a:p>
            <a:r>
              <a:rPr lang="en-US" b="1" dirty="0" smtClean="0"/>
              <a:t>Yearly Planning process for programs (Unit Action Plan)</a:t>
            </a:r>
          </a:p>
          <a:p>
            <a:r>
              <a:rPr lang="en-US" b="1" dirty="0" smtClean="0"/>
              <a:t>State Performance Indicators</a:t>
            </a:r>
          </a:p>
          <a:p>
            <a:r>
              <a:rPr lang="en-US" b="1" dirty="0" smtClean="0"/>
              <a:t>Accreditation processes (Regional and Third Party)</a:t>
            </a:r>
          </a:p>
          <a:p>
            <a:endParaRPr lang="en-US" dirty="0"/>
          </a:p>
        </p:txBody>
      </p:sp>
    </p:spTree>
    <p:extLst>
      <p:ext uri="{BB962C8B-B14F-4D97-AF65-F5344CB8AC3E}">
        <p14:creationId xmlns:p14="http://schemas.microsoft.com/office/powerpoint/2010/main" val="2108605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 and Viability Process</a:t>
            </a:r>
            <a:endParaRPr lang="en-US" dirty="0"/>
          </a:p>
        </p:txBody>
      </p:sp>
      <p:sp>
        <p:nvSpPr>
          <p:cNvPr id="3" name="Content Placeholder 2"/>
          <p:cNvSpPr>
            <a:spLocks noGrp="1"/>
          </p:cNvSpPr>
          <p:nvPr>
            <p:ph sz="half" idx="1"/>
          </p:nvPr>
        </p:nvSpPr>
        <p:spPr>
          <a:xfrm>
            <a:off x="684211" y="685800"/>
            <a:ext cx="4968444" cy="3958936"/>
          </a:xfrm>
        </p:spPr>
        <p:txBody>
          <a:bodyPr>
            <a:normAutofit/>
          </a:bodyPr>
          <a:lstStyle/>
          <a:p>
            <a:pPr marL="0" indent="0">
              <a:buNone/>
            </a:pPr>
            <a:r>
              <a:rPr lang="en-US" b="1" dirty="0" smtClean="0"/>
              <a:t>Data on:</a:t>
            </a:r>
          </a:p>
          <a:p>
            <a:r>
              <a:rPr lang="en-US" b="1" dirty="0" smtClean="0"/>
              <a:t>Faculty</a:t>
            </a:r>
          </a:p>
          <a:p>
            <a:r>
              <a:rPr lang="en-US" b="1" dirty="0" smtClean="0"/>
              <a:t>Enrollment</a:t>
            </a:r>
          </a:p>
          <a:p>
            <a:r>
              <a:rPr lang="en-US" b="1" dirty="0" smtClean="0"/>
              <a:t>Graduation</a:t>
            </a:r>
          </a:p>
          <a:p>
            <a:r>
              <a:rPr lang="en-US" b="1" dirty="0" smtClean="0"/>
              <a:t>Demographics</a:t>
            </a:r>
          </a:p>
          <a:p>
            <a:r>
              <a:rPr lang="en-US" b="1" dirty="0" smtClean="0"/>
              <a:t>Grade distribution</a:t>
            </a:r>
          </a:p>
          <a:p>
            <a:r>
              <a:rPr lang="en-US" b="1" dirty="0" smtClean="0"/>
              <a:t>Course completion</a:t>
            </a:r>
          </a:p>
          <a:p>
            <a:pPr marL="0" indent="0">
              <a:buNone/>
            </a:pPr>
            <a:endParaRPr lang="en-US" b="1" dirty="0" smtClean="0"/>
          </a:p>
        </p:txBody>
      </p:sp>
      <p:sp>
        <p:nvSpPr>
          <p:cNvPr id="4" name="Content Placeholder 3"/>
          <p:cNvSpPr>
            <a:spLocks noGrp="1"/>
          </p:cNvSpPr>
          <p:nvPr>
            <p:ph sz="half" idx="2"/>
          </p:nvPr>
        </p:nvSpPr>
        <p:spPr/>
        <p:txBody>
          <a:bodyPr>
            <a:normAutofit/>
          </a:bodyPr>
          <a:lstStyle/>
          <a:p>
            <a:r>
              <a:rPr lang="en-US" b="1" dirty="0"/>
              <a:t>Student Feedback</a:t>
            </a:r>
          </a:p>
          <a:p>
            <a:r>
              <a:rPr lang="en-US" b="1" dirty="0"/>
              <a:t>FTEs</a:t>
            </a:r>
          </a:p>
          <a:p>
            <a:r>
              <a:rPr lang="en-US" b="1" dirty="0" smtClean="0"/>
              <a:t>Costs (PT; upgrades)</a:t>
            </a:r>
            <a:endParaRPr lang="en-US" b="1" dirty="0"/>
          </a:p>
          <a:p>
            <a:r>
              <a:rPr lang="en-US" b="1" dirty="0" smtClean="0"/>
              <a:t>Licensure exam pass rates</a:t>
            </a:r>
          </a:p>
          <a:p>
            <a:r>
              <a:rPr lang="en-US" b="1" dirty="0" smtClean="0"/>
              <a:t>Employment of graduates</a:t>
            </a:r>
          </a:p>
          <a:p>
            <a:r>
              <a:rPr lang="en-US" b="1" dirty="0" smtClean="0"/>
              <a:t>Facility usage</a:t>
            </a:r>
            <a:endParaRPr lang="en-US" b="1" dirty="0"/>
          </a:p>
        </p:txBody>
      </p:sp>
    </p:spTree>
    <p:extLst>
      <p:ext uri="{BB962C8B-B14F-4D97-AF65-F5344CB8AC3E}">
        <p14:creationId xmlns:p14="http://schemas.microsoft.com/office/powerpoint/2010/main" val="1580581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945573" y="-92333"/>
            <a:ext cx="8946572" cy="683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smtClean="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Action </a:t>
            </a:r>
            <a:r>
              <a:rPr kumimoji="0" lang="en-US" sz="2000" b="1" i="0" u="none" strike="noStrike" cap="none" normalizeH="0" dirty="0" smtClean="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Plan for Program Improvement</a:t>
            </a:r>
            <a:endParaRPr kumimoji="0" lang="en-US" sz="2000" b="1" i="0" u="none" strike="noStrike" cap="none" normalizeH="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dirty="0" smtClean="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_________________________Program</a:t>
            </a:r>
            <a:endParaRPr kumimoji="0" lang="en-US" sz="1400" b="1" i="0" u="none" strike="noStrike" cap="none" normalizeH="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dirty="0" smtClean="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April, 2015</a:t>
            </a:r>
            <a:endParaRPr kumimoji="0" lang="en-US" sz="1400" b="1" i="0" u="none" strike="noStrike" cap="none" normalizeH="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*Consider the following strategies to address opportunities</a:t>
            </a:r>
            <a:endParaRPr kumimoji="0" lang="en-US" sz="16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Enrollment growth/ new markets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Teaching Strategies to improve student learning</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Academic Support needs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SSEM support</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Online resources for students on Moodle/ Online retention strategies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Instructor development or training needs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Graduation impediments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sz="1400" dirty="0" smtClean="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Labor market needs or changes for currency or new jobs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Transfer challenges (4-year partnerships)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Cost concerns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New equipment/ supplies/ tools, etc.</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Facility needs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Input from Student – surveys</a:t>
            </a:r>
            <a:endParaRPr kumimoji="0" 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Advisory committee input</a:t>
            </a:r>
            <a:endParaRPr kumimoji="0" lang="en-US" sz="1400" b="0" i="0" u="none" strike="noStrike" cap="none" normalizeH="0" baseline="0" dirty="0" smtClean="0">
              <a:ln>
                <a:noFill/>
              </a:ln>
              <a:solidFill>
                <a:schemeClr val="tx1"/>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293639839"/>
              </p:ext>
            </p:extLst>
          </p:nvPr>
        </p:nvGraphicFramePr>
        <p:xfrm>
          <a:off x="1049483" y="1722025"/>
          <a:ext cx="8686798" cy="2081048"/>
        </p:xfrm>
        <a:graphic>
          <a:graphicData uri="http://schemas.openxmlformats.org/drawingml/2006/table">
            <a:tbl>
              <a:tblPr firstRow="1" firstCol="1" bandRow="1">
                <a:tableStyleId>{5C22544A-7EE6-4342-B048-85BDC9FD1C3A}</a:tableStyleId>
              </a:tblPr>
              <a:tblGrid>
                <a:gridCol w="1569026"/>
                <a:gridCol w="1724891"/>
                <a:gridCol w="1917617"/>
                <a:gridCol w="1172936"/>
                <a:gridCol w="2302328"/>
              </a:tblGrid>
              <a:tr h="520262">
                <a:tc>
                  <a:txBody>
                    <a:bodyPr/>
                    <a:lstStyle/>
                    <a:p>
                      <a:pPr marL="0" marR="0">
                        <a:lnSpc>
                          <a:spcPct val="115000"/>
                        </a:lnSpc>
                        <a:spcBef>
                          <a:spcPts val="0"/>
                        </a:spcBef>
                        <a:spcAft>
                          <a:spcPts val="0"/>
                        </a:spcAft>
                      </a:pPr>
                      <a:r>
                        <a:rPr lang="en-US" sz="1400" dirty="0">
                          <a:effectLst/>
                        </a:rPr>
                        <a:t>Strengths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Opportunities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Actions to address opportunities*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Timeline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Resources needed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0131">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r>
              <a:tr h="260131">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r>
              <a:tr h="260131">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r>
              <a:tr h="260131">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r>
              <a:tr h="260131">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r>
              <a:tr h="260131">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85000"/>
                      </a:schemeClr>
                    </a:solidFill>
                  </a:tcPr>
                </a:tc>
              </a:tr>
            </a:tbl>
          </a:graphicData>
        </a:graphic>
      </p:graphicFrame>
    </p:spTree>
    <p:extLst>
      <p:ext uri="{BB962C8B-B14F-4D97-AF65-F5344CB8AC3E}">
        <p14:creationId xmlns:p14="http://schemas.microsoft.com/office/powerpoint/2010/main" val="3620089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49982"/>
            <a:ext cx="8534400" cy="944417"/>
          </a:xfrm>
        </p:spPr>
        <p:txBody>
          <a:bodyPr/>
          <a:lstStyle/>
          <a:p>
            <a:r>
              <a:rPr lang="en-US" dirty="0" smtClean="0"/>
              <a:t>Faculty Evaluation</a:t>
            </a:r>
            <a:endParaRPr lang="en-US" dirty="0"/>
          </a:p>
        </p:txBody>
      </p:sp>
      <p:sp>
        <p:nvSpPr>
          <p:cNvPr id="3" name="Content Placeholder 2"/>
          <p:cNvSpPr>
            <a:spLocks noGrp="1"/>
          </p:cNvSpPr>
          <p:nvPr>
            <p:ph idx="1"/>
          </p:nvPr>
        </p:nvSpPr>
        <p:spPr>
          <a:xfrm>
            <a:off x="684211" y="166256"/>
            <a:ext cx="8719561" cy="4883726"/>
          </a:xfrm>
        </p:spPr>
        <p:txBody>
          <a:bodyPr>
            <a:normAutofit fontScale="92500" lnSpcReduction="10000"/>
          </a:bodyPr>
          <a:lstStyle/>
          <a:p>
            <a:r>
              <a:rPr lang="en-US" b="1" dirty="0"/>
              <a:t>Survey </a:t>
            </a:r>
            <a:r>
              <a:rPr lang="en-US" b="1" dirty="0" smtClean="0"/>
              <a:t>one’s current </a:t>
            </a:r>
            <a:r>
              <a:rPr lang="en-US" b="1" dirty="0"/>
              <a:t>strengths and weaknesses (</a:t>
            </a:r>
            <a:r>
              <a:rPr lang="en-US" b="1" dirty="0" smtClean="0"/>
              <a:t>anonymously)</a:t>
            </a:r>
          </a:p>
          <a:p>
            <a:pPr marL="0" indent="0">
              <a:buNone/>
            </a:pPr>
            <a:endParaRPr lang="en-US" b="1" dirty="0"/>
          </a:p>
          <a:p>
            <a:r>
              <a:rPr lang="en-US" b="1" dirty="0" smtClean="0"/>
              <a:t>Evaluate skills, knowledge and ability for the Criteria in:</a:t>
            </a:r>
          </a:p>
          <a:p>
            <a:pPr lvl="1"/>
            <a:r>
              <a:rPr lang="en-US" sz="2000" b="1" dirty="0" smtClean="0"/>
              <a:t>Subject matter expertise</a:t>
            </a:r>
          </a:p>
          <a:p>
            <a:pPr lvl="1"/>
            <a:r>
              <a:rPr lang="en-US" sz="2000" b="1" dirty="0" smtClean="0"/>
              <a:t>Environment for student success</a:t>
            </a:r>
          </a:p>
          <a:p>
            <a:pPr lvl="1"/>
            <a:r>
              <a:rPr lang="en-US" sz="2000" b="1" dirty="0" smtClean="0"/>
              <a:t>Varied and appropriate teaching methods</a:t>
            </a:r>
          </a:p>
          <a:p>
            <a:pPr lvl="1"/>
            <a:r>
              <a:rPr lang="en-US" sz="2000" b="1" dirty="0" smtClean="0"/>
              <a:t>Assessment for improvement</a:t>
            </a:r>
          </a:p>
          <a:p>
            <a:pPr lvl="1"/>
            <a:r>
              <a:rPr lang="en-US" sz="2000" b="1" dirty="0" smtClean="0"/>
              <a:t>Professional commitment to college</a:t>
            </a:r>
          </a:p>
          <a:p>
            <a:pPr marL="457200" lvl="1" indent="0">
              <a:buNone/>
            </a:pPr>
            <a:endParaRPr lang="en-US" sz="2000" b="1" dirty="0"/>
          </a:p>
          <a:p>
            <a:r>
              <a:rPr lang="en-US" b="1" dirty="0"/>
              <a:t>Rubric for each level and Theme</a:t>
            </a:r>
          </a:p>
          <a:p>
            <a:r>
              <a:rPr lang="en-US" b="1" dirty="0"/>
              <a:t>Faculty </a:t>
            </a:r>
            <a:r>
              <a:rPr lang="en-US" b="1" dirty="0" smtClean="0"/>
              <a:t>and Supervisor comments  </a:t>
            </a:r>
            <a:endParaRPr lang="en-US" b="1" dirty="0"/>
          </a:p>
          <a:p>
            <a:r>
              <a:rPr lang="en-US" b="1" dirty="0"/>
              <a:t>Plan </a:t>
            </a:r>
            <a:r>
              <a:rPr lang="en-US" b="1" dirty="0" smtClean="0"/>
              <a:t>for development</a:t>
            </a:r>
            <a:endParaRPr lang="en-US" b="1" dirty="0"/>
          </a:p>
          <a:p>
            <a:endParaRPr lang="en-US" dirty="0"/>
          </a:p>
        </p:txBody>
      </p:sp>
    </p:spTree>
    <p:extLst>
      <p:ext uri="{BB962C8B-B14F-4D97-AF65-F5344CB8AC3E}">
        <p14:creationId xmlns:p14="http://schemas.microsoft.com/office/powerpoint/2010/main" val="2382318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Yearly “Unit Action Plan”</a:t>
            </a:r>
            <a:endParaRPr lang="en-US" dirty="0"/>
          </a:p>
        </p:txBody>
      </p:sp>
      <p:sp>
        <p:nvSpPr>
          <p:cNvPr id="3" name="Content Placeholder 2"/>
          <p:cNvSpPr>
            <a:spLocks noGrp="1"/>
          </p:cNvSpPr>
          <p:nvPr>
            <p:ph idx="1"/>
          </p:nvPr>
        </p:nvSpPr>
        <p:spPr/>
        <p:txBody>
          <a:bodyPr/>
          <a:lstStyle/>
          <a:p>
            <a:r>
              <a:rPr lang="en-US" b="1" dirty="0" smtClean="0"/>
              <a:t>Linked to the College’s Strategic Focus areas</a:t>
            </a:r>
          </a:p>
          <a:p>
            <a:r>
              <a:rPr lang="en-US" b="1" dirty="0" smtClean="0"/>
              <a:t>Identifies “new” tasks to be done to address Strategy</a:t>
            </a:r>
          </a:p>
          <a:p>
            <a:r>
              <a:rPr lang="en-US" b="1" dirty="0" smtClean="0"/>
              <a:t>Links to Budget request for next year </a:t>
            </a:r>
          </a:p>
          <a:p>
            <a:pPr lvl="1"/>
            <a:r>
              <a:rPr lang="en-US" b="1" dirty="0" smtClean="0"/>
              <a:t>Equipment</a:t>
            </a:r>
          </a:p>
          <a:p>
            <a:pPr lvl="1"/>
            <a:r>
              <a:rPr lang="en-US" b="1" dirty="0" smtClean="0"/>
              <a:t>Renovation/ creation of faculty</a:t>
            </a:r>
          </a:p>
          <a:p>
            <a:pPr lvl="1"/>
            <a:r>
              <a:rPr lang="en-US" b="1" dirty="0" smtClean="0"/>
              <a:t>Personnel needs</a:t>
            </a:r>
          </a:p>
          <a:p>
            <a:pPr lvl="1"/>
            <a:r>
              <a:rPr lang="en-US" b="1" dirty="0" smtClean="0"/>
              <a:t>Development requests</a:t>
            </a:r>
            <a:endParaRPr lang="en-US" b="1" dirty="0"/>
          </a:p>
        </p:txBody>
      </p:sp>
    </p:spTree>
    <p:extLst>
      <p:ext uri="{BB962C8B-B14F-4D97-AF65-F5344CB8AC3E}">
        <p14:creationId xmlns:p14="http://schemas.microsoft.com/office/powerpoint/2010/main" val="414701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95275" y="884058"/>
            <a:ext cx="2990850" cy="616585"/>
          </a:xfrm>
          <a:prstGeom prst="rect">
            <a:avLst/>
          </a:prstGeom>
          <a:solidFill>
            <a:schemeClr val="accent1">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2400" b="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ENGAGE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
          <p:cNvSpPr txBox="1">
            <a:spLocks noChangeArrowheads="1"/>
          </p:cNvSpPr>
          <p:nvPr/>
        </p:nvSpPr>
        <p:spPr bwMode="auto">
          <a:xfrm>
            <a:off x="304800" y="1608984"/>
            <a:ext cx="2990850" cy="781050"/>
          </a:xfrm>
          <a:prstGeom prst="rect">
            <a:avLst/>
          </a:prstGeom>
          <a:solidFill>
            <a:schemeClr val="accent1">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marL="342900" marR="0" lvl="0" indent="-342900" algn="ctr">
              <a:lnSpc>
                <a:spcPct val="115000"/>
              </a:lnSpc>
              <a:spcBef>
                <a:spcPts val="0"/>
              </a:spcBef>
              <a:spcAft>
                <a:spcPts val="1000"/>
              </a:spcAft>
              <a:buSzPts val="1200"/>
              <a:buFont typeface="+mj-lt"/>
              <a:buAutoNum type="arabicPeriod"/>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Foster a climate that promotes student integration, advances employee collaboration, and maximizes links to the community.</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2"/>
          <p:cNvSpPr txBox="1">
            <a:spLocks noChangeArrowheads="1"/>
          </p:cNvSpPr>
          <p:nvPr/>
        </p:nvSpPr>
        <p:spPr bwMode="auto">
          <a:xfrm>
            <a:off x="3438525" y="1608984"/>
            <a:ext cx="3133725" cy="771525"/>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Provide a challenging and supportive environment that offers diverse academic pathways and career development that improves the region’s quality of life.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 Box 2"/>
          <p:cNvSpPr txBox="1">
            <a:spLocks noChangeArrowheads="1"/>
          </p:cNvSpPr>
          <p:nvPr/>
        </p:nvSpPr>
        <p:spPr bwMode="auto">
          <a:xfrm>
            <a:off x="6715125" y="1622106"/>
            <a:ext cx="2984500" cy="771525"/>
          </a:xfrm>
          <a:prstGeom prst="rect">
            <a:avLst/>
          </a:prstGeom>
          <a:solidFill>
            <a:schemeClr val="accent3">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Achieve a culture of excellence through empowerment of human resources and exemplary stewardship.</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Text Box 16"/>
          <p:cNvSpPr txBox="1">
            <a:spLocks noChangeArrowheads="1"/>
          </p:cNvSpPr>
          <p:nvPr/>
        </p:nvSpPr>
        <p:spPr bwMode="auto">
          <a:xfrm>
            <a:off x="436880" y="4474500"/>
            <a:ext cx="9376410" cy="552450"/>
          </a:xfrm>
          <a:prstGeom prst="rect">
            <a:avLst/>
          </a:prstGeom>
          <a:solidFill>
            <a:srgbClr val="FDFFA3"/>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x-none"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TASKS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0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Each Initiative selected should include a minimum of 1 task developed toward achievement of that Initiative.  </a:t>
            </a:r>
            <a:r>
              <a:rPr lang="x-none" sz="1200" b="1" i="1" u="sng"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Then for each task:</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r>
              <a:rPr lang="en-US" sz="1000" b="1" dirty="0">
                <a:solidFill>
                  <a:srgbClr val="984806"/>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18"/>
          <p:cNvSpPr txBox="1">
            <a:spLocks noChangeArrowheads="1"/>
          </p:cNvSpPr>
          <p:nvPr/>
        </p:nvSpPr>
        <p:spPr bwMode="auto">
          <a:xfrm>
            <a:off x="3440748" y="888630"/>
            <a:ext cx="3124200" cy="604520"/>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2400" b="1">
                <a:solidFill>
                  <a:srgbClr val="0070C0"/>
                </a:solidFill>
                <a:effectLst/>
                <a:latin typeface="Segoe UI" panose="020B0502040204020203" pitchFamily="34" charset="0"/>
                <a:ea typeface="Times New Roman" panose="02020603050405020304" pitchFamily="18" charset="0"/>
                <a:cs typeface="Times New Roman" panose="02020603050405020304" pitchFamily="18" charset="0"/>
              </a:rPr>
              <a:t>TRANSFORM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1"/>
          <p:cNvSpPr txBox="1">
            <a:spLocks noChangeArrowheads="1"/>
          </p:cNvSpPr>
          <p:nvPr/>
        </p:nvSpPr>
        <p:spPr bwMode="auto">
          <a:xfrm>
            <a:off x="6698297" y="910716"/>
            <a:ext cx="2994025" cy="616585"/>
          </a:xfrm>
          <a:prstGeom prst="rect">
            <a:avLst/>
          </a:prstGeom>
          <a:solidFill>
            <a:schemeClr val="accent3">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2400" b="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INVEST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573214" y="506709"/>
            <a:ext cx="9366250" cy="29718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COA STRATEGIC Plan: THREE AREAS of FOCUS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000" b="1" dirty="0">
                <a:solidFill>
                  <a:srgbClr val="0070C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Text Box 2"/>
          <p:cNvSpPr txBox="1">
            <a:spLocks noChangeArrowheads="1"/>
          </p:cNvSpPr>
          <p:nvPr/>
        </p:nvSpPr>
        <p:spPr bwMode="auto">
          <a:xfrm>
            <a:off x="2950718" y="81703"/>
            <a:ext cx="5050155" cy="393065"/>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UNIT ACTION PLAN – PLANNING PROCESS GUIDE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3502660" y="2971587"/>
            <a:ext cx="3143250" cy="1466850"/>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2.1 PATHWAYS:    </a:t>
            </a: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Provide seamless and structured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educational pathways.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2.2 </a:t>
            </a:r>
            <a:r>
              <a:rPr lang="x-none"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PERSISTENCE:   </a:t>
            </a:r>
            <a:r>
              <a:rPr lang="x-none"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Support progression and completion.</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x-none"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2.3 </a:t>
            </a:r>
            <a:r>
              <a:rPr lang="x-none"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PROGRESSION:    </a:t>
            </a:r>
            <a:r>
              <a:rPr lang="x-none"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Enhance economic, workforce, and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x-none"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community development by aligning education and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x-none"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services to meet regional needs.</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p:cNvSpPr txBox="1">
            <a:spLocks noChangeArrowheads="1"/>
          </p:cNvSpPr>
          <p:nvPr/>
        </p:nvSpPr>
        <p:spPr bwMode="auto">
          <a:xfrm>
            <a:off x="6758939" y="2978891"/>
            <a:ext cx="3028950" cy="1466850"/>
          </a:xfrm>
          <a:prstGeom prst="rect">
            <a:avLst/>
          </a:prstGeom>
          <a:solidFill>
            <a:schemeClr val="accent3">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3.1 </a:t>
            </a:r>
            <a:r>
              <a:rPr lang="x-none"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INNOVATION:    Explore and deploy cutting-edge best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x-none"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practices and technology that solve problems,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x-none"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enhance performance, and advance the college.</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3.2 DISTINCTION: Exemplify excellence through actions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that achieve prominence at local, statewide, or national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levels.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3.3 </a:t>
            </a:r>
            <a:r>
              <a:rPr lang="x-none" sz="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STEWARDSHIP</a:t>
            </a:r>
            <a:r>
              <a:rPr lang="x-none"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x-none" sz="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Optimize fiscal, physical and human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i="1"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800" b="1" i="1" dirty="0">
                <a:effectLst/>
                <a:latin typeface="Arial" panose="020B0604020202020204" pitchFamily="34" charset="0"/>
                <a:ea typeface="Times New Roman" panose="02020603050405020304" pitchFamily="18" charset="0"/>
                <a:cs typeface="Times New Roman" panose="02020603050405020304" pitchFamily="18" charset="0"/>
              </a:rPr>
              <a:t>resources.</a:t>
            </a:r>
            <a:endParaRPr lang="en-US" sz="16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x-none" sz="16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6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 Box 289"/>
          <p:cNvSpPr txBox="1">
            <a:spLocks noChangeArrowheads="1"/>
          </p:cNvSpPr>
          <p:nvPr/>
        </p:nvSpPr>
        <p:spPr bwMode="auto">
          <a:xfrm>
            <a:off x="456793" y="5049580"/>
            <a:ext cx="956310" cy="1764665"/>
          </a:xfrm>
          <a:prstGeom prst="rect">
            <a:avLst/>
          </a:prstGeom>
          <a:solidFill>
            <a:srgbClr val="FDFFA3"/>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Indicate if the task is New </a:t>
            </a: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 a previous task you are continuing  to keep in your UAP  </a:t>
            </a: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91"/>
          <p:cNvSpPr txBox="1">
            <a:spLocks noChangeArrowheads="1"/>
          </p:cNvSpPr>
          <p:nvPr/>
        </p:nvSpPr>
        <p:spPr bwMode="auto">
          <a:xfrm>
            <a:off x="1462879" y="5059198"/>
            <a:ext cx="871855" cy="1764665"/>
          </a:xfrm>
          <a:prstGeom prst="rect">
            <a:avLst/>
          </a:prstGeom>
          <a:solidFill>
            <a:srgbClr val="FDFFA3"/>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Indicate</a:t>
            </a: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who is going to be responsible </a:t>
            </a: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doing the task:</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 Program Coordinator</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Faculty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92"/>
          <p:cNvSpPr txBox="1">
            <a:spLocks noChangeArrowheads="1"/>
          </p:cNvSpPr>
          <p:nvPr/>
        </p:nvSpPr>
        <p:spPr bwMode="auto">
          <a:xfrm>
            <a:off x="2434287" y="5085186"/>
            <a:ext cx="1382395" cy="1764665"/>
          </a:xfrm>
          <a:prstGeom prst="rect">
            <a:avLst/>
          </a:prstGeom>
          <a:solidFill>
            <a:srgbClr val="FDFFA3"/>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Indicate </a:t>
            </a: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you are going to evaluate the task–</a:t>
            </a: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make it very measureable so you can say  whether or not you accomplished that task -</a:t>
            </a: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when you are going to do that evaluation –</a:t>
            </a: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93"/>
          <p:cNvSpPr txBox="1">
            <a:spLocks noChangeArrowheads="1"/>
          </p:cNvSpPr>
          <p:nvPr/>
        </p:nvSpPr>
        <p:spPr bwMode="auto">
          <a:xfrm>
            <a:off x="3916235" y="5059198"/>
            <a:ext cx="1955800" cy="1764665"/>
          </a:xfrm>
          <a:prstGeom prst="rect">
            <a:avLst/>
          </a:prstGeom>
          <a:solidFill>
            <a:srgbClr val="FDFFA3"/>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Indicate any NEW $$ resources you need to complete the task above your current budget:</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Equipment</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Renovations, add personnel</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Increase in supplies budget</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Technology applications (such as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iPads or computers, simulation equipment)</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Education costs for you or other faculty etc.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94"/>
          <p:cNvSpPr txBox="1">
            <a:spLocks noChangeArrowheads="1"/>
          </p:cNvSpPr>
          <p:nvPr/>
        </p:nvSpPr>
        <p:spPr bwMode="auto">
          <a:xfrm>
            <a:off x="6002972" y="5049580"/>
            <a:ext cx="1424305" cy="1849755"/>
          </a:xfrm>
          <a:prstGeom prst="rect">
            <a:avLst/>
          </a:prstGeom>
          <a:solidFill>
            <a:schemeClr val="accent2">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when it is time - evaluate …!!  Did you accomplish the task… based on the measurements you said you were going to use</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MET -Explain</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 MET? -Explain</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Partially MET? - Explain</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95"/>
          <p:cNvSpPr txBox="1">
            <a:spLocks noChangeArrowheads="1"/>
          </p:cNvSpPr>
          <p:nvPr/>
        </p:nvSpPr>
        <p:spPr bwMode="auto">
          <a:xfrm>
            <a:off x="7558214" y="5049581"/>
            <a:ext cx="2381250" cy="1849755"/>
          </a:xfrm>
          <a:prstGeom prst="rect">
            <a:avLst/>
          </a:prstGeom>
          <a:solidFill>
            <a:schemeClr val="accent2">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Future plans – based on your evaluation results – </a:t>
            </a: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(MET, NOT MET, partially MET)</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what are you going to do next?…continue to monitor? – do something different?  Ask for more resources, discontinue it as a task?, </a:t>
            </a:r>
          </a:p>
          <a:p>
            <a:pPr marL="0" marR="0" algn="ctr">
              <a:lnSpc>
                <a:spcPct val="115000"/>
              </a:lnSpc>
              <a:spcBef>
                <a:spcPts val="0"/>
              </a:spcBef>
              <a:spcAft>
                <a:spcPts val="0"/>
              </a:spcAft>
            </a:pPr>
            <a:r>
              <a:rPr lang="en-US" sz="1100" b="1" i="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copy over your UAP – and adjust it... making your new UAP plan for the next year based on your results </a:t>
            </a:r>
            <a:r>
              <a:rPr lang="en-US" sz="1100" b="1" i="1" u="sng" dirty="0">
                <a:effectLst/>
                <a:latin typeface="Calibri" panose="020F0502020204030204" pitchFamily="34" charset="0"/>
                <a:ea typeface="Calibri" panose="020F0502020204030204" pitchFamily="34" charset="0"/>
                <a:cs typeface="Times New Roman" panose="02020603050405020304" pitchFamily="18" charset="0"/>
              </a:rPr>
              <a:t>and plans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3" name="Straight Arrow Connector 22"/>
          <p:cNvCxnSpPr/>
          <p:nvPr/>
        </p:nvCxnSpPr>
        <p:spPr>
          <a:xfrm flipH="1">
            <a:off x="4943475" y="2686050"/>
            <a:ext cx="47625" cy="815975"/>
          </a:xfrm>
          <a:prstGeom prst="straightConnector1">
            <a:avLst/>
          </a:prstGeom>
          <a:noFill/>
          <a:ln w="28575" cap="flat" cmpd="sng" algn="ctr">
            <a:solidFill>
              <a:srgbClr val="F79646">
                <a:lumMod val="75000"/>
              </a:srgbClr>
            </a:solidFill>
            <a:prstDash val="solid"/>
            <a:tailEnd type="arrow"/>
          </a:ln>
          <a:effectLst/>
        </p:spPr>
      </p:cxnSp>
      <p:sp>
        <p:nvSpPr>
          <p:cNvPr id="24" name="Text Box 2"/>
          <p:cNvSpPr txBox="1">
            <a:spLocks noChangeArrowheads="1"/>
          </p:cNvSpPr>
          <p:nvPr/>
        </p:nvSpPr>
        <p:spPr bwMode="auto">
          <a:xfrm>
            <a:off x="377350" y="2938460"/>
            <a:ext cx="2990850" cy="1457325"/>
          </a:xfrm>
          <a:prstGeom prst="rect">
            <a:avLst/>
          </a:prstGeom>
          <a:solidFill>
            <a:srgbClr val="4F81BD">
              <a:lumMod val="20000"/>
              <a:lumOff val="80000"/>
            </a:srgbClr>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1.1 STUDENTS:    </a:t>
            </a: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Build a culture of learning and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belonging by promoting student connections and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relationships.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1.2 EMPLOYEES:     </a:t>
            </a:r>
            <a:r>
              <a:rPr lang="en-US"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Cultivate organizational unity and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pride through an atmosphere of mutual respect,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knowledge, and teamwork.</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1.3 COMMUNITY:    </a:t>
            </a: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Strengthen awareness of the college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and establish effective community partnerships.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b="1" i="1" dirty="0">
                <a:effectLst/>
                <a:latin typeface="Arial" panose="020B0604020202020204" pitchFamily="34" charset="0"/>
                <a:ea typeface="Times New Roman" panose="02020603050405020304" pitchFamily="18" charset="0"/>
                <a:cs typeface="Arial" panose="020B0604020202020204" pitchFamily="34" charset="0"/>
              </a:rPr>
              <a:t> </a:t>
            </a:r>
            <a:endParaRPr lang="en-US" sz="16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 name="Text Box 2"/>
          <p:cNvSpPr txBox="1">
            <a:spLocks noChangeArrowheads="1"/>
          </p:cNvSpPr>
          <p:nvPr/>
        </p:nvSpPr>
        <p:spPr bwMode="auto">
          <a:xfrm>
            <a:off x="438785" y="2431474"/>
            <a:ext cx="9271000" cy="45841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INITIATIVES: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Pick at least ONE Initiative from EACH Focus area that you intend to work toward for your unit.</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000" b="1" dirty="0">
                <a:solidFill>
                  <a:srgbClr val="0070C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26" name="Straight Arrow Connector 25"/>
          <p:cNvCxnSpPr/>
          <p:nvPr/>
        </p:nvCxnSpPr>
        <p:spPr>
          <a:xfrm flipH="1">
            <a:off x="1798701" y="2520230"/>
            <a:ext cx="45085" cy="635000"/>
          </a:xfrm>
          <a:prstGeom prst="straightConnector1">
            <a:avLst/>
          </a:prstGeom>
          <a:noFill/>
          <a:ln w="28575" cap="flat" cmpd="sng" algn="ctr">
            <a:solidFill>
              <a:srgbClr val="F79646">
                <a:lumMod val="75000"/>
              </a:srgbClr>
            </a:solidFill>
            <a:prstDash val="solid"/>
            <a:tailEnd type="arrow"/>
          </a:ln>
          <a:effectLst/>
        </p:spPr>
      </p:cxnSp>
      <p:cxnSp>
        <p:nvCxnSpPr>
          <p:cNvPr id="27" name="Straight Arrow Connector 26"/>
          <p:cNvCxnSpPr/>
          <p:nvPr/>
        </p:nvCxnSpPr>
        <p:spPr>
          <a:xfrm>
            <a:off x="8250871" y="2354262"/>
            <a:ext cx="45085" cy="739775"/>
          </a:xfrm>
          <a:prstGeom prst="straightConnector1">
            <a:avLst/>
          </a:prstGeom>
          <a:noFill/>
          <a:ln w="28575" cap="flat" cmpd="sng" algn="ctr">
            <a:solidFill>
              <a:srgbClr val="F79646">
                <a:lumMod val="75000"/>
              </a:srgbClr>
            </a:solidFill>
            <a:prstDash val="solid"/>
            <a:tailEnd type="arrow"/>
          </a:ln>
          <a:effectLst/>
        </p:spPr>
      </p:cxnSp>
      <p:sp>
        <p:nvSpPr>
          <p:cNvPr id="29" name="Rectangle 2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0473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64479744"/>
              </p:ext>
            </p:extLst>
          </p:nvPr>
        </p:nvGraphicFramePr>
        <p:xfrm>
          <a:off x="498766" y="1231111"/>
          <a:ext cx="11076707" cy="1740690"/>
        </p:xfrm>
        <a:graphic>
          <a:graphicData uri="http://schemas.openxmlformats.org/drawingml/2006/table">
            <a:tbl>
              <a:tblPr>
                <a:tableStyleId>{5C22544A-7EE6-4342-B048-85BDC9FD1C3A}</a:tableStyleId>
              </a:tblPr>
              <a:tblGrid>
                <a:gridCol w="530249"/>
                <a:gridCol w="262464"/>
                <a:gridCol w="654387"/>
                <a:gridCol w="1755674"/>
                <a:gridCol w="1755674"/>
                <a:gridCol w="1755674"/>
                <a:gridCol w="2177746"/>
                <a:gridCol w="1415180"/>
                <a:gridCol w="638427"/>
                <a:gridCol w="131232"/>
              </a:tblGrid>
              <a:tr h="565363">
                <a:tc gridSpan="2">
                  <a:txBody>
                    <a:bodyPr/>
                    <a:lstStyle/>
                    <a:p>
                      <a:pPr marL="0" marR="0" algn="l">
                        <a:spcBef>
                          <a:spcPts val="0"/>
                        </a:spcBef>
                        <a:spcAft>
                          <a:spcPts val="0"/>
                        </a:spcAft>
                      </a:pPr>
                      <a:r>
                        <a:rPr lang="en-US" sz="900" dirty="0">
                          <a:effectLst/>
                        </a:rPr>
                        <a:t>Outcome Focus 1: </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gridSpan="5">
                  <a:txBody>
                    <a:bodyPr/>
                    <a:lstStyle/>
                    <a:p>
                      <a:pPr marL="0" marR="0" algn="l">
                        <a:spcBef>
                          <a:spcPts val="0"/>
                        </a:spcBef>
                        <a:spcAft>
                          <a:spcPts val="0"/>
                        </a:spcAft>
                      </a:pPr>
                      <a:r>
                        <a:rPr lang="en-US" sz="1100">
                          <a:effectLst/>
                        </a:rPr>
                        <a:t>ENGAGE:  </a:t>
                      </a:r>
                      <a:r>
                        <a:rPr lang="x-none" sz="1100">
                          <a:effectLst/>
                        </a:rPr>
                        <a:t>F</a:t>
                      </a:r>
                      <a:r>
                        <a:rPr lang="en-US" sz="1100">
                          <a:effectLst/>
                        </a:rPr>
                        <a:t>oster a climate that promotes student integration, advances employee collaboration, and maximizes links to the community.</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900">
                          <a:effectLst/>
                        </a:rPr>
                        <a:t>Strategic Plan</a:t>
                      </a:r>
                      <a:endParaRPr lang="en-US" sz="1500">
                        <a:effectLst/>
                      </a:endParaRPr>
                    </a:p>
                    <a:p>
                      <a:pPr marL="0" marR="0" algn="l">
                        <a:spcBef>
                          <a:spcPts val="0"/>
                        </a:spcBef>
                        <a:spcAft>
                          <a:spcPts val="0"/>
                        </a:spcAft>
                      </a:pPr>
                      <a:r>
                        <a:rPr lang="en-US" sz="900">
                          <a:effectLst/>
                        </a:rPr>
                        <a:t>Focus: 1</a:t>
                      </a:r>
                      <a:endParaRPr lang="en-US" sz="1500">
                        <a:effectLst/>
                      </a:endParaRPr>
                    </a:p>
                    <a:p>
                      <a:pPr marL="0" marR="0" algn="l">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l">
                        <a:spcBef>
                          <a:spcPts val="0"/>
                        </a:spcBef>
                        <a:spcAft>
                          <a:spcPts val="0"/>
                        </a:spcAft>
                      </a:pPr>
                      <a:r>
                        <a:rPr lang="en-US" sz="900" dirty="0">
                          <a:effectLst/>
                          <a:highlight>
                            <a:srgbClr val="FFFF00"/>
                          </a:highlight>
                        </a:rPr>
                        <a:t> </a:t>
                      </a:r>
                      <a:endParaRPr lang="en-US" sz="1500" dirty="0">
                        <a:effectLst/>
                      </a:endParaRPr>
                    </a:p>
                    <a:p>
                      <a:pPr marL="0" marR="0" algn="l">
                        <a:spcBef>
                          <a:spcPts val="0"/>
                        </a:spcBef>
                        <a:spcAft>
                          <a:spcPts val="0"/>
                        </a:spcAft>
                      </a:pPr>
                      <a:r>
                        <a:rPr lang="en-US" sz="900" dirty="0">
                          <a:effectLst/>
                          <a:highlight>
                            <a:srgbClr val="FFFF00"/>
                          </a:highlight>
                        </a:rPr>
                        <a:t> </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nchor="ctr"/>
                </a:tc>
              </a:tr>
              <a:tr h="141341">
                <a:tc gridSpan="6">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82682">
                <a:tc gridSpan="2">
                  <a:txBody>
                    <a:bodyPr/>
                    <a:lstStyle/>
                    <a:p>
                      <a:pPr marL="0" marR="0" algn="ctr">
                        <a:spcBef>
                          <a:spcPts val="0"/>
                        </a:spcBef>
                        <a:spcAft>
                          <a:spcPts val="0"/>
                        </a:spcAft>
                      </a:pPr>
                      <a:r>
                        <a:rPr lang="en-US" sz="900">
                          <a:effectLst/>
                        </a:rPr>
                        <a:t>Initiative/Task(s)</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gridSpan="3">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r>
              <a:tr h="268080">
                <a:tc>
                  <a:txBody>
                    <a:bodyPr/>
                    <a:lstStyle/>
                    <a:p>
                      <a:pPr marL="0" marR="0" algn="l">
                        <a:spcBef>
                          <a:spcPts val="0"/>
                        </a:spcBef>
                        <a:spcAft>
                          <a:spcPts val="0"/>
                        </a:spcAft>
                      </a:pPr>
                      <a:r>
                        <a:rPr lang="en-US" sz="900">
                          <a:effectLst/>
                        </a:rPr>
                        <a:t>1.1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9">
                  <a:txBody>
                    <a:bodyPr/>
                    <a:lstStyle/>
                    <a:p>
                      <a:pPr marL="0" marR="0">
                        <a:lnSpc>
                          <a:spcPct val="115000"/>
                        </a:lnSpc>
                        <a:spcBef>
                          <a:spcPts val="0"/>
                        </a:spcBef>
                        <a:spcAft>
                          <a:spcPts val="0"/>
                        </a:spcAft>
                      </a:pPr>
                      <a:r>
                        <a:rPr lang="en-US" sz="700">
                          <a:effectLst/>
                        </a:rPr>
                        <a:t>STUDENTS:    Build a culture of learning and belonging by promoting student connections and relationships.</a:t>
                      </a:r>
                      <a:endParaRPr lang="en-US" sz="1000">
                        <a:effectLst/>
                      </a:endParaRPr>
                    </a:p>
                    <a:p>
                      <a:pPr marL="0" marR="0" algn="l">
                        <a:spcBef>
                          <a:spcPts val="0"/>
                        </a:spcBef>
                        <a:spcAft>
                          <a:spcPts val="0"/>
                        </a:spcAft>
                      </a:pPr>
                      <a:r>
                        <a:rPr lang="en-US" sz="700">
                          <a:effectLst/>
                        </a:rPr>
                        <a:t>Task A:</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0382">
                <a:tc>
                  <a:txBody>
                    <a:bodyPr/>
                    <a:lstStyle/>
                    <a:p>
                      <a:pPr marL="0" marR="0" algn="l">
                        <a:spcBef>
                          <a:spcPts val="0"/>
                        </a:spcBef>
                        <a:spcAft>
                          <a:spcPts val="0"/>
                        </a:spcAft>
                      </a:pPr>
                      <a:r>
                        <a:rPr lang="en-US" sz="900">
                          <a:effectLst/>
                        </a:rPr>
                        <a:t>1.2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9">
                  <a:txBody>
                    <a:bodyPr/>
                    <a:lstStyle/>
                    <a:p>
                      <a:pPr marL="0" marR="0" algn="l">
                        <a:spcBef>
                          <a:spcPts val="0"/>
                        </a:spcBef>
                        <a:spcAft>
                          <a:spcPts val="0"/>
                        </a:spcAft>
                      </a:pPr>
                      <a:r>
                        <a:rPr lang="en-US" sz="700">
                          <a:effectLst/>
                        </a:rPr>
                        <a:t>EMPLOYEES:     Cultivate organizational unity and pride through an atmosphere of mutual respect, knowledge, and teamwork.</a:t>
                      </a:r>
                      <a:endParaRPr lang="en-US" sz="1500">
                        <a:effectLst/>
                      </a:endParaRPr>
                    </a:p>
                    <a:p>
                      <a:pPr marL="0" marR="0" algn="l">
                        <a:spcBef>
                          <a:spcPts val="0"/>
                        </a:spcBef>
                        <a:spcAft>
                          <a:spcPts val="0"/>
                        </a:spcAft>
                      </a:pPr>
                      <a:r>
                        <a:rPr lang="en-US" sz="700">
                          <a:effectLst/>
                        </a:rPr>
                        <a:t>Task A:</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842">
                <a:tc>
                  <a:txBody>
                    <a:bodyPr/>
                    <a:lstStyle/>
                    <a:p>
                      <a:pPr marL="0" marR="0" algn="l">
                        <a:spcBef>
                          <a:spcPts val="0"/>
                        </a:spcBef>
                        <a:spcAft>
                          <a:spcPts val="0"/>
                        </a:spcAft>
                      </a:pPr>
                      <a:r>
                        <a:rPr lang="en-US" sz="900">
                          <a:effectLst/>
                        </a:rPr>
                        <a:t>1.3</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9">
                  <a:txBody>
                    <a:bodyPr/>
                    <a:lstStyle/>
                    <a:p>
                      <a:pPr marL="0" marR="0">
                        <a:lnSpc>
                          <a:spcPct val="115000"/>
                        </a:lnSpc>
                        <a:spcBef>
                          <a:spcPts val="0"/>
                        </a:spcBef>
                        <a:spcAft>
                          <a:spcPts val="0"/>
                        </a:spcAft>
                      </a:pPr>
                      <a:r>
                        <a:rPr lang="en-US" sz="700" dirty="0">
                          <a:effectLst/>
                        </a:rPr>
                        <a:t>COMMUNITY:    Strengthen awareness of the college and establish effective community partnerships.</a:t>
                      </a:r>
                      <a:endParaRPr lang="en-US" sz="1000" dirty="0">
                        <a:effectLst/>
                      </a:endParaRPr>
                    </a:p>
                    <a:p>
                      <a:pPr marL="0" marR="0">
                        <a:lnSpc>
                          <a:spcPct val="115000"/>
                        </a:lnSpc>
                        <a:spcBef>
                          <a:spcPts val="0"/>
                        </a:spcBef>
                        <a:spcAft>
                          <a:spcPts val="0"/>
                        </a:spcAft>
                      </a:pPr>
                      <a:r>
                        <a:rPr lang="en-US" sz="700" dirty="0">
                          <a:effectLst/>
                        </a:rPr>
                        <a:t>Task 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Rectangle 2"/>
          <p:cNvSpPr>
            <a:spLocks noChangeArrowheads="1"/>
          </p:cNvSpPr>
          <p:nvPr/>
        </p:nvSpPr>
        <p:spPr bwMode="auto">
          <a:xfrm>
            <a:off x="31955" y="59352"/>
            <a:ext cx="14101947" cy="57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3073" name="Picture 1" descr="Academic Logo_Black Vertical 2"/>
          <p:cNvPicPr>
            <a:picLocks noChangeAspect="1" noChangeArrowheads="1"/>
          </p:cNvPicPr>
          <p:nvPr/>
        </p:nvPicPr>
        <p:blipFill>
          <a:blip r:embed="rId2">
            <a:extLst>
              <a:ext uri="{28A0092B-C50C-407E-A947-70E740481C1C}">
                <a14:useLocalDpi xmlns:a14="http://schemas.microsoft.com/office/drawing/2010/main" val="0"/>
              </a:ext>
            </a:extLst>
          </a:blip>
          <a:srcRect l="20000" t="10001" r="20000" b="46001"/>
          <a:stretch>
            <a:fillRect/>
          </a:stretch>
        </p:blipFill>
        <p:spPr bwMode="auto">
          <a:xfrm>
            <a:off x="1378569" y="113615"/>
            <a:ext cx="1159473" cy="10632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College of The Albemarle </a:t>
            </a:r>
            <a:endParaRPr kumimoji="0" lang="en-US"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Unit Action Plan:</a:t>
            </a:r>
            <a:endParaRPr kumimoji="0" lang="en-US"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2016-2017</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288643145"/>
              </p:ext>
            </p:extLst>
          </p:nvPr>
        </p:nvGraphicFramePr>
        <p:xfrm>
          <a:off x="477983" y="3161582"/>
          <a:ext cx="10993581" cy="1538933"/>
        </p:xfrm>
        <a:graphic>
          <a:graphicData uri="http://schemas.openxmlformats.org/drawingml/2006/table">
            <a:tbl>
              <a:tblPr>
                <a:tableStyleId>{5C22544A-7EE6-4342-B048-85BDC9FD1C3A}</a:tableStyleId>
              </a:tblPr>
              <a:tblGrid>
                <a:gridCol w="527264"/>
                <a:gridCol w="260988"/>
                <a:gridCol w="650705"/>
                <a:gridCol w="1745793"/>
                <a:gridCol w="1745793"/>
                <a:gridCol w="1745793"/>
                <a:gridCol w="2165488"/>
                <a:gridCol w="1407214"/>
                <a:gridCol w="634833"/>
                <a:gridCol w="109710"/>
              </a:tblGrid>
              <a:tr h="439367">
                <a:tc gridSpan="2">
                  <a:txBody>
                    <a:bodyPr/>
                    <a:lstStyle/>
                    <a:p>
                      <a:pPr marL="0" marR="0" algn="l">
                        <a:spcBef>
                          <a:spcPts val="0"/>
                        </a:spcBef>
                        <a:spcAft>
                          <a:spcPts val="0"/>
                        </a:spcAft>
                      </a:pPr>
                      <a:r>
                        <a:rPr lang="en-US" sz="900" dirty="0">
                          <a:effectLst/>
                        </a:rPr>
                        <a:t>Outcome Focus 2: </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gridSpan="5">
                  <a:txBody>
                    <a:bodyPr/>
                    <a:lstStyle/>
                    <a:p>
                      <a:pPr marL="0" marR="0">
                        <a:spcBef>
                          <a:spcPts val="0"/>
                        </a:spcBef>
                        <a:spcAft>
                          <a:spcPts val="0"/>
                        </a:spcAft>
                      </a:pPr>
                      <a:r>
                        <a:rPr lang="en-US" sz="1100">
                          <a:effectLst/>
                        </a:rPr>
                        <a:t>TRANSFORM: Provide a challenging and supportive environment that offers diverse academic pathways and career development that improves the region’s quality of life.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900">
                          <a:effectLst/>
                        </a:rPr>
                        <a:t>Strategic Plan</a:t>
                      </a:r>
                      <a:endParaRPr lang="en-US" sz="1500">
                        <a:effectLst/>
                      </a:endParaRPr>
                    </a:p>
                    <a:p>
                      <a:pPr marL="0" marR="0" algn="l">
                        <a:spcBef>
                          <a:spcPts val="0"/>
                        </a:spcBef>
                        <a:spcAft>
                          <a:spcPts val="0"/>
                        </a:spcAft>
                      </a:pPr>
                      <a:r>
                        <a:rPr lang="en-US" sz="900">
                          <a:effectLst/>
                        </a:rPr>
                        <a:t>Focus: 2</a:t>
                      </a:r>
                      <a:endParaRPr lang="en-US" sz="1500">
                        <a:effectLst/>
                      </a:endParaRPr>
                    </a:p>
                    <a:p>
                      <a:pPr marL="0" marR="0" algn="l">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l">
                        <a:spcBef>
                          <a:spcPts val="0"/>
                        </a:spcBef>
                        <a:spcAft>
                          <a:spcPts val="0"/>
                        </a:spcAft>
                      </a:pPr>
                      <a:r>
                        <a:rPr lang="en-US" sz="900">
                          <a:effectLst/>
                          <a:highlight>
                            <a:srgbClr val="FFFF00"/>
                          </a:highlight>
                        </a:rPr>
                        <a:t> </a:t>
                      </a:r>
                      <a:endParaRPr lang="en-US" sz="1500">
                        <a:effectLst/>
                      </a:endParaRPr>
                    </a:p>
                    <a:p>
                      <a:pPr marL="0" marR="0" algn="l">
                        <a:spcBef>
                          <a:spcPts val="0"/>
                        </a:spcBef>
                        <a:spcAft>
                          <a:spcPts val="0"/>
                        </a:spcAft>
                      </a:pPr>
                      <a:r>
                        <a:rPr lang="en-US" sz="900">
                          <a:effectLst/>
                          <a:highlight>
                            <a:srgbClr val="FFFF00"/>
                          </a:highligh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nchor="ctr"/>
                </a:tc>
              </a:tr>
              <a:tr h="109842">
                <a:tc gridSpan="6">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50805">
                <a:tc gridSpan="2">
                  <a:txBody>
                    <a:bodyPr/>
                    <a:lstStyle/>
                    <a:p>
                      <a:pPr marL="0" marR="0" algn="ctr">
                        <a:spcBef>
                          <a:spcPts val="0"/>
                        </a:spcBef>
                        <a:spcAft>
                          <a:spcPts val="0"/>
                        </a:spcAft>
                      </a:pPr>
                      <a:r>
                        <a:rPr lang="en-US" sz="900">
                          <a:effectLst/>
                        </a:rPr>
                        <a:t>Initiative/Task(s)</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gridSpan="3">
                  <a:txBody>
                    <a:bodyPr/>
                    <a:lstStyle/>
                    <a:p>
                      <a:pPr marL="0" marR="0" algn="ctr">
                        <a:spcBef>
                          <a:spcPts val="0"/>
                        </a:spcBef>
                        <a:spcAft>
                          <a:spcPts val="0"/>
                        </a:spcAft>
                      </a:pPr>
                      <a:r>
                        <a:rPr lang="en-US" sz="900" dirty="0">
                          <a:effectLst/>
                        </a:rPr>
                        <a:t> </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r>
              <a:tr h="201377">
                <a:tc>
                  <a:txBody>
                    <a:bodyPr/>
                    <a:lstStyle/>
                    <a:p>
                      <a:pPr marL="0" marR="0" algn="l">
                        <a:spcBef>
                          <a:spcPts val="0"/>
                        </a:spcBef>
                        <a:spcAft>
                          <a:spcPts val="0"/>
                        </a:spcAft>
                      </a:pPr>
                      <a:r>
                        <a:rPr lang="en-US" sz="900">
                          <a:effectLst/>
                        </a:rPr>
                        <a:t>2.1</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9">
                  <a:txBody>
                    <a:bodyPr/>
                    <a:lstStyle/>
                    <a:p>
                      <a:pPr marL="0" marR="0">
                        <a:lnSpc>
                          <a:spcPct val="115000"/>
                        </a:lnSpc>
                        <a:spcBef>
                          <a:spcPts val="0"/>
                        </a:spcBef>
                        <a:spcAft>
                          <a:spcPts val="0"/>
                        </a:spcAft>
                      </a:pPr>
                      <a:r>
                        <a:rPr lang="en-US" sz="700">
                          <a:effectLst/>
                        </a:rPr>
                        <a:t>PATHWAYS:    Provide seamless and structured educational pathways.</a:t>
                      </a:r>
                      <a:endParaRPr lang="en-US" sz="1000">
                        <a:effectLst/>
                      </a:endParaRPr>
                    </a:p>
                    <a:p>
                      <a:pPr marL="0" marR="0" algn="l">
                        <a:spcBef>
                          <a:spcPts val="0"/>
                        </a:spcBef>
                        <a:spcAft>
                          <a:spcPts val="0"/>
                        </a:spcAft>
                      </a:pPr>
                      <a:r>
                        <a:rPr lang="en-US" sz="700">
                          <a:effectLst/>
                        </a:rPr>
                        <a:t>Task A:</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927">
                <a:tc>
                  <a:txBody>
                    <a:bodyPr/>
                    <a:lstStyle/>
                    <a:p>
                      <a:pPr marL="0" marR="0" algn="l">
                        <a:spcBef>
                          <a:spcPts val="0"/>
                        </a:spcBef>
                        <a:spcAft>
                          <a:spcPts val="0"/>
                        </a:spcAft>
                      </a:pPr>
                      <a:r>
                        <a:rPr lang="en-US" sz="900">
                          <a:effectLst/>
                        </a:rPr>
                        <a:t>2.2</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9">
                  <a:txBody>
                    <a:bodyPr/>
                    <a:lstStyle/>
                    <a:p>
                      <a:pPr marL="0" marR="0" algn="l">
                        <a:spcBef>
                          <a:spcPts val="0"/>
                        </a:spcBef>
                        <a:spcAft>
                          <a:spcPts val="0"/>
                        </a:spcAft>
                      </a:pPr>
                      <a:r>
                        <a:rPr lang="x-none" sz="700">
                          <a:effectLst/>
                        </a:rPr>
                        <a:t>PERSISTENCE:   Support progression and completion.</a:t>
                      </a:r>
                      <a:endParaRPr lang="en-US" sz="1500">
                        <a:effectLst/>
                      </a:endParaRPr>
                    </a:p>
                    <a:p>
                      <a:pPr marL="0" marR="0">
                        <a:lnSpc>
                          <a:spcPct val="115000"/>
                        </a:lnSpc>
                        <a:spcBef>
                          <a:spcPts val="0"/>
                        </a:spcBef>
                        <a:spcAft>
                          <a:spcPts val="0"/>
                        </a:spcAft>
                      </a:pPr>
                      <a:r>
                        <a:rPr lang="en-US" sz="700">
                          <a:effectLst/>
                        </a:rPr>
                        <a:t>Task 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927">
                <a:tc>
                  <a:txBody>
                    <a:bodyPr/>
                    <a:lstStyle/>
                    <a:p>
                      <a:pPr marL="0" marR="0" algn="l">
                        <a:spcBef>
                          <a:spcPts val="0"/>
                        </a:spcBef>
                        <a:spcAft>
                          <a:spcPts val="0"/>
                        </a:spcAft>
                      </a:pPr>
                      <a:r>
                        <a:rPr lang="en-US" sz="900">
                          <a:effectLst/>
                        </a:rPr>
                        <a:t>2.3</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9">
                  <a:txBody>
                    <a:bodyPr/>
                    <a:lstStyle/>
                    <a:p>
                      <a:pPr marL="0" marR="0" algn="l">
                        <a:spcBef>
                          <a:spcPts val="0"/>
                        </a:spcBef>
                        <a:spcAft>
                          <a:spcPts val="0"/>
                        </a:spcAft>
                      </a:pPr>
                      <a:r>
                        <a:rPr lang="x-none" sz="700" dirty="0">
                          <a:effectLst/>
                        </a:rPr>
                        <a:t>PROGRESSION:    Enhance economic, workforce, and community development by aligning education and services to meet regional needs.</a:t>
                      </a:r>
                      <a:endParaRPr lang="en-US" sz="1500" dirty="0">
                        <a:effectLst/>
                      </a:endParaRPr>
                    </a:p>
                    <a:p>
                      <a:pPr marL="0" marR="0">
                        <a:lnSpc>
                          <a:spcPct val="115000"/>
                        </a:lnSpc>
                        <a:spcBef>
                          <a:spcPts val="0"/>
                        </a:spcBef>
                        <a:spcAft>
                          <a:spcPts val="0"/>
                        </a:spcAft>
                      </a:pPr>
                      <a:r>
                        <a:rPr lang="en-US" sz="700" dirty="0">
                          <a:effectLst/>
                        </a:rPr>
                        <a:t>Task 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14996278"/>
              </p:ext>
            </p:extLst>
          </p:nvPr>
        </p:nvGraphicFramePr>
        <p:xfrm>
          <a:off x="509152" y="4868020"/>
          <a:ext cx="10952020" cy="1796569"/>
        </p:xfrm>
        <a:graphic>
          <a:graphicData uri="http://schemas.openxmlformats.org/drawingml/2006/table">
            <a:tbl>
              <a:tblPr>
                <a:tableStyleId>{5C22544A-7EE6-4342-B048-85BDC9FD1C3A}</a:tableStyleId>
              </a:tblPr>
              <a:tblGrid>
                <a:gridCol w="448479"/>
                <a:gridCol w="221991"/>
                <a:gridCol w="119339"/>
                <a:gridCol w="434136"/>
                <a:gridCol w="1484932"/>
                <a:gridCol w="1484932"/>
                <a:gridCol w="1484932"/>
                <a:gridCol w="1841916"/>
                <a:gridCol w="1196946"/>
                <a:gridCol w="539975"/>
                <a:gridCol w="1694442"/>
              </a:tblGrid>
              <a:tr h="560552">
                <a:tc gridSpan="3">
                  <a:txBody>
                    <a:bodyPr/>
                    <a:lstStyle/>
                    <a:p>
                      <a:pPr marL="0" marR="0" algn="l">
                        <a:spcBef>
                          <a:spcPts val="0"/>
                        </a:spcBef>
                        <a:spcAft>
                          <a:spcPts val="0"/>
                        </a:spcAft>
                      </a:pPr>
                      <a:r>
                        <a:rPr lang="en-US" sz="900" dirty="0">
                          <a:effectLst/>
                        </a:rPr>
                        <a:t>Outcome Focus 3: </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pPr marL="0" marR="0" algn="l">
                        <a:spcBef>
                          <a:spcPts val="0"/>
                        </a:spcBef>
                        <a:spcAft>
                          <a:spcPts val="0"/>
                        </a:spcAft>
                      </a:pP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5">
                  <a:txBody>
                    <a:bodyPr/>
                    <a:lstStyle/>
                    <a:p>
                      <a:pPr marL="0" marR="0" algn="l">
                        <a:spcBef>
                          <a:spcPts val="0"/>
                        </a:spcBef>
                        <a:spcAft>
                          <a:spcPts val="0"/>
                        </a:spcAft>
                      </a:pPr>
                      <a:r>
                        <a:rPr lang="en-US" sz="1100" dirty="0">
                          <a:effectLst/>
                        </a:rPr>
                        <a:t>INVEST: </a:t>
                      </a:r>
                      <a:r>
                        <a:rPr lang="x-none" sz="1100" dirty="0">
                          <a:effectLst/>
                        </a:rPr>
                        <a:t>Achieve a culture of excellence through empowerment of human resources and exemplary stewardship.</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900">
                          <a:effectLst/>
                        </a:rPr>
                        <a:t>Strategic Plan</a:t>
                      </a:r>
                      <a:endParaRPr lang="en-US" sz="1500">
                        <a:effectLst/>
                      </a:endParaRPr>
                    </a:p>
                    <a:p>
                      <a:pPr marL="0" marR="0" algn="l">
                        <a:spcBef>
                          <a:spcPts val="0"/>
                        </a:spcBef>
                        <a:spcAft>
                          <a:spcPts val="0"/>
                        </a:spcAft>
                      </a:pPr>
                      <a:r>
                        <a:rPr lang="en-US" sz="900">
                          <a:effectLst/>
                        </a:rPr>
                        <a:t>Focus: 3</a:t>
                      </a:r>
                      <a:endParaRPr lang="en-US" sz="1500">
                        <a:effectLst/>
                      </a:endParaRPr>
                    </a:p>
                    <a:p>
                      <a:pPr marL="0" marR="0" algn="l">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l">
                        <a:spcBef>
                          <a:spcPts val="0"/>
                        </a:spcBef>
                        <a:spcAft>
                          <a:spcPts val="0"/>
                        </a:spcAft>
                      </a:pPr>
                      <a:r>
                        <a:rPr lang="en-US" sz="900">
                          <a:effectLst/>
                          <a:highlight>
                            <a:srgbClr val="FFFF00"/>
                          </a:highlight>
                        </a:rPr>
                        <a:t> </a:t>
                      </a:r>
                      <a:endParaRPr lang="en-US" sz="1500">
                        <a:effectLst/>
                      </a:endParaRPr>
                    </a:p>
                    <a:p>
                      <a:pPr marL="0" marR="0" algn="l">
                        <a:spcBef>
                          <a:spcPts val="0"/>
                        </a:spcBef>
                        <a:spcAft>
                          <a:spcPts val="0"/>
                        </a:spcAft>
                      </a:pPr>
                      <a:r>
                        <a:rPr lang="en-US" sz="900">
                          <a:effectLst/>
                          <a:highlight>
                            <a:srgbClr val="FFFF00"/>
                          </a:highligh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nchor="ctr"/>
                </a:tc>
              </a:tr>
              <a:tr h="140138">
                <a:tc gridSpan="7">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900" dirty="0">
                          <a:effectLst/>
                        </a:rPr>
                        <a:t> </a:t>
                      </a: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30492">
                <a:tc gridSpan="2">
                  <a:txBody>
                    <a:bodyPr/>
                    <a:lstStyle/>
                    <a:p>
                      <a:pPr marL="0" marR="0" algn="ctr">
                        <a:spcBef>
                          <a:spcPts val="0"/>
                        </a:spcBef>
                        <a:spcAft>
                          <a:spcPts val="0"/>
                        </a:spcAft>
                      </a:pPr>
                      <a:r>
                        <a:rPr lang="en-US" sz="900">
                          <a:effectLst/>
                        </a:rPr>
                        <a:t>Initiative/Task(s)</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gridSpan="2">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gridSpan="3">
                  <a:txBody>
                    <a:bodyPr/>
                    <a:lstStyle/>
                    <a:p>
                      <a:pPr marL="0" marR="0" algn="ctr">
                        <a:spcBef>
                          <a:spcPts val="0"/>
                        </a:spcBef>
                        <a:spcAft>
                          <a:spcPts val="0"/>
                        </a:spcAft>
                      </a:pPr>
                      <a:r>
                        <a:rPr lang="en-US" sz="900">
                          <a:effectLst/>
                        </a:rPr>
                        <a:t> </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nchor="ctr"/>
                </a:tc>
                <a:tc hMerge="1">
                  <a:txBody>
                    <a:bodyPr/>
                    <a:lstStyle/>
                    <a:p>
                      <a:endParaRPr lang="en-US"/>
                    </a:p>
                  </a:txBody>
                  <a:tcPr/>
                </a:tc>
                <a:tc hMerge="1">
                  <a:txBody>
                    <a:bodyPr/>
                    <a:lstStyle/>
                    <a:p>
                      <a:endParaRPr lang="en-US"/>
                    </a:p>
                  </a:txBody>
                  <a:tcPr/>
                </a:tc>
              </a:tr>
              <a:tr h="267430">
                <a:tc>
                  <a:txBody>
                    <a:bodyPr/>
                    <a:lstStyle/>
                    <a:p>
                      <a:pPr marL="0" marR="0" algn="l">
                        <a:spcBef>
                          <a:spcPts val="0"/>
                        </a:spcBef>
                        <a:spcAft>
                          <a:spcPts val="0"/>
                        </a:spcAft>
                      </a:pPr>
                      <a:r>
                        <a:rPr lang="en-US" sz="900">
                          <a:effectLst/>
                        </a:rPr>
                        <a:t>3.1</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10">
                  <a:txBody>
                    <a:bodyPr/>
                    <a:lstStyle/>
                    <a:p>
                      <a:pPr marL="0" marR="0" algn="l">
                        <a:spcBef>
                          <a:spcPts val="0"/>
                        </a:spcBef>
                        <a:spcAft>
                          <a:spcPts val="0"/>
                        </a:spcAft>
                      </a:pPr>
                      <a:r>
                        <a:rPr lang="x-none" sz="700">
                          <a:effectLst/>
                        </a:rPr>
                        <a:t>INNOVATION:    Explore and deploy cutting-edge best practices and technology that solve problems, enhance performance, and advance the college.</a:t>
                      </a:r>
                      <a:endParaRPr lang="en-US" sz="1500">
                        <a:effectLst/>
                      </a:endParaRPr>
                    </a:p>
                    <a:p>
                      <a:pPr marL="0" marR="0">
                        <a:lnSpc>
                          <a:spcPct val="115000"/>
                        </a:lnSpc>
                        <a:spcBef>
                          <a:spcPts val="0"/>
                        </a:spcBef>
                        <a:spcAft>
                          <a:spcPts val="0"/>
                        </a:spcAft>
                      </a:pPr>
                      <a:r>
                        <a:rPr lang="en-US" sz="700">
                          <a:effectLst/>
                        </a:rPr>
                        <a:t>Task 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6920">
                <a:tc>
                  <a:txBody>
                    <a:bodyPr/>
                    <a:lstStyle/>
                    <a:p>
                      <a:pPr marL="0" marR="0" algn="l">
                        <a:spcBef>
                          <a:spcPts val="0"/>
                        </a:spcBef>
                        <a:spcAft>
                          <a:spcPts val="0"/>
                        </a:spcAft>
                      </a:pPr>
                      <a:r>
                        <a:rPr lang="en-US" sz="900">
                          <a:effectLst/>
                        </a:rPr>
                        <a:t>3.2</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10">
                  <a:txBody>
                    <a:bodyPr/>
                    <a:lstStyle/>
                    <a:p>
                      <a:pPr marL="0" marR="0">
                        <a:spcBef>
                          <a:spcPts val="0"/>
                        </a:spcBef>
                        <a:spcAft>
                          <a:spcPts val="0"/>
                        </a:spcAft>
                      </a:pPr>
                      <a:r>
                        <a:rPr lang="en-US" sz="700">
                          <a:effectLst/>
                        </a:rPr>
                        <a:t>DISTINCTION: Exemplify excellence through actions that achieve prominence at local, statewide, or national levels.</a:t>
                      </a:r>
                      <a:endParaRPr lang="en-US" sz="1100">
                        <a:effectLst/>
                      </a:endParaRPr>
                    </a:p>
                    <a:p>
                      <a:pPr marL="0" marR="0">
                        <a:lnSpc>
                          <a:spcPct val="115000"/>
                        </a:lnSpc>
                        <a:spcBef>
                          <a:spcPts val="0"/>
                        </a:spcBef>
                        <a:spcAft>
                          <a:spcPts val="0"/>
                        </a:spcAft>
                      </a:pPr>
                      <a:r>
                        <a:rPr lang="en-US" sz="700">
                          <a:effectLst/>
                        </a:rPr>
                        <a:t>Task 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037">
                <a:tc>
                  <a:txBody>
                    <a:bodyPr/>
                    <a:lstStyle/>
                    <a:p>
                      <a:pPr marL="0" marR="0" algn="l">
                        <a:spcBef>
                          <a:spcPts val="0"/>
                        </a:spcBef>
                        <a:spcAft>
                          <a:spcPts val="0"/>
                        </a:spcAft>
                      </a:pPr>
                      <a:r>
                        <a:rPr lang="en-US" sz="900">
                          <a:effectLst/>
                        </a:rPr>
                        <a:t>3.3</a:t>
                      </a:r>
                      <a:endParaRPr lang="en-US" sz="1500" b="1">
                        <a:effectLst/>
                        <a:latin typeface="Arial" panose="020B0604020202020204" pitchFamily="34" charset="0"/>
                        <a:ea typeface="Times New Roman" panose="02020603050405020304" pitchFamily="18" charset="0"/>
                        <a:cs typeface="Times New Roman" panose="02020603050405020304" pitchFamily="18" charset="0"/>
                      </a:endParaRPr>
                    </a:p>
                  </a:txBody>
                  <a:tcPr marL="63062" marR="63062" marT="0" marB="0"/>
                </a:tc>
                <a:tc gridSpan="10">
                  <a:txBody>
                    <a:bodyPr/>
                    <a:lstStyle/>
                    <a:p>
                      <a:pPr marL="0" marR="0" algn="l">
                        <a:spcBef>
                          <a:spcPts val="0"/>
                        </a:spcBef>
                        <a:spcAft>
                          <a:spcPts val="0"/>
                        </a:spcAft>
                      </a:pPr>
                      <a:r>
                        <a:rPr lang="x-none" sz="700" dirty="0">
                          <a:effectLst/>
                        </a:rPr>
                        <a:t>STEWARDSHIP:   Optimize fiscal, physical and human resources.</a:t>
                      </a:r>
                      <a:endParaRPr lang="en-US" sz="1500" dirty="0">
                        <a:effectLst/>
                      </a:endParaRPr>
                    </a:p>
                    <a:p>
                      <a:pPr marL="0" marR="0">
                        <a:lnSpc>
                          <a:spcPct val="115000"/>
                        </a:lnSpc>
                        <a:spcBef>
                          <a:spcPts val="0"/>
                        </a:spcBef>
                        <a:spcAft>
                          <a:spcPts val="0"/>
                        </a:spcAft>
                      </a:pPr>
                      <a:r>
                        <a:rPr lang="en-US" sz="700" dirty="0">
                          <a:effectLst/>
                        </a:rPr>
                        <a:t>Task 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062" marR="63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225897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864352"/>
            <a:ext cx="8923084" cy="993648"/>
          </a:xfrm>
        </p:spPr>
        <p:txBody>
          <a:bodyPr/>
          <a:lstStyle/>
          <a:p>
            <a:r>
              <a:rPr lang="en-US" dirty="0" smtClean="0"/>
              <a:t>College’s Strategic Focus areas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8217450"/>
              </p:ext>
            </p:extLst>
          </p:nvPr>
        </p:nvGraphicFramePr>
        <p:xfrm>
          <a:off x="926590" y="140240"/>
          <a:ext cx="9983864" cy="5595543"/>
        </p:xfrm>
        <a:graphic>
          <a:graphicData uri="http://schemas.openxmlformats.org/drawingml/2006/table">
            <a:tbl>
              <a:tblPr firstRow="1" firstCol="1" bandRow="1">
                <a:tableStyleId>{5C22544A-7EE6-4342-B048-85BDC9FD1C3A}</a:tableStyleId>
              </a:tblPr>
              <a:tblGrid>
                <a:gridCol w="3385832"/>
                <a:gridCol w="3125384"/>
                <a:gridCol w="3472648"/>
              </a:tblGrid>
              <a:tr h="1984209">
                <a:tc>
                  <a:txBody>
                    <a:bodyPr/>
                    <a:lstStyle/>
                    <a:p>
                      <a:pPr marL="0" marR="0" algn="l">
                        <a:lnSpc>
                          <a:spcPct val="107000"/>
                        </a:lnSpc>
                        <a:spcBef>
                          <a:spcPts val="0"/>
                        </a:spcBef>
                        <a:spcAft>
                          <a:spcPts val="0"/>
                        </a:spcAft>
                      </a:pPr>
                      <a:r>
                        <a:rPr lang="en-US" sz="2000" dirty="0" smtClean="0">
                          <a:effectLst/>
                        </a:rPr>
                        <a:t>Engage</a:t>
                      </a:r>
                    </a:p>
                    <a:p>
                      <a:pPr marL="0" marR="0" algn="l">
                        <a:lnSpc>
                          <a:spcPct val="107000"/>
                        </a:lnSpc>
                        <a:spcBef>
                          <a:spcPts val="0"/>
                        </a:spcBef>
                        <a:spcAft>
                          <a:spcPts val="0"/>
                        </a:spcAft>
                      </a:pPr>
                      <a:endParaRPr lang="en-US" sz="1400" dirty="0">
                        <a:effectLst/>
                      </a:endParaRPr>
                    </a:p>
                    <a:p>
                      <a:pPr marL="0" marR="0" algn="l">
                        <a:spcBef>
                          <a:spcPts val="0"/>
                        </a:spcBef>
                        <a:spcAft>
                          <a:spcPts val="0"/>
                        </a:spcAft>
                      </a:pPr>
                      <a:r>
                        <a:rPr lang="en-US" sz="1400" dirty="0">
                          <a:effectLst/>
                        </a:rPr>
                        <a:t>Foster a climate that promotes student integration, advances employee collaboration, and maximizes links to the community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c>
                  <a:txBody>
                    <a:bodyPr/>
                    <a:lstStyle/>
                    <a:p>
                      <a:pPr marL="0" marR="0" algn="l">
                        <a:lnSpc>
                          <a:spcPct val="107000"/>
                        </a:lnSpc>
                        <a:spcBef>
                          <a:spcPts val="0"/>
                        </a:spcBef>
                        <a:spcAft>
                          <a:spcPts val="0"/>
                        </a:spcAft>
                      </a:pPr>
                      <a:r>
                        <a:rPr lang="en-US" sz="2000" dirty="0" smtClean="0">
                          <a:effectLst/>
                        </a:rPr>
                        <a:t>Transform</a:t>
                      </a:r>
                    </a:p>
                    <a:p>
                      <a:pPr marL="0" marR="0" algn="l">
                        <a:lnSpc>
                          <a:spcPct val="107000"/>
                        </a:lnSpc>
                        <a:spcBef>
                          <a:spcPts val="0"/>
                        </a:spcBef>
                        <a:spcAft>
                          <a:spcPts val="0"/>
                        </a:spcAft>
                      </a:pPr>
                      <a:endParaRPr lang="en-US" sz="1400" dirty="0">
                        <a:effectLst/>
                      </a:endParaRPr>
                    </a:p>
                    <a:p>
                      <a:pPr marL="0" marR="0" algn="l">
                        <a:spcBef>
                          <a:spcPts val="0"/>
                        </a:spcBef>
                        <a:spcAft>
                          <a:spcPts val="0"/>
                        </a:spcAft>
                      </a:pPr>
                      <a:r>
                        <a:rPr lang="en-US" sz="1400" dirty="0">
                          <a:effectLst/>
                        </a:rPr>
                        <a:t>Provide a challenging and supportive environment that offers diverse academic pathways and career development that improves the region’s quality of life.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c>
                  <a:txBody>
                    <a:bodyPr/>
                    <a:lstStyle/>
                    <a:p>
                      <a:pPr marL="0" marR="0" algn="l">
                        <a:lnSpc>
                          <a:spcPct val="107000"/>
                        </a:lnSpc>
                        <a:spcBef>
                          <a:spcPts val="0"/>
                        </a:spcBef>
                        <a:spcAft>
                          <a:spcPts val="0"/>
                        </a:spcAft>
                      </a:pPr>
                      <a:r>
                        <a:rPr lang="en-US" sz="2000" dirty="0" smtClean="0">
                          <a:effectLst/>
                        </a:rPr>
                        <a:t>Invest</a:t>
                      </a:r>
                    </a:p>
                    <a:p>
                      <a:pPr marL="0" marR="0" algn="l">
                        <a:lnSpc>
                          <a:spcPct val="107000"/>
                        </a:lnSpc>
                        <a:spcBef>
                          <a:spcPts val="0"/>
                        </a:spcBef>
                        <a:spcAft>
                          <a:spcPts val="0"/>
                        </a:spcAft>
                      </a:pPr>
                      <a:endParaRPr lang="en-US" sz="1400" dirty="0">
                        <a:effectLst/>
                      </a:endParaRPr>
                    </a:p>
                    <a:p>
                      <a:pPr marL="0" marR="0" algn="l">
                        <a:spcBef>
                          <a:spcPts val="0"/>
                        </a:spcBef>
                        <a:spcAft>
                          <a:spcPts val="0"/>
                        </a:spcAft>
                      </a:pPr>
                      <a:r>
                        <a:rPr lang="en-US" sz="1400" dirty="0">
                          <a:effectLst/>
                        </a:rPr>
                        <a:t>Achieve a culture of excellence through empowerment of human resources and exemplary stewardship.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r>
              <a:tr h="1290716">
                <a:tc>
                  <a:txBody>
                    <a:bodyPr/>
                    <a:lstStyle/>
                    <a:p>
                      <a:pPr marL="57150" marR="0">
                        <a:lnSpc>
                          <a:spcPct val="107000"/>
                        </a:lnSpc>
                        <a:spcBef>
                          <a:spcPts val="0"/>
                        </a:spcBef>
                        <a:spcAft>
                          <a:spcPts val="0"/>
                        </a:spcAft>
                      </a:pPr>
                      <a:r>
                        <a:rPr lang="en-US" sz="1400" b="1" dirty="0">
                          <a:solidFill>
                            <a:schemeClr val="bg1"/>
                          </a:solidFill>
                          <a:effectLst/>
                        </a:rPr>
                        <a:t>1.1 STUDENTS:    </a:t>
                      </a:r>
                      <a:r>
                        <a:rPr lang="en-US" sz="1400" b="0" dirty="0">
                          <a:solidFill>
                            <a:schemeClr val="bg1"/>
                          </a:solidFill>
                          <a:effectLst/>
                        </a:rPr>
                        <a:t>Build a culture of learning and belonging by promoting student connections and relationships.</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solidFill>
                      <a:schemeClr val="tx1">
                        <a:lumMod val="75000"/>
                      </a:schemeClr>
                    </a:solidFill>
                  </a:tcPr>
                </a:tc>
                <a:tc>
                  <a:txBody>
                    <a:bodyPr/>
                    <a:lstStyle/>
                    <a:p>
                      <a:pPr marL="31115" marR="0">
                        <a:lnSpc>
                          <a:spcPct val="107000"/>
                        </a:lnSpc>
                        <a:spcBef>
                          <a:spcPts val="0"/>
                        </a:spcBef>
                        <a:spcAft>
                          <a:spcPts val="0"/>
                        </a:spcAft>
                      </a:pPr>
                      <a:r>
                        <a:rPr lang="en-US" sz="1400" b="1" dirty="0">
                          <a:effectLst/>
                        </a:rPr>
                        <a:t>2.1   PATHWAYS:    </a:t>
                      </a:r>
                      <a:r>
                        <a:rPr lang="en-US" sz="1400" dirty="0">
                          <a:effectLst/>
                        </a:rPr>
                        <a:t>Provide seamless and structured educational pathways.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c>
                  <a:txBody>
                    <a:bodyPr/>
                    <a:lstStyle/>
                    <a:p>
                      <a:pPr marL="150495" marR="0" indent="-114300">
                        <a:lnSpc>
                          <a:spcPct val="107000"/>
                        </a:lnSpc>
                        <a:spcBef>
                          <a:spcPts val="0"/>
                        </a:spcBef>
                        <a:spcAft>
                          <a:spcPts val="0"/>
                        </a:spcAft>
                      </a:pPr>
                      <a:r>
                        <a:rPr lang="en-US" sz="1400" b="1" dirty="0">
                          <a:effectLst/>
                        </a:rPr>
                        <a:t>3.1   INNOVATION</a:t>
                      </a:r>
                      <a:r>
                        <a:rPr lang="en-US" sz="1400" dirty="0">
                          <a:effectLst/>
                        </a:rPr>
                        <a:t>:    Explore and deploy cutting-edge best practices and technology that solve problems, enhance performance, and advance the college.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r>
              <a:tr h="1029902">
                <a:tc>
                  <a:txBody>
                    <a:bodyPr/>
                    <a:lstStyle/>
                    <a:p>
                      <a:pPr marL="0" marR="0">
                        <a:lnSpc>
                          <a:spcPct val="107000"/>
                        </a:lnSpc>
                        <a:spcBef>
                          <a:spcPts val="0"/>
                        </a:spcBef>
                        <a:spcAft>
                          <a:spcPts val="0"/>
                        </a:spcAft>
                      </a:pPr>
                      <a:r>
                        <a:rPr lang="en-US" sz="1400" b="1" dirty="0">
                          <a:solidFill>
                            <a:schemeClr val="bg1"/>
                          </a:solidFill>
                          <a:effectLst/>
                        </a:rPr>
                        <a:t>1.2   EMPLOYEES:     </a:t>
                      </a:r>
                      <a:r>
                        <a:rPr lang="en-US" sz="1400" b="0" dirty="0">
                          <a:solidFill>
                            <a:schemeClr val="bg1"/>
                          </a:solidFill>
                          <a:effectLst/>
                        </a:rPr>
                        <a:t>Cultivate organizational unity and pride through an atmosphere of mutual respect, knowledge, and teamwork.  </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solidFill>
                      <a:schemeClr val="tx1">
                        <a:lumMod val="95000"/>
                      </a:schemeClr>
                    </a:solidFill>
                  </a:tcPr>
                </a:tc>
                <a:tc>
                  <a:txBody>
                    <a:bodyPr/>
                    <a:lstStyle/>
                    <a:p>
                      <a:pPr marL="0" marR="0">
                        <a:lnSpc>
                          <a:spcPct val="107000"/>
                        </a:lnSpc>
                        <a:spcBef>
                          <a:spcPts val="0"/>
                        </a:spcBef>
                        <a:spcAft>
                          <a:spcPts val="0"/>
                        </a:spcAft>
                      </a:pPr>
                      <a:r>
                        <a:rPr lang="en-US" sz="1400" b="1" dirty="0">
                          <a:effectLst/>
                        </a:rPr>
                        <a:t>2.2   PERSISTENCE:   </a:t>
                      </a:r>
                      <a:r>
                        <a:rPr lang="en-US" sz="1400" dirty="0">
                          <a:effectLst/>
                        </a:rPr>
                        <a:t>Support progression and completion.</a:t>
                      </a:r>
                    </a:p>
                    <a:p>
                      <a:pPr marL="45720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c>
                  <a:txBody>
                    <a:bodyPr/>
                    <a:lstStyle/>
                    <a:p>
                      <a:pPr marL="0" marR="0">
                        <a:lnSpc>
                          <a:spcPct val="107000"/>
                        </a:lnSpc>
                        <a:spcBef>
                          <a:spcPts val="0"/>
                        </a:spcBef>
                        <a:spcAft>
                          <a:spcPts val="0"/>
                        </a:spcAft>
                      </a:pPr>
                      <a:r>
                        <a:rPr lang="en-US" sz="1400" b="1" dirty="0">
                          <a:effectLst/>
                        </a:rPr>
                        <a:t>3.2   DISTINCTION:       </a:t>
                      </a:r>
                      <a:r>
                        <a:rPr lang="en-US" sz="1400" dirty="0">
                          <a:effectLst/>
                        </a:rPr>
                        <a:t>Exemplify excellence through actions that achieve prominence at local, statewide, or national levels.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r>
              <a:tr h="1290716">
                <a:tc>
                  <a:txBody>
                    <a:bodyPr/>
                    <a:lstStyle/>
                    <a:p>
                      <a:pPr marL="0" marR="0">
                        <a:lnSpc>
                          <a:spcPct val="107000"/>
                        </a:lnSpc>
                        <a:spcBef>
                          <a:spcPts val="0"/>
                        </a:spcBef>
                        <a:spcAft>
                          <a:spcPts val="0"/>
                        </a:spcAft>
                      </a:pPr>
                      <a:r>
                        <a:rPr lang="en-US" sz="1400" b="1" dirty="0">
                          <a:solidFill>
                            <a:schemeClr val="bg1"/>
                          </a:solidFill>
                          <a:effectLst/>
                        </a:rPr>
                        <a:t>1.3   COMMUNITY:    </a:t>
                      </a:r>
                      <a:r>
                        <a:rPr lang="en-US" sz="1400" b="0" dirty="0">
                          <a:solidFill>
                            <a:schemeClr val="bg1"/>
                          </a:solidFill>
                          <a:effectLst/>
                        </a:rPr>
                        <a:t>Strengthen awareness of the college and establish effective community partnerships.</a:t>
                      </a:r>
                      <a:endParaRPr lang="en-US" sz="14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solidFill>
                      <a:schemeClr val="tx1">
                        <a:lumMod val="85000"/>
                      </a:schemeClr>
                    </a:solidFill>
                  </a:tcPr>
                </a:tc>
                <a:tc>
                  <a:txBody>
                    <a:bodyPr/>
                    <a:lstStyle/>
                    <a:p>
                      <a:pPr marL="0" marR="0">
                        <a:lnSpc>
                          <a:spcPct val="107000"/>
                        </a:lnSpc>
                        <a:spcBef>
                          <a:spcPts val="0"/>
                        </a:spcBef>
                        <a:spcAft>
                          <a:spcPts val="0"/>
                        </a:spcAft>
                      </a:pPr>
                      <a:r>
                        <a:rPr lang="en-US" sz="1400" b="1" dirty="0">
                          <a:effectLst/>
                        </a:rPr>
                        <a:t>2.3   PROGRESSION:    </a:t>
                      </a:r>
                      <a:r>
                        <a:rPr lang="en-US" sz="1400" dirty="0">
                          <a:effectLst/>
                        </a:rPr>
                        <a:t>Enhance economic, workforce, and community development by aligning education and services to meet regional needs.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c>
                  <a:txBody>
                    <a:bodyPr/>
                    <a:lstStyle/>
                    <a:p>
                      <a:pPr marL="0" marR="0">
                        <a:lnSpc>
                          <a:spcPct val="107000"/>
                        </a:lnSpc>
                        <a:spcBef>
                          <a:spcPts val="0"/>
                        </a:spcBef>
                        <a:spcAft>
                          <a:spcPts val="0"/>
                        </a:spcAft>
                      </a:pPr>
                      <a:r>
                        <a:rPr lang="en-US" sz="1400" b="1" dirty="0">
                          <a:effectLst/>
                        </a:rPr>
                        <a:t>3.3   STEWARDSHIP:   </a:t>
                      </a:r>
                      <a:r>
                        <a:rPr lang="en-US" sz="1400" dirty="0">
                          <a:effectLst/>
                        </a:rPr>
                        <a:t>Optimize fiscal, physical and human resources.</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13" marR="65613" marT="0" marB="0"/>
                </a:tc>
              </a:tr>
            </a:tbl>
          </a:graphicData>
        </a:graphic>
      </p:graphicFrame>
    </p:spTree>
    <p:extLst>
      <p:ext uri="{BB962C8B-B14F-4D97-AF65-F5344CB8AC3E}">
        <p14:creationId xmlns:p14="http://schemas.microsoft.com/office/powerpoint/2010/main" val="1839354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Systematic Improvements….</a:t>
            </a:r>
            <a:br>
              <a:rPr lang="en-US" dirty="0" smtClean="0"/>
            </a:br>
            <a:r>
              <a:rPr lang="en-US" dirty="0" smtClean="0"/>
              <a:t>Duplication and crossover</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SLO</a:t>
            </a:r>
          </a:p>
          <a:p>
            <a:r>
              <a:rPr lang="en-US" sz="2400" dirty="0" smtClean="0"/>
              <a:t>Program Review </a:t>
            </a:r>
          </a:p>
          <a:p>
            <a:r>
              <a:rPr lang="en-US" sz="2400" dirty="0" smtClean="0"/>
              <a:t>Program Viability</a:t>
            </a:r>
          </a:p>
          <a:p>
            <a:r>
              <a:rPr lang="en-US" sz="2400" dirty="0" smtClean="0"/>
              <a:t>Faculty Performance Evaluation</a:t>
            </a:r>
          </a:p>
          <a:p>
            <a:r>
              <a:rPr lang="en-US" sz="2400" dirty="0" smtClean="0"/>
              <a:t>Unit Action Plan</a:t>
            </a:r>
          </a:p>
          <a:p>
            <a:r>
              <a:rPr lang="en-US" sz="2400" dirty="0" smtClean="0"/>
              <a:t>Strategic Plan</a:t>
            </a:r>
          </a:p>
          <a:p>
            <a:r>
              <a:rPr lang="en-US" sz="2400" dirty="0" smtClean="0"/>
              <a:t>State Data on Performance Indicators</a:t>
            </a:r>
          </a:p>
          <a:p>
            <a:r>
              <a:rPr lang="en-US" sz="2400" dirty="0" smtClean="0"/>
              <a:t>Accreditation – College and Programs</a:t>
            </a:r>
          </a:p>
        </p:txBody>
      </p:sp>
    </p:spTree>
    <p:extLst>
      <p:ext uri="{BB962C8B-B14F-4D97-AF65-F5344CB8AC3E}">
        <p14:creationId xmlns:p14="http://schemas.microsoft.com/office/powerpoint/2010/main" val="3974137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Coordinators</a:t>
            </a:r>
            <a:endParaRPr lang="en-US" dirty="0"/>
          </a:p>
        </p:txBody>
      </p:sp>
      <p:sp>
        <p:nvSpPr>
          <p:cNvPr id="3" name="Content Placeholder 2"/>
          <p:cNvSpPr>
            <a:spLocks noGrp="1"/>
          </p:cNvSpPr>
          <p:nvPr>
            <p:ph idx="1"/>
          </p:nvPr>
        </p:nvSpPr>
        <p:spPr>
          <a:xfrm>
            <a:off x="684211" y="685800"/>
            <a:ext cx="8740343" cy="5081155"/>
          </a:xfrm>
        </p:spPr>
        <p:txBody>
          <a:bodyPr>
            <a:normAutofit fontScale="92500" lnSpcReduction="20000"/>
          </a:bodyPr>
          <a:lstStyle/>
          <a:p>
            <a:pPr marL="0" indent="0">
              <a:buNone/>
            </a:pPr>
            <a:endParaRPr lang="en-US" dirty="0" smtClean="0"/>
          </a:p>
          <a:p>
            <a:pPr marL="0" indent="0">
              <a:buNone/>
            </a:pPr>
            <a:endParaRPr lang="en-US" b="1" dirty="0"/>
          </a:p>
          <a:p>
            <a:pPr marL="0" indent="0">
              <a:buNone/>
            </a:pPr>
            <a:r>
              <a:rPr lang="en-US" sz="2400" b="1" dirty="0" smtClean="0"/>
              <a:t>Job Functions:</a:t>
            </a:r>
          </a:p>
          <a:p>
            <a:r>
              <a:rPr lang="en-US" b="1" dirty="0" smtClean="0"/>
              <a:t>Hiring faculty/ evaluations</a:t>
            </a:r>
          </a:p>
          <a:p>
            <a:r>
              <a:rPr lang="en-US" b="1" dirty="0" smtClean="0"/>
              <a:t>Curriculum standards maintained/ new courses</a:t>
            </a:r>
          </a:p>
          <a:p>
            <a:r>
              <a:rPr lang="en-US" b="1" dirty="0" smtClean="0"/>
              <a:t>Monitor enrollment</a:t>
            </a:r>
          </a:p>
          <a:p>
            <a:r>
              <a:rPr lang="en-US" b="1" dirty="0" smtClean="0"/>
              <a:t>Schedule classes</a:t>
            </a:r>
          </a:p>
          <a:p>
            <a:r>
              <a:rPr lang="en-US" b="1" dirty="0" smtClean="0"/>
              <a:t>Oversees Advisory committee</a:t>
            </a:r>
          </a:p>
          <a:p>
            <a:r>
              <a:rPr lang="en-US" b="1" dirty="0" smtClean="0"/>
              <a:t>Develop Budget</a:t>
            </a:r>
          </a:p>
          <a:p>
            <a:r>
              <a:rPr lang="en-US" b="1" dirty="0" smtClean="0"/>
              <a:t>Develops and maintains SLO, UAP</a:t>
            </a:r>
          </a:p>
          <a:p>
            <a:r>
              <a:rPr lang="en-US" b="1" dirty="0" smtClean="0"/>
              <a:t>Oversees Program Evaluation</a:t>
            </a:r>
          </a:p>
          <a:p>
            <a:r>
              <a:rPr lang="en-US" b="1" dirty="0" smtClean="0"/>
              <a:t>Outreach for recruitment</a:t>
            </a:r>
          </a:p>
          <a:p>
            <a:r>
              <a:rPr lang="en-US" b="1" dirty="0" smtClean="0"/>
              <a:t>Oversees Accreditation for program/ assists with College requirements</a:t>
            </a:r>
          </a:p>
          <a:p>
            <a:endParaRPr lang="en-US"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41873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for improvement</a:t>
            </a:r>
            <a:endParaRPr lang="en-US" dirty="0"/>
          </a:p>
        </p:txBody>
      </p:sp>
      <p:sp>
        <p:nvSpPr>
          <p:cNvPr id="3" name="Content Placeholder 2"/>
          <p:cNvSpPr>
            <a:spLocks noGrp="1"/>
          </p:cNvSpPr>
          <p:nvPr>
            <p:ph idx="1"/>
          </p:nvPr>
        </p:nvSpPr>
        <p:spPr>
          <a:xfrm>
            <a:off x="684212" y="685800"/>
            <a:ext cx="9374188" cy="3615267"/>
          </a:xfrm>
        </p:spPr>
        <p:txBody>
          <a:bodyPr/>
          <a:lstStyle/>
          <a:p>
            <a:r>
              <a:rPr lang="en-US" b="1" dirty="0" smtClean="0"/>
              <a:t>Student Learning Outcome (SLO) Process provides essential data, especially for instructors</a:t>
            </a:r>
          </a:p>
          <a:p>
            <a:r>
              <a:rPr lang="en-US" b="1" dirty="0" smtClean="0"/>
              <a:t> SLO Process/ Results are linked to other College improvement processes</a:t>
            </a:r>
            <a:endParaRPr lang="en-US" b="1" dirty="0"/>
          </a:p>
          <a:p>
            <a:pPr marL="0" indent="0">
              <a:buNone/>
            </a:pPr>
            <a:endParaRPr lang="en-US" dirty="0"/>
          </a:p>
          <a:p>
            <a:endParaRPr lang="en-US" dirty="0"/>
          </a:p>
        </p:txBody>
      </p:sp>
    </p:spTree>
    <p:extLst>
      <p:ext uri="{BB962C8B-B14F-4D97-AF65-F5344CB8AC3E}">
        <p14:creationId xmlns:p14="http://schemas.microsoft.com/office/powerpoint/2010/main" val="1228840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to Excel docs, Sample</a:t>
            </a:r>
            <a:endParaRPr lang="en-US" dirty="0"/>
          </a:p>
        </p:txBody>
      </p:sp>
      <p:sp>
        <p:nvSpPr>
          <p:cNvPr id="3" name="Content Placeholder 2"/>
          <p:cNvSpPr>
            <a:spLocks noGrp="1"/>
          </p:cNvSpPr>
          <p:nvPr>
            <p:ph idx="1"/>
          </p:nvPr>
        </p:nvSpPr>
        <p:spPr/>
        <p:txBody>
          <a:bodyPr/>
          <a:lstStyle/>
          <a:p>
            <a:r>
              <a:rPr lang="en-US" dirty="0" smtClean="0">
                <a:hlinkClick r:id="rId2"/>
              </a:rPr>
              <a:t>Link to CIM’s SLOs and Data</a:t>
            </a:r>
          </a:p>
          <a:p>
            <a:r>
              <a:rPr lang="en-US" dirty="0" smtClean="0">
                <a:hlinkClick r:id="rId3"/>
              </a:rPr>
              <a:t>Link to CIM’s UAP  </a:t>
            </a:r>
            <a:endParaRPr lang="en-US" dirty="0" smtClean="0"/>
          </a:p>
          <a:p>
            <a:r>
              <a:rPr lang="en-US" dirty="0" smtClean="0">
                <a:hlinkClick r:id="rId4"/>
              </a:rPr>
              <a:t>Link to BUS’s SLOs and Data </a:t>
            </a:r>
            <a:endParaRPr lang="en-US" dirty="0" smtClean="0"/>
          </a:p>
          <a:p>
            <a:r>
              <a:rPr lang="en-US" dirty="0" smtClean="0">
                <a:hlinkClick r:id="rId5"/>
              </a:rPr>
              <a:t>Link to BUS’s UAP </a:t>
            </a:r>
            <a:endParaRPr lang="en-US" dirty="0" smtClean="0"/>
          </a:p>
          <a:p>
            <a:endParaRPr lang="en-US" dirty="0"/>
          </a:p>
        </p:txBody>
      </p:sp>
    </p:spTree>
    <p:extLst>
      <p:ext uri="{BB962C8B-B14F-4D97-AF65-F5344CB8AC3E}">
        <p14:creationId xmlns:p14="http://schemas.microsoft.com/office/powerpoint/2010/main" val="2662955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3035174"/>
            <a:ext cx="6096000" cy="787652"/>
          </a:xfrm>
          <a:prstGeom prst="rect">
            <a:avLst/>
          </a:prstGeom>
        </p:spPr>
        <p:txBody>
          <a:bodyPr>
            <a:spAutoFit/>
          </a:bodyPr>
          <a:lstStyle/>
          <a:p>
            <a:pPr>
              <a:lnSpc>
                <a:spcPct val="107000"/>
              </a:lnSpc>
              <a:spcAft>
                <a:spcPts val="800"/>
              </a:spcAft>
            </a:pPr>
            <a:r>
              <a:rPr lang="en-US" dirty="0">
                <a:ln w="9525" cap="rnd" cmpd="sng" algn="ctr">
                  <a:solidFill>
                    <a:srgbClr val="000000"/>
                  </a:solidFill>
                  <a:prstDash val="solid"/>
                  <a:bevel/>
                </a:ln>
                <a:noFill/>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304309" y="945573"/>
            <a:ext cx="6380018" cy="4998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100" dirty="0">
                <a:ln w="9525" cap="rnd" cmpd="sng" algn="ctr">
                  <a:solidFill>
                    <a:srgbClr val="000000"/>
                  </a:solidFill>
                  <a:prstDash val="solid"/>
                  <a:bevel/>
                </a:ln>
                <a:noFill/>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100" dirty="0" smtClean="0">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sp>
        <p:nvSpPr>
          <p:cNvPr id="6" name="TextBox 5"/>
          <p:cNvSpPr txBox="1"/>
          <p:nvPr/>
        </p:nvSpPr>
        <p:spPr>
          <a:xfrm>
            <a:off x="4177145" y="5403776"/>
            <a:ext cx="3917373" cy="369332"/>
          </a:xfrm>
          <a:prstGeom prst="rect">
            <a:avLst/>
          </a:prstGeom>
          <a:noFill/>
        </p:spPr>
        <p:txBody>
          <a:bodyPr wrap="square" rtlCol="0">
            <a:spAutoFit/>
          </a:bodyPr>
          <a:lstStyle/>
          <a:p>
            <a:r>
              <a:rPr lang="en-US" dirty="0" smtClean="0"/>
              <a:t>Accreditation</a:t>
            </a:r>
            <a:endParaRPr lang="en-US" dirty="0"/>
          </a:p>
        </p:txBody>
      </p:sp>
      <p:sp>
        <p:nvSpPr>
          <p:cNvPr id="7" name="Rectangle 6"/>
          <p:cNvSpPr/>
          <p:nvPr/>
        </p:nvSpPr>
        <p:spPr>
          <a:xfrm>
            <a:off x="3862386" y="2254827"/>
            <a:ext cx="5281613" cy="2978458"/>
          </a:xfrm>
          <a:prstGeom prst="rect">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457200" marR="0" indent="457200" algn="ctr">
              <a:lnSpc>
                <a:spcPct val="107000"/>
              </a:lnSpc>
              <a:spcBef>
                <a:spcPts val="0"/>
              </a:spcBef>
              <a:spcAft>
                <a:spcPts val="800"/>
              </a:spcAft>
            </a:pPr>
            <a:endParaRPr lang="en-US" dirty="0">
              <a:ea typeface="Calibri" panose="020F0502020204030204" pitchFamily="34" charset="0"/>
              <a:cs typeface="Times New Roman" panose="02020603050405020304" pitchFamily="18" charset="0"/>
            </a:endParaRPr>
          </a:p>
          <a:p>
            <a:pPr marL="457200" marR="0" indent="457200" algn="ctr">
              <a:lnSpc>
                <a:spcPct val="107000"/>
              </a:lnSpc>
              <a:spcBef>
                <a:spcPts val="0"/>
              </a:spcBef>
              <a:spcAft>
                <a:spcPts val="800"/>
              </a:spcAft>
            </a:pPr>
            <a:endParaRPr lang="en-US" dirty="0" smtClean="0">
              <a:effectLs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dirty="0">
                <a:ea typeface="Calibri" panose="020F0502020204030204" pitchFamily="34" charset="0"/>
                <a:cs typeface="Times New Roman" panose="02020603050405020304" pitchFamily="18" charset="0"/>
              </a:rPr>
              <a:t>	</a:t>
            </a:r>
            <a:r>
              <a:rPr lang="en-US" dirty="0" smtClean="0">
                <a:effectLst/>
                <a:ea typeface="Calibri" panose="020F0502020204030204" pitchFamily="34" charset="0"/>
                <a:cs typeface="Times New Roman" panose="02020603050405020304" pitchFamily="18" charset="0"/>
              </a:rPr>
              <a:t>State</a:t>
            </a:r>
            <a:r>
              <a:rPr lang="en-US" dirty="0">
                <a:effectLst/>
                <a:ea typeface="Calibri" panose="020F0502020204030204" pitchFamily="34" charset="0"/>
                <a:cs typeface="Times New Roman" panose="02020603050405020304" pitchFamily="18" charset="0"/>
              </a:rPr>
              <a:t>/ Local requirements</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
        <p:nvSpPr>
          <p:cNvPr id="11" name="Rectangle 10"/>
          <p:cNvSpPr/>
          <p:nvPr/>
        </p:nvSpPr>
        <p:spPr>
          <a:xfrm>
            <a:off x="4171951" y="2480694"/>
            <a:ext cx="1197984" cy="55259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Viability</a:t>
            </a:r>
            <a:endParaRPr lang="en-US" dirty="0"/>
          </a:p>
        </p:txBody>
      </p:sp>
      <p:sp>
        <p:nvSpPr>
          <p:cNvPr id="12" name="Oval 11"/>
          <p:cNvSpPr/>
          <p:nvPr/>
        </p:nvSpPr>
        <p:spPr>
          <a:xfrm>
            <a:off x="5049982" y="2490787"/>
            <a:ext cx="3273136" cy="205004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6587836" y="1901536"/>
            <a:ext cx="574531" cy="263929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940877" y="3255440"/>
            <a:ext cx="3491346" cy="103909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Strategic Planning Goals</a:t>
            </a:r>
            <a:endParaRPr lang="en-US" b="1" dirty="0">
              <a:solidFill>
                <a:schemeClr val="bg1"/>
              </a:solidFill>
            </a:endParaRPr>
          </a:p>
        </p:txBody>
      </p:sp>
      <p:sp>
        <p:nvSpPr>
          <p:cNvPr id="10" name="Rectangle 9"/>
          <p:cNvSpPr/>
          <p:nvPr/>
        </p:nvSpPr>
        <p:spPr>
          <a:xfrm>
            <a:off x="5184415" y="1901537"/>
            <a:ext cx="1264011" cy="149671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Program Review</a:t>
            </a:r>
            <a:endParaRPr lang="en-US" b="1" dirty="0">
              <a:solidFill>
                <a:schemeClr val="bg1"/>
              </a:solidFill>
            </a:endParaRPr>
          </a:p>
        </p:txBody>
      </p:sp>
      <p:sp>
        <p:nvSpPr>
          <p:cNvPr id="13" name="TextBox 12"/>
          <p:cNvSpPr txBox="1"/>
          <p:nvPr/>
        </p:nvSpPr>
        <p:spPr>
          <a:xfrm>
            <a:off x="7162367" y="2756990"/>
            <a:ext cx="748146" cy="369332"/>
          </a:xfrm>
          <a:prstGeom prst="rect">
            <a:avLst/>
          </a:prstGeom>
          <a:noFill/>
        </p:spPr>
        <p:txBody>
          <a:bodyPr wrap="square" rtlCol="0">
            <a:spAutoFit/>
          </a:bodyPr>
          <a:lstStyle/>
          <a:p>
            <a:r>
              <a:rPr lang="en-US" b="1" dirty="0" smtClean="0">
                <a:solidFill>
                  <a:schemeClr val="bg1"/>
                </a:solidFill>
              </a:rPr>
              <a:t>UAP</a:t>
            </a:r>
            <a:endParaRPr lang="en-US" b="1" dirty="0">
              <a:solidFill>
                <a:schemeClr val="bg1"/>
              </a:solidFill>
            </a:endParaRPr>
          </a:p>
        </p:txBody>
      </p:sp>
      <p:sp>
        <p:nvSpPr>
          <p:cNvPr id="15" name="TextBox 14"/>
          <p:cNvSpPr txBox="1"/>
          <p:nvPr/>
        </p:nvSpPr>
        <p:spPr>
          <a:xfrm>
            <a:off x="6617776" y="1959436"/>
            <a:ext cx="590226" cy="369332"/>
          </a:xfrm>
          <a:prstGeom prst="rect">
            <a:avLst/>
          </a:prstGeom>
          <a:noFill/>
        </p:spPr>
        <p:txBody>
          <a:bodyPr wrap="none" rtlCol="0">
            <a:spAutoFit/>
          </a:bodyPr>
          <a:lstStyle/>
          <a:p>
            <a:r>
              <a:rPr lang="en-US" sz="900" b="1" dirty="0" smtClean="0">
                <a:solidFill>
                  <a:schemeClr val="bg1"/>
                </a:solidFill>
              </a:rPr>
              <a:t>Faculty</a:t>
            </a:r>
          </a:p>
          <a:p>
            <a:r>
              <a:rPr lang="en-US" sz="900" b="1" dirty="0" smtClean="0">
                <a:solidFill>
                  <a:schemeClr val="bg1"/>
                </a:solidFill>
              </a:rPr>
              <a:t> </a:t>
            </a:r>
            <a:r>
              <a:rPr lang="en-US" sz="900" b="1" dirty="0" err="1" smtClean="0">
                <a:solidFill>
                  <a:schemeClr val="bg1"/>
                </a:solidFill>
              </a:rPr>
              <a:t>Eval</a:t>
            </a:r>
            <a:endParaRPr lang="en-US" sz="900" b="1" dirty="0">
              <a:solidFill>
                <a:schemeClr val="bg1"/>
              </a:solidFill>
            </a:endParaRPr>
          </a:p>
        </p:txBody>
      </p:sp>
      <p:sp>
        <p:nvSpPr>
          <p:cNvPr id="16" name="Heart 15"/>
          <p:cNvSpPr/>
          <p:nvPr/>
        </p:nvSpPr>
        <p:spPr>
          <a:xfrm>
            <a:off x="4107006" y="989759"/>
            <a:ext cx="4774623" cy="4328772"/>
          </a:xfrm>
          <a:prstGeom prst="hear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76200">
                <a:solidFill>
                  <a:schemeClr val="tx1"/>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28068448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36037359"/>
              </p:ext>
            </p:extLst>
          </p:nvPr>
        </p:nvGraphicFramePr>
        <p:xfrm>
          <a:off x="707135" y="633955"/>
          <a:ext cx="11021569" cy="5251147"/>
        </p:xfrm>
        <a:graphic>
          <a:graphicData uri="http://schemas.openxmlformats.org/drawingml/2006/table">
            <a:tbl>
              <a:tblPr firstRow="1" firstCol="1" bandRow="1">
                <a:tableStyleId>{5C22544A-7EE6-4342-B048-85BDC9FD1C3A}</a:tableStyleId>
              </a:tblPr>
              <a:tblGrid>
                <a:gridCol w="1730780"/>
                <a:gridCol w="706265"/>
                <a:gridCol w="1103838"/>
                <a:gridCol w="1183161"/>
                <a:gridCol w="1274909"/>
                <a:gridCol w="1168825"/>
                <a:gridCol w="1105750"/>
                <a:gridCol w="1113394"/>
                <a:gridCol w="1634647"/>
              </a:tblGrid>
              <a:tr h="1092282">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SLO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Program Review</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Program Viability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Faculty Evaluation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Unit Action Plan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Strategic Plan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a:effectLst/>
                        </a:rPr>
                        <a:t>State Indicators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600" dirty="0">
                          <a:effectLst/>
                        </a:rPr>
                        <a:t>Accreditation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351945">
                <a:tc>
                  <a:txBody>
                    <a:bodyPr/>
                    <a:lstStyle/>
                    <a:p>
                      <a:pPr marL="0" marR="0">
                        <a:lnSpc>
                          <a:spcPct val="107000"/>
                        </a:lnSpc>
                        <a:spcBef>
                          <a:spcPts val="0"/>
                        </a:spcBef>
                        <a:spcAft>
                          <a:spcPts val="0"/>
                        </a:spcAft>
                      </a:pPr>
                      <a:r>
                        <a:rPr lang="en-US" sz="1400">
                          <a:effectLst/>
                        </a:rPr>
                        <a:t>Student Learning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539005">
                <a:tc>
                  <a:txBody>
                    <a:bodyPr/>
                    <a:lstStyle/>
                    <a:p>
                      <a:pPr marL="0" marR="0">
                        <a:lnSpc>
                          <a:spcPct val="107000"/>
                        </a:lnSpc>
                        <a:spcBef>
                          <a:spcPts val="0"/>
                        </a:spcBef>
                        <a:spcAft>
                          <a:spcPts val="0"/>
                        </a:spcAft>
                      </a:pPr>
                      <a:r>
                        <a:rPr lang="en-US" sz="1400">
                          <a:effectLst/>
                        </a:rPr>
                        <a:t>Student Satisfaction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Instruction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dirty="0" smtClean="0">
                          <a:effectLst/>
                          <a:latin typeface="+mn-lt"/>
                          <a:ea typeface="+mn-ea"/>
                          <a:cs typeface="+mn-cs"/>
                        </a:rPr>
                        <a:t>X</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Curriculum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Texts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Personnel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Persistence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350402">
                <a:tc>
                  <a:txBody>
                    <a:bodyPr/>
                    <a:lstStyle/>
                    <a:p>
                      <a:pPr marL="0" marR="0">
                        <a:lnSpc>
                          <a:spcPct val="107000"/>
                        </a:lnSpc>
                        <a:spcBef>
                          <a:spcPts val="0"/>
                        </a:spcBef>
                        <a:spcAft>
                          <a:spcPts val="0"/>
                        </a:spcAft>
                      </a:pPr>
                      <a:r>
                        <a:rPr lang="en-US" sz="1400">
                          <a:effectLst/>
                        </a:rPr>
                        <a:t>Completion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Currency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19449">
                <a:tc>
                  <a:txBody>
                    <a:bodyPr/>
                    <a:lstStyle/>
                    <a:p>
                      <a:pPr marL="0" marR="0">
                        <a:lnSpc>
                          <a:spcPct val="107000"/>
                        </a:lnSpc>
                        <a:spcBef>
                          <a:spcPts val="0"/>
                        </a:spcBef>
                        <a:spcAft>
                          <a:spcPts val="0"/>
                        </a:spcAft>
                      </a:pPr>
                      <a:r>
                        <a:rPr lang="en-US" sz="1400">
                          <a:effectLst/>
                        </a:rPr>
                        <a:t>Employment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Transfer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Enrollment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a:effectLst/>
                        </a:rPr>
                        <a:t>ROI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z</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r h="268923">
                <a:tc>
                  <a:txBody>
                    <a:bodyPr/>
                    <a:lstStyle/>
                    <a:p>
                      <a:pPr marL="0" marR="0">
                        <a:lnSpc>
                          <a:spcPct val="107000"/>
                        </a:lnSpc>
                        <a:spcBef>
                          <a:spcPts val="0"/>
                        </a:spcBef>
                        <a:spcAft>
                          <a:spcPts val="0"/>
                        </a:spcAft>
                      </a:pPr>
                      <a:r>
                        <a:rPr lang="en-US" sz="1400" dirty="0">
                          <a:effectLst/>
                        </a:rPr>
                        <a:t>Facility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X</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a:effectLst/>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c>
                  <a:txBody>
                    <a:bodyPr/>
                    <a:lstStyle/>
                    <a:p>
                      <a:pPr marL="0" marR="0">
                        <a:lnSpc>
                          <a:spcPct val="107000"/>
                        </a:lnSpc>
                        <a:spcBef>
                          <a:spcPts val="0"/>
                        </a:spcBef>
                        <a:spcAft>
                          <a:spcPts val="0"/>
                        </a:spcAft>
                      </a:pPr>
                      <a:r>
                        <a:rPr lang="en-US" sz="1400" b="1" dirty="0">
                          <a:effectLst/>
                        </a:rPr>
                        <a:t>X</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154" marR="57154" marT="0" marB="0"/>
                </a:tc>
              </a:tr>
            </a:tbl>
          </a:graphicData>
        </a:graphic>
      </p:graphicFrame>
    </p:spTree>
    <p:extLst>
      <p:ext uri="{BB962C8B-B14F-4D97-AF65-F5344CB8AC3E}">
        <p14:creationId xmlns:p14="http://schemas.microsoft.com/office/powerpoint/2010/main" val="888896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9685915" cy="1507067"/>
          </a:xfrm>
        </p:spPr>
        <p:txBody>
          <a:bodyPr/>
          <a:lstStyle/>
          <a:p>
            <a:r>
              <a:rPr lang="en-US" dirty="0" smtClean="0"/>
              <a:t>Student Learning Outcome Process </a:t>
            </a:r>
            <a:endParaRPr lang="en-US" dirty="0"/>
          </a:p>
        </p:txBody>
      </p:sp>
      <p:sp>
        <p:nvSpPr>
          <p:cNvPr id="3" name="Content Placeholder 2"/>
          <p:cNvSpPr>
            <a:spLocks noGrp="1"/>
          </p:cNvSpPr>
          <p:nvPr>
            <p:ph idx="1"/>
          </p:nvPr>
        </p:nvSpPr>
        <p:spPr/>
        <p:txBody>
          <a:bodyPr/>
          <a:lstStyle/>
          <a:p>
            <a:r>
              <a:rPr lang="en-US" dirty="0" smtClean="0"/>
              <a:t>Identify key learning outcomes in a Program (4-5)/ Gen Ed</a:t>
            </a:r>
          </a:p>
          <a:p>
            <a:r>
              <a:rPr lang="en-US" dirty="0" smtClean="0"/>
              <a:t>Determine assessment tool to ascertain learning</a:t>
            </a:r>
          </a:p>
          <a:p>
            <a:r>
              <a:rPr lang="en-US" dirty="0" smtClean="0"/>
              <a:t>Collect data on student learning</a:t>
            </a:r>
          </a:p>
          <a:p>
            <a:r>
              <a:rPr lang="en-US" dirty="0" smtClean="0"/>
              <a:t>Evaluate data to determine gaps and next steps</a:t>
            </a:r>
          </a:p>
          <a:p>
            <a:r>
              <a:rPr lang="en-US" dirty="0" smtClean="0"/>
              <a:t>Analyze process and make any adjustments</a:t>
            </a:r>
          </a:p>
          <a:p>
            <a:endParaRPr lang="en-US" dirty="0"/>
          </a:p>
        </p:txBody>
      </p:sp>
    </p:spTree>
    <p:extLst>
      <p:ext uri="{BB962C8B-B14F-4D97-AF65-F5344CB8AC3E}">
        <p14:creationId xmlns:p14="http://schemas.microsoft.com/office/powerpoint/2010/main" val="2805979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02065768"/>
              </p:ext>
            </p:extLst>
          </p:nvPr>
        </p:nvGraphicFramePr>
        <p:xfrm>
          <a:off x="602673" y="618474"/>
          <a:ext cx="10827326" cy="6177721"/>
        </p:xfrm>
        <a:graphic>
          <a:graphicData uri="http://schemas.openxmlformats.org/drawingml/2006/table">
            <a:tbl>
              <a:tblPr>
                <a:tableStyleId>{5C22544A-7EE6-4342-B048-85BDC9FD1C3A}</a:tableStyleId>
              </a:tblPr>
              <a:tblGrid>
                <a:gridCol w="1766454"/>
                <a:gridCol w="1842655"/>
                <a:gridCol w="1211193"/>
                <a:gridCol w="922427"/>
                <a:gridCol w="2466464"/>
                <a:gridCol w="1504815"/>
                <a:gridCol w="1113318"/>
              </a:tblGrid>
              <a:tr h="382343">
                <a:tc>
                  <a:txBody>
                    <a:bodyPr/>
                    <a:lstStyle/>
                    <a:p>
                      <a:pPr marL="182880" marR="0">
                        <a:lnSpc>
                          <a:spcPct val="107000"/>
                        </a:lnSpc>
                        <a:spcBef>
                          <a:spcPts val="0"/>
                        </a:spcBef>
                        <a:spcAft>
                          <a:spcPts val="800"/>
                        </a:spcAft>
                      </a:pPr>
                      <a:r>
                        <a:rPr lang="en-US" sz="1100" b="1" dirty="0">
                          <a:effectLst/>
                        </a:rPr>
                        <a:t>Learning Outcomes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c>
                  <a:txBody>
                    <a:bodyPr/>
                    <a:lstStyle/>
                    <a:p>
                      <a:pPr marL="182880" marR="0">
                        <a:lnSpc>
                          <a:spcPct val="107000"/>
                        </a:lnSpc>
                        <a:spcBef>
                          <a:spcPts val="0"/>
                        </a:spcBef>
                        <a:spcAft>
                          <a:spcPts val="800"/>
                        </a:spcAft>
                      </a:pPr>
                      <a:r>
                        <a:rPr lang="en-US" sz="1100" b="1">
                          <a:effectLst/>
                        </a:rPr>
                        <a:t>Assessment and Criteria</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c>
                  <a:txBody>
                    <a:bodyPr/>
                    <a:lstStyle/>
                    <a:p>
                      <a:pPr marL="182880" marR="0">
                        <a:lnSpc>
                          <a:spcPct val="107000"/>
                        </a:lnSpc>
                        <a:spcBef>
                          <a:spcPts val="0"/>
                        </a:spcBef>
                        <a:spcAft>
                          <a:spcPts val="800"/>
                        </a:spcAft>
                      </a:pPr>
                      <a:r>
                        <a:rPr lang="en-US" sz="1100" b="1">
                          <a:effectLst/>
                        </a:rPr>
                        <a:t>2014-2015 Results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c>
                  <a:txBody>
                    <a:bodyPr/>
                    <a:lstStyle/>
                    <a:p>
                      <a:pPr marL="182880" marR="0">
                        <a:lnSpc>
                          <a:spcPct val="107000"/>
                        </a:lnSpc>
                        <a:spcBef>
                          <a:spcPts val="0"/>
                        </a:spcBef>
                        <a:spcAft>
                          <a:spcPts val="800"/>
                        </a:spcAft>
                      </a:pPr>
                      <a:r>
                        <a:rPr lang="en-US" sz="1100" b="1">
                          <a:effectLst/>
                        </a:rPr>
                        <a:t>Met / Not Met</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c>
                  <a:txBody>
                    <a:bodyPr/>
                    <a:lstStyle/>
                    <a:p>
                      <a:pPr marL="182880" marR="0">
                        <a:lnSpc>
                          <a:spcPct val="107000"/>
                        </a:lnSpc>
                        <a:spcBef>
                          <a:spcPts val="0"/>
                        </a:spcBef>
                        <a:spcAft>
                          <a:spcPts val="800"/>
                        </a:spcAft>
                      </a:pPr>
                      <a:r>
                        <a:rPr lang="en-US" sz="1100" b="1" dirty="0">
                          <a:effectLst/>
                        </a:rPr>
                        <a:t>Improvements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c>
                  <a:txBody>
                    <a:bodyPr/>
                    <a:lstStyle/>
                    <a:p>
                      <a:pPr marL="182880" marR="0">
                        <a:lnSpc>
                          <a:spcPct val="107000"/>
                        </a:lnSpc>
                        <a:spcBef>
                          <a:spcPts val="0"/>
                        </a:spcBef>
                        <a:spcAft>
                          <a:spcPts val="800"/>
                        </a:spcAft>
                      </a:pPr>
                      <a:r>
                        <a:rPr lang="en-US" sz="1100" b="1">
                          <a:effectLst/>
                        </a:rPr>
                        <a:t>2013-2014 Results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c>
                  <a:txBody>
                    <a:bodyPr/>
                    <a:lstStyle/>
                    <a:p>
                      <a:pPr marL="182880" marR="0">
                        <a:lnSpc>
                          <a:spcPct val="107000"/>
                        </a:lnSpc>
                        <a:spcBef>
                          <a:spcPts val="0"/>
                        </a:spcBef>
                        <a:spcAft>
                          <a:spcPts val="800"/>
                        </a:spcAft>
                      </a:pPr>
                      <a:r>
                        <a:rPr lang="en-US" sz="1100" b="1" dirty="0">
                          <a:effectLst/>
                        </a:rPr>
                        <a:t>Met / Not Met</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nchor="ctr"/>
                </a:tc>
              </a:tr>
              <a:tr h="1802767">
                <a:tc>
                  <a:txBody>
                    <a:bodyPr/>
                    <a:lstStyle/>
                    <a:p>
                      <a:pPr marL="182880" marR="0">
                        <a:lnSpc>
                          <a:spcPct val="107000"/>
                        </a:lnSpc>
                        <a:spcBef>
                          <a:spcPts val="0"/>
                        </a:spcBef>
                        <a:spcAft>
                          <a:spcPts val="800"/>
                        </a:spcAft>
                      </a:pPr>
                      <a:r>
                        <a:rPr lang="en-US" sz="1100" dirty="0">
                          <a:effectLst/>
                        </a:rPr>
                        <a:t>Students will be able to demonstrate the safe use of hand tools, power machinery, and other equipment and tools relevant to metals manufacturing by producing assigned projects that require specific machining skills.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Lab projects - 90% of students will complete projects at 80% or higher on given criteria 2. Written test - 90% of students will complete safety test at 80% and observation of safety practices in lab by student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1.82% of students completed projects at 80% or higher </a:t>
                      </a:r>
                    </a:p>
                    <a:p>
                      <a:pPr marL="0" marR="0">
                        <a:lnSpc>
                          <a:spcPct val="107000"/>
                        </a:lnSpc>
                        <a:spcBef>
                          <a:spcPts val="0"/>
                        </a:spcBef>
                        <a:spcAft>
                          <a:spcPts val="800"/>
                        </a:spcAft>
                      </a:pPr>
                      <a:r>
                        <a:rPr lang="en-US" sz="1100">
                          <a:effectLst/>
                        </a:rPr>
                        <a:t>2. 100% of students passed the written safety test at 80% or higher.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NOT Met with 80% or higher 2. Met with 80% or higher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dirty="0">
                          <a:effectLst/>
                        </a:rPr>
                        <a:t>1. a) Reviewed current curriculum and have submitted changes to Academic Affairs to offer 2 new courses, MAC-151, and MAC-172 to allow the student to have more time in the machine shop. b) Change course structure to emphasize timely completion of Lab projects.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87.1% of students completed projects at 80% or higher 2. 100% of students passed the written safety test at 80% or higher and 91.6% were observed practicing safe procedures (1 injury)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dirty="0">
                          <a:effectLst/>
                        </a:rPr>
                        <a:t>Met with 80% or higher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nchor="ctr"/>
                </a:tc>
              </a:tr>
              <a:tr h="1834070">
                <a:tc>
                  <a:txBody>
                    <a:bodyPr/>
                    <a:lstStyle/>
                    <a:p>
                      <a:pPr marL="182880" marR="0">
                        <a:lnSpc>
                          <a:spcPct val="107000"/>
                        </a:lnSpc>
                        <a:spcBef>
                          <a:spcPts val="0"/>
                        </a:spcBef>
                        <a:spcAft>
                          <a:spcPts val="800"/>
                        </a:spcAft>
                      </a:pPr>
                      <a:r>
                        <a:rPr lang="en-US" sz="1100" dirty="0">
                          <a:effectLst/>
                        </a:rPr>
                        <a:t>Students will demonstrate how to visualize and interpret technical drawings to include line types, orthographic projections, dimensions, and notes.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Class assignments - 90% of students will complete project at 80% or higher on given criteria 2.Written tests - 90% of students will complete tests at 80% on interpreting technical drawings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46% of students completed class assignments at 80% or higher 2. 73% of students completed test at 80% on interpreting technical drawings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a:effectLst/>
                        </a:rPr>
                        <a:t>1. NOT met with 80% or higher 2.NOT met with 80% or higher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dirty="0">
                          <a:effectLst/>
                        </a:rPr>
                        <a:t>1. Review new textbook for Fall 2015. The current textbook has numerous editing mistakes. 2.Reviewed current curriculum and have submitted changes to Academic Affairs to offer 1 continuous section of print reading per semester </a:t>
                      </a:r>
                      <a:r>
                        <a:rPr lang="en-US" sz="1100" dirty="0" err="1">
                          <a:effectLst/>
                        </a:rPr>
                        <a:t>vs</a:t>
                      </a:r>
                      <a:r>
                        <a:rPr lang="en-US" sz="1100" dirty="0">
                          <a:effectLst/>
                        </a:rPr>
                        <a:t> current 2 sections separate sections in 1 semester.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dirty="0">
                          <a:effectLst/>
                        </a:rPr>
                        <a:t>New- 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a:lnSpc>
                          <a:spcPct val="107000"/>
                        </a:lnSpc>
                      </a:pPr>
                      <a:endParaRPr lang="en-US" sz="1100" dirty="0">
                        <a:effectLst/>
                        <a:latin typeface="Calibri" panose="020F0502020204030204" pitchFamily="34" charset="0"/>
                      </a:endParaRPr>
                    </a:p>
                  </a:txBody>
                  <a:tcPr marL="1773" marR="1773" marT="1773" marB="0"/>
                </a:tc>
              </a:tr>
              <a:tr h="1669629">
                <a:tc>
                  <a:txBody>
                    <a:bodyPr/>
                    <a:lstStyle/>
                    <a:p>
                      <a:pPr marL="182880" marR="0">
                        <a:lnSpc>
                          <a:spcPct val="107000"/>
                        </a:lnSpc>
                        <a:spcBef>
                          <a:spcPts val="0"/>
                        </a:spcBef>
                        <a:spcAft>
                          <a:spcPts val="800"/>
                        </a:spcAft>
                      </a:pPr>
                      <a:r>
                        <a:rPr lang="en-US" sz="1100" dirty="0">
                          <a:effectLst/>
                        </a:rPr>
                        <a:t>Students will be able to program computer numerical machine tools to produce accurate and functional machine parts.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Lab projects - 90% of students will complete projects at 80% or higher on given criteria 2. Written test - 90% of students will complete test at 80% on CNC programming comprehension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marL="0" marR="0">
                        <a:lnSpc>
                          <a:spcPct val="107000"/>
                        </a:lnSpc>
                        <a:spcBef>
                          <a:spcPts val="0"/>
                        </a:spcBef>
                        <a:spcAft>
                          <a:spcPts val="800"/>
                        </a:spcAft>
                      </a:pPr>
                      <a:r>
                        <a:rPr lang="en-US" sz="1100">
                          <a:effectLst/>
                        </a:rPr>
                        <a:t>1. 82% of students completed projects at 80% or higher 2. 85% of students completed test at 80% on CNC programming comprehension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a:effectLst/>
                        </a:rPr>
                        <a:t>1. NOT met with 80% or higher 2.NOT met with 80% or higher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a:effectLst/>
                        </a:rPr>
                        <a:t>1. Reviewed course schedule and have changed MAC-121 to 1 day instead of 2 days to allow the student to have less disruption in the CNC introduction.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951" marR="19951" marT="13301" marB="13301"/>
                </a:tc>
                <a:tc>
                  <a:txBody>
                    <a:bodyPr/>
                    <a:lstStyle/>
                    <a:p>
                      <a:pPr marL="0" marR="0">
                        <a:lnSpc>
                          <a:spcPct val="107000"/>
                        </a:lnSpc>
                        <a:spcBef>
                          <a:spcPts val="0"/>
                        </a:spcBef>
                        <a:spcAft>
                          <a:spcPts val="800"/>
                        </a:spcAft>
                      </a:pPr>
                      <a:r>
                        <a:rPr lang="en-US" sz="1100" dirty="0">
                          <a:effectLst/>
                        </a:rPr>
                        <a:t>New - 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73" marR="1773" marT="1773" marB="0"/>
                </a:tc>
                <a:tc>
                  <a:txBody>
                    <a:bodyPr/>
                    <a:lstStyle/>
                    <a:p>
                      <a:pPr>
                        <a:lnSpc>
                          <a:spcPct val="107000"/>
                        </a:lnSpc>
                      </a:pPr>
                      <a:endParaRPr lang="en-US" sz="1100" dirty="0">
                        <a:effectLst/>
                        <a:latin typeface="Calibri" panose="020F0502020204030204" pitchFamily="34" charset="0"/>
                      </a:endParaRPr>
                    </a:p>
                  </a:txBody>
                  <a:tcPr marL="1773" marR="1773" marT="1773" marB="0"/>
                </a:tc>
              </a:tr>
            </a:tbl>
          </a:graphicData>
        </a:graphic>
      </p:graphicFrame>
      <p:sp>
        <p:nvSpPr>
          <p:cNvPr id="3" name="TextBox 2"/>
          <p:cNvSpPr txBox="1"/>
          <p:nvPr/>
        </p:nvSpPr>
        <p:spPr>
          <a:xfrm>
            <a:off x="1943100" y="270164"/>
            <a:ext cx="8104909" cy="369332"/>
          </a:xfrm>
          <a:prstGeom prst="rect">
            <a:avLst/>
          </a:prstGeom>
          <a:noFill/>
        </p:spPr>
        <p:txBody>
          <a:bodyPr wrap="square" rtlCol="0">
            <a:spAutoFit/>
          </a:bodyPr>
          <a:lstStyle/>
          <a:p>
            <a:r>
              <a:rPr lang="en-US" b="1" dirty="0" smtClean="0">
                <a:solidFill>
                  <a:schemeClr val="bg1"/>
                </a:solidFill>
              </a:rPr>
              <a:t>Computer Integrated Machining</a:t>
            </a:r>
            <a:endParaRPr lang="en-US" b="1" dirty="0">
              <a:solidFill>
                <a:schemeClr val="bg1"/>
              </a:solidFill>
            </a:endParaRPr>
          </a:p>
        </p:txBody>
      </p:sp>
      <p:sp>
        <p:nvSpPr>
          <p:cNvPr id="5" name="TextBox 4"/>
          <p:cNvSpPr txBox="1"/>
          <p:nvPr/>
        </p:nvSpPr>
        <p:spPr>
          <a:xfrm>
            <a:off x="7449312" y="2407336"/>
            <a:ext cx="1584960" cy="369332"/>
          </a:xfrm>
          <a:prstGeom prst="rect">
            <a:avLst/>
          </a:prstGeom>
          <a:noFill/>
        </p:spPr>
        <p:txBody>
          <a:bodyPr wrap="square" rtlCol="0">
            <a:spAutoFit/>
          </a:bodyPr>
          <a:lstStyle/>
          <a:p>
            <a:r>
              <a:rPr lang="en-US" b="1" dirty="0" smtClean="0">
                <a:solidFill>
                  <a:schemeClr val="bg1"/>
                </a:solidFill>
              </a:rPr>
              <a:t>Directly ties</a:t>
            </a:r>
            <a:endParaRPr lang="en-US" b="1" dirty="0">
              <a:solidFill>
                <a:schemeClr val="bg1"/>
              </a:solidFill>
            </a:endParaRPr>
          </a:p>
        </p:txBody>
      </p:sp>
      <p:sp>
        <p:nvSpPr>
          <p:cNvPr id="6" name="TextBox 5"/>
          <p:cNvSpPr txBox="1"/>
          <p:nvPr/>
        </p:nvSpPr>
        <p:spPr>
          <a:xfrm>
            <a:off x="8083296" y="3121152"/>
            <a:ext cx="1731264" cy="369332"/>
          </a:xfrm>
          <a:prstGeom prst="rect">
            <a:avLst/>
          </a:prstGeom>
          <a:noFill/>
        </p:spPr>
        <p:txBody>
          <a:bodyPr wrap="square" rtlCol="0">
            <a:spAutoFit/>
          </a:bodyPr>
          <a:lstStyle/>
          <a:p>
            <a:r>
              <a:rPr lang="en-US" b="1" dirty="0" smtClean="0">
                <a:solidFill>
                  <a:schemeClr val="bg1"/>
                </a:solidFill>
              </a:rPr>
              <a:t>Indirect</a:t>
            </a:r>
            <a:endParaRPr lang="en-US" b="1" dirty="0">
              <a:solidFill>
                <a:schemeClr val="bg1"/>
              </a:solidFill>
            </a:endParaRPr>
          </a:p>
        </p:txBody>
      </p:sp>
      <p:sp>
        <p:nvSpPr>
          <p:cNvPr id="7" name="TextBox 6"/>
          <p:cNvSpPr txBox="1"/>
          <p:nvPr/>
        </p:nvSpPr>
        <p:spPr>
          <a:xfrm>
            <a:off x="8607552" y="4511040"/>
            <a:ext cx="1440457" cy="369332"/>
          </a:xfrm>
          <a:prstGeom prst="rect">
            <a:avLst/>
          </a:prstGeom>
          <a:noFill/>
        </p:spPr>
        <p:txBody>
          <a:bodyPr wrap="square" rtlCol="0">
            <a:spAutoFit/>
          </a:bodyPr>
          <a:lstStyle/>
          <a:p>
            <a:r>
              <a:rPr lang="en-US" b="1" dirty="0" smtClean="0">
                <a:solidFill>
                  <a:schemeClr val="bg1"/>
                </a:solidFill>
              </a:rPr>
              <a:t>Direct</a:t>
            </a:r>
            <a:endParaRPr lang="en-US" b="1" dirty="0">
              <a:solidFill>
                <a:schemeClr val="bg1"/>
              </a:solidFill>
            </a:endParaRPr>
          </a:p>
        </p:txBody>
      </p:sp>
      <p:sp>
        <p:nvSpPr>
          <p:cNvPr id="8" name="TextBox 7"/>
          <p:cNvSpPr txBox="1"/>
          <p:nvPr/>
        </p:nvSpPr>
        <p:spPr>
          <a:xfrm>
            <a:off x="8705088" y="5644896"/>
            <a:ext cx="1342921" cy="369332"/>
          </a:xfrm>
          <a:prstGeom prst="rect">
            <a:avLst/>
          </a:prstGeom>
          <a:noFill/>
        </p:spPr>
        <p:txBody>
          <a:bodyPr wrap="square" rtlCol="0">
            <a:spAutoFit/>
          </a:bodyPr>
          <a:lstStyle/>
          <a:p>
            <a:r>
              <a:rPr lang="en-US" b="1" dirty="0" smtClean="0">
                <a:solidFill>
                  <a:schemeClr val="bg1"/>
                </a:solidFill>
              </a:rPr>
              <a:t>Not sure</a:t>
            </a:r>
            <a:endParaRPr lang="en-US" b="1" dirty="0">
              <a:solidFill>
                <a:schemeClr val="bg1"/>
              </a:solidFill>
            </a:endParaRPr>
          </a:p>
        </p:txBody>
      </p:sp>
    </p:spTree>
    <p:extLst>
      <p:ext uri="{BB962C8B-B14F-4D97-AF65-F5344CB8AC3E}">
        <p14:creationId xmlns:p14="http://schemas.microsoft.com/office/powerpoint/2010/main" val="1711784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circle(in)">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circle(in)">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19155770"/>
              </p:ext>
            </p:extLst>
          </p:nvPr>
        </p:nvGraphicFramePr>
        <p:xfrm>
          <a:off x="1392380" y="613064"/>
          <a:ext cx="9592611" cy="5787736"/>
        </p:xfrm>
        <a:graphic>
          <a:graphicData uri="http://schemas.openxmlformats.org/drawingml/2006/table">
            <a:tbl>
              <a:tblPr>
                <a:tableStyleId>{5C22544A-7EE6-4342-B048-85BDC9FD1C3A}</a:tableStyleId>
              </a:tblPr>
              <a:tblGrid>
                <a:gridCol w="2020240"/>
                <a:gridCol w="1205549"/>
                <a:gridCol w="659287"/>
                <a:gridCol w="2203901"/>
                <a:gridCol w="1431592"/>
                <a:gridCol w="813050"/>
                <a:gridCol w="1258992"/>
              </a:tblGrid>
              <a:tr h="510682">
                <a:tc>
                  <a:txBody>
                    <a:bodyPr/>
                    <a:lstStyle/>
                    <a:p>
                      <a:pPr algn="ctr" fontAlgn="ctr"/>
                      <a:r>
                        <a:rPr lang="en-US" sz="1200" u="none" strike="noStrike" dirty="0">
                          <a:effectLst/>
                        </a:rPr>
                        <a:t>Assessment and Criteria</a:t>
                      </a:r>
                      <a:endParaRPr lang="en-US" sz="1200" b="1" i="0" u="none" strike="noStrike" dirty="0">
                        <a:solidFill>
                          <a:srgbClr val="000000"/>
                        </a:solidFill>
                        <a:effectLst/>
                        <a:latin typeface="Calibri" panose="020F0502020204030204" pitchFamily="34" charset="0"/>
                      </a:endParaRPr>
                    </a:p>
                  </a:txBody>
                  <a:tcPr marL="5316" marR="5316" marT="5316" marB="0" anchor="ctr"/>
                </a:tc>
                <a:tc>
                  <a:txBody>
                    <a:bodyPr/>
                    <a:lstStyle/>
                    <a:p>
                      <a:pPr algn="ctr" fontAlgn="ctr"/>
                      <a:r>
                        <a:rPr lang="en-US" sz="1200" u="none" strike="noStrike">
                          <a:effectLst/>
                        </a:rPr>
                        <a:t>2013-14 results</a:t>
                      </a:r>
                      <a:endParaRPr lang="en-US" sz="1200" b="1" i="0" u="none" strike="noStrike">
                        <a:solidFill>
                          <a:srgbClr val="000000"/>
                        </a:solidFill>
                        <a:effectLst/>
                        <a:latin typeface="Calibri" panose="020F0502020204030204" pitchFamily="34" charset="0"/>
                      </a:endParaRPr>
                    </a:p>
                  </a:txBody>
                  <a:tcPr marL="5316" marR="5316" marT="5316" marB="0" anchor="ctr"/>
                </a:tc>
                <a:tc>
                  <a:txBody>
                    <a:bodyPr/>
                    <a:lstStyle/>
                    <a:p>
                      <a:pPr algn="ctr" fontAlgn="ctr"/>
                      <a:r>
                        <a:rPr lang="en-US" sz="1200" u="none" strike="noStrike">
                          <a:effectLst/>
                        </a:rPr>
                        <a:t>Met/Not Met</a:t>
                      </a:r>
                      <a:endParaRPr lang="en-US" sz="1200" b="1" i="0" u="none" strike="noStrike">
                        <a:solidFill>
                          <a:srgbClr val="000000"/>
                        </a:solidFill>
                        <a:effectLst/>
                        <a:latin typeface="Calibri" panose="020F0502020204030204" pitchFamily="34" charset="0"/>
                      </a:endParaRPr>
                    </a:p>
                  </a:txBody>
                  <a:tcPr marL="5316" marR="5316" marT="5316" marB="0" anchor="ctr"/>
                </a:tc>
                <a:tc>
                  <a:txBody>
                    <a:bodyPr/>
                    <a:lstStyle/>
                    <a:p>
                      <a:pPr algn="ctr" fontAlgn="ctr"/>
                      <a:r>
                        <a:rPr lang="en-US" sz="1200" u="none" strike="noStrike">
                          <a:effectLst/>
                        </a:rPr>
                        <a:t>Improvements</a:t>
                      </a:r>
                      <a:endParaRPr lang="en-US" sz="1200" b="1" i="0" u="none" strike="noStrike">
                        <a:solidFill>
                          <a:srgbClr val="000000"/>
                        </a:solidFill>
                        <a:effectLst/>
                        <a:latin typeface="Calibri" panose="020F0502020204030204" pitchFamily="34" charset="0"/>
                      </a:endParaRPr>
                    </a:p>
                  </a:txBody>
                  <a:tcPr marL="5316" marR="5316" marT="5316" marB="0" anchor="ctr"/>
                </a:tc>
                <a:tc>
                  <a:txBody>
                    <a:bodyPr/>
                    <a:lstStyle/>
                    <a:p>
                      <a:pPr algn="ctr" fontAlgn="ctr"/>
                      <a:r>
                        <a:rPr lang="en-US" sz="1200" u="none" strike="noStrike">
                          <a:effectLst/>
                        </a:rPr>
                        <a:t>2012-13 results</a:t>
                      </a:r>
                      <a:endParaRPr lang="en-US" sz="1200" b="1" i="0" u="none" strike="noStrike">
                        <a:solidFill>
                          <a:srgbClr val="000000"/>
                        </a:solidFill>
                        <a:effectLst/>
                        <a:latin typeface="Calibri" panose="020F0502020204030204" pitchFamily="34" charset="0"/>
                      </a:endParaRPr>
                    </a:p>
                  </a:txBody>
                  <a:tcPr marL="5316" marR="5316" marT="5316" marB="0" anchor="ctr"/>
                </a:tc>
                <a:tc>
                  <a:txBody>
                    <a:bodyPr/>
                    <a:lstStyle/>
                    <a:p>
                      <a:pPr algn="ctr" fontAlgn="ctr"/>
                      <a:r>
                        <a:rPr lang="en-US" sz="1200" u="none" strike="noStrike">
                          <a:effectLst/>
                        </a:rPr>
                        <a:t>Met/Not Met</a:t>
                      </a:r>
                      <a:endParaRPr lang="en-US" sz="1200" b="1" i="0" u="none" strike="noStrike">
                        <a:solidFill>
                          <a:srgbClr val="000000"/>
                        </a:solidFill>
                        <a:effectLst/>
                        <a:latin typeface="Calibri" panose="020F0502020204030204" pitchFamily="34" charset="0"/>
                      </a:endParaRPr>
                    </a:p>
                  </a:txBody>
                  <a:tcPr marL="5316" marR="5316" marT="5316" marB="0" anchor="ctr"/>
                </a:tc>
                <a:tc>
                  <a:txBody>
                    <a:bodyPr/>
                    <a:lstStyle/>
                    <a:p>
                      <a:pPr algn="ctr" fontAlgn="ctr"/>
                      <a:r>
                        <a:rPr lang="en-US" sz="1200" u="none" strike="noStrike" dirty="0">
                          <a:effectLst/>
                        </a:rPr>
                        <a:t>Improvements</a:t>
                      </a:r>
                      <a:endParaRPr lang="en-US" sz="1200" b="1" i="0" u="none" strike="noStrike" dirty="0">
                        <a:solidFill>
                          <a:srgbClr val="000000"/>
                        </a:solidFill>
                        <a:effectLst/>
                        <a:latin typeface="Calibri" panose="020F0502020204030204" pitchFamily="34" charset="0"/>
                      </a:endParaRPr>
                    </a:p>
                  </a:txBody>
                  <a:tcPr marL="5316" marR="5316" marT="5316" marB="0" anchor="ctr"/>
                </a:tc>
              </a:tr>
              <a:tr h="3234323">
                <a:tc>
                  <a:txBody>
                    <a:bodyPr/>
                    <a:lstStyle/>
                    <a:p>
                      <a:pPr algn="l" fontAlgn="t"/>
                      <a:r>
                        <a:rPr lang="en-US" sz="1200" u="none" strike="noStrike" dirty="0">
                          <a:effectLst/>
                        </a:rPr>
                        <a:t>SUR 135 Clinical </a:t>
                      </a:r>
                      <a:r>
                        <a:rPr lang="en-US" sz="1200" u="none" strike="noStrike" dirty="0" err="1">
                          <a:effectLst/>
                        </a:rPr>
                        <a:t>eval</a:t>
                      </a:r>
                      <a:r>
                        <a:rPr lang="en-US" sz="1200" u="none" strike="noStrike" dirty="0">
                          <a:effectLst/>
                        </a:rPr>
                        <a:t> tool Items: Behavior skills/ Ethical/legal/time management</a:t>
                      </a:r>
                      <a:br>
                        <a:rPr lang="en-US" sz="1200" u="none" strike="noStrike" dirty="0">
                          <a:effectLst/>
                        </a:rPr>
                      </a:br>
                      <a:r>
                        <a:rPr lang="en-US" sz="1200" u="none" strike="noStrike" dirty="0">
                          <a:effectLst/>
                        </a:rPr>
                        <a:t/>
                      </a:r>
                      <a:br>
                        <a:rPr lang="en-US" sz="1200" u="none" strike="noStrike" dirty="0">
                          <a:effectLst/>
                        </a:rPr>
                      </a:br>
                      <a:r>
                        <a:rPr lang="en-US" sz="1200" u="none" strike="noStrike" dirty="0">
                          <a:effectLst/>
                        </a:rPr>
                        <a:t>100% of students must score a cumulative 75 or higher on the final </a:t>
                      </a:r>
                      <a:r>
                        <a:rPr lang="en-US" sz="1200" u="none" strike="noStrike" dirty="0" err="1">
                          <a:effectLst/>
                        </a:rPr>
                        <a:t>eval</a:t>
                      </a:r>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Met</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Gave new handouts on professionalism in the SUR 137 course (that runs simultaneously with SUR 135 for capstone experience) for increased coverage of professionalism expectations during interviews and while in clinical facilities. Because of upgraded curriculum, new textbook adopted with additional materials to cover all aspects of surgical technologists and chain of command in disasters.</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Met</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dirty="0">
                          <a:effectLst/>
                        </a:rPr>
                        <a:t>New Clinical Time sheet to help account for clinical time implemented</a:t>
                      </a:r>
                      <a:endParaRPr lang="en-US" sz="1200" b="0" i="0" u="none" strike="noStrike" dirty="0">
                        <a:solidFill>
                          <a:srgbClr val="000000"/>
                        </a:solidFill>
                        <a:effectLst/>
                        <a:latin typeface="Calibri" panose="020F0502020204030204" pitchFamily="34" charset="0"/>
                      </a:endParaRPr>
                    </a:p>
                  </a:txBody>
                  <a:tcPr marL="5316" marR="5316" marT="5316" marB="0"/>
                </a:tc>
              </a:tr>
              <a:tr h="2042731">
                <a:tc>
                  <a:txBody>
                    <a:bodyPr/>
                    <a:lstStyle/>
                    <a:p>
                      <a:pPr algn="l" fontAlgn="t"/>
                      <a:r>
                        <a:rPr lang="en-US" sz="1200" u="none" strike="noStrike">
                          <a:effectLst/>
                        </a:rPr>
                        <a:t>SUR 135 Clinical Eval Tool Items: Responsibilities of the scrub role/Aseptic technique</a:t>
                      </a:r>
                      <a:br>
                        <a:rPr lang="en-US" sz="1200" u="none" strike="noStrike">
                          <a:effectLst/>
                        </a:rPr>
                      </a:br>
                      <a:r>
                        <a:rPr lang="en-US" sz="1200" u="none" strike="noStrike">
                          <a:effectLst/>
                        </a:rPr>
                        <a:t/>
                      </a:r>
                      <a:br>
                        <a:rPr lang="en-US" sz="1200" u="none" strike="noStrike">
                          <a:effectLst/>
                        </a:rPr>
                      </a:br>
                      <a:r>
                        <a:rPr lang="en-US" sz="1200" u="none" strike="noStrike">
                          <a:effectLst/>
                        </a:rPr>
                        <a:t>100% of students must score a cumulative 75 or higher on the final eval.</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Met</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dirty="0">
                          <a:effectLst/>
                        </a:rPr>
                        <a:t>Purchased Laparoscopic instruments to help facilitate proper handling of laparoscopic instruments in a sterile setting. Because these tools are longer - it requires additional skill development to handle them in sterile environment.</a:t>
                      </a:r>
                      <a:endParaRPr lang="en-US" sz="1200" b="0" i="0" u="none" strike="noStrike" dirty="0">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dirty="0">
                          <a:effectLst/>
                        </a:rPr>
                        <a:t>100%</a:t>
                      </a:r>
                      <a:endParaRPr lang="en-US" sz="1200" b="0" i="0" u="none" strike="noStrike" dirty="0">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a:effectLst/>
                        </a:rPr>
                        <a:t>Met</a:t>
                      </a:r>
                      <a:endParaRPr lang="en-US" sz="1200" b="0" i="0" u="none" strike="noStrike">
                        <a:solidFill>
                          <a:srgbClr val="000000"/>
                        </a:solidFill>
                        <a:effectLst/>
                        <a:latin typeface="Calibri" panose="020F0502020204030204" pitchFamily="34" charset="0"/>
                      </a:endParaRPr>
                    </a:p>
                  </a:txBody>
                  <a:tcPr marL="5316" marR="5316" marT="5316" marB="0"/>
                </a:tc>
                <a:tc>
                  <a:txBody>
                    <a:bodyPr/>
                    <a:lstStyle/>
                    <a:p>
                      <a:pPr algn="l" fontAlgn="t"/>
                      <a:r>
                        <a:rPr lang="en-US" sz="1200" u="none" strike="noStrike" dirty="0">
                          <a:effectLst/>
                        </a:rPr>
                        <a:t>None</a:t>
                      </a:r>
                      <a:endParaRPr lang="en-US" sz="1200" b="0" i="0" u="none" strike="noStrike" dirty="0">
                        <a:solidFill>
                          <a:srgbClr val="000000"/>
                        </a:solidFill>
                        <a:effectLst/>
                        <a:latin typeface="Calibri" panose="020F0502020204030204" pitchFamily="34" charset="0"/>
                      </a:endParaRPr>
                    </a:p>
                  </a:txBody>
                  <a:tcPr marL="5316" marR="5316" marT="5316" marB="0"/>
                </a:tc>
              </a:tr>
            </a:tbl>
          </a:graphicData>
        </a:graphic>
      </p:graphicFrame>
      <p:sp>
        <p:nvSpPr>
          <p:cNvPr id="4" name="TextBox 3"/>
          <p:cNvSpPr txBox="1"/>
          <p:nvPr/>
        </p:nvSpPr>
        <p:spPr>
          <a:xfrm>
            <a:off x="7156704" y="3060192"/>
            <a:ext cx="1536192" cy="369332"/>
          </a:xfrm>
          <a:prstGeom prst="rect">
            <a:avLst/>
          </a:prstGeom>
          <a:noFill/>
        </p:spPr>
        <p:txBody>
          <a:bodyPr wrap="square" rtlCol="0">
            <a:spAutoFit/>
          </a:bodyPr>
          <a:lstStyle/>
          <a:p>
            <a:r>
              <a:rPr lang="en-US" b="1" dirty="0" smtClean="0">
                <a:solidFill>
                  <a:schemeClr val="bg1"/>
                </a:solidFill>
              </a:rPr>
              <a:t>Indirect</a:t>
            </a:r>
            <a:endParaRPr lang="en-US" b="1" dirty="0">
              <a:solidFill>
                <a:schemeClr val="bg1"/>
              </a:solidFill>
            </a:endParaRPr>
          </a:p>
        </p:txBody>
      </p:sp>
      <p:sp>
        <p:nvSpPr>
          <p:cNvPr id="5" name="TextBox 4"/>
          <p:cNvSpPr txBox="1"/>
          <p:nvPr/>
        </p:nvSpPr>
        <p:spPr>
          <a:xfrm>
            <a:off x="7156704" y="5059680"/>
            <a:ext cx="1755648" cy="369332"/>
          </a:xfrm>
          <a:prstGeom prst="rect">
            <a:avLst/>
          </a:prstGeom>
          <a:noFill/>
        </p:spPr>
        <p:txBody>
          <a:bodyPr wrap="square" rtlCol="0">
            <a:spAutoFit/>
          </a:bodyPr>
          <a:lstStyle/>
          <a:p>
            <a:r>
              <a:rPr lang="en-US" b="1" dirty="0" smtClean="0">
                <a:solidFill>
                  <a:schemeClr val="bg1"/>
                </a:solidFill>
              </a:rPr>
              <a:t>Not related</a:t>
            </a:r>
            <a:endParaRPr lang="en-US" b="1" dirty="0">
              <a:solidFill>
                <a:schemeClr val="bg1"/>
              </a:solidFill>
            </a:endParaRPr>
          </a:p>
        </p:txBody>
      </p:sp>
      <p:sp>
        <p:nvSpPr>
          <p:cNvPr id="6" name="TextBox 5"/>
          <p:cNvSpPr txBox="1"/>
          <p:nvPr/>
        </p:nvSpPr>
        <p:spPr>
          <a:xfrm>
            <a:off x="2304288" y="170688"/>
            <a:ext cx="3711714" cy="400110"/>
          </a:xfrm>
          <a:prstGeom prst="rect">
            <a:avLst/>
          </a:prstGeom>
          <a:noFill/>
        </p:spPr>
        <p:txBody>
          <a:bodyPr wrap="square" rtlCol="0">
            <a:spAutoFit/>
          </a:bodyPr>
          <a:lstStyle/>
          <a:p>
            <a:r>
              <a:rPr lang="en-US" sz="2000" b="1" dirty="0" smtClean="0">
                <a:solidFill>
                  <a:schemeClr val="bg1"/>
                </a:solidFill>
              </a:rPr>
              <a:t>Surgical Technology</a:t>
            </a:r>
            <a:endParaRPr lang="en-US" sz="2000" b="1" dirty="0">
              <a:solidFill>
                <a:schemeClr val="bg1"/>
              </a:solidFill>
            </a:endParaRPr>
          </a:p>
        </p:txBody>
      </p:sp>
    </p:spTree>
    <p:extLst>
      <p:ext uri="{BB962C8B-B14F-4D97-AF65-F5344CB8AC3E}">
        <p14:creationId xmlns:p14="http://schemas.microsoft.com/office/powerpoint/2010/main" val="411284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86611805"/>
              </p:ext>
            </p:extLst>
          </p:nvPr>
        </p:nvGraphicFramePr>
        <p:xfrm>
          <a:off x="426027" y="841664"/>
          <a:ext cx="10858500" cy="4939803"/>
        </p:xfrm>
        <a:graphic>
          <a:graphicData uri="http://schemas.openxmlformats.org/drawingml/2006/table">
            <a:tbl>
              <a:tblPr>
                <a:tableStyleId>{5C22544A-7EE6-4342-B048-85BDC9FD1C3A}</a:tableStyleId>
              </a:tblPr>
              <a:tblGrid>
                <a:gridCol w="3670869"/>
                <a:gridCol w="3034938"/>
                <a:gridCol w="79457"/>
                <a:gridCol w="4073236"/>
              </a:tblGrid>
              <a:tr h="157519">
                <a:tc>
                  <a:txBody>
                    <a:bodyPr/>
                    <a:lstStyle/>
                    <a:p>
                      <a:pPr algn="ctr" fontAlgn="t"/>
                      <a:r>
                        <a:rPr lang="en-US" sz="1000" b="1" u="none" strike="noStrike" dirty="0">
                          <a:effectLst/>
                        </a:rPr>
                        <a:t>Learning Outcomes</a:t>
                      </a:r>
                      <a:endParaRPr lang="en-US" sz="1000" b="1" i="0" u="none" strike="noStrike" dirty="0">
                        <a:solidFill>
                          <a:srgbClr val="000000"/>
                        </a:solidFill>
                        <a:effectLst/>
                        <a:latin typeface="Calibri" panose="020F0502020204030204" pitchFamily="34" charset="0"/>
                      </a:endParaRPr>
                    </a:p>
                  </a:txBody>
                  <a:tcPr marL="3602" marR="3602" marT="3602" marB="0"/>
                </a:tc>
                <a:tc>
                  <a:txBody>
                    <a:bodyPr/>
                    <a:lstStyle/>
                    <a:p>
                      <a:pPr algn="ctr" fontAlgn="t"/>
                      <a:r>
                        <a:rPr lang="en-US" sz="1000" b="1" u="none" strike="noStrike">
                          <a:effectLst/>
                        </a:rPr>
                        <a:t>Tool or strategy to assess and Criteria</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ctr" fontAlgn="t"/>
                      <a:endParaRPr lang="en-US" sz="1000" b="1" i="0" u="none" strike="noStrike" dirty="0">
                        <a:solidFill>
                          <a:srgbClr val="000000"/>
                        </a:solidFill>
                        <a:effectLst/>
                        <a:latin typeface="Calibri" panose="020F0502020204030204" pitchFamily="34" charset="0"/>
                      </a:endParaRPr>
                    </a:p>
                  </a:txBody>
                  <a:tcPr marL="3602" marR="3602" marT="3602" marB="0"/>
                </a:tc>
                <a:tc>
                  <a:txBody>
                    <a:bodyPr/>
                    <a:lstStyle/>
                    <a:p>
                      <a:pPr algn="ctr" fontAlgn="t"/>
                      <a:r>
                        <a:rPr lang="en-US" sz="1000" b="1" u="none" strike="noStrike" dirty="0">
                          <a:effectLst/>
                        </a:rPr>
                        <a:t>Improvements</a:t>
                      </a:r>
                      <a:endParaRPr lang="en-US" sz="1000" b="1" i="0" u="none" strike="noStrike" dirty="0">
                        <a:solidFill>
                          <a:srgbClr val="000000"/>
                        </a:solidFill>
                        <a:effectLst/>
                        <a:latin typeface="Calibri" panose="020F0502020204030204" pitchFamily="34" charset="0"/>
                      </a:endParaRPr>
                    </a:p>
                  </a:txBody>
                  <a:tcPr marL="3602" marR="3602" marT="3602" marB="0"/>
                </a:tc>
              </a:tr>
              <a:tr h="710295">
                <a:tc>
                  <a:txBody>
                    <a:bodyPr/>
                    <a:lstStyle/>
                    <a:p>
                      <a:pPr algn="l" fontAlgn="t"/>
                      <a:r>
                        <a:rPr lang="en-US" sz="1000" u="none" strike="noStrike" dirty="0">
                          <a:effectLst/>
                        </a:rPr>
                        <a:t>Students will write effective documents that are unified, coherent, well developed, and which adhere to standard grammar and mechanics.</a:t>
                      </a:r>
                      <a:endParaRPr lang="en-US" sz="1000" b="0" i="0" u="none" strike="noStrike" dirty="0">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70% or more of ENG 111 students will score a 2 or higher on the Written Communications Assessment rubric.</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dirty="0">
                          <a:effectLst/>
                        </a:rPr>
                        <a:t>All ENG 111 students required to submit rough drafts of the major essays to </a:t>
                      </a:r>
                      <a:r>
                        <a:rPr lang="en-US" sz="1000" u="none" strike="noStrike" dirty="0" err="1">
                          <a:effectLst/>
                        </a:rPr>
                        <a:t>Smarthinking</a:t>
                      </a:r>
                      <a:r>
                        <a:rPr lang="en-US" sz="1000" u="none" strike="noStrike" dirty="0">
                          <a:effectLst/>
                        </a:rPr>
                        <a:t> online tutorial service. </a:t>
                      </a:r>
                      <a:endParaRPr lang="en-US" sz="1000" b="0" i="0" u="none" strike="noStrike" dirty="0">
                        <a:solidFill>
                          <a:srgbClr val="000000"/>
                        </a:solidFill>
                        <a:effectLst/>
                        <a:latin typeface="Calibri" panose="020F0502020204030204" pitchFamily="34" charset="0"/>
                      </a:endParaRPr>
                    </a:p>
                  </a:txBody>
                  <a:tcPr marL="3602" marR="3602" marT="3602" marB="0"/>
                </a:tc>
              </a:tr>
              <a:tr h="1012435">
                <a:tc>
                  <a:txBody>
                    <a:bodyPr/>
                    <a:lstStyle/>
                    <a:p>
                      <a:pPr algn="l" fontAlgn="t"/>
                      <a:r>
                        <a:rPr lang="en-US" sz="1000" u="none" strike="noStrike">
                          <a:effectLst/>
                        </a:rPr>
                        <a:t>Students will deliver oral presentations that are unified, coherent, well developed, and which adhere to standard grammar. In addition, students will demonstrate proficiency in components of delivery which may include eye contact, posture/body language, volume, articulation, and use of time.</a:t>
                      </a:r>
                      <a:endParaRPr lang="en-US" sz="1000" b="0"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70% or more of COM 231 students will score a 2 or higher on the Oral Communications Assessment rubric.</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Piloting COM 231 in a WebEx delivery format to serve the distance population.</a:t>
                      </a:r>
                      <a:endParaRPr lang="en-US" sz="1000" b="0" i="0" u="none" strike="noStrike">
                        <a:solidFill>
                          <a:srgbClr val="000000"/>
                        </a:solidFill>
                        <a:effectLst/>
                        <a:latin typeface="Calibri" panose="020F0502020204030204" pitchFamily="34" charset="0"/>
                      </a:endParaRPr>
                    </a:p>
                  </a:txBody>
                  <a:tcPr marL="3602" marR="3602" marT="3602" marB="0"/>
                </a:tc>
              </a:tr>
              <a:tr h="926932">
                <a:tc>
                  <a:txBody>
                    <a:bodyPr/>
                    <a:lstStyle/>
                    <a:p>
                      <a:pPr algn="l" fontAlgn="t"/>
                      <a:r>
                        <a:rPr lang="en-US" sz="1000" u="none" strike="noStrike">
                          <a:effectLst/>
                        </a:rPr>
                        <a:t>Students will demonstrate an understanding of basic computer terminology and file management. In addition, students will demonstrate working knowledge of applications which may include: email, web browser, word processor, spreadsheet, and presentation software.</a:t>
                      </a:r>
                      <a:endParaRPr lang="en-US" sz="1000" b="0"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70% or more of CIS 110 students will score a 2 or higher on the Computer Literacy Assessment rubric.</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Added SAM Training, Projects and Assessments product to help reinforce application based learning with the students.  </a:t>
                      </a:r>
                      <a:br>
                        <a:rPr lang="en-US" sz="1000" u="none" strike="noStrike">
                          <a:effectLst/>
                        </a:rPr>
                      </a:br>
                      <a:r>
                        <a:rPr lang="en-US" sz="1000" u="none" strike="noStrike">
                          <a:effectLst/>
                        </a:rPr>
                        <a:t>Piloting CIS 110 in a WebEx delivery format to serve the distance population</a:t>
                      </a:r>
                      <a:endParaRPr lang="en-US" sz="1000" b="0" i="0" u="none" strike="noStrike">
                        <a:solidFill>
                          <a:srgbClr val="222222"/>
                        </a:solidFill>
                        <a:effectLst/>
                        <a:latin typeface="Calibri" panose="020F0502020204030204" pitchFamily="34" charset="0"/>
                      </a:endParaRPr>
                    </a:p>
                  </a:txBody>
                  <a:tcPr marL="3602" marR="3602" marT="3602" marB="0"/>
                </a:tc>
              </a:tr>
              <a:tr h="1359573">
                <a:tc>
                  <a:txBody>
                    <a:bodyPr/>
                    <a:lstStyle/>
                    <a:p>
                      <a:pPr algn="l" fontAlgn="t"/>
                      <a:r>
                        <a:rPr lang="en-US" sz="1000" u="none" strike="noStrike">
                          <a:effectLst/>
                        </a:rPr>
                        <a:t>Students will perform basic arithmetic and algebraic computations. In addition, students will apply these skills in problem solving and in the interpretation of quantitative data.</a:t>
                      </a:r>
                      <a:endParaRPr lang="en-US" sz="1000" b="0"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70% or more of MAT 141, 161, 171, and 172 students will score a 2 or higher on the Quantitative Skills Assessment rubric.</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dirty="0">
                          <a:effectLst/>
                        </a:rPr>
                        <a:t>MAT 161 was archived per the NCCCS Math Curriculum Improvement Project. MAT 141 is no longer being taught, pending an updated bilateral agreement with ECSU. MAT 143 and 152 have been added as </a:t>
                      </a:r>
                      <a:r>
                        <a:rPr lang="en-US" sz="1000" u="none" strike="noStrike" dirty="0" err="1">
                          <a:effectLst/>
                        </a:rPr>
                        <a:t>Quanitative</a:t>
                      </a:r>
                      <a:r>
                        <a:rPr lang="en-US" sz="1000" u="none" strike="noStrike" dirty="0">
                          <a:effectLst/>
                        </a:rPr>
                        <a:t> Skills Assessment points.  </a:t>
                      </a:r>
                      <a:r>
                        <a:rPr lang="en-US" sz="1000" u="none" strike="noStrike" dirty="0" err="1">
                          <a:effectLst/>
                        </a:rPr>
                        <a:t>Smartpen</a:t>
                      </a:r>
                      <a:r>
                        <a:rPr lang="en-US" sz="1000" u="none" strike="noStrike" dirty="0">
                          <a:effectLst/>
                        </a:rPr>
                        <a:t> lecture capture technology is being utilized to record lectures in MAT 152 and MAT 171 and then posted to the Academic Support Center website for student review.</a:t>
                      </a:r>
                      <a:endParaRPr lang="en-US" sz="1000" b="0" i="0" u="none" strike="noStrike" dirty="0">
                        <a:solidFill>
                          <a:srgbClr val="000000"/>
                        </a:solidFill>
                        <a:effectLst/>
                        <a:latin typeface="Calibri" panose="020F0502020204030204" pitchFamily="34" charset="0"/>
                      </a:endParaRPr>
                    </a:p>
                  </a:txBody>
                  <a:tcPr marL="3602" marR="3602" marT="3602" marB="0"/>
                </a:tc>
              </a:tr>
              <a:tr h="773049">
                <a:tc>
                  <a:txBody>
                    <a:bodyPr/>
                    <a:lstStyle/>
                    <a:p>
                      <a:pPr algn="l" fontAlgn="t"/>
                      <a:r>
                        <a:rPr lang="en-US" sz="1000" u="none" strike="noStrike">
                          <a:effectLst/>
                        </a:rPr>
                        <a:t>Students will locate, evaluate, and utilize information using a variety of print and electronic sources.</a:t>
                      </a:r>
                      <a:endParaRPr lang="en-US" sz="1000" b="0"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70% or more of ENG 112, 113, and 114 students will score a 2 or higher on the Information Literacy Assessment rubric.</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3602" marR="3602" marT="3602" marB="0"/>
                </a:tc>
                <a:tc>
                  <a:txBody>
                    <a:bodyPr/>
                    <a:lstStyle/>
                    <a:p>
                      <a:pPr algn="l" fontAlgn="t"/>
                      <a:r>
                        <a:rPr lang="en-US" sz="1000" u="none" strike="noStrike" dirty="0">
                          <a:effectLst/>
                        </a:rPr>
                        <a:t>ENG 113 and 114 discontinued as assessment points. Faculty sent to professional development training for a redesigned ENG 112 course with new course description and outcomes written by the state.</a:t>
                      </a:r>
                      <a:endParaRPr lang="en-US" sz="1000" b="0" i="0" u="none" strike="noStrike" dirty="0">
                        <a:solidFill>
                          <a:srgbClr val="000000"/>
                        </a:solidFill>
                        <a:effectLst/>
                        <a:latin typeface="Calibri" panose="020F0502020204030204" pitchFamily="34" charset="0"/>
                      </a:endParaRPr>
                    </a:p>
                  </a:txBody>
                  <a:tcPr marL="3602" marR="3602" marT="3602"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4700" y="1190652"/>
            <a:ext cx="360087" cy="337705"/>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821" y="2086003"/>
            <a:ext cx="360087" cy="337705"/>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734" y="3242843"/>
            <a:ext cx="360087" cy="337705"/>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8208" y="4477632"/>
            <a:ext cx="360087" cy="337705"/>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4647" y="5473413"/>
            <a:ext cx="360087" cy="337705"/>
          </a:xfrm>
          <a:prstGeom prst="rect">
            <a:avLst/>
          </a:prstGeom>
        </p:spPr>
      </p:pic>
      <p:sp>
        <p:nvSpPr>
          <p:cNvPr id="2" name="TextBox 1"/>
          <p:cNvSpPr txBox="1"/>
          <p:nvPr/>
        </p:nvSpPr>
        <p:spPr>
          <a:xfrm>
            <a:off x="512064" y="451104"/>
            <a:ext cx="11432334" cy="400110"/>
          </a:xfrm>
          <a:prstGeom prst="rect">
            <a:avLst/>
          </a:prstGeom>
          <a:noFill/>
        </p:spPr>
        <p:txBody>
          <a:bodyPr wrap="square" rtlCol="0">
            <a:spAutoFit/>
          </a:bodyPr>
          <a:lstStyle/>
          <a:p>
            <a:r>
              <a:rPr lang="en-US" sz="2000" b="1" dirty="0" smtClean="0">
                <a:solidFill>
                  <a:schemeClr val="bg1"/>
                </a:solidFill>
              </a:rPr>
              <a:t>General Education – Written Communications, Oral, Technology, Math, Critical Thinking</a:t>
            </a:r>
            <a:endParaRPr lang="en-US" sz="2000" b="1" dirty="0">
              <a:solidFill>
                <a:schemeClr val="bg1"/>
              </a:solidFill>
            </a:endParaRPr>
          </a:p>
        </p:txBody>
      </p:sp>
    </p:spTree>
    <p:extLst>
      <p:ext uri="{BB962C8B-B14F-4D97-AF65-F5344CB8AC3E}">
        <p14:creationId xmlns:p14="http://schemas.microsoft.com/office/powerpoint/2010/main" val="148565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72981196"/>
              </p:ext>
            </p:extLst>
          </p:nvPr>
        </p:nvGraphicFramePr>
        <p:xfrm>
          <a:off x="1610591" y="727364"/>
          <a:ext cx="9310254" cy="5351318"/>
        </p:xfrm>
        <a:graphic>
          <a:graphicData uri="http://schemas.openxmlformats.org/drawingml/2006/table">
            <a:tbl>
              <a:tblPr>
                <a:tableStyleId>{5C22544A-7EE6-4342-B048-85BDC9FD1C3A}</a:tableStyleId>
              </a:tblPr>
              <a:tblGrid>
                <a:gridCol w="1400038"/>
                <a:gridCol w="1033874"/>
                <a:gridCol w="1647737"/>
                <a:gridCol w="1930437"/>
                <a:gridCol w="1768896"/>
                <a:gridCol w="1529272"/>
              </a:tblGrid>
              <a:tr h="410605">
                <a:tc>
                  <a:txBody>
                    <a:bodyPr/>
                    <a:lstStyle/>
                    <a:p>
                      <a:pPr algn="ctr" fontAlgn="ctr"/>
                      <a:r>
                        <a:rPr lang="en-US" sz="1050" u="none" strike="noStrike" dirty="0">
                          <a:effectLst/>
                        </a:rPr>
                        <a:t>Name</a:t>
                      </a:r>
                      <a:endParaRPr lang="en-US" sz="1050" b="1" i="0" u="none" strike="noStrike" dirty="0">
                        <a:solidFill>
                          <a:srgbClr val="000000"/>
                        </a:solidFill>
                        <a:effectLst/>
                        <a:latin typeface="Calibri" panose="020F0502020204030204" pitchFamily="34" charset="0"/>
                      </a:endParaRPr>
                    </a:p>
                  </a:txBody>
                  <a:tcPr marL="6951" marR="6951" marT="6951" marB="0" anchor="ctr"/>
                </a:tc>
                <a:tc>
                  <a:txBody>
                    <a:bodyPr/>
                    <a:lstStyle/>
                    <a:p>
                      <a:pPr algn="ctr" fontAlgn="ctr"/>
                      <a:endParaRPr lang="en-US" sz="1050" b="1" i="0" u="none" strike="noStrike">
                        <a:solidFill>
                          <a:srgbClr val="000000"/>
                        </a:solidFill>
                        <a:effectLst/>
                        <a:latin typeface="Calibri" panose="020F0502020204030204" pitchFamily="34" charset="0"/>
                      </a:endParaRPr>
                    </a:p>
                  </a:txBody>
                  <a:tcPr marL="6951" marR="6951" marT="6951" marB="0" anchor="ctr"/>
                </a:tc>
                <a:tc>
                  <a:txBody>
                    <a:bodyPr/>
                    <a:lstStyle/>
                    <a:p>
                      <a:pPr algn="ctr" fontAlgn="ctr"/>
                      <a:r>
                        <a:rPr lang="en-US" sz="1050" u="none" strike="noStrike">
                          <a:effectLst/>
                        </a:rPr>
                        <a:t>Learning Outcomes</a:t>
                      </a:r>
                      <a:endParaRPr lang="en-US" sz="1050" b="1" i="0" u="none" strike="noStrike">
                        <a:solidFill>
                          <a:srgbClr val="000000"/>
                        </a:solidFill>
                        <a:effectLst/>
                        <a:latin typeface="Calibri" panose="020F0502020204030204" pitchFamily="34" charset="0"/>
                      </a:endParaRPr>
                    </a:p>
                  </a:txBody>
                  <a:tcPr marL="6951" marR="6951" marT="6951" marB="0" anchor="ctr"/>
                </a:tc>
                <a:tc>
                  <a:txBody>
                    <a:bodyPr/>
                    <a:lstStyle/>
                    <a:p>
                      <a:pPr algn="ctr" fontAlgn="ctr"/>
                      <a:r>
                        <a:rPr lang="en-US" sz="1050" u="none" strike="noStrike">
                          <a:effectLst/>
                        </a:rPr>
                        <a:t>Tool or strategy to assess and Criteria</a:t>
                      </a:r>
                      <a:endParaRPr lang="en-US" sz="1050" b="1" i="0" u="none" strike="noStrike">
                        <a:solidFill>
                          <a:srgbClr val="000000"/>
                        </a:solidFill>
                        <a:effectLst/>
                        <a:latin typeface="Calibri" panose="020F0502020204030204" pitchFamily="34" charset="0"/>
                      </a:endParaRPr>
                    </a:p>
                  </a:txBody>
                  <a:tcPr marL="6951" marR="6951" marT="6951" marB="0" anchor="ctr"/>
                </a:tc>
                <a:tc>
                  <a:txBody>
                    <a:bodyPr/>
                    <a:lstStyle/>
                    <a:p>
                      <a:pPr algn="ctr" fontAlgn="ctr"/>
                      <a:r>
                        <a:rPr lang="en-US" sz="1050" u="none" strike="noStrike">
                          <a:effectLst/>
                        </a:rPr>
                        <a:t>2011-12 results</a:t>
                      </a:r>
                      <a:endParaRPr lang="en-US" sz="1050" b="1" i="0" u="none" strike="noStrike">
                        <a:solidFill>
                          <a:srgbClr val="000000"/>
                        </a:solidFill>
                        <a:effectLst/>
                        <a:latin typeface="Calibri" panose="020F0502020204030204" pitchFamily="34" charset="0"/>
                      </a:endParaRPr>
                    </a:p>
                  </a:txBody>
                  <a:tcPr marL="6951" marR="6951" marT="6951" marB="0" anchor="ctr"/>
                </a:tc>
                <a:tc>
                  <a:txBody>
                    <a:bodyPr/>
                    <a:lstStyle/>
                    <a:p>
                      <a:pPr algn="ctr" fontAlgn="ctr"/>
                      <a:r>
                        <a:rPr lang="en-US" sz="1050" u="none" strike="noStrike">
                          <a:effectLst/>
                        </a:rPr>
                        <a:t>Improvements</a:t>
                      </a:r>
                      <a:endParaRPr lang="en-US" sz="1050" b="1" i="0" u="none" strike="noStrike">
                        <a:solidFill>
                          <a:srgbClr val="000000"/>
                        </a:solidFill>
                        <a:effectLst/>
                        <a:latin typeface="Calibri" panose="020F0502020204030204" pitchFamily="34" charset="0"/>
                      </a:endParaRPr>
                    </a:p>
                  </a:txBody>
                  <a:tcPr marL="6951" marR="6951" marT="6951" marB="0" anchor="ctr"/>
                </a:tc>
              </a:tr>
              <a:tr h="1450573">
                <a:tc>
                  <a:txBody>
                    <a:bodyPr/>
                    <a:lstStyle/>
                    <a:p>
                      <a:pPr algn="l" fontAlgn="b"/>
                      <a:r>
                        <a:rPr lang="en-US" sz="1050" u="none" strike="noStrike">
                          <a:effectLst/>
                        </a:rPr>
                        <a:t>Business Administration</a:t>
                      </a:r>
                      <a:endParaRPr lang="en-US" sz="1050" b="0" i="0" u="none" strike="noStrike">
                        <a:solidFill>
                          <a:srgbClr val="000000"/>
                        </a:solidFill>
                        <a:effectLst/>
                        <a:latin typeface="Calibri" panose="020F0502020204030204" pitchFamily="34" charset="0"/>
                      </a:endParaRPr>
                    </a:p>
                  </a:txBody>
                  <a:tcPr marL="6951" marR="6951" marT="6951" marB="0" anchor="b"/>
                </a:tc>
                <a:tc>
                  <a:txBody>
                    <a:bodyPr/>
                    <a:lstStyle/>
                    <a:p>
                      <a:pPr algn="r" fontAlgn="t"/>
                      <a:r>
                        <a:rPr lang="en-US" sz="1050" u="none" strike="noStrike">
                          <a:effectLst/>
                        </a:rPr>
                        <a:t>OUTCOME 1</a:t>
                      </a:r>
                      <a:endParaRPr lang="en-US" sz="1050" b="1" i="0" u="none" strike="noStrike">
                        <a:solidFill>
                          <a:srgbClr val="FFFFFF"/>
                        </a:solidFill>
                        <a:effectLst/>
                        <a:latin typeface="Calibri" panose="020F0502020204030204" pitchFamily="34" charset="0"/>
                      </a:endParaRPr>
                    </a:p>
                  </a:txBody>
                  <a:tcPr marL="6951" marR="6951" marT="6951" marB="0"/>
                </a:tc>
                <a:tc>
                  <a:txBody>
                    <a:bodyPr/>
                    <a:lstStyle/>
                    <a:p>
                      <a:pPr algn="l" fontAlgn="t"/>
                      <a:r>
                        <a:rPr lang="en-US" sz="1050" u="none" strike="noStrike">
                          <a:effectLst/>
                        </a:rPr>
                        <a:t>Students will be able to perform the basic skills in accounting when developing and using balance sheets and income statements to gauge the performance of today’s modern businesses.</a:t>
                      </a:r>
                      <a:endParaRPr lang="en-US" sz="1050" b="0" i="0" u="none" strike="noStrike">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a:effectLst/>
                        </a:rPr>
                        <a:t>1. Successful completion of the capstone BUS 285 Business Management Issues (70% of students will be rated as average or higher in the knowledge, skills, and competencies developed in this experience)</a:t>
                      </a:r>
                      <a:endParaRPr lang="en-US" sz="1050" b="0" i="0" u="none" strike="noStrike">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dirty="0">
                          <a:effectLst/>
                        </a:rPr>
                        <a:t>Two sections offered with a total of 18 students; 100% achieved learning outcome. </a:t>
                      </a:r>
                      <a:endParaRPr lang="en-US" sz="1050" b="0" i="0" u="none" strike="noStrike" dirty="0">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a:effectLst/>
                        </a:rPr>
                        <a:t>1. Performance evaluation of students capstone project in BUS 285 Business Management Issues with specific focus on the accounting/firm performance module.</a:t>
                      </a:r>
                      <a:endParaRPr lang="en-US" sz="1050" b="0" i="0" u="none" strike="noStrike">
                        <a:solidFill>
                          <a:srgbClr val="000000"/>
                        </a:solidFill>
                        <a:effectLst/>
                        <a:latin typeface="Calibri" panose="020F0502020204030204" pitchFamily="34" charset="0"/>
                      </a:endParaRPr>
                    </a:p>
                  </a:txBody>
                  <a:tcPr marL="6951" marR="6951" marT="6951" marB="0"/>
                </a:tc>
              </a:tr>
              <a:tr h="1231814">
                <a:tc>
                  <a:txBody>
                    <a:bodyPr/>
                    <a:lstStyle/>
                    <a:p>
                      <a:pPr algn="l" fontAlgn="b"/>
                      <a:r>
                        <a:rPr lang="en-US" sz="1050" u="none" strike="noStrike" dirty="0">
                          <a:effectLst/>
                        </a:rPr>
                        <a:t>Computer Programming</a:t>
                      </a:r>
                      <a:endParaRPr lang="en-US" sz="1050" b="0" i="0" u="none" strike="noStrike" dirty="0">
                        <a:solidFill>
                          <a:srgbClr val="000000"/>
                        </a:solidFill>
                        <a:effectLst/>
                        <a:latin typeface="Calibri" panose="020F0502020204030204" pitchFamily="34" charset="0"/>
                      </a:endParaRPr>
                    </a:p>
                  </a:txBody>
                  <a:tcPr marL="6951" marR="6951" marT="6951" marB="0" anchor="b"/>
                </a:tc>
                <a:tc>
                  <a:txBody>
                    <a:bodyPr/>
                    <a:lstStyle/>
                    <a:p>
                      <a:pPr algn="r" fontAlgn="t"/>
                      <a:r>
                        <a:rPr lang="en-US" sz="1050" u="none" strike="noStrike">
                          <a:effectLst/>
                        </a:rPr>
                        <a:t>OUTCOME 1</a:t>
                      </a:r>
                      <a:endParaRPr lang="en-US" sz="1050" b="1" i="0" u="none" strike="noStrike">
                        <a:solidFill>
                          <a:srgbClr val="FFFFFF"/>
                        </a:solidFill>
                        <a:effectLst/>
                        <a:latin typeface="Calibri" panose="020F0502020204030204" pitchFamily="34" charset="0"/>
                      </a:endParaRPr>
                    </a:p>
                  </a:txBody>
                  <a:tcPr marL="6951" marR="6951" marT="6951" marB="0"/>
                </a:tc>
                <a:tc>
                  <a:txBody>
                    <a:bodyPr/>
                    <a:lstStyle/>
                    <a:p>
                      <a:pPr algn="l" fontAlgn="t"/>
                      <a:r>
                        <a:rPr lang="en-US" sz="1050" u="none" strike="noStrike">
                          <a:effectLst/>
                        </a:rPr>
                        <a:t>Students will be able to use the system development lifecycle to implement programs.</a:t>
                      </a:r>
                      <a:endParaRPr lang="en-US" sz="1050" b="0" i="0" u="none" strike="noStrike">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a:effectLst/>
                        </a:rPr>
                        <a:t>Successful completion of CSC 289 Programming Capstone (Students will be rated based on knowledge, skills, and competencies developed in this experience)</a:t>
                      </a:r>
                      <a:endParaRPr lang="en-US" sz="1050" b="0" i="0" u="none" strike="noStrike">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dirty="0">
                          <a:effectLst/>
                        </a:rPr>
                        <a:t>No programming students were ready for CSC 289 in Spring 2013</a:t>
                      </a:r>
                      <a:endParaRPr lang="en-US" sz="1050" b="0" i="0" u="none" strike="noStrike" dirty="0">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dirty="0">
                          <a:effectLst/>
                        </a:rPr>
                        <a:t>Find ways to increase enrollment in program. Make sure students are following prerequisite chain</a:t>
                      </a:r>
                      <a:endParaRPr lang="en-US" sz="1050" b="0" i="0" u="none" strike="noStrike" dirty="0">
                        <a:solidFill>
                          <a:srgbClr val="000000"/>
                        </a:solidFill>
                        <a:effectLst/>
                        <a:latin typeface="Calibri" panose="020F0502020204030204" pitchFamily="34" charset="0"/>
                      </a:endParaRPr>
                    </a:p>
                  </a:txBody>
                  <a:tcPr marL="6951" marR="6951" marT="6951" marB="0"/>
                </a:tc>
              </a:tr>
              <a:tr h="2258326">
                <a:tc>
                  <a:txBody>
                    <a:bodyPr/>
                    <a:lstStyle/>
                    <a:p>
                      <a:pPr algn="l" fontAlgn="b"/>
                      <a:r>
                        <a:rPr lang="en-US" sz="1050" u="none" strike="noStrike">
                          <a:effectLst/>
                        </a:rPr>
                        <a:t>Web Technologies</a:t>
                      </a:r>
                      <a:endParaRPr lang="en-US" sz="1050" b="0" i="0" u="none" strike="noStrike">
                        <a:solidFill>
                          <a:srgbClr val="000000"/>
                        </a:solidFill>
                        <a:effectLst/>
                        <a:latin typeface="Calibri" panose="020F0502020204030204" pitchFamily="34" charset="0"/>
                      </a:endParaRPr>
                    </a:p>
                  </a:txBody>
                  <a:tcPr marL="6951" marR="6951" marT="6951" marB="0" anchor="b"/>
                </a:tc>
                <a:tc>
                  <a:txBody>
                    <a:bodyPr/>
                    <a:lstStyle/>
                    <a:p>
                      <a:pPr algn="r" fontAlgn="t"/>
                      <a:r>
                        <a:rPr lang="en-US" sz="1050" u="none" strike="noStrike">
                          <a:effectLst/>
                        </a:rPr>
                        <a:t>OUTCOME 1</a:t>
                      </a:r>
                      <a:endParaRPr lang="en-US" sz="1050" b="1" i="0" u="none" strike="noStrike">
                        <a:solidFill>
                          <a:srgbClr val="FFFFFF"/>
                        </a:solidFill>
                        <a:effectLst/>
                        <a:latin typeface="Calibri" panose="020F0502020204030204" pitchFamily="34" charset="0"/>
                      </a:endParaRPr>
                    </a:p>
                  </a:txBody>
                  <a:tcPr marL="6951" marR="6951" marT="6951" marB="0"/>
                </a:tc>
                <a:tc>
                  <a:txBody>
                    <a:bodyPr/>
                    <a:lstStyle/>
                    <a:p>
                      <a:pPr algn="l" fontAlgn="t"/>
                      <a:r>
                        <a:rPr lang="en-US" sz="1050" u="none" strike="noStrike">
                          <a:effectLst/>
                        </a:rPr>
                        <a:t>The student will be able to describe in detail how the Internet works from a physical point of view (equipment, connections, addressing, protocol, software), current problems, plans to correct these problems, and new technologies under development for improvement.</a:t>
                      </a:r>
                      <a:endParaRPr lang="en-US" sz="1050" b="0" i="0" u="none" strike="noStrike">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a:effectLst/>
                        </a:rPr>
                        <a:t>Successful completion of the courses WEB 110, Internet/Web Fundamentals; and NEt 110, Networking Concepts. (70% of students will be rated as average or higher in the knowledge, skills, and competencies developed in this experience.)</a:t>
                      </a:r>
                      <a:endParaRPr lang="en-US" sz="1050" b="0" i="0" u="none" strike="noStrike">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dirty="0">
                          <a:effectLst/>
                        </a:rPr>
                        <a:t>Spring 2013, Program suspended indefinitely due to low enrollment</a:t>
                      </a:r>
                      <a:endParaRPr lang="en-US" sz="1050" b="0" i="0" u="none" strike="noStrike" dirty="0">
                        <a:solidFill>
                          <a:srgbClr val="000000"/>
                        </a:solidFill>
                        <a:effectLst/>
                        <a:latin typeface="Calibri" panose="020F0502020204030204" pitchFamily="34" charset="0"/>
                      </a:endParaRPr>
                    </a:p>
                  </a:txBody>
                  <a:tcPr marL="6951" marR="6951" marT="6951" marB="0"/>
                </a:tc>
                <a:tc>
                  <a:txBody>
                    <a:bodyPr/>
                    <a:lstStyle/>
                    <a:p>
                      <a:pPr algn="l" fontAlgn="t"/>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6951" marR="6951" marT="6951" marB="0"/>
                </a:tc>
              </a:tr>
            </a:tbl>
          </a:graphicData>
        </a:graphic>
      </p:graphicFrame>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5742" y="3458882"/>
            <a:ext cx="360087" cy="337705"/>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5295" y="4508785"/>
            <a:ext cx="360087" cy="337705"/>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7226" y="3357991"/>
            <a:ext cx="360087" cy="337705"/>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7139" y="5133763"/>
            <a:ext cx="360087" cy="337705"/>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7269" y="1751071"/>
            <a:ext cx="360087" cy="337705"/>
          </a:xfrm>
          <a:prstGeom prst="rect">
            <a:avLst/>
          </a:prstGeom>
        </p:spPr>
      </p:pic>
    </p:spTree>
    <p:extLst>
      <p:ext uri="{BB962C8B-B14F-4D97-AF65-F5344CB8AC3E}">
        <p14:creationId xmlns:p14="http://schemas.microsoft.com/office/powerpoint/2010/main" val="253096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normAutofit/>
          </a:bodyPr>
          <a:lstStyle/>
          <a:p>
            <a:r>
              <a:rPr lang="en-US" sz="2400" b="1" dirty="0" smtClean="0"/>
              <a:t>Charts include:  Outcomes, expectations, data</a:t>
            </a:r>
          </a:p>
          <a:p>
            <a:r>
              <a:rPr lang="en-US" sz="2400" b="1" dirty="0" smtClean="0"/>
              <a:t>Analyses may be based on Data</a:t>
            </a:r>
          </a:p>
          <a:p>
            <a:r>
              <a:rPr lang="en-US" sz="2400" b="1" dirty="0" smtClean="0"/>
              <a:t>Analyses may not be related to outcome or results</a:t>
            </a:r>
          </a:p>
          <a:p>
            <a:r>
              <a:rPr lang="en-US" sz="2400" b="1" dirty="0" smtClean="0"/>
              <a:t>Improvements seem “valid” to the instructor</a:t>
            </a:r>
            <a:endParaRPr lang="en-US" sz="2400" b="1" dirty="0"/>
          </a:p>
        </p:txBody>
      </p:sp>
    </p:spTree>
    <p:extLst>
      <p:ext uri="{BB962C8B-B14F-4D97-AF65-F5344CB8AC3E}">
        <p14:creationId xmlns:p14="http://schemas.microsoft.com/office/powerpoint/2010/main" val="30211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solidFill>
                  <a:schemeClr val="bg1"/>
                </a:solidFill>
              </a:rPr>
              <a:t>SLOs need to be assessed and used for improvements</a:t>
            </a:r>
          </a:p>
          <a:p>
            <a:endParaRPr lang="en-US" sz="2400" b="1" dirty="0">
              <a:solidFill>
                <a:schemeClr val="bg1"/>
              </a:solidFill>
            </a:endParaRPr>
          </a:p>
          <a:p>
            <a:pPr lvl="1"/>
            <a:r>
              <a:rPr lang="en-US" sz="2400" b="1" dirty="0" smtClean="0">
                <a:solidFill>
                  <a:schemeClr val="bg1"/>
                </a:solidFill>
              </a:rPr>
              <a:t>BUT</a:t>
            </a:r>
          </a:p>
          <a:p>
            <a:endParaRPr lang="en-US" sz="2400" b="1" dirty="0">
              <a:solidFill>
                <a:schemeClr val="bg1"/>
              </a:solidFill>
            </a:endParaRPr>
          </a:p>
          <a:p>
            <a:r>
              <a:rPr lang="en-US" sz="2400" b="1" dirty="0" smtClean="0">
                <a:solidFill>
                  <a:schemeClr val="bg1"/>
                </a:solidFill>
              </a:rPr>
              <a:t>More processes and data must be linked and analyzed together</a:t>
            </a:r>
            <a:endParaRPr lang="en-US" sz="2400" b="1" dirty="0">
              <a:solidFill>
                <a:schemeClr val="bg1"/>
              </a:solidFill>
            </a:endParaRPr>
          </a:p>
        </p:txBody>
      </p:sp>
    </p:spTree>
    <p:extLst>
      <p:ext uri="{BB962C8B-B14F-4D97-AF65-F5344CB8AC3E}">
        <p14:creationId xmlns:p14="http://schemas.microsoft.com/office/powerpoint/2010/main" val="392995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764</TotalTime>
  <Words>2944</Words>
  <Application>Microsoft Office PowerPoint</Application>
  <PresentationFormat>Custom</PresentationFormat>
  <Paragraphs>627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Slice</vt:lpstr>
      <vt:lpstr>Linking Student Learning Outcomes to Systemic Improvement Processes </vt:lpstr>
      <vt:lpstr>Outcomes for improvement</vt:lpstr>
      <vt:lpstr>Student Learning Outcome Process </vt:lpstr>
      <vt:lpstr>PowerPoint Presentation</vt:lpstr>
      <vt:lpstr>PowerPoint Presentation</vt:lpstr>
      <vt:lpstr>PowerPoint Presentation</vt:lpstr>
      <vt:lpstr>PowerPoint Presentation</vt:lpstr>
      <vt:lpstr>Observations</vt:lpstr>
      <vt:lpstr>PowerPoint Presentation</vt:lpstr>
      <vt:lpstr>Other Improvement processes</vt:lpstr>
      <vt:lpstr>Program Review and Viability Process</vt:lpstr>
      <vt:lpstr>PowerPoint Presentation</vt:lpstr>
      <vt:lpstr>Faculty Evaluation</vt:lpstr>
      <vt:lpstr>Yearly “Unit Action Plan”</vt:lpstr>
      <vt:lpstr>PowerPoint Presentation</vt:lpstr>
      <vt:lpstr>PowerPoint Presentation</vt:lpstr>
      <vt:lpstr>College’s Strategic Focus areas</vt:lpstr>
      <vt:lpstr>Systematic Improvements…. Duplication and crossover</vt:lpstr>
      <vt:lpstr>Program Coordinators</vt:lpstr>
      <vt:lpstr>Link to Excel docs, Sample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Student Learning Outcomes to Systemic Improvement Processes</dc:title>
  <dc:creator>Evonne Carter</dc:creator>
  <cp:lastModifiedBy>Snyder,Tracey</cp:lastModifiedBy>
  <cp:revision>31</cp:revision>
  <cp:lastPrinted>2015-08-27T15:50:01Z</cp:lastPrinted>
  <dcterms:created xsi:type="dcterms:W3CDTF">2015-08-17T15:19:49Z</dcterms:created>
  <dcterms:modified xsi:type="dcterms:W3CDTF">2015-12-02T15:12:31Z</dcterms:modified>
</cp:coreProperties>
</file>