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6" r:id="rId4"/>
    <p:sldId id="258" r:id="rId5"/>
    <p:sldId id="267" r:id="rId6"/>
    <p:sldId id="259" r:id="rId7"/>
    <p:sldId id="260" r:id="rId8"/>
    <p:sldId id="261" r:id="rId9"/>
    <p:sldId id="265" r:id="rId10"/>
    <p:sldId id="262" r:id="rId11"/>
    <p:sldId id="269" r:id="rId12"/>
    <p:sldId id="268" r:id="rId13"/>
    <p:sldId id="264" r:id="rId14"/>
    <p:sldId id="263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61" d="100"/>
          <a:sy n="61" d="100"/>
        </p:scale>
        <p:origin x="-72" y="-6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12/2/2015</a:t>
            </a:fld>
            <a:endParaRPr lang="en-US" dirty="0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 dirty="0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12/2/2015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12/2/2015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12/2/2015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12/2/2015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 dirty="0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12/2/2015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12/2/2015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12/2/2015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12/2/2015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 dirty="0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12/2/2015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12/2/2015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dirty="0" smtClean="0"/>
              <a:t>Drag picture to placeholder or click icon to add</a:t>
            </a:r>
            <a:endParaRPr kumimoji="0" lang="en-US" dirty="0"/>
          </a:p>
        </p:txBody>
      </p:sp>
      <p:sp>
        <p:nvSpPr>
          <p:cNvPr id="9" name="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 algn="r" eaLnBrk="1" latinLnBrk="0" hangingPunct="1"/>
            <a:fld id="{54AB02A5-4FE5-49D9-9E24-09F23B90C450}" type="datetimeFigureOut">
              <a:rPr lang="en-US" smtClean="0"/>
              <a:t>12/2/2015</a:t>
            </a:fld>
            <a:endParaRPr lang="en-US" sz="1200" dirty="0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kumimoji="0" lang="en-US" sz="1200" dirty="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 algn="ctr" eaLnBrk="1" latinLnBrk="0" hangingPunct="1"/>
            <a:fld id="{6294C92D-0306-4E69-9CD3-20855E849650}" type="slidenum">
              <a:rPr kumimoji="0" lang="en-US" smtClean="0"/>
              <a:t>‹#›</a:t>
            </a:fld>
            <a:endParaRPr kumimoji="0" lang="en-US" sz="1200" dirty="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2560" y="359897"/>
            <a:ext cx="7406640" cy="1786403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/>
              <a:t>COHORTING:</a:t>
            </a:r>
            <a:br>
              <a:rPr lang="en-US" sz="3600" dirty="0" smtClean="0"/>
            </a:br>
            <a:r>
              <a:rPr lang="en-US" sz="3200" dirty="0" smtClean="0"/>
              <a:t>When a Course is Used to Assess </a:t>
            </a:r>
            <a:br>
              <a:rPr lang="en-US" sz="3200" dirty="0" smtClean="0"/>
            </a:br>
            <a:r>
              <a:rPr lang="en-US" sz="3200" dirty="0" smtClean="0"/>
              <a:t>Multiple Degree Programs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5798" y="2792282"/>
            <a:ext cx="7406640" cy="3481517"/>
          </a:xfrm>
        </p:spPr>
        <p:txBody>
          <a:bodyPr>
            <a:normAutofit/>
          </a:bodyPr>
          <a:lstStyle/>
          <a:p>
            <a:pPr algn="ctr"/>
            <a:r>
              <a:rPr lang="en-US" sz="2400" dirty="0" smtClean="0"/>
              <a:t>Snapshot Presentation:</a:t>
            </a:r>
          </a:p>
          <a:p>
            <a:pPr algn="ctr"/>
            <a:r>
              <a:rPr lang="en-US" sz="2400" dirty="0" smtClean="0"/>
              <a:t>PATRICIA  AWERBUCH</a:t>
            </a:r>
          </a:p>
          <a:p>
            <a:pPr algn="ctr"/>
            <a:r>
              <a:rPr lang="en-US" sz="2400" dirty="0" smtClean="0"/>
              <a:t>School of Economics</a:t>
            </a:r>
          </a:p>
          <a:p>
            <a:pPr algn="ctr"/>
            <a:r>
              <a:rPr lang="en-US" sz="2400" dirty="0" smtClean="0"/>
              <a:t>Drexel University</a:t>
            </a:r>
          </a:p>
          <a:p>
            <a:pPr algn="ctr"/>
            <a:endParaRPr lang="en-US" sz="2400" dirty="0" smtClean="0"/>
          </a:p>
          <a:p>
            <a:pPr algn="ctr"/>
            <a:r>
              <a:rPr lang="en-US" sz="2000" dirty="0" smtClean="0"/>
              <a:t>Annual Conference on Teaching and Learning Assessment, Drexel University, Philadelphia, PA </a:t>
            </a:r>
          </a:p>
          <a:p>
            <a:pPr algn="ctr"/>
            <a:r>
              <a:rPr lang="en-US" sz="2000" dirty="0"/>
              <a:t>September </a:t>
            </a:r>
            <a:r>
              <a:rPr lang="en-US" sz="2000" dirty="0" smtClean="0"/>
              <a:t>9 to 11</a:t>
            </a:r>
            <a:r>
              <a:rPr lang="en-US" sz="2000" dirty="0"/>
              <a:t>, </a:t>
            </a:r>
            <a:r>
              <a:rPr lang="en-US" sz="2000" dirty="0" smtClean="0"/>
              <a:t>2015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0628610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87441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A Serendipitous Change in Procedure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590832"/>
            <a:ext cx="7285059" cy="3986686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en-US" sz="2400" dirty="0"/>
              <a:t>In AY 2013-14 Drexel began cohorting its incoming </a:t>
            </a:r>
            <a:r>
              <a:rPr lang="en-US" sz="2400" dirty="0" smtClean="0"/>
              <a:t>freshman by degree program, major, and learning communities, </a:t>
            </a:r>
            <a:r>
              <a:rPr lang="en-US" sz="2400" dirty="0"/>
              <a:t>primarily to promote acclimation and peer-to-peer assistance. </a:t>
            </a:r>
          </a:p>
          <a:p>
            <a:pPr marL="82296" indent="0">
              <a:buNone/>
            </a:pPr>
            <a:endParaRPr lang="en-US" sz="2400" dirty="0"/>
          </a:p>
          <a:p>
            <a:pPr marL="82296" indent="0">
              <a:buNone/>
            </a:pPr>
            <a:r>
              <a:rPr lang="en-US" sz="2400" u="sng" dirty="0"/>
              <a:t>Although initiated for a different reason, cohorting greatly eased the pressure on assurance of learning</a:t>
            </a:r>
            <a:r>
              <a:rPr lang="en-US" sz="2400" dirty="0"/>
              <a:t>:</a:t>
            </a:r>
          </a:p>
          <a:p>
            <a:pPr marL="82296" indent="0">
              <a:buNone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6234207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Phase 2: Cohorting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82296" indent="0">
              <a:spcBef>
                <a:spcPts val="0"/>
              </a:spcBef>
              <a:buNone/>
            </a:pPr>
            <a:r>
              <a:rPr lang="en-US" sz="2400" dirty="0" smtClean="0"/>
              <a:t>The mechanism:</a:t>
            </a:r>
          </a:p>
          <a:p>
            <a:pPr marL="82296" indent="0">
              <a:spcBef>
                <a:spcPts val="0"/>
              </a:spcBef>
              <a:buNone/>
            </a:pPr>
            <a:endParaRPr lang="en-US" sz="2400" dirty="0"/>
          </a:p>
          <a:p>
            <a:pPr>
              <a:spcBef>
                <a:spcPts val="0"/>
              </a:spcBef>
              <a:buFont typeface="Arial"/>
              <a:buChar char="•"/>
            </a:pPr>
            <a:r>
              <a:rPr lang="en-US" sz="2400" dirty="0" smtClean="0"/>
              <a:t>Our Director of College Operations receives the list of enrolled students from the registrars office.</a:t>
            </a:r>
          </a:p>
          <a:p>
            <a:pPr>
              <a:spcBef>
                <a:spcPts val="0"/>
              </a:spcBef>
              <a:buFont typeface="Arial"/>
              <a:buChar char="•"/>
            </a:pPr>
            <a:endParaRPr lang="en-US" sz="2400" dirty="0"/>
          </a:p>
          <a:p>
            <a:pPr>
              <a:spcBef>
                <a:spcPts val="0"/>
              </a:spcBef>
              <a:buFont typeface="Arial"/>
              <a:buChar char="•"/>
            </a:pPr>
            <a:r>
              <a:rPr lang="en-US" sz="2400" dirty="0" smtClean="0"/>
              <a:t>He assigns them to sections of their courses based on College criteria for degree program, major, participation in learning communities, block-scheduling, etc.</a:t>
            </a:r>
          </a:p>
          <a:p>
            <a:pPr>
              <a:spcBef>
                <a:spcPts val="0"/>
              </a:spcBef>
              <a:buFont typeface="Arial"/>
              <a:buChar char="•"/>
            </a:pPr>
            <a:endParaRPr lang="en-US" sz="2400" dirty="0"/>
          </a:p>
          <a:p>
            <a:pPr>
              <a:spcBef>
                <a:spcPts val="0"/>
              </a:spcBef>
              <a:buFont typeface="Arial"/>
              <a:buChar char="•"/>
            </a:pPr>
            <a:r>
              <a:rPr lang="en-US" sz="2400" dirty="0" smtClean="0"/>
              <a:t>Faculty are assigned to sections in collaboration with the school or department, e.g. BSEC and BAEC students are always taught by a tenured or tenure-track Ph.D. professor.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12615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Phase 2: Cohorting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511300"/>
            <a:ext cx="7498080" cy="4927600"/>
          </a:xfrm>
        </p:spPr>
        <p:txBody>
          <a:bodyPr>
            <a:normAutofit lnSpcReduction="10000"/>
          </a:bodyPr>
          <a:lstStyle/>
          <a:p>
            <a:pPr>
              <a:spcBef>
                <a:spcPts val="0"/>
              </a:spcBef>
              <a:buFont typeface="Arial"/>
              <a:buChar char="•"/>
            </a:pPr>
            <a:r>
              <a:rPr lang="en-US" sz="2400" dirty="0">
                <a:solidFill>
                  <a:schemeClr val="bg2">
                    <a:lumMod val="50000"/>
                  </a:schemeClr>
                </a:solidFill>
              </a:rPr>
              <a:t>BSEC and BAEC students are now in one 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</a:rPr>
              <a:t>section</a:t>
            </a:r>
          </a:p>
          <a:p>
            <a:pPr lvl="1">
              <a:spcBef>
                <a:spcPts val="0"/>
              </a:spcBef>
              <a:buFont typeface="Arial"/>
              <a:buChar char="•"/>
            </a:pPr>
            <a:r>
              <a:rPr lang="en-US" sz="2000" dirty="0" smtClean="0"/>
              <a:t>One sorting gives us data on two degree programs, and all the data we gather is used</a:t>
            </a:r>
          </a:p>
          <a:p>
            <a:pPr lvl="1">
              <a:spcBef>
                <a:spcPts val="0"/>
              </a:spcBef>
              <a:buFont typeface="Arial"/>
              <a:buChar char="•"/>
            </a:pPr>
            <a:r>
              <a:rPr lang="en-US" sz="2000" dirty="0"/>
              <a:t>M</a:t>
            </a:r>
            <a:r>
              <a:rPr lang="en-US" sz="2000" dirty="0" smtClean="0"/>
              <a:t>astery </a:t>
            </a:r>
            <a:r>
              <a:rPr lang="en-US" sz="2000" dirty="0"/>
              <a:t>of economics can be assessed at a deeper level </a:t>
            </a:r>
            <a:r>
              <a:rPr lang="en-US" sz="2000" dirty="0" smtClean="0"/>
              <a:t>for Economics majors.  We now assess course-level outcomes at the midterm and at the final, giving deeper insight into where exactly any problem arises</a:t>
            </a:r>
            <a:endParaRPr lang="en-US" sz="2000" dirty="0"/>
          </a:p>
          <a:p>
            <a:pPr>
              <a:spcBef>
                <a:spcPts val="0"/>
              </a:spcBef>
              <a:buFont typeface="Arial"/>
              <a:buChar char="•"/>
            </a:pPr>
            <a:endParaRPr lang="en-US" sz="2400" dirty="0"/>
          </a:p>
          <a:p>
            <a:pPr>
              <a:spcBef>
                <a:spcPts val="0"/>
              </a:spcBef>
              <a:buFont typeface="Arial"/>
              <a:buChar char="•"/>
            </a:pP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</a:rPr>
              <a:t>Two sections with BSBA students are assessed each term instead of assessing 8-9 sections to capture enough BSBA students</a:t>
            </a:r>
          </a:p>
          <a:p>
            <a:pPr lvl="1">
              <a:spcBef>
                <a:spcPts val="0"/>
              </a:spcBef>
              <a:buFont typeface="Arial"/>
              <a:buChar char="•"/>
            </a:pPr>
            <a:r>
              <a:rPr lang="en-US" sz="2000" dirty="0" smtClean="0"/>
              <a:t>Sections chosen for assessment can </a:t>
            </a:r>
            <a:r>
              <a:rPr lang="en-US" sz="2000" dirty="0"/>
              <a:t>be ‘rotated’ </a:t>
            </a:r>
            <a:r>
              <a:rPr lang="en-US" sz="2000" dirty="0" smtClean="0"/>
              <a:t>among the faculty, so </a:t>
            </a:r>
            <a:r>
              <a:rPr lang="en-US" sz="2000" dirty="0"/>
              <a:t>that not all faculty are having to perform assessment every term</a:t>
            </a:r>
            <a:r>
              <a:rPr lang="en-US" sz="2000" dirty="0" smtClean="0"/>
              <a:t>. </a:t>
            </a:r>
          </a:p>
          <a:p>
            <a:pPr lvl="1">
              <a:spcBef>
                <a:spcPts val="0"/>
              </a:spcBef>
              <a:buFont typeface="Arial"/>
              <a:buChar char="•"/>
            </a:pPr>
            <a:r>
              <a:rPr lang="en-US" sz="2000" dirty="0"/>
              <a:t>We can do assessment every term without burdening the faculty</a:t>
            </a:r>
            <a:r>
              <a:rPr lang="en-US" sz="2000" dirty="0" smtClean="0"/>
              <a:t>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2530333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Big School, Small School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572052"/>
            <a:ext cx="7498080" cy="4419638"/>
          </a:xfrm>
        </p:spPr>
        <p:txBody>
          <a:bodyPr>
            <a:normAutofit/>
          </a:bodyPr>
          <a:lstStyle/>
          <a:p>
            <a:pPr marL="82296" indent="0">
              <a:spcBef>
                <a:spcPts val="0"/>
              </a:spcBef>
              <a:buNone/>
            </a:pPr>
            <a:r>
              <a:rPr lang="en-US" sz="2400" dirty="0" smtClean="0"/>
              <a:t>Data management was an issue for us because of the number of students enrolled in Economics Principles classes. With cohorting, the problem became its own solution because we can fill a section from a single degree program.</a:t>
            </a:r>
          </a:p>
          <a:p>
            <a:pPr marL="82296" indent="0">
              <a:spcBef>
                <a:spcPts val="0"/>
              </a:spcBef>
              <a:buNone/>
            </a:pPr>
            <a:endParaRPr lang="en-US" sz="2400" dirty="0"/>
          </a:p>
          <a:p>
            <a:pPr marL="82296" indent="0">
              <a:spcBef>
                <a:spcPts val="0"/>
              </a:spcBef>
              <a:buNone/>
            </a:pPr>
            <a:r>
              <a:rPr lang="en-US" sz="2400" dirty="0" smtClean="0"/>
              <a:t>Smaller schools may not have an independent reason for cohorting, but might benefit from selected cohorting into courses used for Assurance of Learning.</a:t>
            </a:r>
          </a:p>
          <a:p>
            <a:pPr marL="82296" indent="0">
              <a:spcBef>
                <a:spcPts val="0"/>
              </a:spcBef>
              <a:buNone/>
            </a:pPr>
            <a:endParaRPr lang="en-US" sz="2400" dirty="0"/>
          </a:p>
          <a:p>
            <a:pPr marL="82296" indent="0">
              <a:spcBef>
                <a:spcPts val="0"/>
              </a:spcBef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30076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Mechanism for Selected Cohorting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82296" indent="0">
              <a:spcBef>
                <a:spcPts val="0"/>
              </a:spcBef>
              <a:buNone/>
            </a:pPr>
            <a:r>
              <a:rPr lang="en-US" sz="2400" dirty="0" smtClean="0"/>
              <a:t>Smaller schools might implement cohorting for select courses by combining the “registration training” process with the cohorting process.</a:t>
            </a:r>
          </a:p>
          <a:p>
            <a:pPr marL="82296" indent="0">
              <a:spcBef>
                <a:spcPts val="0"/>
              </a:spcBef>
              <a:buNone/>
            </a:pPr>
            <a:endParaRPr lang="en-US" sz="2400" dirty="0"/>
          </a:p>
          <a:p>
            <a:pPr>
              <a:spcBef>
                <a:spcPts val="0"/>
              </a:spcBef>
              <a:buFont typeface="Arial"/>
              <a:buChar char="•"/>
            </a:pPr>
            <a:r>
              <a:rPr lang="en-US" sz="2400" dirty="0" smtClean="0"/>
              <a:t>Drexel puts small groups of students in coaching sessions with their academic advisors to learn the mechanics of registration.</a:t>
            </a:r>
          </a:p>
          <a:p>
            <a:pPr>
              <a:spcBef>
                <a:spcPts val="0"/>
              </a:spcBef>
              <a:buFont typeface="Arial"/>
              <a:buChar char="•"/>
            </a:pPr>
            <a:endParaRPr lang="en-US" sz="2400" dirty="0"/>
          </a:p>
          <a:p>
            <a:pPr>
              <a:spcBef>
                <a:spcPts val="0"/>
              </a:spcBef>
              <a:buFont typeface="Arial"/>
              <a:buChar char="•"/>
            </a:pPr>
            <a:r>
              <a:rPr lang="en-US" sz="2400" dirty="0" smtClean="0"/>
              <a:t>A participating representative from College Operations can assure that students register for the correct section of relevant courses by degree program(s).  Any necessary block-scheduling would have to be prepared in advance.  </a:t>
            </a:r>
          </a:p>
          <a:p>
            <a:pPr marL="82296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904083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Ultimate Goal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82296" indent="0">
              <a:spcBef>
                <a:spcPts val="0"/>
              </a:spcBef>
              <a:buNone/>
            </a:pPr>
            <a:r>
              <a:rPr lang="en-US" sz="2400" dirty="0" smtClean="0"/>
              <a:t>Ease of Implementation!</a:t>
            </a:r>
          </a:p>
          <a:p>
            <a:pPr marL="82296" indent="0">
              <a:spcBef>
                <a:spcPts val="0"/>
              </a:spcBef>
              <a:buNone/>
            </a:pPr>
            <a:endParaRPr lang="en-US" sz="2400" dirty="0"/>
          </a:p>
          <a:p>
            <a:pPr marL="82296" indent="0">
              <a:spcBef>
                <a:spcPts val="0"/>
              </a:spcBef>
              <a:buNone/>
            </a:pPr>
            <a:r>
              <a:rPr lang="en-US" sz="2400" dirty="0" smtClean="0"/>
              <a:t>Because the assessment process is so important to achievement of learning goals and to re-accreditation, we want it to be a fluid as possible for both faculty and assessment coordinators</a:t>
            </a:r>
          </a:p>
          <a:p>
            <a:pPr marL="82296" indent="0">
              <a:spcBef>
                <a:spcPts val="0"/>
              </a:spcBef>
              <a:buNone/>
            </a:pPr>
            <a:endParaRPr lang="en-US" sz="2400" dirty="0"/>
          </a:p>
          <a:p>
            <a:pPr marL="82296" indent="0">
              <a:spcBef>
                <a:spcPts val="0"/>
              </a:spcBef>
              <a:buNone/>
            </a:pPr>
            <a:endParaRPr lang="en-US" sz="2400" dirty="0" smtClean="0"/>
          </a:p>
          <a:p>
            <a:pPr marL="82296" indent="0">
              <a:spcBef>
                <a:spcPts val="0"/>
              </a:spcBef>
              <a:buNone/>
            </a:pPr>
            <a:endParaRPr lang="en-US" sz="2400" dirty="0" smtClean="0"/>
          </a:p>
          <a:p>
            <a:pPr marL="82296" indent="0">
              <a:spcBef>
                <a:spcPts val="0"/>
              </a:spcBef>
              <a:buNone/>
            </a:pPr>
            <a:r>
              <a:rPr lang="en-US" sz="2400" dirty="0" smtClean="0"/>
              <a:t>Many thanks to 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</a:rPr>
              <a:t>Kevin Montgomery, Director, College Operations in LeBow College of Business</a:t>
            </a:r>
            <a:r>
              <a:rPr lang="en-US" sz="2400" dirty="0" smtClean="0"/>
              <a:t>, for consulting on the registration process </a:t>
            </a:r>
            <a:r>
              <a:rPr lang="en-US" sz="2400" smtClean="0"/>
              <a:t>at Drexel </a:t>
            </a:r>
            <a:r>
              <a:rPr lang="en-US" sz="2400" dirty="0" smtClean="0"/>
              <a:t>and for offering a way to implement the cohort in a smaller environment.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886485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/>
              <a:t>Degree Programs Assessed by the School of Economics: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605038"/>
            <a:ext cx="7498080" cy="4817533"/>
          </a:xfrm>
        </p:spPr>
        <p:txBody>
          <a:bodyPr>
            <a:normAutofit/>
          </a:bodyPr>
          <a:lstStyle/>
          <a:p>
            <a:pPr>
              <a:buFont typeface="Arial"/>
              <a:buChar char="•"/>
            </a:pPr>
            <a:r>
              <a:rPr lang="en-US" sz="2000" dirty="0" smtClean="0"/>
              <a:t>Bachelor of Science in Economics (BSEC)</a:t>
            </a:r>
          </a:p>
          <a:p>
            <a:pPr>
              <a:buFont typeface="Arial"/>
              <a:buChar char="•"/>
            </a:pPr>
            <a:r>
              <a:rPr lang="en-US" sz="2000" dirty="0" smtClean="0"/>
              <a:t>Bachelor of Arts in Economics (BAEC)</a:t>
            </a:r>
          </a:p>
          <a:p>
            <a:pPr>
              <a:buFont typeface="Arial"/>
              <a:buChar char="•"/>
            </a:pPr>
            <a:r>
              <a:rPr lang="en-US" sz="2000" dirty="0" smtClean="0"/>
              <a:t>Bachelor of Science in Business Administration (BSBA)</a:t>
            </a:r>
          </a:p>
          <a:p>
            <a:pPr marL="82296" indent="0">
              <a:buNone/>
            </a:pPr>
            <a:endParaRPr lang="en-US" sz="2000" dirty="0" smtClean="0"/>
          </a:p>
          <a:p>
            <a:pPr marL="82296" indent="0">
              <a:buNone/>
            </a:pPr>
            <a:r>
              <a:rPr lang="en-US" sz="2000" i="1" dirty="0" smtClean="0"/>
              <a:t>In coming Academic Year:</a:t>
            </a:r>
          </a:p>
          <a:p>
            <a:pPr>
              <a:buFont typeface="Arial"/>
              <a:buChar char="•"/>
            </a:pPr>
            <a:r>
              <a:rPr lang="en-US" sz="2000" dirty="0" smtClean="0"/>
              <a:t>Bachelor of Science in Business Administration Online (BSBA-ONL)</a:t>
            </a:r>
          </a:p>
          <a:p>
            <a:pPr marL="82296" indent="0">
              <a:buNone/>
            </a:pPr>
            <a:endParaRPr lang="en-US" sz="2400" dirty="0"/>
          </a:p>
          <a:p>
            <a:pPr marL="82296" indent="0">
              <a:spcAft>
                <a:spcPts val="600"/>
              </a:spcAft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739437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Program Objective and Goal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>
              <a:spcAft>
                <a:spcPts val="600"/>
              </a:spcAft>
              <a:buNone/>
            </a:pPr>
            <a:endParaRPr lang="en-US" sz="2400" u="sng" dirty="0" smtClean="0"/>
          </a:p>
          <a:p>
            <a:pPr marL="82296" indent="0">
              <a:spcAft>
                <a:spcPts val="600"/>
              </a:spcAft>
              <a:buNone/>
            </a:pPr>
            <a:r>
              <a:rPr lang="en-US" sz="2400" u="sng" dirty="0" smtClean="0"/>
              <a:t>Shared </a:t>
            </a:r>
            <a:r>
              <a:rPr lang="en-US" sz="2400" u="sng" dirty="0"/>
              <a:t>Program-Level Objective</a:t>
            </a:r>
            <a:r>
              <a:rPr lang="en-US" sz="2400" dirty="0"/>
              <a:t>:</a:t>
            </a:r>
          </a:p>
          <a:p>
            <a:pPr marL="82296" indent="0">
              <a:spcAft>
                <a:spcPts val="600"/>
              </a:spcAft>
              <a:buNone/>
            </a:pPr>
            <a:r>
              <a:rPr lang="en-US" sz="2400" dirty="0"/>
              <a:t>Upon graduation, student will understand basic economic concepts</a:t>
            </a:r>
          </a:p>
          <a:p>
            <a:pPr marL="82296" indent="0">
              <a:spcAft>
                <a:spcPts val="600"/>
              </a:spcAft>
              <a:buNone/>
            </a:pPr>
            <a:endParaRPr lang="en-US" sz="2400" u="sng" dirty="0" smtClean="0"/>
          </a:p>
          <a:p>
            <a:pPr marL="82296" indent="0">
              <a:spcAft>
                <a:spcPts val="600"/>
              </a:spcAft>
              <a:buNone/>
            </a:pPr>
            <a:r>
              <a:rPr lang="en-US" sz="2400" u="sng" dirty="0" smtClean="0"/>
              <a:t>Shared </a:t>
            </a:r>
            <a:r>
              <a:rPr lang="en-US" sz="2400" u="sng" dirty="0"/>
              <a:t>Goal</a:t>
            </a:r>
            <a:r>
              <a:rPr lang="en-US" sz="2400" dirty="0"/>
              <a:t>:</a:t>
            </a:r>
          </a:p>
          <a:p>
            <a:pPr marL="82296" indent="0">
              <a:spcAft>
                <a:spcPts val="600"/>
              </a:spcAft>
              <a:buNone/>
            </a:pPr>
            <a:r>
              <a:rPr lang="en-US" sz="2400" dirty="0"/>
              <a:t>Student demonstrates an understanding of basic economic concepts</a:t>
            </a:r>
          </a:p>
        </p:txBody>
      </p:sp>
    </p:spTree>
    <p:extLst>
      <p:ext uri="{BB962C8B-B14F-4D97-AF65-F5344CB8AC3E}">
        <p14:creationId xmlns:p14="http://schemas.microsoft.com/office/powerpoint/2010/main" val="16628825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Courses in Which Assessment Takes Place: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905000"/>
            <a:ext cx="7498080" cy="4578047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buFont typeface="Arial"/>
              <a:buChar char="•"/>
            </a:pPr>
            <a:r>
              <a:rPr lang="en-US" sz="2400" dirty="0" smtClean="0"/>
              <a:t>Econ 201 – Principles of Microeconomics</a:t>
            </a:r>
          </a:p>
          <a:p>
            <a:pPr>
              <a:spcBef>
                <a:spcPts val="0"/>
              </a:spcBef>
              <a:buFont typeface="Arial"/>
              <a:buChar char="•"/>
            </a:pPr>
            <a:r>
              <a:rPr lang="en-US" sz="2400" dirty="0" smtClean="0"/>
              <a:t>Econ 202 – Principles of Macroeconomics</a:t>
            </a:r>
            <a:endParaRPr lang="en-US" sz="2400" dirty="0"/>
          </a:p>
          <a:p>
            <a:pPr marL="82296" indent="0">
              <a:spcBef>
                <a:spcPts val="1000"/>
              </a:spcBef>
              <a:spcAft>
                <a:spcPts val="1000"/>
              </a:spcAft>
              <a:buNone/>
            </a:pPr>
            <a:endParaRPr lang="en-US" sz="20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82296" indent="0">
              <a:spcBef>
                <a:spcPts val="1000"/>
              </a:spcBef>
              <a:spcAft>
                <a:spcPts val="1000"/>
              </a:spcAft>
              <a:buNone/>
            </a:pP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Fifty to sixty sections of these courses (in total) run every academic year, 60 students per section.</a:t>
            </a:r>
          </a:p>
          <a:p>
            <a:pPr marL="82296" indent="0">
              <a:buNone/>
            </a:pPr>
            <a:endParaRPr lang="en-US" sz="2400" dirty="0"/>
          </a:p>
          <a:p>
            <a:pPr marL="82296" indent="0">
              <a:buNone/>
            </a:pPr>
            <a:endParaRPr lang="en-US" sz="2400" dirty="0" smtClean="0"/>
          </a:p>
          <a:p>
            <a:pPr marL="82296" indent="0">
              <a:buNone/>
            </a:pPr>
            <a:endParaRPr lang="en-US" sz="2400" dirty="0" smtClean="0"/>
          </a:p>
          <a:p>
            <a:pPr marL="82296" indent="0">
              <a:buNone/>
            </a:pPr>
            <a:endParaRPr lang="en-US" sz="2400" dirty="0"/>
          </a:p>
          <a:p>
            <a:pPr marL="82296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432981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The Challenge:  Voluminous Data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727200"/>
            <a:ext cx="7498080" cy="4673600"/>
          </a:xfrm>
        </p:spPr>
        <p:txBody>
          <a:bodyPr/>
          <a:lstStyle/>
          <a:p>
            <a:pPr marL="539496" indent="-457200">
              <a:spcBef>
                <a:spcPts val="1000"/>
              </a:spcBef>
              <a:spcAft>
                <a:spcPts val="1000"/>
              </a:spcAft>
              <a:buFont typeface="+mj-lt"/>
              <a:buAutoNum type="arabicPeriod"/>
            </a:pPr>
            <a:r>
              <a:rPr lang="en-US" sz="2400" dirty="0"/>
              <a:t>How do we extract data by degree program from the &gt;2000 Business and non-Business students who are enrolled</a:t>
            </a:r>
            <a:r>
              <a:rPr lang="en-US" sz="2400" dirty="0" smtClean="0"/>
              <a:t>? (What are the mechanics of it?)</a:t>
            </a:r>
            <a:endParaRPr lang="en-US" sz="2400" dirty="0"/>
          </a:p>
          <a:p>
            <a:pPr marL="539496" indent="-457200">
              <a:spcBef>
                <a:spcPts val="1000"/>
              </a:spcBef>
              <a:spcAft>
                <a:spcPts val="1000"/>
              </a:spcAft>
              <a:buFont typeface="+mj-lt"/>
              <a:buAutoNum type="arabicPeriod"/>
            </a:pPr>
            <a:r>
              <a:rPr lang="en-US" sz="2400" dirty="0"/>
              <a:t>Do our course-level objectives serve the needs of the degree programs for which we are responsible</a:t>
            </a:r>
            <a:r>
              <a:rPr lang="en-US" sz="2400" dirty="0" smtClean="0"/>
              <a:t>? (Or are we ‘pitching to the middle’ and getting low outcomes as a result?)</a:t>
            </a:r>
          </a:p>
          <a:p>
            <a:pPr marL="539496" indent="-457200">
              <a:spcBef>
                <a:spcPts val="1000"/>
              </a:spcBef>
              <a:spcAft>
                <a:spcPts val="1000"/>
              </a:spcAft>
              <a:buFont typeface="+mj-lt"/>
              <a:buAutoNum type="arabicPeriod"/>
            </a:pPr>
            <a:r>
              <a:rPr lang="en-US" sz="2400" dirty="0" smtClean="0"/>
              <a:t>Is the voluminous data even telling us what we want to know about low outcomes? (Is end-of-term assessment informative?)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55560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Early Stumble and Correction: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>
              <a:spcBef>
                <a:spcPts val="0"/>
              </a:spcBef>
              <a:buNone/>
            </a:pPr>
            <a:r>
              <a:rPr lang="en-US" sz="2400" dirty="0" smtClean="0"/>
              <a:t>2006-2014: data collected and reported by course rather than by degree program. </a:t>
            </a:r>
          </a:p>
          <a:p>
            <a:pPr marL="82296" indent="0">
              <a:spcBef>
                <a:spcPts val="0"/>
              </a:spcBef>
              <a:buNone/>
            </a:pPr>
            <a:endParaRPr lang="en-US" sz="2400" dirty="0"/>
          </a:p>
          <a:p>
            <a:pPr>
              <a:spcBef>
                <a:spcPts val="0"/>
              </a:spcBef>
              <a:buFont typeface="Courier New"/>
              <a:buChar char="o"/>
            </a:pP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</a:rPr>
              <a:t>Assess two to four sections every two years (approximately) and assemble outcomes without regard to degree program.</a:t>
            </a:r>
          </a:p>
          <a:p>
            <a:pPr marL="82296" indent="0">
              <a:spcBef>
                <a:spcPts val="0"/>
              </a:spcBef>
              <a:buNone/>
            </a:pPr>
            <a:endParaRPr lang="en-US" sz="2000" dirty="0"/>
          </a:p>
          <a:p>
            <a:pPr marL="82296" indent="0">
              <a:spcBef>
                <a:spcPts val="0"/>
              </a:spcBef>
              <a:buNone/>
            </a:pPr>
            <a:r>
              <a:rPr lang="en-US" sz="2400" dirty="0" smtClean="0"/>
              <a:t>Winter 2014: began attempts to extract data by degree program, needing an efficient way to do this.</a:t>
            </a:r>
          </a:p>
          <a:p>
            <a:pPr marL="82296" indent="0">
              <a:spcBef>
                <a:spcPts val="0"/>
              </a:spcBef>
              <a:buNone/>
            </a:pPr>
            <a:endParaRPr lang="en-US" sz="2400" dirty="0"/>
          </a:p>
          <a:p>
            <a:pPr>
              <a:spcBef>
                <a:spcPts val="0"/>
              </a:spcBef>
              <a:buFont typeface="Courier New"/>
              <a:buChar char="o"/>
            </a:pP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</a:rPr>
              <a:t>Assess as many sections as necessary to get adequate results from our three degree programs </a:t>
            </a:r>
          </a:p>
          <a:p>
            <a:pPr marL="82296" indent="0">
              <a:spcBef>
                <a:spcPts val="0"/>
              </a:spcBef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860053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87441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Phase 1: Hyperion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317212"/>
            <a:ext cx="7498080" cy="1557790"/>
          </a:xfrm>
        </p:spPr>
        <p:txBody>
          <a:bodyPr>
            <a:normAutofit/>
          </a:bodyPr>
          <a:lstStyle/>
          <a:p>
            <a:pPr marL="82296" indent="0">
              <a:spcBef>
                <a:spcPts val="0"/>
              </a:spcBef>
              <a:buNone/>
            </a:pPr>
            <a:r>
              <a:rPr lang="en-US" sz="2400" dirty="0" smtClean="0"/>
              <a:t>Drexel University uses Hyperion performance management system to manage course registrations. The School secretary furnished class lists to the assessment coordinator on an Excel spreadsheet.</a:t>
            </a:r>
            <a:endParaRPr lang="en-US" sz="240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9917" y="3290510"/>
            <a:ext cx="3822700" cy="275590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681238" y="3289905"/>
            <a:ext cx="106482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Hyperion</a:t>
            </a:r>
          </a:p>
          <a:p>
            <a:r>
              <a:rPr lang="en-US" dirty="0" smtClean="0"/>
              <a:t>Records: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77003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Phase 1: Hyperion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17638"/>
            <a:ext cx="7498080" cy="1563914"/>
          </a:xfrm>
        </p:spPr>
        <p:txBody>
          <a:bodyPr>
            <a:normAutofit fontScale="62500" lnSpcReduction="20000"/>
          </a:bodyPr>
          <a:lstStyle/>
          <a:p>
            <a:pPr marL="82296" indent="0">
              <a:buNone/>
            </a:pPr>
            <a:r>
              <a:rPr lang="en-US" sz="3800" dirty="0"/>
              <a:t>Hyperion output (left) was compared to assessment outcomes </a:t>
            </a:r>
            <a:r>
              <a:rPr lang="en-US" sz="3800" dirty="0" smtClean="0"/>
              <a:t>reported by </a:t>
            </a:r>
            <a:r>
              <a:rPr lang="en-US" sz="3800" dirty="0"/>
              <a:t>faculty (right), by </a:t>
            </a:r>
            <a:r>
              <a:rPr lang="en-US" sz="3800" dirty="0" smtClean="0"/>
              <a:t>aligning </a:t>
            </a:r>
            <a:r>
              <a:rPr lang="en-US" sz="3800" dirty="0"/>
              <a:t>student i.d. numbers. Outcomes for relevant degree programs </a:t>
            </a:r>
            <a:r>
              <a:rPr lang="en-US" sz="3800" dirty="0" smtClean="0"/>
              <a:t>were extracted </a:t>
            </a:r>
            <a:r>
              <a:rPr lang="en-US" sz="3800" dirty="0"/>
              <a:t>and reassembled by assessment coordinator. 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3357" y="3244182"/>
            <a:ext cx="5715000" cy="2654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40730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Phase 1: Hyperion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Not an efficient system for thousands of records</a:t>
            </a:r>
            <a:r>
              <a:rPr lang="en-US" sz="2400" dirty="0" smtClean="0"/>
              <a:t>!</a:t>
            </a:r>
          </a:p>
          <a:p>
            <a:pPr marL="82296" indent="0">
              <a:buNone/>
            </a:pPr>
            <a:endParaRPr lang="en-US" sz="2400" dirty="0" smtClean="0"/>
          </a:p>
          <a:p>
            <a:r>
              <a:rPr lang="en-US" sz="2400" dirty="0" smtClean="0"/>
              <a:t>In order to get a respectable sample of the degree program we wanted, we had to assess all 8-9 sections of each course, throwing away at least 40% of the data after processing it.</a:t>
            </a:r>
          </a:p>
          <a:p>
            <a:endParaRPr lang="en-US" sz="2400" dirty="0"/>
          </a:p>
          <a:p>
            <a:r>
              <a:rPr lang="en-US" sz="2400" dirty="0" smtClean="0"/>
              <a:t>Assessment coordinator needed six days to process the data for recording.  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005995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Solstice.thmx</Template>
  <TotalTime>292</TotalTime>
  <Words>926</Words>
  <Application>Microsoft Office PowerPoint</Application>
  <PresentationFormat>On-screen Show (4:3)</PresentationFormat>
  <Paragraphs>92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Solstice</vt:lpstr>
      <vt:lpstr>COHORTING: When a Course is Used to Assess  Multiple Degree Programs</vt:lpstr>
      <vt:lpstr>Degree Programs Assessed by the School of Economics:</vt:lpstr>
      <vt:lpstr>Program Objective and Goal</vt:lpstr>
      <vt:lpstr>Courses in Which Assessment Takes Place:</vt:lpstr>
      <vt:lpstr>The Challenge:  Voluminous Data</vt:lpstr>
      <vt:lpstr>Early Stumble and Correction:</vt:lpstr>
      <vt:lpstr>Phase 1: Hyperion</vt:lpstr>
      <vt:lpstr>Phase 1: Hyperion</vt:lpstr>
      <vt:lpstr>Phase 1: Hyperion</vt:lpstr>
      <vt:lpstr>A Serendipitous Change in Procedure</vt:lpstr>
      <vt:lpstr>Phase 2: Cohorting</vt:lpstr>
      <vt:lpstr>Phase 2: Cohorting</vt:lpstr>
      <vt:lpstr>Big School, Small School</vt:lpstr>
      <vt:lpstr>Mechanism for Selected Cohorting</vt:lpstr>
      <vt:lpstr>Ultimate Goal</vt:lpstr>
    </vt:vector>
  </TitlesOfParts>
  <Company>Drexel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Patricia Awerbuch</dc:creator>
  <cp:lastModifiedBy>Snyder,Tracey</cp:lastModifiedBy>
  <cp:revision>42</cp:revision>
  <dcterms:created xsi:type="dcterms:W3CDTF">2015-06-30T00:28:53Z</dcterms:created>
  <dcterms:modified xsi:type="dcterms:W3CDTF">2015-12-02T14:58:29Z</dcterms:modified>
</cp:coreProperties>
</file>