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8" r:id="rId3"/>
    <p:sldId id="298" r:id="rId4"/>
    <p:sldId id="260" r:id="rId5"/>
    <p:sldId id="278" r:id="rId6"/>
    <p:sldId id="259" r:id="rId7"/>
    <p:sldId id="281" r:id="rId8"/>
    <p:sldId id="293" r:id="rId9"/>
    <p:sldId id="282" r:id="rId10"/>
    <p:sldId id="263" r:id="rId11"/>
    <p:sldId id="266" r:id="rId12"/>
    <p:sldId id="267" r:id="rId13"/>
    <p:sldId id="295" r:id="rId14"/>
    <p:sldId id="276" r:id="rId15"/>
    <p:sldId id="272" r:id="rId16"/>
    <p:sldId id="279" r:id="rId17"/>
    <p:sldId id="285" r:id="rId18"/>
    <p:sldId id="292" r:id="rId19"/>
    <p:sldId id="287" r:id="rId20"/>
    <p:sldId id="273" r:id="rId21"/>
    <p:sldId id="297" r:id="rId22"/>
    <p:sldId id="257" r:id="rId23"/>
    <p:sldId id="283" r:id="rId24"/>
  </p:sldIdLst>
  <p:sldSz cx="9144000" cy="6858000" type="screen4x3"/>
  <p:notesSz cx="7026275" cy="9312275"/>
  <p:defaultTextStyle>
    <a:defPPr>
      <a:defRPr lang="en-US"/>
    </a:defPPr>
    <a:lvl1pPr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defTabSz="457200"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9" d="100"/>
          <a:sy n="79" d="100"/>
        </p:scale>
        <p:origin x="-186"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7B58D41-A974-42F9-A9A6-84F5DAC09BAB}" type="datetimeFigureOut">
              <a:rPr lang="en-US"/>
              <a:pPr>
                <a:defRPr/>
              </a:pPr>
              <a:t>12/3/2015</a:t>
            </a:fld>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26102B4-454F-476C-B25D-02A3F658AA86}" type="slidenum">
              <a:rPr lang="en-US"/>
              <a:pPr>
                <a:defRPr/>
              </a:pPr>
              <a:t>‹#›</a:t>
            </a:fld>
            <a:endParaRPr lang="en-US"/>
          </a:p>
        </p:txBody>
      </p:sp>
    </p:spTree>
    <p:extLst>
      <p:ext uri="{BB962C8B-B14F-4D97-AF65-F5344CB8AC3E}">
        <p14:creationId xmlns:p14="http://schemas.microsoft.com/office/powerpoint/2010/main" val="133698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3360" tIns="46680" rIns="93360" bIns="4668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3360" tIns="46680" rIns="93360" bIns="46680" rtlCol="0"/>
          <a:lstStyle>
            <a:lvl1pPr algn="r" fontAlgn="auto">
              <a:spcBef>
                <a:spcPts val="0"/>
              </a:spcBef>
              <a:spcAft>
                <a:spcPts val="0"/>
              </a:spcAft>
              <a:defRPr sz="1200" smtClean="0">
                <a:latin typeface="+mn-lt"/>
                <a:ea typeface="+mn-ea"/>
                <a:cs typeface="+mn-cs"/>
              </a:defRPr>
            </a:lvl1pPr>
          </a:lstStyle>
          <a:p>
            <a:pPr>
              <a:defRPr/>
            </a:pPr>
            <a:fld id="{6F08F597-D0D5-419E-B520-D6D3CE0F654B}" type="datetimeFigureOut">
              <a:rPr lang="en-US"/>
              <a:pPr>
                <a:defRPr/>
              </a:pPr>
              <a:t>12/3/2015</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pPr lvl="0"/>
            <a:endParaRPr lang="en-US" noProof="0" dirty="0"/>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3360" tIns="46680" rIns="93360" bIns="466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550"/>
            <a:ext cx="3044825" cy="465138"/>
          </a:xfrm>
          <a:prstGeom prst="rect">
            <a:avLst/>
          </a:prstGeom>
        </p:spPr>
        <p:txBody>
          <a:bodyPr vert="horz" lIns="93360" tIns="46680" rIns="93360" bIns="4668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3360" tIns="46680" rIns="93360" bIns="46680" rtlCol="0" anchor="b"/>
          <a:lstStyle>
            <a:lvl1pPr algn="r" fontAlgn="auto">
              <a:spcBef>
                <a:spcPts val="0"/>
              </a:spcBef>
              <a:spcAft>
                <a:spcPts val="0"/>
              </a:spcAft>
              <a:defRPr sz="1200" smtClean="0">
                <a:latin typeface="+mn-lt"/>
                <a:ea typeface="+mn-ea"/>
                <a:cs typeface="+mn-cs"/>
              </a:defRPr>
            </a:lvl1pPr>
          </a:lstStyle>
          <a:p>
            <a:pPr>
              <a:defRPr/>
            </a:pPr>
            <a:fld id="{D46C933A-821C-43B4-9D8D-FB92C833FAB2}" type="slidenum">
              <a:rPr lang="en-US"/>
              <a:pPr>
                <a:defRPr/>
              </a:pPr>
              <a:t>‹#›</a:t>
            </a:fld>
            <a:endParaRPr lang="en-US" dirty="0"/>
          </a:p>
        </p:txBody>
      </p:sp>
    </p:spTree>
    <p:extLst>
      <p:ext uri="{BB962C8B-B14F-4D97-AF65-F5344CB8AC3E}">
        <p14:creationId xmlns:p14="http://schemas.microsoft.com/office/powerpoint/2010/main" val="7922910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pitchFamily="-7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Why should I stay and listen to this </a:t>
            </a:r>
            <a:r>
              <a:rPr lang="en-US" sz="2000" smtClean="0"/>
              <a:t>presentation--introduce the 2:00 minute tutorial</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BEFAC7-D13A-4BF2-9B2B-41AF0807D2A6}" type="slidenum">
              <a:rPr lang="en-US">
                <a:ea typeface="ＭＳ Ｐゴシック" pitchFamily="-72" charset="-128"/>
                <a:cs typeface="ＭＳ Ｐゴシック" pitchFamily="-72" charset="-128"/>
              </a:rPr>
              <a:pPr fontAlgn="base">
                <a:spcBef>
                  <a:spcPct val="0"/>
                </a:spcBef>
                <a:spcAft>
                  <a:spcPct val="0"/>
                </a:spcAft>
              </a:pPr>
              <a:t>21</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161B3C-9FD4-4A88-859C-1C56EC52D01E}" type="datetime1">
              <a:rPr lang="en-US"/>
              <a:pPr>
                <a:defRPr/>
              </a:pPr>
              <a:t>12/3/2015</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2EA2E363-C8E0-4693-93F4-21C410EACF6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376D7D-0A95-49A4-BDC5-BD0A115426D1}" type="datetime1">
              <a:rPr lang="en-US"/>
              <a:pPr>
                <a:defRPr/>
              </a:pPr>
              <a:t>12/3/2015</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1DD2AA99-A12A-4CBD-BCC3-1FB14F4A9CD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565BA8-143E-4C78-AB79-169B77E8191D}" type="datetime1">
              <a:rPr lang="en-US"/>
              <a:pPr>
                <a:defRPr/>
              </a:pPr>
              <a:t>12/3/2015</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0145BF99-BAE9-4442-B850-4D2662FA215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491323-A098-484B-A459-20F5A084AC15}" type="datetime1">
              <a:rPr lang="en-US"/>
              <a:pPr>
                <a:defRPr/>
              </a:pPr>
              <a:t>12/3/2015</a:t>
            </a:fld>
            <a:endParaRPr lang="en-US" dirty="0"/>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pPr>
              <a:defRPr/>
            </a:pPr>
            <a:fld id="{638B1E48-5370-495C-9653-D901889A380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1575C100-17F7-4142-9B08-D8961CD2C77D}" type="datetime1">
              <a:rPr lang="en-US"/>
              <a:pPr>
                <a:defRPr/>
              </a:pPr>
              <a:t>12/3/2015</a:t>
            </a:fld>
            <a:endParaRPr lang="en-US" dirty="0"/>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3DE660F0-83A5-4DAE-A2C5-EB4DCD60464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076D94D-B8F4-4770-96F6-7D2A534A435D}" type="datetime1">
              <a:rPr lang="en-US"/>
              <a:pPr>
                <a:defRPr/>
              </a:pPr>
              <a:t>12/3/2015</a:t>
            </a:fld>
            <a:endParaRPr lang="en-US" dirty="0"/>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pPr>
              <a:defRPr/>
            </a:pPr>
            <a:fld id="{762263F7-4E26-4575-BCDD-BECD3BC488F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805F13-058D-49A4-AEC6-1DA781D47113}" type="datetime1">
              <a:rPr lang="en-US"/>
              <a:pPr>
                <a:defRPr/>
              </a:pPr>
              <a:t>12/3/2015</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B23D69FB-AEFE-4A73-8CA7-15797381B5F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F1A431-EEF4-4D9F-8736-4AA2CBF4A23E}" type="datetime1">
              <a:rPr lang="en-US"/>
              <a:pPr>
                <a:defRPr/>
              </a:pPr>
              <a:t>12/3/2015</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EF5E194A-C546-4D15-B1DF-BD6E44E8681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0D3EDA-0DA8-4CDC-A0EA-2B893E10A482}" type="datetime1">
              <a:rPr lang="en-US"/>
              <a:pPr>
                <a:defRPr/>
              </a:pPr>
              <a:t>12/3/2015</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2559C9BF-E1F5-4152-94F8-A3CB5E1EA19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EDCCE2-17E3-4515-9CBE-86D4AC242337}" type="datetime1">
              <a:rPr lang="en-US"/>
              <a:pPr>
                <a:defRPr/>
              </a:pPr>
              <a:t>12/3/2015</a:t>
            </a:fld>
            <a:endParaRPr lang="en-US" dirty="0"/>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pPr>
              <a:defRPr/>
            </a:pPr>
            <a:fld id="{391B9F15-5D72-48E7-A0CF-B77DC2AF5E6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061170-A7EA-4BE1-A14E-6FF825214CD3}" type="datetime1">
              <a:rPr lang="en-US"/>
              <a:pPr>
                <a:defRPr/>
              </a:pPr>
              <a:t>12/3/2015</a:t>
            </a:fld>
            <a:endParaRPr lang="en-US" dirty="0"/>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1AA39D2C-22FB-4749-B5CA-E21365D0CB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3FF55C-07EB-41F6-B1C8-F0CB81453E5A}" type="datetime1">
              <a:rPr lang="en-US"/>
              <a:pPr>
                <a:defRPr/>
              </a:pPr>
              <a:t>12/3/2015</a:t>
            </a:fld>
            <a:endParaRPr lang="en-US" dirty="0"/>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pPr>
              <a:defRPr/>
            </a:pPr>
            <a:fld id="{DA56CAAC-576F-456A-AFBC-6DF6654DE71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252376-17E3-4916-A8B5-F8C4BB4689E2}" type="datetime1">
              <a:rPr lang="en-US"/>
              <a:pPr>
                <a:defRPr/>
              </a:pPr>
              <a:t>12/3/2015</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3DDA84ED-197D-485D-ACAC-197D3A4F3BC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B4B797-2A57-474D-844C-56ADDB79CF27}" type="datetime1">
              <a:rPr lang="en-US"/>
              <a:pPr>
                <a:defRPr/>
              </a:pPr>
              <a:t>12/3/2015</a:t>
            </a:fld>
            <a:endParaRPr lang="en-US" dirty="0"/>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07D19E7D-4BC5-4053-A1D4-90480D7294D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B6BCD11-4A0B-4337-9691-43BB8AE05AD8}" type="datetime1">
              <a:rPr lang="en-US"/>
              <a:pPr>
                <a:defRPr/>
              </a:pPr>
              <a:t>12/3/2015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929799"/>
                </a:solidFill>
                <a:latin typeface="Times New Roman" pitchFamily="-72"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26EE437-A164-468C-9291-774586F9EC2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defTabSz="457200" rtl="0" fontAlgn="base">
        <a:spcBef>
          <a:spcPct val="0"/>
        </a:spcBef>
        <a:spcAft>
          <a:spcPct val="0"/>
        </a:spcAft>
        <a:defRPr sz="4400">
          <a:solidFill>
            <a:schemeClr val="tx1"/>
          </a:solidFill>
          <a:latin typeface="Arial" pitchFamily="-72" charset="0"/>
          <a:ea typeface="ＭＳ Ｐゴシック" pitchFamily="-72" charset="-128"/>
          <a:cs typeface="ＭＳ Ｐゴシック" pitchFamily="-72" charset="-128"/>
        </a:defRPr>
      </a:lvl2pPr>
      <a:lvl3pPr algn="ctr" defTabSz="457200" rtl="0" fontAlgn="base">
        <a:spcBef>
          <a:spcPct val="0"/>
        </a:spcBef>
        <a:spcAft>
          <a:spcPct val="0"/>
        </a:spcAft>
        <a:defRPr sz="4400">
          <a:solidFill>
            <a:schemeClr val="tx1"/>
          </a:solidFill>
          <a:latin typeface="Arial" pitchFamily="-72" charset="0"/>
          <a:ea typeface="ＭＳ Ｐゴシック" pitchFamily="-72" charset="-128"/>
          <a:cs typeface="ＭＳ Ｐゴシック" pitchFamily="-72" charset="-128"/>
        </a:defRPr>
      </a:lvl3pPr>
      <a:lvl4pPr algn="ctr" defTabSz="457200" rtl="0" fontAlgn="base">
        <a:spcBef>
          <a:spcPct val="0"/>
        </a:spcBef>
        <a:spcAft>
          <a:spcPct val="0"/>
        </a:spcAft>
        <a:defRPr sz="4400">
          <a:solidFill>
            <a:schemeClr val="tx1"/>
          </a:solidFill>
          <a:latin typeface="Arial" pitchFamily="-72" charset="0"/>
          <a:ea typeface="ＭＳ Ｐゴシック" pitchFamily="-72" charset="-128"/>
          <a:cs typeface="ＭＳ Ｐゴシック" pitchFamily="-72" charset="-128"/>
        </a:defRPr>
      </a:lvl4pPr>
      <a:lvl5pPr algn="ctr" defTabSz="457200" rtl="0" fontAlgn="base">
        <a:spcBef>
          <a:spcPct val="0"/>
        </a:spcBef>
        <a:spcAft>
          <a:spcPct val="0"/>
        </a:spcAft>
        <a:defRPr sz="4400">
          <a:solidFill>
            <a:schemeClr val="tx1"/>
          </a:solidFill>
          <a:latin typeface="Arial" pitchFamily="-72" charset="0"/>
          <a:ea typeface="ＭＳ Ｐゴシック" pitchFamily="-72" charset="-128"/>
          <a:cs typeface="ＭＳ Ｐゴシック" pitchFamily="-72" charset="-128"/>
        </a:defRPr>
      </a:lvl5pPr>
      <a:lvl6pPr marL="457200" algn="ctr" defTabSz="457200" rtl="0" fontAlgn="base">
        <a:spcBef>
          <a:spcPct val="0"/>
        </a:spcBef>
        <a:spcAft>
          <a:spcPct val="0"/>
        </a:spcAft>
        <a:defRPr sz="4400">
          <a:solidFill>
            <a:schemeClr val="tx1"/>
          </a:solidFill>
          <a:latin typeface="Arial" pitchFamily="-72" charset="0"/>
          <a:ea typeface="ＭＳ Ｐゴシック" pitchFamily="-72" charset="-128"/>
          <a:cs typeface="ＭＳ Ｐゴシック" pitchFamily="-72" charset="-128"/>
        </a:defRPr>
      </a:lvl6pPr>
      <a:lvl7pPr marL="914400" algn="ctr" defTabSz="457200" rtl="0" fontAlgn="base">
        <a:spcBef>
          <a:spcPct val="0"/>
        </a:spcBef>
        <a:spcAft>
          <a:spcPct val="0"/>
        </a:spcAft>
        <a:defRPr sz="4400">
          <a:solidFill>
            <a:schemeClr val="tx1"/>
          </a:solidFill>
          <a:latin typeface="Arial" pitchFamily="-72" charset="0"/>
          <a:ea typeface="ＭＳ Ｐゴシック" pitchFamily="-72" charset="-128"/>
          <a:cs typeface="ＭＳ Ｐゴシック" pitchFamily="-72" charset="-128"/>
        </a:defRPr>
      </a:lvl7pPr>
      <a:lvl8pPr marL="1371600" algn="ctr" defTabSz="457200" rtl="0" fontAlgn="base">
        <a:spcBef>
          <a:spcPct val="0"/>
        </a:spcBef>
        <a:spcAft>
          <a:spcPct val="0"/>
        </a:spcAft>
        <a:defRPr sz="4400">
          <a:solidFill>
            <a:schemeClr val="tx1"/>
          </a:solidFill>
          <a:latin typeface="Arial" pitchFamily="-72" charset="0"/>
          <a:ea typeface="ＭＳ Ｐゴシック" pitchFamily="-72" charset="-128"/>
          <a:cs typeface="ＭＳ Ｐゴシック" pitchFamily="-72" charset="-128"/>
        </a:defRPr>
      </a:lvl8pPr>
      <a:lvl9pPr marL="1828800" algn="ctr" defTabSz="457200" rtl="0" fontAlgn="base">
        <a:spcBef>
          <a:spcPct val="0"/>
        </a:spcBef>
        <a:spcAft>
          <a:spcPct val="0"/>
        </a:spcAft>
        <a:defRPr sz="4400">
          <a:solidFill>
            <a:schemeClr val="tx1"/>
          </a:solidFill>
          <a:latin typeface="Arial" pitchFamily="-72" charset="0"/>
          <a:ea typeface="ＭＳ Ｐゴシック" pitchFamily="-72" charset="-128"/>
          <a:cs typeface="ＭＳ Ｐゴシック" pitchFamily="-72" charset="-128"/>
        </a:defRPr>
      </a:lvl9pPr>
    </p:titleStyle>
    <p:bodyStyle>
      <a:lvl1pPr marL="342900" indent="-342900" algn="l" defTabSz="457200" rtl="0" fontAlgn="base">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defTabSz="457200" rtl="0" fontAlgn="base">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defTabSz="457200" rtl="0" fontAlgn="base">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defTabSz="457200"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defTabSz="457200" rtl="0" fontAlgn="base">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video" Target="file:///\\localhost\https\::www.youtube.com:embed:Z8Duz6MzB1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louisville.edu/ideastoaction/about/criticalthinking/framework"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paideia.org/about-paideia/socratic-seminar/" TargetMode="External"/><Relationship Id="rId2" Type="http://schemas.openxmlformats.org/officeDocument/2006/relationships/hyperlink" Target="http://www.criticalthinking.org/" TargetMode="External"/><Relationship Id="rId1" Type="http://schemas.openxmlformats.org/officeDocument/2006/relationships/slideLayout" Target="../slideLayouts/slideLayout2.xml"/><Relationship Id="rId5" Type="http://schemas.openxmlformats.org/officeDocument/2006/relationships/hyperlink" Target="mailto:mcarvalh@brynmawr.edu" TargetMode="External"/><Relationship Id="rId4" Type="http://schemas.openxmlformats.org/officeDocument/2006/relationships/hyperlink" Target="mailto:Millicent.Carvalho-Grevious@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bin"/><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04788" y="1106488"/>
            <a:ext cx="7291387" cy="1757362"/>
          </a:xfrm>
        </p:spPr>
        <p:txBody>
          <a:bodyPr rtlCol="0">
            <a:normAutofit fontScale="90000"/>
          </a:bodyPr>
          <a:lstStyle/>
          <a:p>
            <a:pPr>
              <a:lnSpc>
                <a:spcPct val="90000"/>
              </a:lnSpc>
              <a:spcBef>
                <a:spcPct val="20000"/>
              </a:spcBef>
              <a:defRPr/>
            </a:pPr>
            <a:r>
              <a:rPr lang="en-US" altLang="en-US" sz="2800" dirty="0" smtClean="0">
                <a:solidFill>
                  <a:schemeClr val="tx1">
                    <a:lumMod val="75000"/>
                  </a:schemeClr>
                </a:solidFill>
                <a:latin typeface="Times New Roman"/>
                <a:ea typeface="ＭＳ Ｐゴシック" charset="-128"/>
                <a:cs typeface="+mn-cs"/>
              </a:rPr>
              <a:t/>
            </a:r>
            <a:br>
              <a:rPr lang="en-US" altLang="en-US" sz="2800" dirty="0" smtClean="0">
                <a:solidFill>
                  <a:schemeClr val="tx1">
                    <a:lumMod val="75000"/>
                  </a:schemeClr>
                </a:solidFill>
                <a:latin typeface="Times New Roman"/>
                <a:ea typeface="ＭＳ Ｐゴシック" charset="-128"/>
                <a:cs typeface="+mn-cs"/>
              </a:rPr>
            </a:br>
            <a:r>
              <a:rPr lang="en-US" altLang="en-US" sz="3100" b="1" dirty="0" smtClean="0">
                <a:solidFill>
                  <a:schemeClr val="tx1">
                    <a:lumMod val="75000"/>
                  </a:schemeClr>
                </a:solidFill>
                <a:latin typeface="Times New Roman"/>
                <a:ea typeface="ＭＳ Ｐゴシック" charset="-128"/>
                <a:cs typeface="+mn-cs"/>
              </a:rPr>
              <a:t>2015 Assessment Conference</a:t>
            </a:r>
            <a:br>
              <a:rPr lang="en-US" altLang="en-US" sz="3100" b="1" dirty="0" smtClean="0">
                <a:solidFill>
                  <a:schemeClr val="tx1">
                    <a:lumMod val="75000"/>
                  </a:schemeClr>
                </a:solidFill>
                <a:latin typeface="Times New Roman"/>
                <a:ea typeface="ＭＳ Ｐゴシック" charset="-128"/>
                <a:cs typeface="+mn-cs"/>
              </a:rPr>
            </a:br>
            <a:r>
              <a:rPr lang="en-US" altLang="en-US" sz="3100" b="1" dirty="0" smtClean="0">
                <a:solidFill>
                  <a:schemeClr val="tx1">
                    <a:lumMod val="75000"/>
                  </a:schemeClr>
                </a:solidFill>
                <a:latin typeface="Times New Roman"/>
                <a:ea typeface="ＭＳ Ｐゴシック" charset="-128"/>
                <a:cs typeface="+mn-cs"/>
              </a:rPr>
              <a:t>Assessment For Student Success</a:t>
            </a:r>
            <a:br>
              <a:rPr lang="en-US" altLang="en-US" sz="3100" b="1" dirty="0" smtClean="0">
                <a:solidFill>
                  <a:schemeClr val="tx1">
                    <a:lumMod val="75000"/>
                  </a:schemeClr>
                </a:solidFill>
                <a:latin typeface="Times New Roman"/>
                <a:ea typeface="ＭＳ Ｐゴシック" charset="-128"/>
                <a:cs typeface="+mn-cs"/>
              </a:rPr>
            </a:br>
            <a:r>
              <a:rPr lang="en-US" altLang="en-US" sz="3100" b="1" dirty="0" smtClean="0">
                <a:solidFill>
                  <a:schemeClr val="tx1">
                    <a:lumMod val="75000"/>
                  </a:schemeClr>
                </a:solidFill>
                <a:latin typeface="Times New Roman"/>
                <a:ea typeface="ＭＳ Ｐゴシック" charset="-128"/>
                <a:cs typeface="+mn-cs"/>
              </a:rPr>
              <a:t>Building Academic Innovation &amp; Renewal</a:t>
            </a:r>
            <a:r>
              <a:rPr lang="en-US" altLang="en-US" sz="3100" dirty="0">
                <a:solidFill>
                  <a:schemeClr val="tx1">
                    <a:lumMod val="75000"/>
                  </a:schemeClr>
                </a:solidFill>
                <a:latin typeface="Times New Roman"/>
                <a:ea typeface="ＭＳ Ｐゴシック" charset="-128"/>
                <a:cs typeface="+mn-cs"/>
              </a:rPr>
              <a:t/>
            </a:r>
            <a:br>
              <a:rPr lang="en-US" altLang="en-US" sz="3100" dirty="0">
                <a:solidFill>
                  <a:schemeClr val="tx1">
                    <a:lumMod val="75000"/>
                  </a:schemeClr>
                </a:solidFill>
                <a:latin typeface="Times New Roman"/>
                <a:ea typeface="ＭＳ Ｐゴシック" charset="-128"/>
                <a:cs typeface="+mn-cs"/>
              </a:rPr>
            </a:br>
            <a:endParaRPr lang="en-US" sz="3100" dirty="0">
              <a:solidFill>
                <a:schemeClr val="tx1">
                  <a:lumMod val="75000"/>
                </a:schemeClr>
              </a:solidFill>
              <a:ea typeface="+mj-ea"/>
              <a:cs typeface="+mj-cs"/>
            </a:endParaRPr>
          </a:p>
        </p:txBody>
      </p:sp>
      <p:sp>
        <p:nvSpPr>
          <p:cNvPr id="12" name="Subtitle 11"/>
          <p:cNvSpPr>
            <a:spLocks noGrp="1"/>
          </p:cNvSpPr>
          <p:nvPr>
            <p:ph type="subTitle" idx="1"/>
          </p:nvPr>
        </p:nvSpPr>
        <p:spPr>
          <a:xfrm>
            <a:off x="96838" y="3019425"/>
            <a:ext cx="7675562" cy="2619375"/>
          </a:xfrm>
        </p:spPr>
        <p:txBody>
          <a:bodyPr>
            <a:normAutofit/>
          </a:bodyPr>
          <a:lstStyle/>
          <a:p>
            <a:pPr>
              <a:lnSpc>
                <a:spcPct val="80000"/>
              </a:lnSpc>
            </a:pPr>
            <a:r>
              <a:rPr lang="en-US" sz="2300" b="1" dirty="0">
                <a:solidFill>
                  <a:srgbClr val="2F3C40"/>
                </a:solidFill>
              </a:rPr>
              <a:t>Employing the </a:t>
            </a:r>
            <a:r>
              <a:rPr lang="en-US" sz="2300" b="1" dirty="0" err="1">
                <a:solidFill>
                  <a:srgbClr val="2F3C40"/>
                </a:solidFill>
              </a:rPr>
              <a:t>Paulian</a:t>
            </a:r>
            <a:r>
              <a:rPr lang="en-US" sz="2300" b="1" dirty="0">
                <a:solidFill>
                  <a:srgbClr val="2F3C40"/>
                </a:solidFill>
              </a:rPr>
              <a:t> Framework &amp; Paideia Socratic Teaching Methods to Assess &amp; Enhance Critical Thinking</a:t>
            </a:r>
          </a:p>
          <a:p>
            <a:pPr>
              <a:lnSpc>
                <a:spcPct val="80000"/>
              </a:lnSpc>
            </a:pPr>
            <a:endParaRPr lang="en-US" sz="1700" dirty="0">
              <a:solidFill>
                <a:srgbClr val="2F3C40"/>
              </a:solidFill>
            </a:endParaRPr>
          </a:p>
          <a:p>
            <a:pPr>
              <a:lnSpc>
                <a:spcPct val="80000"/>
              </a:lnSpc>
            </a:pPr>
            <a:r>
              <a:rPr lang="en-US" sz="1700" dirty="0">
                <a:solidFill>
                  <a:srgbClr val="2F3C40"/>
                </a:solidFill>
              </a:rPr>
              <a:t>September 10, 2015</a:t>
            </a:r>
          </a:p>
          <a:p>
            <a:pPr>
              <a:lnSpc>
                <a:spcPct val="80000"/>
              </a:lnSpc>
            </a:pPr>
            <a:endParaRPr lang="en-US" sz="1700" dirty="0">
              <a:solidFill>
                <a:srgbClr val="2F3C40"/>
              </a:solidFill>
            </a:endParaRPr>
          </a:p>
          <a:p>
            <a:pPr>
              <a:lnSpc>
                <a:spcPct val="80000"/>
              </a:lnSpc>
            </a:pPr>
            <a:r>
              <a:rPr lang="en-US" sz="1700" b="1" dirty="0">
                <a:solidFill>
                  <a:srgbClr val="2F3C40"/>
                </a:solidFill>
                <a:latin typeface="Arial" pitchFamily="-72" charset="0"/>
              </a:rPr>
              <a:t>Millicent </a:t>
            </a:r>
            <a:r>
              <a:rPr lang="en-US" sz="1700" b="1" dirty="0" err="1">
                <a:solidFill>
                  <a:srgbClr val="2F3C40"/>
                </a:solidFill>
                <a:latin typeface="Arial" pitchFamily="-72" charset="0"/>
              </a:rPr>
              <a:t>Carvalho-Grevious</a:t>
            </a:r>
            <a:r>
              <a:rPr lang="en-US" sz="1700" b="1" dirty="0">
                <a:solidFill>
                  <a:srgbClr val="2F3C40"/>
                </a:solidFill>
                <a:latin typeface="Arial" pitchFamily="-72" charset="0"/>
              </a:rPr>
              <a:t>, Ph.D., LSW</a:t>
            </a:r>
            <a:r>
              <a:rPr lang="en-US" sz="1700" dirty="0">
                <a:solidFill>
                  <a:srgbClr val="2F3C40"/>
                </a:solidFill>
              </a:rPr>
              <a:t/>
            </a:r>
            <a:br>
              <a:rPr lang="en-US" sz="1700" dirty="0">
                <a:solidFill>
                  <a:srgbClr val="2F3C40"/>
                </a:solidFill>
              </a:rPr>
            </a:br>
            <a:r>
              <a:rPr lang="en-US" sz="1800" dirty="0">
                <a:solidFill>
                  <a:srgbClr val="2F3C40"/>
                </a:solidFill>
              </a:rPr>
              <a:t>Research Associate, Bryn </a:t>
            </a:r>
            <a:r>
              <a:rPr lang="en-US" sz="1800" dirty="0" err="1">
                <a:solidFill>
                  <a:srgbClr val="2F3C40"/>
                </a:solidFill>
              </a:rPr>
              <a:t>Mawr</a:t>
            </a:r>
            <a:r>
              <a:rPr lang="en-US" sz="1800" dirty="0">
                <a:solidFill>
                  <a:srgbClr val="2F3C40"/>
                </a:solidFill>
              </a:rPr>
              <a:t> College</a:t>
            </a:r>
            <a:br>
              <a:rPr lang="en-US" sz="1800" dirty="0">
                <a:solidFill>
                  <a:srgbClr val="2F3C40"/>
                </a:solidFill>
              </a:rPr>
            </a:br>
            <a:r>
              <a:rPr lang="en-US" sz="1800" dirty="0">
                <a:solidFill>
                  <a:srgbClr val="2F3C40"/>
                </a:solidFill>
              </a:rPr>
              <a:t>Graduate School of Social Work and Social Research</a:t>
            </a:r>
          </a:p>
          <a:p>
            <a:pPr>
              <a:lnSpc>
                <a:spcPct val="80000"/>
              </a:lnSpc>
            </a:pPr>
            <a:r>
              <a:rPr lang="en-US" sz="1800" dirty="0">
                <a:solidFill>
                  <a:srgbClr val="2F3C40"/>
                </a:solidFill>
              </a:rPr>
              <a:t/>
            </a:r>
            <a:br>
              <a:rPr lang="en-US" sz="1800" dirty="0">
                <a:solidFill>
                  <a:srgbClr val="2F3C40"/>
                </a:solidFill>
              </a:rPr>
            </a:br>
            <a:r>
              <a:rPr lang="en-US" sz="2300" dirty="0">
                <a:solidFill>
                  <a:srgbClr val="2F3C40"/>
                </a:solidFill>
              </a:rPr>
              <a:t> </a:t>
            </a:r>
            <a:r>
              <a:rPr lang="en-US" sz="2500" dirty="0">
                <a:solidFill>
                  <a:srgbClr val="929799"/>
                </a:solidFill>
              </a:rPr>
              <a:t>\</a:t>
            </a:r>
          </a:p>
        </p:txBody>
      </p:sp>
      <p:sp>
        <p:nvSpPr>
          <p:cNvPr id="2" name="Slide Number Placeholder 1"/>
          <p:cNvSpPr>
            <a:spLocks noGrp="1"/>
          </p:cNvSpPr>
          <p:nvPr>
            <p:ph type="sldNum" sz="quarter" idx="12"/>
          </p:nvPr>
        </p:nvSpPr>
        <p:spPr/>
        <p:txBody>
          <a:bodyPr/>
          <a:lstStyle/>
          <a:p>
            <a:pPr>
              <a:defRPr/>
            </a:pPr>
            <a:fld id="{2E628DCD-6EBD-4F6B-8D82-85C376547DA0}"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901700" y="5546725"/>
            <a:ext cx="6232525" cy="806450"/>
          </a:xfrm>
        </p:spPr>
        <p:txBody>
          <a:bodyPr/>
          <a:lstStyle/>
          <a:p>
            <a:r>
              <a:rPr lang="en-US" smtClean="0"/>
              <a:t/>
            </a:r>
            <a:br>
              <a:rPr lang="en-US" smtClean="0"/>
            </a:br>
            <a:r>
              <a:rPr lang="en-US" smtClean="0"/>
              <a:t>A Quick Introduction to the Paulian Framework</a:t>
            </a:r>
          </a:p>
        </p:txBody>
      </p:sp>
      <p:sp>
        <p:nvSpPr>
          <p:cNvPr id="30722" name="Picture Placeholder 2"/>
          <p:cNvSpPr>
            <a:spLocks noGrp="1"/>
          </p:cNvSpPr>
          <p:nvPr>
            <p:ph type="pic" idx="1"/>
          </p:nvPr>
        </p:nvSpPr>
        <p:spPr/>
      </p:sp>
      <p:sp>
        <p:nvSpPr>
          <p:cNvPr id="30723" name="Text Placeholder 3"/>
          <p:cNvSpPr>
            <a:spLocks noGrp="1"/>
          </p:cNvSpPr>
          <p:nvPr>
            <p:ph type="body" sz="half" idx="2"/>
          </p:nvPr>
        </p:nvSpPr>
        <p:spPr>
          <a:xfrm>
            <a:off x="901700" y="5365750"/>
            <a:ext cx="6376988" cy="806450"/>
          </a:xfrm>
        </p:spPr>
        <p:txBody>
          <a:bodyPr/>
          <a:lstStyle/>
          <a:p>
            <a:pPr algn="ctr"/>
            <a:endParaRPr lang="en-US" sz="1200" smtClean="0"/>
          </a:p>
          <a:p>
            <a:pPr algn="ctr"/>
            <a:r>
              <a:rPr lang="en-US" sz="1200" smtClean="0"/>
              <a:t>https://www.youtube.com/watch?v=Z8Duz6MzB1U</a:t>
            </a:r>
          </a:p>
          <a:p>
            <a:pPr algn="ctr"/>
            <a:r>
              <a:rPr lang="en-US" sz="1200" smtClean="0"/>
              <a:t>https://www.youtube.com/watch?v=Z8Duz6MzB1U&amp;feature=em-share_video_user</a:t>
            </a:r>
          </a:p>
        </p:txBody>
      </p:sp>
      <p:pic>
        <p:nvPicPr>
          <p:cNvPr id="30724" name="Picture 1028"/>
          <p:cNvPicPr/>
          <p:nvPr>
            <a:videoFile r:link="rId1"/>
          </p:nvPr>
        </p:nvPicPr>
        <p:blipFill>
          <a:blip r:embed="rId3"/>
          <a:srcRect/>
          <a:stretch>
            <a:fillRect/>
          </a:stretch>
        </p:blipFill>
        <p:spPr bwMode="auto">
          <a:xfrm>
            <a:off x="180975" y="288925"/>
            <a:ext cx="7543800" cy="4800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C1CDF43-95E2-4C79-8FC2-48C86DB5372A}" type="slidenum">
              <a:rPr lang="en-US"/>
              <a:pPr>
                <a:defRPr/>
              </a:pPr>
              <a:t>10</a:t>
            </a:fld>
            <a:endParaRPr lang="en-US" dirty="0"/>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37"/>
          </a:xfrm>
        </p:spPr>
        <p:txBody>
          <a:bodyPr rtlCol="0">
            <a:normAutofit fontScale="90000"/>
          </a:bodyPr>
          <a:lstStyle/>
          <a:p>
            <a:pPr fontAlgn="auto">
              <a:spcAft>
                <a:spcPts val="0"/>
              </a:spcAft>
              <a:defRPr/>
            </a:pPr>
            <a:r>
              <a:rPr lang="en-US" dirty="0" smtClean="0">
                <a:ea typeface="+mj-ea"/>
                <a:cs typeface="+mj-cs"/>
              </a:rPr>
              <a:t>-</a:t>
            </a:r>
            <a:endParaRPr lang="en-US" dirty="0">
              <a:ea typeface="+mj-ea"/>
              <a:cs typeface="+mj-cs"/>
            </a:endParaRPr>
          </a:p>
        </p:txBody>
      </p:sp>
      <p:sp>
        <p:nvSpPr>
          <p:cNvPr id="31746" name="Text Placeholder 2"/>
          <p:cNvSpPr>
            <a:spLocks noGrp="1"/>
          </p:cNvSpPr>
          <p:nvPr>
            <p:ph type="body" idx="1"/>
          </p:nvPr>
        </p:nvSpPr>
        <p:spPr>
          <a:xfrm>
            <a:off x="457200" y="420688"/>
            <a:ext cx="4040188" cy="565150"/>
          </a:xfrm>
        </p:spPr>
        <p:txBody>
          <a:bodyPr/>
          <a:lstStyle/>
          <a:p>
            <a:pPr algn="ctr"/>
            <a:r>
              <a:rPr lang="en-US" smtClean="0"/>
              <a:t>Critical Thinking</a:t>
            </a:r>
          </a:p>
        </p:txBody>
      </p:sp>
      <p:sp>
        <p:nvSpPr>
          <p:cNvPr id="31747" name="Content Placeholder 3"/>
          <p:cNvSpPr>
            <a:spLocks noGrp="1"/>
          </p:cNvSpPr>
          <p:nvPr>
            <p:ph sz="half" idx="2"/>
          </p:nvPr>
        </p:nvSpPr>
        <p:spPr>
          <a:xfrm>
            <a:off x="457200" y="1155700"/>
            <a:ext cx="3438525" cy="4970463"/>
          </a:xfrm>
        </p:spPr>
        <p:txBody>
          <a:bodyPr/>
          <a:lstStyle/>
          <a:p>
            <a:pPr>
              <a:lnSpc>
                <a:spcPct val="90000"/>
              </a:lnSpc>
            </a:pPr>
            <a:r>
              <a:rPr lang="en-US"/>
              <a:t>Based on the critical thinking framework developed by Richard Paul and Linda Elder</a:t>
            </a:r>
          </a:p>
          <a:p>
            <a:pPr>
              <a:lnSpc>
                <a:spcPct val="90000"/>
              </a:lnSpc>
            </a:pPr>
            <a:r>
              <a:rPr lang="en-US"/>
              <a:t>Offer 21 Critical Thinking Guides</a:t>
            </a:r>
          </a:p>
          <a:p>
            <a:pPr>
              <a:lnSpc>
                <a:spcPct val="90000"/>
              </a:lnSpc>
            </a:pPr>
            <a:r>
              <a:rPr lang="en-US"/>
              <a:t>8 Elements of Thought</a:t>
            </a:r>
          </a:p>
          <a:p>
            <a:pPr>
              <a:lnSpc>
                <a:spcPct val="90000"/>
              </a:lnSpc>
            </a:pPr>
            <a:r>
              <a:rPr lang="en-US"/>
              <a:t>9 Intellectual Standards</a:t>
            </a:r>
          </a:p>
          <a:p>
            <a:pPr>
              <a:lnSpc>
                <a:spcPct val="90000"/>
              </a:lnSpc>
            </a:pPr>
            <a:r>
              <a:rPr lang="en-US"/>
              <a:t>8 Intellectual Traits</a:t>
            </a:r>
          </a:p>
          <a:p>
            <a:endParaRPr lang="en-US"/>
          </a:p>
        </p:txBody>
      </p:sp>
      <p:sp>
        <p:nvSpPr>
          <p:cNvPr id="31748" name="Text Placeholder 4"/>
          <p:cNvSpPr>
            <a:spLocks noGrp="1"/>
          </p:cNvSpPr>
          <p:nvPr>
            <p:ph type="body" sz="quarter" idx="3"/>
          </p:nvPr>
        </p:nvSpPr>
        <p:spPr>
          <a:xfrm>
            <a:off x="3895725" y="420688"/>
            <a:ext cx="4791075" cy="565150"/>
          </a:xfrm>
        </p:spPr>
        <p:txBody>
          <a:bodyPr/>
          <a:lstStyle/>
          <a:p>
            <a:pPr algn="ctr"/>
            <a:r>
              <a:rPr lang="en-US" smtClean="0"/>
              <a:t>Paideia Socratic Seminar</a:t>
            </a:r>
          </a:p>
        </p:txBody>
      </p:sp>
      <p:sp>
        <p:nvSpPr>
          <p:cNvPr id="31749" name="Content Placeholder 5"/>
          <p:cNvSpPr>
            <a:spLocks noGrp="1"/>
          </p:cNvSpPr>
          <p:nvPr>
            <p:ph sz="quarter" idx="4"/>
          </p:nvPr>
        </p:nvSpPr>
        <p:spPr>
          <a:xfrm>
            <a:off x="4283075" y="1155700"/>
            <a:ext cx="3536950" cy="4970463"/>
          </a:xfrm>
        </p:spPr>
        <p:txBody>
          <a:bodyPr/>
          <a:lstStyle/>
          <a:p>
            <a:pPr>
              <a:lnSpc>
                <a:spcPct val="90000"/>
              </a:lnSpc>
            </a:pPr>
            <a:r>
              <a:rPr lang="en-US"/>
              <a:t>Based on the educational philosophy of Mortimer Adler</a:t>
            </a:r>
          </a:p>
          <a:p>
            <a:pPr>
              <a:lnSpc>
                <a:spcPct val="90000"/>
              </a:lnSpc>
            </a:pPr>
            <a:r>
              <a:rPr lang="en-US"/>
              <a:t>a) acquisition of new knowledge (</a:t>
            </a:r>
            <a:r>
              <a:rPr lang="en-US" b="1"/>
              <a:t>didactic teaching</a:t>
            </a:r>
            <a:r>
              <a:rPr lang="en-US"/>
              <a:t>)</a:t>
            </a:r>
          </a:p>
          <a:p>
            <a:pPr>
              <a:lnSpc>
                <a:spcPct val="90000"/>
              </a:lnSpc>
            </a:pPr>
            <a:r>
              <a:rPr lang="en-US"/>
              <a:t>b) development of intellectual skills (</a:t>
            </a:r>
            <a:r>
              <a:rPr lang="en-US" b="1"/>
              <a:t>coaching)</a:t>
            </a:r>
            <a:endParaRPr lang="en-US"/>
          </a:p>
          <a:p>
            <a:pPr>
              <a:lnSpc>
                <a:spcPct val="90000"/>
              </a:lnSpc>
            </a:pPr>
            <a:r>
              <a:rPr lang="en-US"/>
              <a:t>c) reevaluation and self-reflection that increases the skill of thinking and understanding of ideas and values (</a:t>
            </a:r>
            <a:r>
              <a:rPr lang="en-US" b="1"/>
              <a:t>dialogue</a:t>
            </a:r>
            <a:r>
              <a:rPr lang="en-US"/>
              <a:t>)</a:t>
            </a:r>
          </a:p>
          <a:p>
            <a:pPr>
              <a:lnSpc>
                <a:spcPct val="90000"/>
              </a:lnSpc>
            </a:pPr>
            <a:endParaRPr lang="en-US"/>
          </a:p>
          <a:p>
            <a:endParaRPr lang="en-US"/>
          </a:p>
        </p:txBody>
      </p:sp>
      <p:sp>
        <p:nvSpPr>
          <p:cNvPr id="7" name="Slide Number Placeholder 6"/>
          <p:cNvSpPr>
            <a:spLocks noGrp="1"/>
          </p:cNvSpPr>
          <p:nvPr>
            <p:ph type="sldNum" sz="quarter" idx="12"/>
          </p:nvPr>
        </p:nvSpPr>
        <p:spPr/>
        <p:txBody>
          <a:bodyPr/>
          <a:lstStyle/>
          <a:p>
            <a:pPr>
              <a:defRPr/>
            </a:pPr>
            <a:fld id="{165F08B5-488A-454C-AEA2-2A37EABDC86E}"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s://www.criticalthinking.org/data/store/store_246759501.800x800.jpg"/>
          <p:cNvPicPr>
            <a:picLocks noChangeAspect="1" noChangeArrowheads="1"/>
          </p:cNvPicPr>
          <p:nvPr/>
        </p:nvPicPr>
        <p:blipFill>
          <a:blip r:embed="rId2"/>
          <a:srcRect/>
          <a:stretch>
            <a:fillRect/>
          </a:stretch>
        </p:blipFill>
        <p:spPr bwMode="auto">
          <a:xfrm>
            <a:off x="1635125" y="481013"/>
            <a:ext cx="4489450" cy="5872162"/>
          </a:xfrm>
          <a:prstGeom prst="rect">
            <a:avLst/>
          </a:prstGeom>
          <a:noFill/>
          <a:ln w="9525">
            <a:noFill/>
            <a:miter lim="800000"/>
            <a:headEnd/>
            <a:tailEnd/>
          </a:ln>
        </p:spPr>
      </p:pic>
      <p:sp>
        <p:nvSpPr>
          <p:cNvPr id="32770" name="Title 2"/>
          <p:cNvSpPr>
            <a:spLocks noGrp="1"/>
          </p:cNvSpPr>
          <p:nvPr>
            <p:ph type="title"/>
          </p:nvPr>
        </p:nvSpPr>
        <p:spPr/>
        <p:txBody>
          <a:bodyPr/>
          <a:lstStyle/>
          <a:p>
            <a:r>
              <a:rPr lang="en-US" smtClean="0"/>
              <a:t>-</a:t>
            </a:r>
          </a:p>
        </p:txBody>
      </p:sp>
      <p:sp>
        <p:nvSpPr>
          <p:cNvPr id="32771" name="Text Placeholder 4"/>
          <p:cNvSpPr>
            <a:spLocks noGrp="1"/>
          </p:cNvSpPr>
          <p:nvPr>
            <p:ph type="body" sz="half" idx="2"/>
          </p:nvPr>
        </p:nvSpPr>
        <p:spPr>
          <a:xfrm>
            <a:off x="1792288" y="5054600"/>
            <a:ext cx="5486400" cy="804863"/>
          </a:xfrm>
        </p:spPr>
        <p:txBody>
          <a:bodyPr/>
          <a:lstStyle/>
          <a:p>
            <a:r>
              <a:rPr lang="en-US" smtClean="0"/>
              <a:t>-</a:t>
            </a:r>
          </a:p>
        </p:txBody>
      </p:sp>
      <p:sp>
        <p:nvSpPr>
          <p:cNvPr id="2" name="Slide Number Placeholder 1"/>
          <p:cNvSpPr>
            <a:spLocks noGrp="1"/>
          </p:cNvSpPr>
          <p:nvPr>
            <p:ph type="sldNum" sz="quarter" idx="12"/>
          </p:nvPr>
        </p:nvSpPr>
        <p:spPr/>
        <p:txBody>
          <a:bodyPr/>
          <a:lstStyle/>
          <a:p>
            <a:pPr>
              <a:defRPr/>
            </a:pPr>
            <a:fld id="{865FEE2B-2D1B-44D8-A394-5EC0F3A9FA13}"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Straight Connector 16"/>
          <p:cNvCxnSpPr/>
          <p:nvPr/>
        </p:nvCxnSpPr>
        <p:spPr>
          <a:xfrm>
            <a:off x="960438" y="1497013"/>
            <a:ext cx="6318250" cy="0"/>
          </a:xfrm>
          <a:prstGeom prst="line">
            <a:avLst/>
          </a:prstGeom>
          <a:ln w="38100" cap="flat" cmpd="sng" algn="ctr">
            <a:solidFill>
              <a:srgbClr val="FFC6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794" name="Title 2"/>
          <p:cNvSpPr>
            <a:spLocks noGrp="1"/>
          </p:cNvSpPr>
          <p:nvPr>
            <p:ph type="title"/>
          </p:nvPr>
        </p:nvSpPr>
        <p:spPr/>
        <p:txBody>
          <a:bodyPr/>
          <a:lstStyle/>
          <a:p>
            <a:endParaRPr lang="en-US"/>
          </a:p>
        </p:txBody>
      </p:sp>
      <p:sp>
        <p:nvSpPr>
          <p:cNvPr id="33795" name="Picture Placeholder 3"/>
          <p:cNvSpPr>
            <a:spLocks noGrp="1"/>
          </p:cNvSpPr>
          <p:nvPr>
            <p:ph type="pic" idx="1"/>
          </p:nvPr>
        </p:nvSpPr>
        <p:spPr/>
      </p:sp>
      <p:sp>
        <p:nvSpPr>
          <p:cNvPr id="33796" name="Text Placeholder 4"/>
          <p:cNvSpPr>
            <a:spLocks noGrp="1"/>
          </p:cNvSpPr>
          <p:nvPr>
            <p:ph type="body" sz="half" idx="2"/>
          </p:nvPr>
        </p:nvSpPr>
        <p:spPr>
          <a:xfrm>
            <a:off x="1203325" y="5738813"/>
            <a:ext cx="6075363" cy="433387"/>
          </a:xfrm>
        </p:spPr>
        <p:txBody>
          <a:bodyPr/>
          <a:lstStyle/>
          <a:p>
            <a:pPr algn="ctr"/>
            <a:r>
              <a:rPr lang="en-US" u="sng">
                <a:hlinkClick r:id="rId2"/>
              </a:rPr>
              <a:t>http://louisville.edu/ideastoaction/about/criticalthinking/framework</a:t>
            </a:r>
            <a:endParaRPr lang="en-US" u="sng"/>
          </a:p>
          <a:p>
            <a:pPr algn="ctr"/>
            <a:endParaRPr lang="en-US"/>
          </a:p>
        </p:txBody>
      </p:sp>
      <p:sp>
        <p:nvSpPr>
          <p:cNvPr id="9" name="Slide Number Placeholder 8"/>
          <p:cNvSpPr>
            <a:spLocks noGrp="1"/>
          </p:cNvSpPr>
          <p:nvPr>
            <p:ph type="sldNum" sz="quarter" idx="12"/>
          </p:nvPr>
        </p:nvSpPr>
        <p:spPr/>
        <p:txBody>
          <a:bodyPr/>
          <a:lstStyle/>
          <a:p>
            <a:pPr>
              <a:defRPr/>
            </a:pPr>
            <a:fld id="{5668F105-94AF-4A6B-A463-F7C3649FD1DE}" type="slidenum">
              <a:rPr lang="en-US"/>
              <a:pPr>
                <a:defRPr/>
              </a:pPr>
              <a:t>13</a:t>
            </a:fld>
            <a:endParaRPr lang="en-US" dirty="0"/>
          </a:p>
        </p:txBody>
      </p:sp>
      <p:pic>
        <p:nvPicPr>
          <p:cNvPr id="33798" name="Picture 1"/>
          <p:cNvPicPr>
            <a:picLocks noChangeAspect="1"/>
          </p:cNvPicPr>
          <p:nvPr/>
        </p:nvPicPr>
        <p:blipFill>
          <a:blip r:embed="rId3"/>
          <a:srcRect/>
          <a:stretch>
            <a:fillRect/>
          </a:stretch>
        </p:blipFill>
        <p:spPr bwMode="auto">
          <a:xfrm>
            <a:off x="960438" y="250825"/>
            <a:ext cx="6318250" cy="54879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criticalthinking.org</a:t>
            </a:r>
          </a:p>
        </p:txBody>
      </p:sp>
      <p:sp>
        <p:nvSpPr>
          <p:cNvPr id="34817" name="Rectangle 2"/>
          <p:cNvSpPr>
            <a:spLocks noGrp="1"/>
          </p:cNvSpPr>
          <p:nvPr>
            <p:ph type="title"/>
          </p:nvPr>
        </p:nvSpPr>
        <p:spPr>
          <a:xfrm>
            <a:off x="144463" y="274638"/>
            <a:ext cx="8542337" cy="1143000"/>
          </a:xfrm>
        </p:spPr>
        <p:txBody>
          <a:bodyPr/>
          <a:lstStyle/>
          <a:p>
            <a:r>
              <a:rPr lang="en-US" smtClean="0"/>
              <a:t>Socratic Questioning</a:t>
            </a:r>
          </a:p>
        </p:txBody>
      </p:sp>
      <p:sp>
        <p:nvSpPr>
          <p:cNvPr id="34818" name="Rectangle 4"/>
          <p:cNvSpPr>
            <a:spLocks noGrp="1"/>
          </p:cNvSpPr>
          <p:nvPr>
            <p:ph type="body" idx="1"/>
          </p:nvPr>
        </p:nvSpPr>
        <p:spPr>
          <a:xfrm>
            <a:off x="241300" y="1600200"/>
            <a:ext cx="7554913" cy="4525963"/>
          </a:xfrm>
        </p:spPr>
        <p:txBody>
          <a:bodyPr/>
          <a:lstStyle/>
          <a:p>
            <a:r>
              <a:rPr lang="en-US" smtClean="0"/>
              <a:t>Takes thinking apart</a:t>
            </a:r>
          </a:p>
          <a:p>
            <a:pPr lvl="1"/>
            <a:r>
              <a:rPr lang="en-US" smtClean="0"/>
              <a:t>What is the point of view?</a:t>
            </a:r>
          </a:p>
          <a:p>
            <a:pPr lvl="1"/>
            <a:r>
              <a:rPr lang="en-US" smtClean="0"/>
              <a:t>What is the most significant issue? </a:t>
            </a:r>
          </a:p>
          <a:p>
            <a:pPr lvl="1"/>
            <a:r>
              <a:rPr lang="en-US" smtClean="0"/>
              <a:t>Why is this question worth asking or what might be a good question to ask?</a:t>
            </a:r>
          </a:p>
          <a:p>
            <a:pPr lvl="1"/>
            <a:r>
              <a:rPr lang="en-US" smtClean="0"/>
              <a:t>What are the implications and consequences of these responses?</a:t>
            </a:r>
          </a:p>
          <a:p>
            <a:pPr lvl="1"/>
            <a:endParaRPr lang="en-US" smtClean="0"/>
          </a:p>
        </p:txBody>
      </p:sp>
      <p:sp>
        <p:nvSpPr>
          <p:cNvPr id="2" name="Slide Number Placeholder 1"/>
          <p:cNvSpPr>
            <a:spLocks noGrp="1"/>
          </p:cNvSpPr>
          <p:nvPr>
            <p:ph type="sldNum" sz="quarter" idx="12"/>
          </p:nvPr>
        </p:nvSpPr>
        <p:spPr/>
        <p:txBody>
          <a:bodyPr/>
          <a:lstStyle/>
          <a:p>
            <a:pPr>
              <a:defRPr/>
            </a:pPr>
            <a:fld id="{1BFA1A74-B911-481A-BF20-6DA12AFE2C05}"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criticalthinking.org</a:t>
            </a:r>
          </a:p>
        </p:txBody>
      </p:sp>
      <p:sp>
        <p:nvSpPr>
          <p:cNvPr id="21506" name="Rectangle 2"/>
          <p:cNvSpPr>
            <a:spLocks noGrp="1"/>
          </p:cNvSpPr>
          <p:nvPr>
            <p:ph type="title"/>
          </p:nvPr>
        </p:nvSpPr>
        <p:spPr>
          <a:xfrm>
            <a:off x="457200" y="274638"/>
            <a:ext cx="7567613" cy="1143000"/>
          </a:xfrm>
        </p:spPr>
        <p:txBody>
          <a:bodyPr rtlCol="0">
            <a:normAutofit fontScale="90000"/>
          </a:bodyPr>
          <a:lstStyle/>
          <a:p>
            <a:pPr fontAlgn="auto">
              <a:spcAft>
                <a:spcPts val="0"/>
              </a:spcAft>
              <a:defRPr/>
            </a:pPr>
            <a:r>
              <a:rPr lang="en-US" altLang="en-US" dirty="0" smtClean="0">
                <a:ea typeface="ＭＳ Ｐゴシック" charset="-128"/>
                <a:cs typeface="+mj-cs"/>
              </a:rPr>
              <a:t>Intellectual Standards</a:t>
            </a:r>
            <a:br>
              <a:rPr lang="en-US" altLang="en-US" dirty="0" smtClean="0">
                <a:ea typeface="ＭＳ Ｐゴシック" charset="-128"/>
                <a:cs typeface="+mj-cs"/>
              </a:rPr>
            </a:br>
            <a:endParaRPr lang="en-US" altLang="en-US" dirty="0" smtClean="0">
              <a:ea typeface="ＭＳ Ｐゴシック" charset="-128"/>
              <a:cs typeface="+mj-cs"/>
            </a:endParaRPr>
          </a:p>
        </p:txBody>
      </p:sp>
      <p:sp>
        <p:nvSpPr>
          <p:cNvPr id="21507" name="Rectangle 3"/>
          <p:cNvSpPr>
            <a:spLocks noGrp="1"/>
          </p:cNvSpPr>
          <p:nvPr>
            <p:ph type="body" idx="1"/>
          </p:nvPr>
        </p:nvSpPr>
        <p:spPr>
          <a:xfrm>
            <a:off x="0" y="974725"/>
            <a:ext cx="8445500" cy="4884738"/>
          </a:xfrm>
        </p:spPr>
        <p:txBody>
          <a:bodyPr>
            <a:normAutofit/>
          </a:bodyPr>
          <a:lstStyle/>
          <a:p>
            <a:pPr>
              <a:lnSpc>
                <a:spcPct val="90000"/>
              </a:lnSpc>
            </a:pPr>
            <a:r>
              <a:rPr lang="en-US" sz="2600" smtClean="0"/>
              <a:t>Tell us what to look for:</a:t>
            </a:r>
          </a:p>
          <a:p>
            <a:pPr lvl="1">
              <a:lnSpc>
                <a:spcPct val="90000"/>
              </a:lnSpc>
              <a:buFont typeface="Arial" pitchFamily="-72" charset="0"/>
              <a:buChar char="•"/>
            </a:pPr>
            <a:r>
              <a:rPr lang="en-US" sz="2200" smtClean="0"/>
              <a:t>Clarity—Could you elaborate further, i.e., etc.?</a:t>
            </a:r>
            <a:endParaRPr lang="en-US" sz="2200"/>
          </a:p>
          <a:p>
            <a:pPr lvl="1">
              <a:lnSpc>
                <a:spcPct val="90000"/>
              </a:lnSpc>
              <a:buFont typeface="Arial" pitchFamily="-72" charset="0"/>
              <a:buChar char="•"/>
            </a:pPr>
            <a:r>
              <a:rPr lang="en-US" sz="2200" smtClean="0"/>
              <a:t>Precision—How do we find out if that’s true?</a:t>
            </a:r>
            <a:endParaRPr lang="en-US" sz="2200"/>
          </a:p>
          <a:p>
            <a:pPr lvl="1">
              <a:lnSpc>
                <a:spcPct val="90000"/>
              </a:lnSpc>
              <a:buFont typeface="Arial" pitchFamily="-72" charset="0"/>
              <a:buChar char="•"/>
            </a:pPr>
            <a:r>
              <a:rPr lang="en-US" sz="2200" smtClean="0"/>
              <a:t>Accuracy—Could you be more specific?</a:t>
            </a:r>
            <a:endParaRPr lang="en-US" sz="2200"/>
          </a:p>
          <a:p>
            <a:pPr lvl="1">
              <a:lnSpc>
                <a:spcPct val="90000"/>
              </a:lnSpc>
              <a:buFont typeface="Arial" pitchFamily="-72" charset="0"/>
              <a:buChar char="•"/>
            </a:pPr>
            <a:r>
              <a:rPr lang="en-US" sz="2200" smtClean="0"/>
              <a:t>Relevance—How does that bear on the question?</a:t>
            </a:r>
            <a:endParaRPr lang="en-US" sz="2200"/>
          </a:p>
          <a:p>
            <a:pPr lvl="1">
              <a:lnSpc>
                <a:spcPct val="90000"/>
              </a:lnSpc>
              <a:buFont typeface="Arial" pitchFamily="-72" charset="0"/>
              <a:buChar char="•"/>
            </a:pPr>
            <a:r>
              <a:rPr lang="en-US" sz="2200" smtClean="0"/>
              <a:t>Depth—What are some of the complexities of the question? Breath—Do we need to consider another point of view?</a:t>
            </a:r>
            <a:endParaRPr lang="en-US" sz="2200"/>
          </a:p>
          <a:p>
            <a:pPr lvl="1">
              <a:lnSpc>
                <a:spcPct val="90000"/>
              </a:lnSpc>
              <a:buFont typeface="Arial" pitchFamily="-72" charset="0"/>
              <a:buChar char="•"/>
            </a:pPr>
            <a:r>
              <a:rPr lang="en-US" sz="2200" smtClean="0"/>
              <a:t>Logic—Does this make sense together?</a:t>
            </a:r>
          </a:p>
          <a:p>
            <a:pPr lvl="1">
              <a:lnSpc>
                <a:spcPct val="90000"/>
              </a:lnSpc>
              <a:buFont typeface="Arial" pitchFamily="-72" charset="0"/>
              <a:buChar char="•"/>
            </a:pPr>
            <a:r>
              <a:rPr lang="en-US" sz="2200" smtClean="0"/>
              <a:t>Significance—Which of these facts are most important?</a:t>
            </a:r>
          </a:p>
          <a:p>
            <a:pPr lvl="1">
              <a:lnSpc>
                <a:spcPct val="90000"/>
              </a:lnSpc>
              <a:buFont typeface="Arial" pitchFamily="-72" charset="0"/>
              <a:buChar char="•"/>
            </a:pPr>
            <a:r>
              <a:rPr lang="en-US" sz="2200" smtClean="0"/>
              <a:t>Fairness—Do I have a vested interest in this issue?</a:t>
            </a:r>
          </a:p>
          <a:p>
            <a:pPr lvl="1">
              <a:lnSpc>
                <a:spcPct val="90000"/>
              </a:lnSpc>
              <a:buFont typeface="Arial" pitchFamily="-72" charset="0"/>
              <a:buChar char="•"/>
            </a:pPr>
            <a:endParaRPr lang="en-US" sz="2200" smtClean="0"/>
          </a:p>
          <a:p>
            <a:pPr>
              <a:lnSpc>
                <a:spcPct val="90000"/>
              </a:lnSpc>
            </a:pPr>
            <a:r>
              <a:rPr lang="en-US" sz="2600" smtClean="0"/>
              <a:t>Activated knowledge (“true and insightfully understood”)</a:t>
            </a:r>
          </a:p>
          <a:p>
            <a:pPr lvl="1">
              <a:lnSpc>
                <a:spcPct val="90000"/>
              </a:lnSpc>
              <a:buFont typeface="Arial" pitchFamily="-72" charset="0"/>
              <a:buNone/>
            </a:pPr>
            <a:endParaRPr lang="en-US" sz="1100" smtClean="0"/>
          </a:p>
          <a:p>
            <a:pPr lvl="1" algn="ctr">
              <a:lnSpc>
                <a:spcPct val="90000"/>
              </a:lnSpc>
              <a:buFont typeface="Arial" pitchFamily="-72" charset="0"/>
              <a:buNone/>
            </a:pPr>
            <a:endParaRPr lang="en-US" sz="1200" smtClean="0"/>
          </a:p>
        </p:txBody>
      </p:sp>
      <p:sp>
        <p:nvSpPr>
          <p:cNvPr id="2" name="Slide Number Placeholder 1"/>
          <p:cNvSpPr>
            <a:spLocks noGrp="1"/>
          </p:cNvSpPr>
          <p:nvPr>
            <p:ph type="sldNum" sz="quarter" idx="12"/>
          </p:nvPr>
        </p:nvSpPr>
        <p:spPr/>
        <p:txBody>
          <a:bodyPr/>
          <a:lstStyle/>
          <a:p>
            <a:pPr>
              <a:defRPr/>
            </a:pPr>
            <a:fld id="{2C015304-E82E-4582-9A79-CB37B7658ED5}"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rtlCol="0">
            <a:normAutofit fontScale="90000"/>
          </a:bodyPr>
          <a:lstStyle/>
          <a:p>
            <a:pPr fontAlgn="auto">
              <a:spcAft>
                <a:spcPts val="0"/>
              </a:spcAft>
              <a:defRPr/>
            </a:pPr>
            <a:r>
              <a:rPr lang="en-US" dirty="0" smtClean="0">
                <a:ea typeface="+mj-ea"/>
                <a:cs typeface="+mj-cs"/>
              </a:rPr>
              <a:t/>
            </a:r>
            <a:br>
              <a:rPr lang="en-US" dirty="0" smtClean="0">
                <a:ea typeface="+mj-ea"/>
                <a:cs typeface="+mj-cs"/>
              </a:rPr>
            </a:br>
            <a:r>
              <a:rPr lang="en-US" dirty="0" smtClean="0">
                <a:ea typeface="+mj-ea"/>
                <a:cs typeface="+mj-cs"/>
              </a:rPr>
              <a:t>The Intellectual Traits</a:t>
            </a:r>
            <a:endParaRPr lang="en-US" dirty="0">
              <a:ea typeface="+mj-ea"/>
              <a:cs typeface="+mj-cs"/>
            </a:endParaRPr>
          </a:p>
        </p:txBody>
      </p:sp>
      <p:sp>
        <p:nvSpPr>
          <p:cNvPr id="3" name="Content Placeholder 2"/>
          <p:cNvSpPr>
            <a:spLocks noGrp="1"/>
          </p:cNvSpPr>
          <p:nvPr>
            <p:ph idx="1"/>
          </p:nvPr>
        </p:nvSpPr>
        <p:spPr>
          <a:xfrm>
            <a:off x="457200" y="1600200"/>
            <a:ext cx="8229600" cy="4679950"/>
          </a:xfrm>
        </p:spPr>
        <p:txBody>
          <a:bodyPr rtlCol="0">
            <a:normAutofit fontScale="92500" lnSpcReduction="20000"/>
          </a:bodyPr>
          <a:lstStyle/>
          <a:p>
            <a:pPr fontAlgn="auto">
              <a:spcAft>
                <a:spcPts val="0"/>
              </a:spcAft>
              <a:buFont typeface="Arial"/>
              <a:buChar char="•"/>
              <a:defRPr/>
            </a:pPr>
            <a:r>
              <a:rPr lang="en-US" dirty="0" smtClean="0">
                <a:ea typeface="+mn-ea"/>
                <a:cs typeface="+mn-cs"/>
              </a:rPr>
              <a:t>Humility</a:t>
            </a:r>
          </a:p>
          <a:p>
            <a:pPr fontAlgn="auto">
              <a:spcAft>
                <a:spcPts val="0"/>
              </a:spcAft>
              <a:buFont typeface="Arial"/>
              <a:buChar char="•"/>
              <a:defRPr/>
            </a:pPr>
            <a:r>
              <a:rPr lang="en-US" dirty="0" smtClean="0">
                <a:ea typeface="+mn-ea"/>
                <a:cs typeface="+mn-cs"/>
              </a:rPr>
              <a:t>Autonomy</a:t>
            </a:r>
          </a:p>
          <a:p>
            <a:pPr fontAlgn="auto">
              <a:spcAft>
                <a:spcPts val="0"/>
              </a:spcAft>
              <a:buFont typeface="Arial"/>
              <a:buChar char="•"/>
              <a:defRPr/>
            </a:pPr>
            <a:r>
              <a:rPr lang="en-US" dirty="0" smtClean="0">
                <a:ea typeface="+mn-ea"/>
                <a:cs typeface="+mn-cs"/>
              </a:rPr>
              <a:t>Integrity</a:t>
            </a:r>
          </a:p>
          <a:p>
            <a:pPr fontAlgn="auto">
              <a:spcAft>
                <a:spcPts val="0"/>
              </a:spcAft>
              <a:buFont typeface="Arial"/>
              <a:buChar char="•"/>
              <a:defRPr/>
            </a:pPr>
            <a:r>
              <a:rPr lang="en-US" dirty="0" smtClean="0">
                <a:ea typeface="+mn-ea"/>
                <a:cs typeface="+mn-cs"/>
              </a:rPr>
              <a:t>Courage</a:t>
            </a:r>
          </a:p>
          <a:p>
            <a:pPr fontAlgn="auto">
              <a:spcAft>
                <a:spcPts val="0"/>
              </a:spcAft>
              <a:buFont typeface="Arial"/>
              <a:buChar char="•"/>
              <a:defRPr/>
            </a:pPr>
            <a:r>
              <a:rPr lang="en-US" dirty="0" smtClean="0">
                <a:ea typeface="+mn-ea"/>
                <a:cs typeface="+mn-cs"/>
              </a:rPr>
              <a:t>Perseverance</a:t>
            </a:r>
          </a:p>
          <a:p>
            <a:pPr fontAlgn="auto">
              <a:spcAft>
                <a:spcPts val="0"/>
              </a:spcAft>
              <a:buFont typeface="Arial"/>
              <a:buChar char="•"/>
              <a:defRPr/>
            </a:pPr>
            <a:r>
              <a:rPr lang="en-US" dirty="0" smtClean="0">
                <a:ea typeface="+mn-ea"/>
                <a:cs typeface="+mn-cs"/>
              </a:rPr>
              <a:t>Confidence in Reason</a:t>
            </a:r>
          </a:p>
          <a:p>
            <a:pPr fontAlgn="auto">
              <a:spcAft>
                <a:spcPts val="0"/>
              </a:spcAft>
              <a:buFont typeface="Arial"/>
              <a:buChar char="•"/>
              <a:defRPr/>
            </a:pPr>
            <a:r>
              <a:rPr lang="en-US" dirty="0" smtClean="0">
                <a:ea typeface="+mn-ea"/>
                <a:cs typeface="+mn-cs"/>
              </a:rPr>
              <a:t>Intellectuality Empathy</a:t>
            </a:r>
          </a:p>
          <a:p>
            <a:pPr fontAlgn="auto">
              <a:spcAft>
                <a:spcPts val="0"/>
              </a:spcAft>
              <a:buFont typeface="Arial"/>
              <a:buChar char="•"/>
              <a:defRPr/>
            </a:pPr>
            <a:r>
              <a:rPr lang="en-US" dirty="0" smtClean="0">
                <a:ea typeface="+mn-ea"/>
                <a:cs typeface="+mn-cs"/>
              </a:rPr>
              <a:t>Fair-mindedness</a:t>
            </a:r>
          </a:p>
          <a:p>
            <a:pPr marL="0" indent="0" algn="ctr" fontAlgn="auto">
              <a:spcAft>
                <a:spcPts val="0"/>
              </a:spcAft>
              <a:buFont typeface="Arial"/>
              <a:buNone/>
              <a:defRPr/>
            </a:pPr>
            <a:endParaRPr lang="en-US" sz="1200" dirty="0" smtClean="0">
              <a:ea typeface="+mn-ea"/>
              <a:cs typeface="+mn-cs"/>
            </a:endParaRPr>
          </a:p>
          <a:p>
            <a:pPr marL="0" indent="0" algn="ctr" fontAlgn="auto">
              <a:spcAft>
                <a:spcPts val="0"/>
              </a:spcAft>
              <a:buFont typeface="Arial"/>
              <a:buNone/>
              <a:defRPr/>
            </a:pPr>
            <a:endParaRPr lang="en-US" sz="1200" dirty="0" smtClean="0">
              <a:ea typeface="+mn-ea"/>
              <a:cs typeface="+mn-cs"/>
            </a:endParaRPr>
          </a:p>
          <a:p>
            <a:pPr marL="0" indent="0" algn="ctr" fontAlgn="auto">
              <a:spcAft>
                <a:spcPts val="0"/>
              </a:spcAft>
              <a:buFont typeface="Arial"/>
              <a:buNone/>
              <a:defRPr/>
            </a:pPr>
            <a:endParaRPr lang="en-US" sz="1200" dirty="0">
              <a:ea typeface="+mn-ea"/>
              <a:cs typeface="+mn-cs"/>
            </a:endParaRPr>
          </a:p>
          <a:p>
            <a:pPr marL="0" indent="0" algn="ctr" fontAlgn="auto">
              <a:spcAft>
                <a:spcPts val="0"/>
              </a:spcAft>
              <a:buFont typeface="Arial"/>
              <a:buNone/>
              <a:defRPr/>
            </a:pPr>
            <a:r>
              <a:rPr lang="en-US" sz="1200" dirty="0" smtClean="0">
                <a:ea typeface="+mn-ea"/>
                <a:cs typeface="+mn-cs"/>
              </a:rPr>
              <a:t>criticalthinking.org</a:t>
            </a:r>
          </a:p>
          <a:p>
            <a:pPr fontAlgn="auto">
              <a:spcAft>
                <a:spcPts val="0"/>
              </a:spcAft>
              <a:buFont typeface="Arial"/>
              <a:buChar char="•"/>
              <a:defRPr/>
            </a:pP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52CC26AE-9BE9-4C80-AE37-334B28757531}"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p:cNvSpPr>
          <p:nvPr>
            <p:ph type="title"/>
          </p:nvPr>
        </p:nvSpPr>
        <p:spPr>
          <a:xfrm>
            <a:off x="457200" y="274638"/>
            <a:ext cx="7412038" cy="1143000"/>
          </a:xfrm>
        </p:spPr>
        <p:txBody>
          <a:bodyPr rtlCol="0">
            <a:normAutofit fontScale="90000"/>
          </a:bodyPr>
          <a:lstStyle/>
          <a:p>
            <a:pPr fontAlgn="auto">
              <a:spcAft>
                <a:spcPts val="0"/>
              </a:spcAft>
              <a:defRPr/>
            </a:pPr>
            <a:r>
              <a:rPr lang="en-US" sz="2800" dirty="0">
                <a:ea typeface="+mj-ea"/>
                <a:cs typeface="+mj-cs"/>
              </a:rPr>
              <a:t>Critical Thinking Enhances</a:t>
            </a:r>
            <a:br>
              <a:rPr lang="en-US" sz="2800" dirty="0">
                <a:ea typeface="+mj-ea"/>
                <a:cs typeface="+mj-cs"/>
              </a:rPr>
            </a:br>
            <a:r>
              <a:rPr lang="en-US" sz="2800" dirty="0">
                <a:ea typeface="+mj-ea"/>
                <a:cs typeface="+mj-cs"/>
              </a:rPr>
              <a:t> Diversity in Curricular and Co-curricular Learning</a:t>
            </a:r>
            <a:endParaRPr lang="en-US" altLang="en-US" sz="2800" dirty="0" smtClean="0">
              <a:ea typeface="ＭＳ Ｐゴシック" charset="-128"/>
              <a:cs typeface="+mj-cs"/>
            </a:endParaRPr>
          </a:p>
        </p:txBody>
      </p:sp>
      <p:sp>
        <p:nvSpPr>
          <p:cNvPr id="7171" name="Rectangle 1029"/>
          <p:cNvSpPr>
            <a:spLocks noGrp="1"/>
          </p:cNvSpPr>
          <p:nvPr>
            <p:ph type="body" sz="half" idx="3"/>
          </p:nvPr>
        </p:nvSpPr>
        <p:spPr>
          <a:xfrm>
            <a:off x="3765550" y="1651000"/>
            <a:ext cx="3549650" cy="4781550"/>
          </a:xfrm>
        </p:spPr>
        <p:txBody>
          <a:bodyPr rtlCol="0">
            <a:normAutofit fontScale="25000" lnSpcReduction="20000"/>
          </a:bodyPr>
          <a:lstStyle/>
          <a:p>
            <a:pPr fontAlgn="auto">
              <a:lnSpc>
                <a:spcPct val="90000"/>
              </a:lnSpc>
              <a:spcAft>
                <a:spcPts val="0"/>
              </a:spcAft>
              <a:buFont typeface="Arial"/>
              <a:buNone/>
              <a:defRPr/>
            </a:pPr>
            <a:endParaRPr lang="en-US" sz="3100" dirty="0" smtClean="0">
              <a:ea typeface="+mn-ea"/>
              <a:cs typeface="+mn-cs"/>
            </a:endParaRPr>
          </a:p>
          <a:p>
            <a:pPr fontAlgn="auto">
              <a:lnSpc>
                <a:spcPct val="90000"/>
              </a:lnSpc>
              <a:spcAft>
                <a:spcPts val="0"/>
              </a:spcAft>
              <a:buFont typeface="Arial"/>
              <a:buNone/>
              <a:defRPr/>
            </a:pPr>
            <a:endParaRPr lang="en-US" sz="6000" dirty="0" smtClean="0">
              <a:ea typeface="+mn-ea"/>
              <a:cs typeface="+mn-cs"/>
            </a:endParaRPr>
          </a:p>
          <a:p>
            <a:pPr fontAlgn="auto">
              <a:lnSpc>
                <a:spcPct val="90000"/>
              </a:lnSpc>
              <a:spcAft>
                <a:spcPts val="0"/>
              </a:spcAft>
              <a:buFont typeface="Arial"/>
              <a:buNone/>
              <a:defRPr/>
            </a:pPr>
            <a:r>
              <a:rPr lang="en-US" sz="8800" dirty="0" smtClean="0">
                <a:ea typeface="+mn-ea"/>
                <a:cs typeface="+mn-cs"/>
              </a:rPr>
              <a:t>Instructors </a:t>
            </a:r>
            <a:r>
              <a:rPr lang="en-US" sz="8800" dirty="0">
                <a:ea typeface="+mn-ea"/>
                <a:cs typeface="+mn-cs"/>
              </a:rPr>
              <a:t>send messages—including </a:t>
            </a:r>
            <a:r>
              <a:rPr lang="en-US" sz="8800" dirty="0" smtClean="0">
                <a:ea typeface="+mn-ea"/>
                <a:cs typeface="+mn-cs"/>
              </a:rPr>
              <a:t>micro-messages</a:t>
            </a:r>
            <a:r>
              <a:rPr lang="en-US" sz="8800" dirty="0">
                <a:ea typeface="+mn-ea"/>
                <a:cs typeface="+mn-cs"/>
              </a:rPr>
              <a:t>.  It doesn’t matter what you say—what matters is what people hear (e.g., their perception of what they hear—can become their reality).  Students act on micro-messages, and </a:t>
            </a:r>
            <a:r>
              <a:rPr lang="en-US" sz="8800" dirty="0" smtClean="0">
                <a:ea typeface="+mn-ea"/>
                <a:cs typeface="+mn-cs"/>
              </a:rPr>
              <a:t>they can </a:t>
            </a:r>
            <a:r>
              <a:rPr lang="en-US" sz="8800" dirty="0">
                <a:ea typeface="+mn-ea"/>
                <a:cs typeface="+mn-cs"/>
              </a:rPr>
              <a:t>influence how they perform. “Bottom line: the micro-messages that are sent and received affect perceptions and </a:t>
            </a:r>
            <a:r>
              <a:rPr lang="en-US" sz="8800" dirty="0" smtClean="0">
                <a:ea typeface="+mn-ea"/>
                <a:cs typeface="+mn-cs"/>
              </a:rPr>
              <a:t>performance</a:t>
            </a:r>
            <a:r>
              <a:rPr lang="en-US" sz="6000" dirty="0" smtClean="0">
                <a:ea typeface="+mn-ea"/>
                <a:cs typeface="+mn-cs"/>
              </a:rPr>
              <a:t>.” </a:t>
            </a:r>
          </a:p>
          <a:p>
            <a:pPr fontAlgn="auto">
              <a:lnSpc>
                <a:spcPct val="90000"/>
              </a:lnSpc>
              <a:spcAft>
                <a:spcPts val="0"/>
              </a:spcAft>
              <a:buFont typeface="Arial"/>
              <a:buNone/>
              <a:defRPr/>
            </a:pPr>
            <a:endParaRPr lang="en-US" sz="3100" dirty="0">
              <a:ea typeface="+mn-ea"/>
              <a:cs typeface="+mn-cs"/>
            </a:endParaRPr>
          </a:p>
          <a:p>
            <a:pPr algn="r" fontAlgn="auto">
              <a:lnSpc>
                <a:spcPct val="90000"/>
              </a:lnSpc>
              <a:spcAft>
                <a:spcPts val="0"/>
              </a:spcAft>
              <a:buFont typeface="Arial"/>
              <a:buNone/>
              <a:defRPr/>
            </a:pPr>
            <a:endParaRPr lang="en-US" sz="1300" dirty="0" smtClean="0">
              <a:ea typeface="+mn-ea"/>
              <a:cs typeface="+mn-cs"/>
            </a:endParaRPr>
          </a:p>
          <a:p>
            <a:pPr algn="r" fontAlgn="auto">
              <a:lnSpc>
                <a:spcPct val="90000"/>
              </a:lnSpc>
              <a:spcAft>
                <a:spcPts val="0"/>
              </a:spcAft>
              <a:buFont typeface="Arial"/>
              <a:buNone/>
              <a:defRPr/>
            </a:pPr>
            <a:endParaRPr lang="en-US" sz="1300" dirty="0">
              <a:ea typeface="+mn-ea"/>
              <a:cs typeface="+mn-cs"/>
            </a:endParaRPr>
          </a:p>
          <a:p>
            <a:pPr algn="r" fontAlgn="auto">
              <a:lnSpc>
                <a:spcPct val="90000"/>
              </a:lnSpc>
              <a:spcAft>
                <a:spcPts val="0"/>
              </a:spcAft>
              <a:buFont typeface="Arial"/>
              <a:buNone/>
              <a:defRPr/>
            </a:pPr>
            <a:endParaRPr lang="en-US" sz="1300" dirty="0" smtClean="0">
              <a:ea typeface="+mn-ea"/>
              <a:cs typeface="+mn-cs"/>
            </a:endParaRPr>
          </a:p>
          <a:p>
            <a:pPr algn="r" fontAlgn="auto">
              <a:lnSpc>
                <a:spcPct val="90000"/>
              </a:lnSpc>
              <a:spcAft>
                <a:spcPts val="0"/>
              </a:spcAft>
              <a:buFont typeface="Arial"/>
              <a:buNone/>
              <a:defRPr/>
            </a:pPr>
            <a:endParaRPr lang="en-US" sz="1300" dirty="0">
              <a:ea typeface="+mn-ea"/>
              <a:cs typeface="+mn-cs"/>
            </a:endParaRPr>
          </a:p>
          <a:p>
            <a:pPr algn="r" fontAlgn="auto">
              <a:lnSpc>
                <a:spcPct val="90000"/>
              </a:lnSpc>
              <a:spcAft>
                <a:spcPts val="0"/>
              </a:spcAft>
              <a:buFont typeface="Arial"/>
              <a:buNone/>
              <a:defRPr/>
            </a:pPr>
            <a:r>
              <a:rPr lang="en-US" sz="3000" dirty="0" smtClean="0">
                <a:ea typeface="+mn-ea"/>
                <a:cs typeface="+mn-cs"/>
              </a:rPr>
              <a:t>Steve </a:t>
            </a:r>
            <a:r>
              <a:rPr lang="en-US" sz="3000" dirty="0">
                <a:ea typeface="+mn-ea"/>
                <a:cs typeface="+mn-cs"/>
              </a:rPr>
              <a:t>Young, Power of Small</a:t>
            </a:r>
            <a:endParaRPr lang="en-US" altLang="en-US" sz="3000" dirty="0" smtClean="0">
              <a:ea typeface="ＭＳ Ｐゴシック" charset="-128"/>
              <a:cs typeface="+mn-cs"/>
            </a:endParaRPr>
          </a:p>
        </p:txBody>
      </p:sp>
      <p:pic>
        <p:nvPicPr>
          <p:cNvPr id="39939" name="Picture 1034" descr="art-of-teaching-van-doren-quote1"/>
          <p:cNvPicPr>
            <a:picLocks noGrp="1" noChangeAspect="1" noChangeArrowheads="1"/>
          </p:cNvPicPr>
          <p:nvPr>
            <p:ph sz="quarter" idx="2"/>
          </p:nvPr>
        </p:nvPicPr>
        <p:blipFill>
          <a:blip r:embed="rId3"/>
          <a:srcRect/>
          <a:stretch>
            <a:fillRect/>
          </a:stretch>
        </p:blipFill>
        <p:spPr>
          <a:xfrm>
            <a:off x="457200" y="1600200"/>
            <a:ext cx="3176588" cy="4598988"/>
          </a:xfrm>
        </p:spPr>
      </p:pic>
      <p:sp>
        <p:nvSpPr>
          <p:cNvPr id="7173" name="Rectangle 1035"/>
          <p:cNvSpPr>
            <a:spLocks noGrp="1"/>
          </p:cNvSpPr>
          <p:nvPr>
            <p:ph sz="quarter" idx="1"/>
          </p:nvPr>
        </p:nvSpPr>
        <p:spPr>
          <a:xfrm flipV="1">
            <a:off x="-1068388" y="9237663"/>
            <a:ext cx="444500" cy="304800"/>
          </a:xfrm>
        </p:spPr>
        <p:txBody>
          <a:bodyPr rtlCol="0">
            <a:normAutofit fontScale="70000" lnSpcReduction="20000"/>
          </a:bodyPr>
          <a:lstStyle/>
          <a:p>
            <a:pPr fontAlgn="auto">
              <a:spcAft>
                <a:spcPts val="0"/>
              </a:spcAft>
              <a:buFont typeface="Arial"/>
              <a:buChar char="•"/>
              <a:defRPr/>
            </a:pPr>
            <a:endParaRPr lang="en-US" altLang="en-US" sz="2400" dirty="0" smtClean="0">
              <a:ea typeface="ＭＳ Ｐゴシック" charset="-128"/>
              <a:cs typeface="+mn-cs"/>
            </a:endParaRPr>
          </a:p>
        </p:txBody>
      </p:sp>
      <p:sp>
        <p:nvSpPr>
          <p:cNvPr id="2" name="Slide Number Placeholder 1"/>
          <p:cNvSpPr>
            <a:spLocks noGrp="1"/>
          </p:cNvSpPr>
          <p:nvPr>
            <p:ph type="sldNum" sz="quarter" idx="12"/>
          </p:nvPr>
        </p:nvSpPr>
        <p:spPr/>
        <p:txBody>
          <a:bodyPr/>
          <a:lstStyle/>
          <a:p>
            <a:pPr>
              <a:defRPr/>
            </a:pPr>
            <a:fld id="{268B80C6-275D-4D33-9898-82E215557D89}" type="slidenum">
              <a:rPr lang="en-US" altLang="en-US"/>
              <a:pPr>
                <a:defRPr/>
              </a:pPr>
              <a:t>17</a:t>
            </a:fld>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274638"/>
            <a:ext cx="7110413" cy="1143000"/>
          </a:xfrm>
        </p:spPr>
        <p:txBody>
          <a:bodyPr/>
          <a:lstStyle/>
          <a:p>
            <a:r>
              <a:rPr lang="en-US" sz="3600" smtClean="0"/>
              <a:t>Perception</a:t>
            </a:r>
          </a:p>
        </p:txBody>
      </p:sp>
      <p:sp>
        <p:nvSpPr>
          <p:cNvPr id="3" name="Content Placeholder 2"/>
          <p:cNvSpPr>
            <a:spLocks noGrp="1"/>
          </p:cNvSpPr>
          <p:nvPr>
            <p:ph sz="half" idx="1"/>
          </p:nvPr>
        </p:nvSpPr>
        <p:spPr>
          <a:xfrm>
            <a:off x="457200" y="1503363"/>
            <a:ext cx="3308350" cy="4622800"/>
          </a:xfrm>
        </p:spPr>
        <p:txBody>
          <a:bodyPr rtlCol="0">
            <a:normAutofit/>
          </a:bodyPr>
          <a:lstStyle/>
          <a:p>
            <a:pPr marL="0" indent="0" fontAlgn="auto">
              <a:spcAft>
                <a:spcPts val="0"/>
              </a:spcAft>
              <a:buFont typeface="Arial"/>
              <a:buNone/>
              <a:defRPr/>
            </a:pPr>
            <a:r>
              <a:rPr lang="en-US" dirty="0" smtClean="0">
                <a:latin typeface="Futura Light"/>
                <a:ea typeface="+mn-ea"/>
                <a:cs typeface="+mn-cs"/>
              </a:rPr>
              <a:t>Top 4 Judgments</a:t>
            </a:r>
          </a:p>
          <a:p>
            <a:pPr marL="285750" indent="-285750" fontAlgn="auto">
              <a:spcAft>
                <a:spcPts val="0"/>
              </a:spcAft>
              <a:buFont typeface="Arial" panose="020B0604020202020204" pitchFamily="34" charset="0"/>
              <a:buChar char="•"/>
              <a:defRPr/>
            </a:pPr>
            <a:r>
              <a:rPr lang="en-US" dirty="0" smtClean="0">
                <a:latin typeface="Futura Light"/>
                <a:ea typeface="+mn-ea"/>
                <a:cs typeface="+mn-cs"/>
              </a:rPr>
              <a:t>Skin </a:t>
            </a:r>
            <a:r>
              <a:rPr lang="en-US" dirty="0">
                <a:latin typeface="Futura Light"/>
                <a:ea typeface="+mn-ea"/>
                <a:cs typeface="+mn-cs"/>
              </a:rPr>
              <a:t>color</a:t>
            </a:r>
          </a:p>
          <a:p>
            <a:pPr marL="285750" indent="-285750" fontAlgn="auto">
              <a:spcAft>
                <a:spcPts val="0"/>
              </a:spcAft>
              <a:buFont typeface="Arial" panose="020B0604020202020204" pitchFamily="34" charset="0"/>
              <a:buChar char="•"/>
              <a:defRPr/>
            </a:pPr>
            <a:r>
              <a:rPr lang="en-US" dirty="0">
                <a:latin typeface="Futura Light"/>
                <a:ea typeface="+mn-ea"/>
                <a:cs typeface="+mn-cs"/>
              </a:rPr>
              <a:t>Gender</a:t>
            </a:r>
          </a:p>
          <a:p>
            <a:pPr marL="285750" indent="-285750" fontAlgn="auto">
              <a:spcAft>
                <a:spcPts val="0"/>
              </a:spcAft>
              <a:buFont typeface="Arial" panose="020B0604020202020204" pitchFamily="34" charset="0"/>
              <a:buChar char="•"/>
              <a:defRPr/>
            </a:pPr>
            <a:r>
              <a:rPr lang="en-US" dirty="0">
                <a:latin typeface="Futura Light"/>
                <a:ea typeface="+mn-ea"/>
                <a:cs typeface="+mn-cs"/>
              </a:rPr>
              <a:t>Age</a:t>
            </a:r>
          </a:p>
          <a:p>
            <a:pPr marL="285750" indent="-285750" fontAlgn="auto">
              <a:spcAft>
                <a:spcPts val="0"/>
              </a:spcAft>
              <a:buFont typeface="Arial" panose="020B0604020202020204" pitchFamily="34" charset="0"/>
              <a:buChar char="•"/>
              <a:defRPr/>
            </a:pPr>
            <a:r>
              <a:rPr lang="en-US" dirty="0" smtClean="0">
                <a:latin typeface="Futura Light"/>
                <a:ea typeface="+mn-ea"/>
                <a:cs typeface="+mn-cs"/>
              </a:rPr>
              <a:t>Physical Ability</a:t>
            </a:r>
          </a:p>
          <a:p>
            <a:pPr marL="285750" indent="-285750" fontAlgn="auto">
              <a:spcAft>
                <a:spcPts val="0"/>
              </a:spcAft>
              <a:buFont typeface="Arial" panose="020B0604020202020204" pitchFamily="34" charset="0"/>
              <a:buChar char="•"/>
              <a:defRPr/>
            </a:pPr>
            <a:endParaRPr lang="en-US" dirty="0">
              <a:latin typeface="Futura Light"/>
              <a:ea typeface="+mn-ea"/>
              <a:cs typeface="+mn-cs"/>
            </a:endParaRPr>
          </a:p>
          <a:p>
            <a:pPr fontAlgn="auto">
              <a:spcAft>
                <a:spcPts val="0"/>
              </a:spcAft>
              <a:buFont typeface="Arial"/>
              <a:buChar char="•"/>
              <a:defRPr/>
            </a:pPr>
            <a:r>
              <a:rPr lang="en-US" dirty="0">
                <a:solidFill>
                  <a:srgbClr val="000090"/>
                </a:solidFill>
                <a:latin typeface="Futura Light"/>
                <a:ea typeface="+mn-ea"/>
                <a:cs typeface="+mn-cs"/>
              </a:rPr>
              <a:t>What are some </a:t>
            </a:r>
            <a:r>
              <a:rPr lang="en-US" dirty="0" smtClean="0">
                <a:solidFill>
                  <a:srgbClr val="000090"/>
                </a:solidFill>
                <a:latin typeface="Futura Light"/>
                <a:ea typeface="+mn-ea"/>
                <a:cs typeface="+mn-cs"/>
              </a:rPr>
              <a:t>others?</a:t>
            </a:r>
            <a:endParaRPr lang="en-US" dirty="0">
              <a:ea typeface="+mn-ea"/>
              <a:cs typeface="+mn-cs"/>
            </a:endParaRPr>
          </a:p>
        </p:txBody>
      </p:sp>
      <p:sp>
        <p:nvSpPr>
          <p:cNvPr id="4" name="Content Placeholder 3"/>
          <p:cNvSpPr>
            <a:spLocks noGrp="1"/>
          </p:cNvSpPr>
          <p:nvPr>
            <p:ph sz="half" idx="2"/>
          </p:nvPr>
        </p:nvSpPr>
        <p:spPr>
          <a:xfrm>
            <a:off x="3922713" y="1417638"/>
            <a:ext cx="3644900" cy="4395787"/>
          </a:xfrm>
        </p:spPr>
        <p:txBody>
          <a:bodyPr rtlCol="0">
            <a:normAutofit/>
          </a:bodyPr>
          <a:lstStyle/>
          <a:p>
            <a:pPr fontAlgn="auto">
              <a:spcAft>
                <a:spcPts val="0"/>
              </a:spcAft>
              <a:buFont typeface="Arial"/>
              <a:buChar char="•"/>
              <a:defRPr/>
            </a:pPr>
            <a:r>
              <a:rPr lang="en-US" dirty="0">
                <a:latin typeface="Times" charset="0"/>
                <a:ea typeface="+mn-ea"/>
                <a:cs typeface="+mn-cs"/>
              </a:rPr>
              <a:t>Who you </a:t>
            </a:r>
            <a:r>
              <a:rPr lang="en-US" dirty="0" smtClean="0">
                <a:latin typeface="Times" charset="0"/>
                <a:ea typeface="+mn-ea"/>
                <a:cs typeface="+mn-cs"/>
              </a:rPr>
              <a:t>are has an influence </a:t>
            </a:r>
            <a:r>
              <a:rPr lang="en-US" dirty="0">
                <a:latin typeface="Times" charset="0"/>
                <a:ea typeface="+mn-ea"/>
                <a:cs typeface="+mn-cs"/>
              </a:rPr>
              <a:t>over what you know…Identities that you hold can influence your perceptions </a:t>
            </a:r>
            <a:r>
              <a:rPr lang="en-US" dirty="0" smtClean="0">
                <a:latin typeface="Times" charset="0"/>
                <a:ea typeface="+mn-ea"/>
                <a:cs typeface="+mn-cs"/>
              </a:rPr>
              <a:t>and </a:t>
            </a:r>
            <a:r>
              <a:rPr lang="en-US" dirty="0">
                <a:latin typeface="Times" charset="0"/>
                <a:ea typeface="+mn-ea"/>
                <a:cs typeface="+mn-cs"/>
              </a:rPr>
              <a:t>understanding of the world around </a:t>
            </a:r>
            <a:r>
              <a:rPr lang="en-US" dirty="0" smtClean="0">
                <a:latin typeface="Times" charset="0"/>
                <a:ea typeface="+mn-ea"/>
                <a:cs typeface="+mn-cs"/>
              </a:rPr>
              <a:t>you.</a:t>
            </a:r>
          </a:p>
          <a:p>
            <a:pPr marL="0" indent="0" algn="r" fontAlgn="auto">
              <a:spcAft>
                <a:spcPts val="0"/>
              </a:spcAft>
              <a:buFont typeface="Arial"/>
              <a:buNone/>
              <a:defRPr/>
            </a:pPr>
            <a:endParaRPr lang="en-US" sz="1300" dirty="0" smtClean="0">
              <a:latin typeface="Times" charset="0"/>
              <a:ea typeface="+mn-ea"/>
              <a:cs typeface="+mn-cs"/>
            </a:endParaRPr>
          </a:p>
          <a:p>
            <a:pPr marL="0" indent="0" algn="r" fontAlgn="auto">
              <a:spcAft>
                <a:spcPts val="0"/>
              </a:spcAft>
              <a:buFont typeface="Arial"/>
              <a:buNone/>
              <a:defRPr/>
            </a:pPr>
            <a:r>
              <a:rPr lang="en-US" sz="1300" dirty="0" smtClean="0">
                <a:latin typeface="Times" charset="0"/>
                <a:ea typeface="+mn-ea"/>
                <a:cs typeface="+mn-cs"/>
              </a:rPr>
              <a:t>Joe-</a:t>
            </a:r>
            <a:endParaRPr lang="en-US" sz="1300" dirty="0">
              <a:ea typeface="+mn-ea"/>
              <a:cs typeface="+mn-cs"/>
            </a:endParaRPr>
          </a:p>
        </p:txBody>
      </p:sp>
      <p:sp>
        <p:nvSpPr>
          <p:cNvPr id="5" name="Slide Number Placeholder 4"/>
          <p:cNvSpPr>
            <a:spLocks noGrp="1"/>
          </p:cNvSpPr>
          <p:nvPr>
            <p:ph type="sldNum" sz="quarter" idx="12"/>
          </p:nvPr>
        </p:nvSpPr>
        <p:spPr/>
        <p:txBody>
          <a:bodyPr/>
          <a:lstStyle/>
          <a:p>
            <a:pPr>
              <a:defRPr/>
            </a:pPr>
            <a:fld id="{0EFDA305-3556-4681-9C2F-1ED8DACB3F84}" type="slidenum">
              <a:rPr lang="en-US"/>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http://www.jbmti.org/</a:t>
            </a:r>
          </a:p>
        </p:txBody>
      </p:sp>
      <p:sp>
        <p:nvSpPr>
          <p:cNvPr id="43009" name="Title 1"/>
          <p:cNvSpPr>
            <a:spLocks noGrp="1"/>
          </p:cNvSpPr>
          <p:nvPr>
            <p:ph type="title"/>
          </p:nvPr>
        </p:nvSpPr>
        <p:spPr>
          <a:xfrm>
            <a:off x="457200" y="274638"/>
            <a:ext cx="7194550" cy="1143000"/>
          </a:xfrm>
        </p:spPr>
        <p:txBody>
          <a:bodyPr/>
          <a:lstStyle/>
          <a:p>
            <a:r>
              <a:rPr lang="en-US" sz="3600" smtClean="0"/>
              <a:t>Relational-Cultural Theory</a:t>
            </a:r>
          </a:p>
        </p:txBody>
      </p:sp>
      <p:sp>
        <p:nvSpPr>
          <p:cNvPr id="43010" name="Content Placeholder 2"/>
          <p:cNvSpPr>
            <a:spLocks noGrp="1"/>
          </p:cNvSpPr>
          <p:nvPr>
            <p:ph idx="1"/>
          </p:nvPr>
        </p:nvSpPr>
        <p:spPr>
          <a:xfrm>
            <a:off x="457200" y="1600200"/>
            <a:ext cx="7050088" cy="4525963"/>
          </a:xfrm>
        </p:spPr>
        <p:txBody>
          <a:bodyPr/>
          <a:lstStyle/>
          <a:p>
            <a:pPr marL="0" indent="0">
              <a:buFont typeface="Arial" pitchFamily="-72" charset="0"/>
              <a:buNone/>
            </a:pPr>
            <a:r>
              <a:rPr lang="en-US" sz="2800" smtClean="0"/>
              <a:t>A relational-cultural approach (or mutual empowerment approach) to teaching and learning helps to actualize core values. The goal is to enhance critical thinking about the nature of relationships and promote positive connections.</a:t>
            </a:r>
          </a:p>
          <a:p>
            <a:pPr marL="0" indent="0" algn="ctr">
              <a:buFont typeface="Arial" pitchFamily="-72" charset="0"/>
              <a:buNone/>
            </a:pPr>
            <a:r>
              <a:rPr lang="en-US" sz="1400" smtClean="0"/>
              <a:t> Baker Miller Training Institute, Wellesley Center for Women (Wellesley College)</a:t>
            </a:r>
            <a:r>
              <a:rPr lang="en-US" smtClean="0"/>
              <a:t> </a:t>
            </a:r>
          </a:p>
          <a:p>
            <a:pPr marL="0" indent="0" algn="ctr">
              <a:buFont typeface="Arial" pitchFamily="-72" charset="0"/>
              <a:buNone/>
            </a:pPr>
            <a:endParaRPr lang="en-US" sz="1200" smtClean="0"/>
          </a:p>
        </p:txBody>
      </p:sp>
      <p:sp>
        <p:nvSpPr>
          <p:cNvPr id="4" name="Slide Number Placeholder 3"/>
          <p:cNvSpPr>
            <a:spLocks noGrp="1"/>
          </p:cNvSpPr>
          <p:nvPr>
            <p:ph type="sldNum" sz="quarter" idx="12"/>
          </p:nvPr>
        </p:nvSpPr>
        <p:spPr/>
        <p:txBody>
          <a:bodyPr/>
          <a:lstStyle/>
          <a:p>
            <a:pPr>
              <a:defRPr/>
            </a:pPr>
            <a:fld id="{D1DCA39C-5502-4512-9920-61EA136E6CB0}"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74638"/>
            <a:ext cx="7339013" cy="1143000"/>
          </a:xfrm>
        </p:spPr>
        <p:txBody>
          <a:bodyPr/>
          <a:lstStyle/>
          <a:p>
            <a:r>
              <a:rPr lang="en-US" sz="3600" smtClean="0"/>
              <a:t>My Background and Thinking</a:t>
            </a:r>
          </a:p>
        </p:txBody>
      </p:sp>
      <p:sp>
        <p:nvSpPr>
          <p:cNvPr id="3" name="Content Placeholder 2"/>
          <p:cNvSpPr>
            <a:spLocks noGrp="1"/>
          </p:cNvSpPr>
          <p:nvPr>
            <p:ph sz="half" idx="1"/>
          </p:nvPr>
        </p:nvSpPr>
        <p:spPr>
          <a:xfrm>
            <a:off x="131763" y="1600200"/>
            <a:ext cx="4043362" cy="4525963"/>
          </a:xfrm>
        </p:spPr>
        <p:txBody>
          <a:bodyPr>
            <a:normAutofit/>
          </a:bodyPr>
          <a:lstStyle/>
          <a:p>
            <a:pPr>
              <a:lnSpc>
                <a:spcPct val="80000"/>
              </a:lnSpc>
            </a:pPr>
            <a:r>
              <a:rPr lang="en-US" sz="2200" b="1" smtClean="0"/>
              <a:t>Training</a:t>
            </a:r>
          </a:p>
          <a:p>
            <a:pPr>
              <a:lnSpc>
                <a:spcPct val="80000"/>
              </a:lnSpc>
            </a:pPr>
            <a:endParaRPr lang="en-US" sz="2200" b="1" smtClean="0"/>
          </a:p>
          <a:p>
            <a:pPr lvl="1">
              <a:lnSpc>
                <a:spcPct val="80000"/>
              </a:lnSpc>
            </a:pPr>
            <a:r>
              <a:rPr lang="en-US" sz="1900" smtClean="0"/>
              <a:t>Doctoral-level social worker</a:t>
            </a:r>
          </a:p>
          <a:p>
            <a:pPr lvl="2">
              <a:lnSpc>
                <a:spcPct val="80000"/>
              </a:lnSpc>
            </a:pPr>
            <a:r>
              <a:rPr lang="en-US" sz="1600" smtClean="0"/>
              <a:t>Ph.D., MSS &amp; MLSP (Bryn Mawr College) and ME.d. (Boston University)</a:t>
            </a:r>
          </a:p>
          <a:p>
            <a:pPr lvl="1">
              <a:lnSpc>
                <a:spcPct val="80000"/>
              </a:lnSpc>
            </a:pPr>
            <a:r>
              <a:rPr lang="en-US" sz="1900" smtClean="0"/>
              <a:t>Systems thinker</a:t>
            </a:r>
          </a:p>
          <a:p>
            <a:pPr lvl="1">
              <a:lnSpc>
                <a:spcPct val="80000"/>
              </a:lnSpc>
            </a:pPr>
            <a:r>
              <a:rPr lang="en-US" sz="1900" smtClean="0"/>
              <a:t>Collaborative methods</a:t>
            </a:r>
          </a:p>
          <a:p>
            <a:pPr lvl="1">
              <a:lnSpc>
                <a:spcPct val="80000"/>
              </a:lnSpc>
            </a:pPr>
            <a:r>
              <a:rPr lang="en-US" sz="1900" smtClean="0"/>
              <a:t>Person-in-environment perspective</a:t>
            </a:r>
          </a:p>
          <a:p>
            <a:pPr lvl="1">
              <a:lnSpc>
                <a:spcPct val="80000"/>
              </a:lnSpc>
            </a:pPr>
            <a:r>
              <a:rPr lang="en-US" sz="1900" smtClean="0"/>
              <a:t>Professional mediator and conflict resolver</a:t>
            </a:r>
          </a:p>
          <a:p>
            <a:pPr lvl="2">
              <a:lnSpc>
                <a:spcPct val="80000"/>
              </a:lnSpc>
            </a:pPr>
            <a:r>
              <a:rPr lang="en-US" sz="1600" smtClean="0"/>
              <a:t>Facilitative, Transformative &amp; RJ Conferencing</a:t>
            </a:r>
          </a:p>
          <a:p>
            <a:pPr lvl="1">
              <a:lnSpc>
                <a:spcPct val="80000"/>
              </a:lnSpc>
            </a:pPr>
            <a:r>
              <a:rPr lang="en-US" sz="1900" smtClean="0"/>
              <a:t>Facilitating the Paideia Socratic Seminar</a:t>
            </a:r>
          </a:p>
        </p:txBody>
      </p:sp>
      <p:sp>
        <p:nvSpPr>
          <p:cNvPr id="4" name="Content Placeholder 3"/>
          <p:cNvSpPr>
            <a:spLocks noGrp="1"/>
          </p:cNvSpPr>
          <p:nvPr>
            <p:ph sz="half" idx="2"/>
          </p:nvPr>
        </p:nvSpPr>
        <p:spPr>
          <a:xfrm>
            <a:off x="4175125" y="1600200"/>
            <a:ext cx="3825875" cy="4525963"/>
          </a:xfrm>
        </p:spPr>
        <p:txBody>
          <a:bodyPr>
            <a:normAutofit/>
          </a:bodyPr>
          <a:lstStyle/>
          <a:p>
            <a:pPr>
              <a:lnSpc>
                <a:spcPct val="80000"/>
              </a:lnSpc>
            </a:pPr>
            <a:r>
              <a:rPr lang="en-US" sz="2200" b="1" smtClean="0"/>
              <a:t>Experience</a:t>
            </a:r>
          </a:p>
          <a:p>
            <a:pPr>
              <a:lnSpc>
                <a:spcPct val="80000"/>
              </a:lnSpc>
            </a:pPr>
            <a:endParaRPr lang="en-US" sz="2200" b="1" smtClean="0"/>
          </a:p>
          <a:p>
            <a:pPr lvl="1">
              <a:lnSpc>
                <a:spcPct val="80000"/>
              </a:lnSpc>
            </a:pPr>
            <a:r>
              <a:rPr lang="en-US" sz="1900" smtClean="0"/>
              <a:t>Full-time teaching (SW)</a:t>
            </a:r>
          </a:p>
          <a:p>
            <a:pPr lvl="1">
              <a:lnSpc>
                <a:spcPct val="80000"/>
              </a:lnSpc>
            </a:pPr>
            <a:r>
              <a:rPr lang="en-US" sz="1900" smtClean="0"/>
              <a:t>Department chair (SW)</a:t>
            </a:r>
          </a:p>
          <a:p>
            <a:pPr lvl="1">
              <a:lnSpc>
                <a:spcPct val="80000"/>
              </a:lnSpc>
            </a:pPr>
            <a:r>
              <a:rPr lang="en-US" sz="1900" smtClean="0"/>
              <a:t>Fully funded               innovative teaching grant</a:t>
            </a:r>
          </a:p>
          <a:p>
            <a:pPr lvl="1">
              <a:lnSpc>
                <a:spcPct val="80000"/>
              </a:lnSpc>
            </a:pPr>
            <a:r>
              <a:rPr lang="en-US" sz="1900" smtClean="0"/>
              <a:t>30-years of experience mediating conflict</a:t>
            </a:r>
          </a:p>
          <a:p>
            <a:pPr lvl="2">
              <a:lnSpc>
                <a:spcPct val="80000"/>
              </a:lnSpc>
            </a:pPr>
            <a:r>
              <a:rPr lang="en-US" sz="1600" smtClean="0"/>
              <a:t>School, employment &amp; community</a:t>
            </a:r>
          </a:p>
          <a:p>
            <a:pPr lvl="1">
              <a:lnSpc>
                <a:spcPct val="80000"/>
              </a:lnSpc>
            </a:pPr>
            <a:r>
              <a:rPr lang="en-US" sz="1900" smtClean="0"/>
              <a:t>Assessment</a:t>
            </a:r>
          </a:p>
          <a:p>
            <a:pPr lvl="2">
              <a:lnSpc>
                <a:spcPct val="80000"/>
              </a:lnSpc>
            </a:pPr>
            <a:r>
              <a:rPr lang="en-US" sz="1600" smtClean="0"/>
              <a:t>Accreditation site visitor           </a:t>
            </a:r>
          </a:p>
          <a:p>
            <a:pPr lvl="1">
              <a:lnSpc>
                <a:spcPct val="80000"/>
              </a:lnSpc>
            </a:pPr>
            <a:r>
              <a:rPr lang="en-US" sz="1900" smtClean="0"/>
              <a:t>Diversity &amp; Inclusion Trainer and facilitator and Specialist</a:t>
            </a:r>
          </a:p>
          <a:p>
            <a:pPr lvl="1">
              <a:lnSpc>
                <a:spcPct val="80000"/>
              </a:lnSpc>
              <a:buFont typeface="Arial" pitchFamily="-72" charset="0"/>
              <a:buNone/>
            </a:pPr>
            <a:endParaRPr lang="en-US" sz="1900" smtClean="0"/>
          </a:p>
          <a:p>
            <a:pPr lvl="1">
              <a:lnSpc>
                <a:spcPct val="80000"/>
              </a:lnSpc>
            </a:pPr>
            <a:endParaRPr lang="en-US" sz="1900" smtClean="0"/>
          </a:p>
          <a:p>
            <a:pPr lvl="1">
              <a:lnSpc>
                <a:spcPct val="80000"/>
              </a:lnSpc>
            </a:pPr>
            <a:endParaRPr lang="en-US" sz="1900" smtClean="0"/>
          </a:p>
        </p:txBody>
      </p:sp>
      <p:sp>
        <p:nvSpPr>
          <p:cNvPr id="5" name="Slide Number Placeholder 4"/>
          <p:cNvSpPr>
            <a:spLocks noGrp="1"/>
          </p:cNvSpPr>
          <p:nvPr>
            <p:ph type="sldNum" sz="quarter" idx="12"/>
          </p:nvPr>
        </p:nvSpPr>
        <p:spPr/>
        <p:txBody>
          <a:bodyPr/>
          <a:lstStyle/>
          <a:p>
            <a:pPr>
              <a:defRPr/>
            </a:pPr>
            <a:fld id="{F0D2C835-8E5A-4810-AAE4-1CC38DE46C39}"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2052" y="1299411"/>
            <a:ext cx="6352673" cy="2646878"/>
          </a:xfrm>
          <a:prstGeom prst="rect">
            <a:avLst/>
          </a:prstGeom>
        </p:spPr>
        <p:txBody>
          <a:bodyPr>
            <a:spAutoFit/>
          </a:bodyPr>
          <a:lstStyle/>
          <a:p>
            <a:pPr fontAlgn="auto">
              <a:spcBef>
                <a:spcPts val="0"/>
              </a:spcBef>
              <a:spcAft>
                <a:spcPts val="0"/>
              </a:spcAft>
              <a:defRPr/>
            </a:pPr>
            <a:r>
              <a:rPr lang="en-US" sz="2800" dirty="0">
                <a:solidFill>
                  <a:schemeClr val="tx1">
                    <a:lumMod val="75000"/>
                  </a:schemeClr>
                </a:solidFill>
                <a:latin typeface="+mn-lt"/>
                <a:ea typeface="+mn-ea"/>
                <a:cs typeface="+mn-cs"/>
              </a:rPr>
              <a:t>“I've learned that people will forget what you said, people will forget what you did, but people will never forget how you made them feel.”</a:t>
            </a:r>
          </a:p>
          <a:p>
            <a:pPr algn="r" fontAlgn="auto">
              <a:spcBef>
                <a:spcPts val="0"/>
              </a:spcBef>
              <a:spcAft>
                <a:spcPts val="0"/>
              </a:spcAft>
              <a:defRPr/>
            </a:pPr>
            <a:endParaRPr lang="en-US" dirty="0">
              <a:solidFill>
                <a:schemeClr val="tx1">
                  <a:alpha val="64000"/>
                </a:schemeClr>
              </a:solidFill>
              <a:latin typeface="+mn-lt"/>
              <a:ea typeface="+mn-ea"/>
              <a:cs typeface="+mn-cs"/>
            </a:endParaRPr>
          </a:p>
          <a:p>
            <a:pPr algn="r" fontAlgn="auto">
              <a:spcBef>
                <a:spcPts val="0"/>
              </a:spcBef>
              <a:spcAft>
                <a:spcPts val="0"/>
              </a:spcAft>
              <a:defRPr/>
            </a:pPr>
            <a:endParaRPr lang="en-US" dirty="0">
              <a:solidFill>
                <a:schemeClr val="tx1">
                  <a:alpha val="64000"/>
                </a:schemeClr>
              </a:solidFill>
              <a:latin typeface="+mn-lt"/>
              <a:ea typeface="+mn-ea"/>
              <a:cs typeface="+mn-cs"/>
            </a:endParaRPr>
          </a:p>
          <a:p>
            <a:pPr algn="r" fontAlgn="auto">
              <a:spcBef>
                <a:spcPts val="0"/>
              </a:spcBef>
              <a:spcAft>
                <a:spcPts val="0"/>
              </a:spcAft>
              <a:defRPr/>
            </a:pPr>
            <a:r>
              <a:rPr lang="en-US" dirty="0">
                <a:solidFill>
                  <a:schemeClr val="accent6">
                    <a:lumMod val="50000"/>
                  </a:schemeClr>
                </a:solidFill>
                <a:latin typeface="+mn-lt"/>
                <a:ea typeface="+mn-ea"/>
                <a:cs typeface="+mn-cs"/>
              </a:rPr>
              <a:t>― Maya Angelou </a:t>
            </a:r>
          </a:p>
        </p:txBody>
      </p:sp>
      <p:sp>
        <p:nvSpPr>
          <p:cNvPr id="2" name="Slide Number Placeholder 1"/>
          <p:cNvSpPr>
            <a:spLocks noGrp="1"/>
          </p:cNvSpPr>
          <p:nvPr>
            <p:ph type="sldNum" sz="quarter" idx="12"/>
          </p:nvPr>
        </p:nvSpPr>
        <p:spPr/>
        <p:txBody>
          <a:bodyPr/>
          <a:lstStyle/>
          <a:p>
            <a:pPr>
              <a:defRPr/>
            </a:pPr>
            <a:fld id="{AE6A1B82-AF7B-4950-9C9D-397278140DF6}"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donthatemediate.com</a:t>
            </a:r>
          </a:p>
        </p:txBody>
      </p:sp>
      <p:sp>
        <p:nvSpPr>
          <p:cNvPr id="11" name="Title 10"/>
          <p:cNvSpPr>
            <a:spLocks noGrp="1"/>
          </p:cNvSpPr>
          <p:nvPr>
            <p:ph type="title"/>
          </p:nvPr>
        </p:nvSpPr>
        <p:spPr>
          <a:xfrm>
            <a:off x="457200" y="274638"/>
            <a:ext cx="7026275" cy="1143000"/>
          </a:xfrm>
        </p:spPr>
        <p:txBody>
          <a:bodyPr rtlCol="0">
            <a:normAutofit fontScale="90000"/>
          </a:bodyPr>
          <a:lstStyle/>
          <a:p>
            <a:pPr fontAlgn="auto">
              <a:spcAft>
                <a:spcPts val="0"/>
              </a:spcAft>
              <a:defRPr/>
            </a:pPr>
            <a:r>
              <a:rPr lang="en-US" sz="3600" dirty="0" smtClean="0">
                <a:solidFill>
                  <a:schemeClr val="tx1">
                    <a:lumMod val="75000"/>
                  </a:schemeClr>
                </a:solidFill>
                <a:ea typeface="+mj-ea"/>
                <a:cs typeface="+mj-cs"/>
              </a:rPr>
              <a:t>8-Step Conflict Transformation Model</a:t>
            </a:r>
            <a:endParaRPr lang="en-US" sz="3600" dirty="0">
              <a:solidFill>
                <a:schemeClr val="tx1">
                  <a:lumMod val="75000"/>
                </a:schemeClr>
              </a:solidFill>
              <a:ea typeface="+mj-ea"/>
              <a:cs typeface="+mj-cs"/>
            </a:endParaRPr>
          </a:p>
        </p:txBody>
      </p:sp>
      <p:sp>
        <p:nvSpPr>
          <p:cNvPr id="12" name="Content Placeholder 11"/>
          <p:cNvSpPr>
            <a:spLocks noGrp="1"/>
          </p:cNvSpPr>
          <p:nvPr>
            <p:ph sz="half" idx="1"/>
          </p:nvPr>
        </p:nvSpPr>
        <p:spPr>
          <a:xfrm>
            <a:off x="107950" y="1274763"/>
            <a:ext cx="3778250" cy="4851400"/>
          </a:xfrm>
        </p:spPr>
        <p:txBody>
          <a:bodyPr>
            <a:noAutofit/>
          </a:bodyPr>
          <a:lstStyle/>
          <a:p>
            <a:r>
              <a:rPr lang="en-US" sz="2400">
                <a:solidFill>
                  <a:srgbClr val="2F3C40"/>
                </a:solidFill>
              </a:rPr>
              <a:t>Pause 5 seconds to notice and calculate your own emotions</a:t>
            </a:r>
          </a:p>
          <a:p>
            <a:r>
              <a:rPr lang="en-US" sz="2400">
                <a:solidFill>
                  <a:srgbClr val="2F3C40"/>
                </a:solidFill>
              </a:rPr>
              <a:t>Focus on repairing the relationship (disconnections)</a:t>
            </a:r>
          </a:p>
          <a:p>
            <a:pPr lvl="1"/>
            <a:r>
              <a:rPr lang="en-US" sz="2000">
                <a:solidFill>
                  <a:srgbClr val="2F3C40"/>
                </a:solidFill>
              </a:rPr>
              <a:t>Address shame responses</a:t>
            </a:r>
          </a:p>
          <a:p>
            <a:pPr lvl="1"/>
            <a:r>
              <a:rPr lang="en-US" sz="2000">
                <a:solidFill>
                  <a:srgbClr val="2F3C40"/>
                </a:solidFill>
              </a:rPr>
              <a:t>Fight or flight responses</a:t>
            </a:r>
          </a:p>
          <a:p>
            <a:r>
              <a:rPr lang="en-US" sz="2400">
                <a:solidFill>
                  <a:srgbClr val="2F3C40"/>
                </a:solidFill>
              </a:rPr>
              <a:t>Assume a leadership role</a:t>
            </a:r>
          </a:p>
          <a:p>
            <a:r>
              <a:rPr lang="en-US" sz="2400">
                <a:solidFill>
                  <a:srgbClr val="2F3C40"/>
                </a:solidFill>
              </a:rPr>
              <a:t>Facilitate a fair process</a:t>
            </a:r>
          </a:p>
          <a:p>
            <a:pPr lvl="1"/>
            <a:r>
              <a:rPr lang="en-US" sz="2000">
                <a:solidFill>
                  <a:srgbClr val="2F3C40"/>
                </a:solidFill>
              </a:rPr>
              <a:t>Fair rules</a:t>
            </a:r>
          </a:p>
          <a:p>
            <a:pPr lvl="1"/>
            <a:r>
              <a:rPr lang="en-US" sz="2000">
                <a:solidFill>
                  <a:srgbClr val="2F3C40"/>
                </a:solidFill>
              </a:rPr>
              <a:t>Fair play</a:t>
            </a:r>
          </a:p>
          <a:p>
            <a:pPr lvl="1"/>
            <a:r>
              <a:rPr lang="en-US" sz="2000">
                <a:solidFill>
                  <a:srgbClr val="2F3C40"/>
                </a:solidFill>
              </a:rPr>
              <a:t>Fair outcomes</a:t>
            </a:r>
          </a:p>
        </p:txBody>
      </p:sp>
      <p:sp>
        <p:nvSpPr>
          <p:cNvPr id="13" name="Content Placeholder 12"/>
          <p:cNvSpPr>
            <a:spLocks noGrp="1"/>
          </p:cNvSpPr>
          <p:nvPr>
            <p:ph sz="half" idx="2"/>
          </p:nvPr>
        </p:nvSpPr>
        <p:spPr>
          <a:xfrm>
            <a:off x="3983038" y="1274763"/>
            <a:ext cx="3886200" cy="4851400"/>
          </a:xfrm>
        </p:spPr>
        <p:txBody>
          <a:bodyPr>
            <a:noAutofit/>
          </a:bodyPr>
          <a:lstStyle/>
          <a:p>
            <a:r>
              <a:rPr lang="en-US" sz="2400">
                <a:solidFill>
                  <a:srgbClr val="2F3C40"/>
                </a:solidFill>
              </a:rPr>
              <a:t>Listen to understand--listen for</a:t>
            </a:r>
          </a:p>
          <a:p>
            <a:pPr lvl="1"/>
            <a:r>
              <a:rPr lang="en-US" sz="2000">
                <a:solidFill>
                  <a:srgbClr val="2F3C40"/>
                </a:solidFill>
              </a:rPr>
              <a:t>Emotions</a:t>
            </a:r>
          </a:p>
          <a:p>
            <a:pPr lvl="1"/>
            <a:r>
              <a:rPr lang="en-US" sz="2000">
                <a:solidFill>
                  <a:srgbClr val="2F3C40"/>
                </a:solidFill>
              </a:rPr>
              <a:t>Content-process</a:t>
            </a:r>
          </a:p>
          <a:p>
            <a:r>
              <a:rPr lang="en-US" sz="2400">
                <a:solidFill>
                  <a:srgbClr val="2F3C40"/>
                </a:solidFill>
              </a:rPr>
              <a:t>Inquire (conversationally)</a:t>
            </a:r>
          </a:p>
          <a:p>
            <a:pPr lvl="1"/>
            <a:r>
              <a:rPr lang="en-US">
                <a:solidFill>
                  <a:srgbClr val="2F3C40"/>
                </a:solidFill>
              </a:rPr>
              <a:t>What happened?—</a:t>
            </a:r>
          </a:p>
          <a:p>
            <a:pPr lvl="1"/>
            <a:r>
              <a:rPr lang="en-US">
                <a:solidFill>
                  <a:srgbClr val="2F3C40"/>
                </a:solidFill>
              </a:rPr>
              <a:t>Can I share my/others perspective(s)?</a:t>
            </a:r>
          </a:p>
          <a:p>
            <a:r>
              <a:rPr lang="en-US" sz="2300">
                <a:solidFill>
                  <a:srgbClr val="2F3C40"/>
                </a:solidFill>
              </a:rPr>
              <a:t>Identify shared interest &amp; challenges</a:t>
            </a:r>
          </a:p>
          <a:p>
            <a:r>
              <a:rPr lang="en-US" sz="2300">
                <a:solidFill>
                  <a:srgbClr val="2F3C40"/>
                </a:solidFill>
              </a:rPr>
              <a:t>Model cooperative behaviors and be creative</a:t>
            </a:r>
            <a:endParaRPr lang="en-US">
              <a:solidFill>
                <a:srgbClr val="2F3C40"/>
              </a:solidFill>
            </a:endParaRPr>
          </a:p>
        </p:txBody>
      </p:sp>
      <p:sp>
        <p:nvSpPr>
          <p:cNvPr id="3" name="Slide Number Placeholder 2"/>
          <p:cNvSpPr>
            <a:spLocks noGrp="1"/>
          </p:cNvSpPr>
          <p:nvPr>
            <p:ph type="sldNum" sz="quarter" idx="12"/>
          </p:nvPr>
        </p:nvSpPr>
        <p:spPr/>
        <p:txBody>
          <a:bodyPr/>
          <a:lstStyle/>
          <a:p>
            <a:pPr>
              <a:defRPr/>
            </a:pPr>
            <a:fld id="{38467C0B-961F-4DAA-A5CE-07BE9BBB6255}"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Review the Agenda:  Did we...</a:t>
            </a:r>
          </a:p>
        </p:txBody>
      </p:sp>
      <p:sp>
        <p:nvSpPr>
          <p:cNvPr id="47106" name="Content Placeholder 2"/>
          <p:cNvSpPr>
            <a:spLocks noGrp="1"/>
          </p:cNvSpPr>
          <p:nvPr>
            <p:ph idx="1"/>
          </p:nvPr>
        </p:nvSpPr>
        <p:spPr>
          <a:xfrm>
            <a:off x="7894638" y="128588"/>
            <a:ext cx="5111750" cy="5853112"/>
          </a:xfrm>
        </p:spPr>
        <p:txBody>
          <a:bodyPr/>
          <a:lstStyle/>
          <a:p>
            <a:endParaRPr lang="en-US"/>
          </a:p>
        </p:txBody>
      </p:sp>
      <p:sp>
        <p:nvSpPr>
          <p:cNvPr id="4" name="Text Placeholder 3"/>
          <p:cNvSpPr>
            <a:spLocks noGrp="1"/>
          </p:cNvSpPr>
          <p:nvPr>
            <p:ph type="body" sz="half" idx="2"/>
          </p:nvPr>
        </p:nvSpPr>
        <p:spPr>
          <a:xfrm>
            <a:off x="457200" y="1435100"/>
            <a:ext cx="4764088" cy="4460875"/>
          </a:xfrm>
        </p:spPr>
        <p:txBody>
          <a:bodyPr rtlCol="0">
            <a:normAutofit lnSpcReduction="10000"/>
          </a:bodyPr>
          <a:lstStyle/>
          <a:p>
            <a:pPr marL="285750" indent="-285750" fontAlgn="auto">
              <a:spcAft>
                <a:spcPts val="0"/>
              </a:spcAft>
              <a:buFont typeface="Arial" panose="020B0604020202020204" pitchFamily="34" charset="0"/>
              <a:buChar char="•"/>
              <a:defRPr/>
            </a:pPr>
            <a:r>
              <a:rPr lang="en-US" sz="1600" dirty="0" smtClean="0">
                <a:solidFill>
                  <a:schemeClr val="tx1">
                    <a:lumMod val="75000"/>
                  </a:schemeClr>
                </a:solidFill>
                <a:ea typeface="+mn-ea"/>
                <a:cs typeface="+mn-cs"/>
              </a:rPr>
              <a:t>Assess critical thinking using the Paulian framework (Dr. Richard Paul, Co-founder Center for Critical Thinking)</a:t>
            </a:r>
          </a:p>
          <a:p>
            <a:pPr fontAlgn="auto">
              <a:spcAft>
                <a:spcPts val="0"/>
              </a:spcAft>
              <a:buFont typeface="Arial"/>
              <a:buNone/>
              <a:defRPr/>
            </a:pPr>
            <a:r>
              <a:rPr lang="en-US" sz="1600" dirty="0" smtClean="0">
                <a:solidFill>
                  <a:schemeClr val="tx1">
                    <a:lumMod val="75000"/>
                  </a:schemeClr>
                </a:solidFill>
                <a:ea typeface="+mn-ea"/>
                <a:cs typeface="+mn-cs"/>
              </a:rPr>
              <a:t> </a:t>
            </a:r>
          </a:p>
          <a:p>
            <a:pPr marL="285750" indent="-285750" fontAlgn="auto">
              <a:spcAft>
                <a:spcPts val="0"/>
              </a:spcAft>
              <a:buFont typeface="Arial" panose="020B0604020202020204" pitchFamily="34" charset="0"/>
              <a:buChar char="•"/>
              <a:defRPr/>
            </a:pPr>
            <a:r>
              <a:rPr lang="en-US" sz="1600" dirty="0" smtClean="0">
                <a:solidFill>
                  <a:schemeClr val="tx1">
                    <a:lumMod val="75000"/>
                  </a:schemeClr>
                </a:solidFill>
                <a:ea typeface="+mn-ea"/>
                <a:cs typeface="+mn-cs"/>
              </a:rPr>
              <a:t>Employ the Paulian critical thinking framework  to enhance “thinking about one’s own thinking” (metacognition)</a:t>
            </a:r>
          </a:p>
          <a:p>
            <a:pPr marL="285750" indent="-285750" fontAlgn="auto">
              <a:spcAft>
                <a:spcPts val="0"/>
              </a:spcAft>
              <a:buFont typeface="Arial" panose="020B0604020202020204" pitchFamily="34" charset="0"/>
              <a:buChar char="•"/>
              <a:defRPr/>
            </a:pPr>
            <a:endParaRPr lang="en-US" sz="1600" dirty="0" smtClean="0">
              <a:solidFill>
                <a:schemeClr val="tx1">
                  <a:lumMod val="75000"/>
                </a:schemeClr>
              </a:solidFill>
              <a:ea typeface="+mn-ea"/>
              <a:cs typeface="+mn-cs"/>
            </a:endParaRPr>
          </a:p>
          <a:p>
            <a:pPr marL="285750" indent="-285750" fontAlgn="auto">
              <a:spcAft>
                <a:spcPts val="0"/>
              </a:spcAft>
              <a:buFont typeface="Arial" panose="020B0604020202020204" pitchFamily="34" charset="0"/>
              <a:buChar char="•"/>
              <a:defRPr/>
            </a:pPr>
            <a:r>
              <a:rPr lang="en-US" sz="1600" dirty="0" smtClean="0">
                <a:solidFill>
                  <a:schemeClr val="tx1">
                    <a:lumMod val="75000"/>
                  </a:schemeClr>
                </a:solidFill>
                <a:ea typeface="+mn-ea"/>
                <a:cs typeface="+mn-cs"/>
              </a:rPr>
              <a:t>Employ the Paulian critical thinking framework to integrate diversity and inclusion into curricular and co-curricular activities </a:t>
            </a:r>
          </a:p>
          <a:p>
            <a:pPr marL="285750" indent="-285750" fontAlgn="auto">
              <a:spcAft>
                <a:spcPts val="0"/>
              </a:spcAft>
              <a:buFont typeface="Arial" panose="020B0604020202020204" pitchFamily="34" charset="0"/>
              <a:buChar char="•"/>
              <a:defRPr/>
            </a:pPr>
            <a:endParaRPr lang="en-US" sz="1600" dirty="0" smtClean="0">
              <a:solidFill>
                <a:schemeClr val="tx1">
                  <a:lumMod val="75000"/>
                </a:schemeClr>
              </a:solidFill>
              <a:ea typeface="+mn-ea"/>
              <a:cs typeface="+mn-cs"/>
            </a:endParaRPr>
          </a:p>
          <a:p>
            <a:pPr marL="285750" indent="-285750" fontAlgn="auto">
              <a:spcAft>
                <a:spcPts val="0"/>
              </a:spcAft>
              <a:buFont typeface="Arial" panose="020B0604020202020204" pitchFamily="34" charset="0"/>
              <a:buChar char="•"/>
              <a:defRPr/>
            </a:pPr>
            <a:r>
              <a:rPr lang="en-US" sz="1600" dirty="0" smtClean="0">
                <a:solidFill>
                  <a:schemeClr val="tx1">
                    <a:lumMod val="75000"/>
                  </a:schemeClr>
                </a:solidFill>
                <a:ea typeface="+mn-ea"/>
                <a:cs typeface="+mn-cs"/>
              </a:rPr>
              <a:t>Provide a roadmap for employing a relational-cultural approach to enhancing student engagement and participation in their own learning—utilizing the Paideia Socratic Seminar conflict transforming methods</a:t>
            </a:r>
          </a:p>
          <a:p>
            <a:pPr marL="285750" indent="-285750" fontAlgn="auto">
              <a:spcAft>
                <a:spcPts val="0"/>
              </a:spcAft>
              <a:buFont typeface="Arial" panose="020B0604020202020204" pitchFamily="34" charset="0"/>
              <a:buChar char="•"/>
              <a:defRPr/>
            </a:pPr>
            <a:endParaRPr lang="en-US" dirty="0" smtClean="0">
              <a:solidFill>
                <a:schemeClr val="tx1">
                  <a:lumMod val="75000"/>
                </a:schemeClr>
              </a:solidFill>
              <a:ea typeface="+mn-ea"/>
              <a:cs typeface="+mn-cs"/>
            </a:endParaRPr>
          </a:p>
          <a:p>
            <a:pPr marL="285750" indent="-285750" fontAlgn="auto">
              <a:spcAft>
                <a:spcPts val="0"/>
              </a:spcAft>
              <a:buFont typeface="Arial" panose="020B0604020202020204" pitchFamily="34" charset="0"/>
              <a:buChar char="•"/>
              <a:defRPr/>
            </a:pPr>
            <a:endParaRPr lang="en-US" dirty="0">
              <a:ea typeface="+mn-ea"/>
              <a:cs typeface="+mn-cs"/>
            </a:endParaRPr>
          </a:p>
        </p:txBody>
      </p:sp>
      <p:sp>
        <p:nvSpPr>
          <p:cNvPr id="5" name="Slide Number Placeholder 4"/>
          <p:cNvSpPr>
            <a:spLocks noGrp="1"/>
          </p:cNvSpPr>
          <p:nvPr>
            <p:ph type="sldNum" sz="quarter" idx="12"/>
          </p:nvPr>
        </p:nvSpPr>
        <p:spPr/>
        <p:txBody>
          <a:bodyPr/>
          <a:lstStyle/>
          <a:p>
            <a:pPr>
              <a:defRPr/>
            </a:pPr>
            <a:fld id="{7972CA10-C411-46C4-A79F-014474BC3633}"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p:cNvSpPr>
          <p:nvPr>
            <p:ph type="title"/>
          </p:nvPr>
        </p:nvSpPr>
        <p:spPr>
          <a:xfrm>
            <a:off x="457200" y="274638"/>
            <a:ext cx="7231063" cy="1143000"/>
          </a:xfrm>
        </p:spPr>
        <p:txBody>
          <a:bodyPr/>
          <a:lstStyle/>
          <a:p>
            <a:r>
              <a:rPr lang="en-US" smtClean="0"/>
              <a:t>Resources</a:t>
            </a:r>
          </a:p>
        </p:txBody>
      </p:sp>
      <p:sp>
        <p:nvSpPr>
          <p:cNvPr id="31747" name="Rectangle 5"/>
          <p:cNvSpPr>
            <a:spLocks noGrp="1"/>
          </p:cNvSpPr>
          <p:nvPr>
            <p:ph type="body" idx="1"/>
          </p:nvPr>
        </p:nvSpPr>
        <p:spPr>
          <a:xfrm>
            <a:off x="457200" y="1600200"/>
            <a:ext cx="7423150" cy="4525963"/>
          </a:xfrm>
        </p:spPr>
        <p:txBody>
          <a:bodyPr>
            <a:normAutofit/>
          </a:bodyPr>
          <a:lstStyle/>
          <a:p>
            <a:pPr>
              <a:lnSpc>
                <a:spcPct val="80000"/>
              </a:lnSpc>
            </a:pPr>
            <a:endParaRPr lang="en-US" sz="1800" smtClean="0">
              <a:solidFill>
                <a:schemeClr val="tx2"/>
              </a:solidFill>
              <a:hlinkClick r:id="rId2"/>
            </a:endParaRPr>
          </a:p>
          <a:p>
            <a:pPr>
              <a:lnSpc>
                <a:spcPct val="80000"/>
              </a:lnSpc>
            </a:pPr>
            <a:r>
              <a:rPr lang="en-US" sz="1800" smtClean="0">
                <a:solidFill>
                  <a:schemeClr val="tx2"/>
                </a:solidFill>
              </a:rPr>
              <a:t>Google Images:  Slides #4, 6 and #17</a:t>
            </a:r>
          </a:p>
          <a:p>
            <a:pPr>
              <a:lnSpc>
                <a:spcPct val="80000"/>
              </a:lnSpc>
              <a:buFont typeface="Arial" pitchFamily="-72" charset="0"/>
              <a:buNone/>
            </a:pPr>
            <a:endParaRPr lang="en-US" sz="1800" smtClean="0">
              <a:solidFill>
                <a:schemeClr val="tx2"/>
              </a:solidFill>
              <a:hlinkClick r:id="rId2"/>
            </a:endParaRPr>
          </a:p>
          <a:p>
            <a:pPr>
              <a:lnSpc>
                <a:spcPct val="80000"/>
              </a:lnSpc>
            </a:pPr>
            <a:r>
              <a:rPr lang="en-US" sz="1800" smtClean="0">
                <a:solidFill>
                  <a:schemeClr val="tx2"/>
                </a:solidFill>
                <a:hlinkClick r:id="rId2"/>
              </a:rPr>
              <a:t>www.criticalthinking.org</a:t>
            </a:r>
            <a:r>
              <a:rPr lang="en-US" sz="1800" smtClean="0">
                <a:solidFill>
                  <a:schemeClr val="tx2"/>
                </a:solidFill>
              </a:rPr>
              <a:t> (Foundation for Critical Thinking)—download the miniature guide to critical thinking</a:t>
            </a:r>
          </a:p>
          <a:p>
            <a:pPr>
              <a:lnSpc>
                <a:spcPct val="80000"/>
              </a:lnSpc>
              <a:buFont typeface="Arial" pitchFamily="-72" charset="0"/>
              <a:buNone/>
            </a:pPr>
            <a:endParaRPr lang="en-US" sz="1800" smtClean="0">
              <a:solidFill>
                <a:schemeClr val="tx2"/>
              </a:solidFill>
            </a:endParaRPr>
          </a:p>
          <a:p>
            <a:pPr>
              <a:lnSpc>
                <a:spcPct val="80000"/>
              </a:lnSpc>
            </a:pPr>
            <a:r>
              <a:rPr lang="en-US" sz="1800" smtClean="0">
                <a:solidFill>
                  <a:schemeClr val="tx2"/>
                </a:solidFill>
                <a:hlinkClick r:id="rId3"/>
              </a:rPr>
              <a:t>www.paideia.org/about-paideia/socratic-seminar/</a:t>
            </a:r>
            <a:endParaRPr lang="en-US" sz="1800" smtClean="0">
              <a:solidFill>
                <a:schemeClr val="tx2"/>
              </a:solidFill>
            </a:endParaRPr>
          </a:p>
          <a:p>
            <a:pPr>
              <a:lnSpc>
                <a:spcPct val="80000"/>
              </a:lnSpc>
              <a:buFont typeface="Arial" pitchFamily="-72" charset="0"/>
              <a:buNone/>
            </a:pPr>
            <a:endParaRPr lang="en-US" sz="1800" smtClean="0"/>
          </a:p>
          <a:p>
            <a:pPr>
              <a:lnSpc>
                <a:spcPct val="80000"/>
              </a:lnSpc>
              <a:buFont typeface="Arial" pitchFamily="-72" charset="0"/>
              <a:buNone/>
            </a:pPr>
            <a:r>
              <a:rPr lang="en-US" sz="1800" smtClean="0"/>
              <a:t>Carvalho-Grevious, M. (2013). Breaking the cycle of shame: Socratic teaching methods to enhance critical thinking. </a:t>
            </a:r>
            <a:r>
              <a:rPr lang="en-US" sz="1800" i="1" smtClean="0"/>
              <a:t>Journal of Baccalaureate Social Work</a:t>
            </a:r>
            <a:r>
              <a:rPr lang="en-US" sz="1800" smtClean="0"/>
              <a:t>, </a:t>
            </a:r>
            <a:r>
              <a:rPr lang="en-US" sz="1800" i="1" smtClean="0"/>
              <a:t>18 </a:t>
            </a:r>
            <a:r>
              <a:rPr lang="en-US" sz="1800" smtClean="0"/>
              <a:t>(Supplement 1), 77-94.</a:t>
            </a:r>
          </a:p>
          <a:p>
            <a:pPr>
              <a:lnSpc>
                <a:spcPct val="80000"/>
              </a:lnSpc>
              <a:buFont typeface="Arial" pitchFamily="-72" charset="0"/>
              <a:buNone/>
            </a:pPr>
            <a:endParaRPr lang="en-US" sz="1800" smtClean="0">
              <a:solidFill>
                <a:schemeClr val="tx2"/>
              </a:solidFill>
            </a:endParaRPr>
          </a:p>
          <a:p>
            <a:pPr>
              <a:lnSpc>
                <a:spcPct val="80000"/>
              </a:lnSpc>
              <a:buFont typeface="Arial" pitchFamily="-72" charset="0"/>
              <a:buNone/>
            </a:pPr>
            <a:r>
              <a:rPr lang="en-US" sz="1800" smtClean="0">
                <a:solidFill>
                  <a:schemeClr val="tx2"/>
                </a:solidFill>
              </a:rPr>
              <a:t>Contact information:  </a:t>
            </a:r>
          </a:p>
          <a:p>
            <a:pPr>
              <a:lnSpc>
                <a:spcPct val="80000"/>
              </a:lnSpc>
              <a:buFont typeface="Arial" pitchFamily="-72" charset="0"/>
              <a:buNone/>
            </a:pPr>
            <a:r>
              <a:rPr lang="en-US" sz="1800" smtClean="0">
                <a:solidFill>
                  <a:schemeClr val="tx2"/>
                </a:solidFill>
                <a:hlinkClick r:id="rId4"/>
              </a:rPr>
              <a:t>Millicent.Carvalho-Grevious@gmail.com</a:t>
            </a:r>
            <a:endParaRPr lang="en-US" sz="1800" smtClean="0">
              <a:solidFill>
                <a:schemeClr val="tx2"/>
              </a:solidFill>
            </a:endParaRPr>
          </a:p>
          <a:p>
            <a:pPr>
              <a:lnSpc>
                <a:spcPct val="80000"/>
              </a:lnSpc>
              <a:buFont typeface="Arial" pitchFamily="-72" charset="0"/>
              <a:buNone/>
            </a:pPr>
            <a:r>
              <a:rPr lang="en-US" sz="1800" smtClean="0">
                <a:solidFill>
                  <a:schemeClr val="tx2"/>
                </a:solidFill>
                <a:hlinkClick r:id="rId5"/>
              </a:rPr>
              <a:t>mcarvalh@brynmawr.edu</a:t>
            </a:r>
            <a:r>
              <a:rPr lang="en-US" sz="1800" smtClean="0">
                <a:solidFill>
                  <a:schemeClr val="tx2"/>
                </a:solidFill>
              </a:rPr>
              <a:t>  (through December 2015)</a:t>
            </a:r>
          </a:p>
          <a:p>
            <a:pPr>
              <a:lnSpc>
                <a:spcPct val="80000"/>
              </a:lnSpc>
              <a:buFont typeface="Arial" pitchFamily="-72" charset="0"/>
              <a:buNone/>
            </a:pPr>
            <a:endParaRPr lang="en-US" sz="1800" smtClean="0"/>
          </a:p>
          <a:p>
            <a:pPr>
              <a:lnSpc>
                <a:spcPct val="80000"/>
              </a:lnSpc>
            </a:pPr>
            <a:endParaRPr lang="en-US" sz="2300" smtClean="0"/>
          </a:p>
        </p:txBody>
      </p:sp>
      <p:sp>
        <p:nvSpPr>
          <p:cNvPr id="2" name="Slide Number Placeholder 1"/>
          <p:cNvSpPr>
            <a:spLocks noGrp="1"/>
          </p:cNvSpPr>
          <p:nvPr>
            <p:ph type="sldNum" sz="quarter" idx="12"/>
          </p:nvPr>
        </p:nvSpPr>
        <p:spPr/>
        <p:txBody>
          <a:bodyPr/>
          <a:lstStyle/>
          <a:p>
            <a:pPr>
              <a:defRPr/>
            </a:pPr>
            <a:fld id="{186D3955-9ADE-46F3-B638-D14D719757BA}" type="slidenum">
              <a:rPr lang="en-US"/>
              <a:pPr>
                <a:defRPr/>
              </a:pPr>
              <a:t>23</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Agenda</a:t>
            </a:r>
          </a:p>
        </p:txBody>
      </p:sp>
      <p:sp>
        <p:nvSpPr>
          <p:cNvPr id="20482" name="Content Placeholder 2"/>
          <p:cNvSpPr>
            <a:spLocks noGrp="1"/>
          </p:cNvSpPr>
          <p:nvPr>
            <p:ph idx="1"/>
          </p:nvPr>
        </p:nvSpPr>
        <p:spPr>
          <a:xfrm>
            <a:off x="7894638" y="128588"/>
            <a:ext cx="5111750" cy="5853112"/>
          </a:xfrm>
        </p:spPr>
        <p:txBody>
          <a:bodyPr/>
          <a:lstStyle/>
          <a:p>
            <a:endParaRPr lang="en-US"/>
          </a:p>
        </p:txBody>
      </p:sp>
      <p:sp>
        <p:nvSpPr>
          <p:cNvPr id="4" name="Text Placeholder 3"/>
          <p:cNvSpPr>
            <a:spLocks noGrp="1"/>
          </p:cNvSpPr>
          <p:nvPr>
            <p:ph type="body" sz="half" idx="2"/>
          </p:nvPr>
        </p:nvSpPr>
        <p:spPr>
          <a:xfrm>
            <a:off x="457200" y="1435100"/>
            <a:ext cx="4764088" cy="4460875"/>
          </a:xfrm>
        </p:spPr>
        <p:txBody>
          <a:bodyPr>
            <a:normAutofit/>
          </a:bodyPr>
          <a:lstStyle/>
          <a:p>
            <a:pPr marL="285750" indent="-285750">
              <a:lnSpc>
                <a:spcPct val="90000"/>
              </a:lnSpc>
              <a:buFont typeface="Arial" pitchFamily="-72" charset="0"/>
              <a:buChar char="•"/>
            </a:pPr>
            <a:r>
              <a:rPr lang="en-US" sz="1600" smtClean="0">
                <a:solidFill>
                  <a:srgbClr val="2F3C40"/>
                </a:solidFill>
              </a:rPr>
              <a:t>Assess critical thinking using the Paulian framework (Dr. Richard Paul, Co-founder, Center for Critical Thinking, criticalthinking.org)</a:t>
            </a:r>
          </a:p>
          <a:p>
            <a:pPr marL="285750" indent="-285750">
              <a:lnSpc>
                <a:spcPct val="90000"/>
              </a:lnSpc>
            </a:pPr>
            <a:r>
              <a:rPr lang="en-US" sz="1600" smtClean="0">
                <a:solidFill>
                  <a:srgbClr val="2F3C40"/>
                </a:solidFill>
              </a:rPr>
              <a:t> </a:t>
            </a:r>
          </a:p>
          <a:p>
            <a:pPr marL="285750" indent="-285750">
              <a:lnSpc>
                <a:spcPct val="90000"/>
              </a:lnSpc>
              <a:buFont typeface="Arial" pitchFamily="-72" charset="0"/>
              <a:buChar char="•"/>
            </a:pPr>
            <a:r>
              <a:rPr lang="en-US" sz="1600" smtClean="0">
                <a:solidFill>
                  <a:srgbClr val="2F3C40"/>
                </a:solidFill>
              </a:rPr>
              <a:t>Employing the Paulian critical thinking framework  to enhance “thinking about one’s own thinking” (metacognition)</a:t>
            </a:r>
          </a:p>
          <a:p>
            <a:pPr marL="285750" indent="-285750">
              <a:lnSpc>
                <a:spcPct val="90000"/>
              </a:lnSpc>
              <a:buFont typeface="Arial" pitchFamily="-72" charset="0"/>
              <a:buChar char="•"/>
            </a:pPr>
            <a:endParaRPr lang="en-US" sz="1600" smtClean="0">
              <a:solidFill>
                <a:srgbClr val="2F3C40"/>
              </a:solidFill>
            </a:endParaRPr>
          </a:p>
          <a:p>
            <a:pPr marL="285750" indent="-285750">
              <a:lnSpc>
                <a:spcPct val="90000"/>
              </a:lnSpc>
              <a:buFont typeface="Arial" pitchFamily="-72" charset="0"/>
              <a:buChar char="•"/>
            </a:pPr>
            <a:r>
              <a:rPr lang="en-US" sz="1600" smtClean="0">
                <a:solidFill>
                  <a:srgbClr val="2F3C40"/>
                </a:solidFill>
              </a:rPr>
              <a:t>Employing the Paulian critical thinking framework to integrate diversity and inclusion into curricular and co-curricular activities </a:t>
            </a:r>
          </a:p>
          <a:p>
            <a:pPr marL="285750" indent="-285750">
              <a:lnSpc>
                <a:spcPct val="90000"/>
              </a:lnSpc>
              <a:buFont typeface="Arial" pitchFamily="-72" charset="0"/>
              <a:buChar char="•"/>
            </a:pPr>
            <a:endParaRPr lang="en-US" sz="1600" smtClean="0">
              <a:solidFill>
                <a:srgbClr val="2F3C40"/>
              </a:solidFill>
            </a:endParaRPr>
          </a:p>
          <a:p>
            <a:pPr marL="285750" indent="-285750">
              <a:lnSpc>
                <a:spcPct val="90000"/>
              </a:lnSpc>
              <a:buFont typeface="Arial" pitchFamily="-72" charset="0"/>
              <a:buChar char="•"/>
            </a:pPr>
            <a:r>
              <a:rPr lang="en-US" sz="1600" smtClean="0">
                <a:solidFill>
                  <a:srgbClr val="2F3C40"/>
                </a:solidFill>
              </a:rPr>
              <a:t>Critical thinking as a roadmap for employing a relational-cultural perspective for enhancing student engagement and participation in their own learning—utilizing Paideia Socratic Seminar teaching methods</a:t>
            </a:r>
          </a:p>
          <a:p>
            <a:pPr marL="285750" indent="-285750">
              <a:lnSpc>
                <a:spcPct val="90000"/>
              </a:lnSpc>
              <a:buFont typeface="Arial" pitchFamily="-72" charset="0"/>
              <a:buChar char="•"/>
            </a:pPr>
            <a:endParaRPr lang="en-US" smtClean="0">
              <a:solidFill>
                <a:srgbClr val="2F3C40"/>
              </a:solidFill>
            </a:endParaRPr>
          </a:p>
          <a:p>
            <a:pPr marL="285750" indent="-285750">
              <a:lnSpc>
                <a:spcPct val="90000"/>
              </a:lnSpc>
              <a:buFont typeface="Arial" pitchFamily="-72" charset="0"/>
              <a:buChar char="•"/>
            </a:pPr>
            <a:endParaRPr lang="en-US" smtClean="0"/>
          </a:p>
        </p:txBody>
      </p:sp>
      <p:sp>
        <p:nvSpPr>
          <p:cNvPr id="5" name="Slide Number Placeholder 4"/>
          <p:cNvSpPr>
            <a:spLocks noGrp="1"/>
          </p:cNvSpPr>
          <p:nvPr>
            <p:ph type="sldNum" sz="quarter" idx="12"/>
          </p:nvPr>
        </p:nvSpPr>
        <p:spPr/>
        <p:txBody>
          <a:bodyPr/>
          <a:lstStyle/>
          <a:p>
            <a:pPr>
              <a:defRPr/>
            </a:pPr>
            <a:fld id="{CBB72A2F-B543-4CBD-AD5E-902E62426800}"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p:cNvSpPr>
            <a:spLocks noGrp="1"/>
          </p:cNvSpPr>
          <p:nvPr>
            <p:ph type="title"/>
          </p:nvPr>
        </p:nvSpPr>
        <p:spPr>
          <a:xfrm>
            <a:off x="457200" y="274638"/>
            <a:ext cx="7261225" cy="1143000"/>
          </a:xfrm>
        </p:spPr>
        <p:txBody>
          <a:bodyPr/>
          <a:lstStyle/>
          <a:p>
            <a:r>
              <a:rPr lang="en-US" sz="3600" smtClean="0"/>
              <a:t>What were they thinking?</a:t>
            </a:r>
            <a:endParaRPr lang="en-US" sz="3200" smtClean="0"/>
          </a:p>
        </p:txBody>
      </p:sp>
      <p:pic>
        <p:nvPicPr>
          <p:cNvPr id="60425" name="Picture 1033" descr="stupid_human_beings_08"/>
          <p:cNvPicPr>
            <a:picLocks noGrp="1" noChangeAspect="1" noChangeArrowheads="1"/>
          </p:cNvPicPr>
          <p:nvPr>
            <p:ph sz="quarter" idx="1"/>
          </p:nvPr>
        </p:nvPicPr>
        <p:blipFill>
          <a:blip r:embed="rId3"/>
          <a:srcRect/>
          <a:stretch>
            <a:fillRect/>
          </a:stretch>
        </p:blipFill>
        <p:spPr>
          <a:xfrm>
            <a:off x="4397375" y="1600200"/>
            <a:ext cx="3321050" cy="2185988"/>
          </a:xfrm>
        </p:spPr>
      </p:pic>
      <p:pic>
        <p:nvPicPr>
          <p:cNvPr id="60426" name="Picture 1034" descr="Dump-people-20"/>
          <p:cNvPicPr>
            <a:picLocks noGrp="1" noChangeAspect="1" noChangeArrowheads="1"/>
          </p:cNvPicPr>
          <p:nvPr>
            <p:ph sz="quarter" idx="2"/>
          </p:nvPr>
        </p:nvPicPr>
        <p:blipFill>
          <a:blip r:embed="rId4"/>
          <a:srcRect/>
          <a:stretch>
            <a:fillRect/>
          </a:stretch>
        </p:blipFill>
        <p:spPr>
          <a:xfrm>
            <a:off x="847725" y="1600200"/>
            <a:ext cx="3289300" cy="2185988"/>
          </a:xfrm>
        </p:spPr>
      </p:pic>
      <p:pic>
        <p:nvPicPr>
          <p:cNvPr id="60427" name="Picture 1035" descr="dumbass"/>
          <p:cNvPicPr>
            <a:picLocks noGrp="1" noChangeAspect="1" noChangeArrowheads="1"/>
          </p:cNvPicPr>
          <p:nvPr>
            <p:ph sz="quarter" idx="3"/>
          </p:nvPr>
        </p:nvPicPr>
        <p:blipFill>
          <a:blip r:embed="rId5"/>
          <a:srcRect/>
          <a:stretch>
            <a:fillRect/>
          </a:stretch>
        </p:blipFill>
        <p:spPr>
          <a:xfrm>
            <a:off x="847725" y="3938588"/>
            <a:ext cx="3255963" cy="2187575"/>
          </a:xfrm>
        </p:spPr>
      </p:pic>
      <p:sp>
        <p:nvSpPr>
          <p:cNvPr id="60428" name="Rectangle 1036"/>
          <p:cNvSpPr>
            <a:spLocks noChangeArrowheads="1"/>
          </p:cNvSpPr>
          <p:nvPr/>
        </p:nvSpPr>
        <p:spPr bwMode="auto">
          <a:xfrm>
            <a:off x="4397375" y="4662488"/>
            <a:ext cx="4071938" cy="427037"/>
          </a:xfrm>
          <a:prstGeom prst="rect">
            <a:avLst/>
          </a:prstGeom>
          <a:noFill/>
          <a:ln w="9525">
            <a:noFill/>
            <a:miter lim="800000"/>
            <a:headEnd/>
            <a:tailEnd/>
          </a:ln>
        </p:spPr>
        <p:txBody>
          <a:bodyPr>
            <a:prstTxWarp prst="textNoShape">
              <a:avLst/>
            </a:prstTxWarp>
            <a:spAutoFit/>
          </a:bodyPr>
          <a:lstStyle/>
          <a:p>
            <a:r>
              <a:rPr lang="en-US" sz="2200"/>
              <a:t>It wasn’t critical thinking...</a:t>
            </a:r>
          </a:p>
        </p:txBody>
      </p:sp>
      <p:sp>
        <p:nvSpPr>
          <p:cNvPr id="2" name="Slide Number Placeholder 1"/>
          <p:cNvSpPr>
            <a:spLocks noGrp="1"/>
          </p:cNvSpPr>
          <p:nvPr>
            <p:ph type="sldNum" sz="quarter" idx="12"/>
          </p:nvPr>
        </p:nvSpPr>
        <p:spPr/>
        <p:txBody>
          <a:bodyPr/>
          <a:lstStyle/>
          <a:p>
            <a:pPr>
              <a:defRPr/>
            </a:pPr>
            <a:fld id="{C8982885-A787-49BF-A93E-F88E8E0FDC5C}" type="slidenum">
              <a:rPr lang="en-US" altLang="en-US"/>
              <a:pPr>
                <a:defRPr/>
              </a:pPr>
              <a:t>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box(out)">
                                      <p:cBhvr>
                                        <p:cTn id="7" dur="500"/>
                                        <p:tgtEl>
                                          <p:spTgt spid="6042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0426"/>
                                        </p:tgtEl>
                                        <p:attrNameLst>
                                          <p:attrName>style.visibility</p:attrName>
                                        </p:attrNameLst>
                                      </p:cBhvr>
                                      <p:to>
                                        <p:strVal val="visible"/>
                                      </p:to>
                                    </p:set>
                                    <p:animEffect transition="in" filter="box(out)">
                                      <p:cBhvr>
                                        <p:cTn id="12" dur="500"/>
                                        <p:tgtEl>
                                          <p:spTgt spid="60426"/>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0427"/>
                                        </p:tgtEl>
                                        <p:attrNameLst>
                                          <p:attrName>style.visibility</p:attrName>
                                        </p:attrNameLst>
                                      </p:cBhvr>
                                      <p:to>
                                        <p:strVal val="visible"/>
                                      </p:to>
                                    </p:set>
                                    <p:animEffect transition="in" filter="box(out)">
                                      <p:cBhvr>
                                        <p:cTn id="17" dur="500"/>
                                        <p:tgtEl>
                                          <p:spTgt spid="60427"/>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0428">
                                            <p:txEl>
                                              <p:pRg st="0" end="0"/>
                                            </p:txEl>
                                          </p:spTgt>
                                        </p:tgtEl>
                                        <p:attrNameLst>
                                          <p:attrName>style.visibility</p:attrName>
                                        </p:attrNameLst>
                                      </p:cBhvr>
                                      <p:to>
                                        <p:strVal val="visible"/>
                                      </p:to>
                                    </p:set>
                                    <p:animEffect transition="in" filter="box(out)">
                                      <p:cBhvr>
                                        <p:cTn id="22" dur="500"/>
                                        <p:tgtEl>
                                          <p:spTgt spid="60428">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0" y="274638"/>
            <a:ext cx="7869238" cy="1143000"/>
          </a:xfrm>
        </p:spPr>
        <p:txBody>
          <a:bodyPr>
            <a:normAutofit/>
          </a:bodyPr>
          <a:lstStyle/>
          <a:p>
            <a:r>
              <a:rPr lang="en-US" sz="2900" smtClean="0"/>
              <a:t/>
            </a:r>
            <a:br>
              <a:rPr lang="en-US" sz="2900" smtClean="0"/>
            </a:br>
            <a:r>
              <a:rPr lang="en-US" sz="2900" smtClean="0"/>
              <a:t>  My Research: Breaking the Silence of Shame and Enhancing Critical Thinking</a:t>
            </a:r>
          </a:p>
        </p:txBody>
      </p:sp>
      <p:sp>
        <p:nvSpPr>
          <p:cNvPr id="22530" name="Rectangle 4"/>
          <p:cNvSpPr>
            <a:spLocks noChangeArrowheads="1"/>
          </p:cNvSpPr>
          <p:nvPr/>
        </p:nvSpPr>
        <p:spPr bwMode="auto">
          <a:xfrm>
            <a:off x="457200" y="1765300"/>
            <a:ext cx="7656513" cy="579438"/>
          </a:xfrm>
          <a:prstGeom prst="rect">
            <a:avLst/>
          </a:prstGeom>
          <a:noFill/>
          <a:ln w="9525">
            <a:noFill/>
            <a:miter lim="800000"/>
            <a:headEnd/>
            <a:tailEnd/>
          </a:ln>
        </p:spPr>
        <p:txBody>
          <a:bodyPr>
            <a:prstTxWarp prst="textNoShape">
              <a:avLst/>
            </a:prstTxWarp>
            <a:spAutoFit/>
          </a:bodyPr>
          <a:lstStyle/>
          <a:p>
            <a:endParaRPr lang="en-US" sz="3200"/>
          </a:p>
        </p:txBody>
      </p:sp>
      <p:sp>
        <p:nvSpPr>
          <p:cNvPr id="22531" name="Rectangle 5"/>
          <p:cNvSpPr>
            <a:spLocks noChangeArrowheads="1"/>
          </p:cNvSpPr>
          <p:nvPr/>
        </p:nvSpPr>
        <p:spPr bwMode="auto">
          <a:xfrm>
            <a:off x="215900" y="1646238"/>
            <a:ext cx="7653338" cy="4327525"/>
          </a:xfrm>
          <a:prstGeom prst="rect">
            <a:avLst/>
          </a:prstGeom>
          <a:noFill/>
          <a:ln w="9525">
            <a:noFill/>
            <a:miter lim="800000"/>
            <a:headEnd/>
            <a:tailEnd/>
          </a:ln>
        </p:spPr>
        <p:txBody>
          <a:bodyPr>
            <a:prstTxWarp prst="textNoShape">
              <a:avLst/>
            </a:prstTxWarp>
            <a:spAutoFit/>
          </a:bodyPr>
          <a:lstStyle/>
          <a:p>
            <a:pPr marL="342900" indent="-342900">
              <a:spcBef>
                <a:spcPct val="30000"/>
              </a:spcBef>
              <a:buFont typeface="Arial" pitchFamily="-72" charset="0"/>
              <a:buChar char="•"/>
            </a:pPr>
            <a:r>
              <a:rPr lang="en-US" sz="2400"/>
              <a:t>This innovative teaching study examined the process of increasing the critical thinking proficiency of academically underprepared millennial students using the Paideia Socratic Seminar (PSS). </a:t>
            </a:r>
          </a:p>
          <a:p>
            <a:pPr marL="342900" indent="-342900">
              <a:spcBef>
                <a:spcPct val="30000"/>
              </a:spcBef>
              <a:buFont typeface="Arial" pitchFamily="-72" charset="0"/>
              <a:buChar char="•"/>
            </a:pPr>
            <a:endParaRPr lang="en-US" sz="2400"/>
          </a:p>
          <a:p>
            <a:pPr marL="342900" indent="-342900">
              <a:spcBef>
                <a:spcPct val="30000"/>
              </a:spcBef>
              <a:buFont typeface="Arial" pitchFamily="-72" charset="0"/>
              <a:buChar char="•"/>
            </a:pPr>
            <a:r>
              <a:rPr lang="en-US" sz="2400"/>
              <a:t>It explored both students</a:t>
            </a:r>
            <a:r>
              <a:rPr lang="en-US" sz="2400">
                <a:latin typeface="Calibri" pitchFamily="-72" charset="0"/>
              </a:rPr>
              <a:t>’</a:t>
            </a:r>
            <a:r>
              <a:rPr lang="en-US" sz="2400"/>
              <a:t> dispositions toward engaging in critical thinking and what occurs when they do not fully comprehend or read course materials. Additionally, it explored how students managed the pressures of coursework and the conflict management methods they used. </a:t>
            </a:r>
          </a:p>
        </p:txBody>
      </p:sp>
      <p:sp>
        <p:nvSpPr>
          <p:cNvPr id="2" name="Slide Number Placeholder 1"/>
          <p:cNvSpPr>
            <a:spLocks noGrp="1"/>
          </p:cNvSpPr>
          <p:nvPr>
            <p:ph type="sldNum" sz="quarter" idx="12"/>
          </p:nvPr>
        </p:nvSpPr>
        <p:spPr/>
        <p:txBody>
          <a:bodyPr/>
          <a:lstStyle/>
          <a:p>
            <a:pPr>
              <a:defRPr/>
            </a:pPr>
            <a:fld id="{8362C80B-2071-4874-9DD3-3657EC993584}"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altLang="en-US" sz="3200" dirty="0">
                <a:solidFill>
                  <a:schemeClr val="tx1">
                    <a:lumMod val="75000"/>
                  </a:schemeClr>
                </a:solidFill>
                <a:ea typeface="ＭＳ Ｐゴシック" charset="-128"/>
                <a:cs typeface="+mj-cs"/>
              </a:rPr>
              <a:t>What </a:t>
            </a:r>
            <a:r>
              <a:rPr lang="en-US" altLang="en-US" sz="3200" dirty="0" smtClean="0">
                <a:solidFill>
                  <a:schemeClr val="tx1">
                    <a:lumMod val="75000"/>
                  </a:schemeClr>
                </a:solidFill>
                <a:ea typeface="ＭＳ Ｐゴシック" charset="-128"/>
                <a:cs typeface="+mj-cs"/>
              </a:rPr>
              <a:t>does critical thinking </a:t>
            </a:r>
            <a:r>
              <a:rPr lang="en-US" altLang="en-US" sz="3000" dirty="0" smtClean="0">
                <a:solidFill>
                  <a:schemeClr val="tx1">
                    <a:lumMod val="75000"/>
                  </a:schemeClr>
                </a:solidFill>
                <a:ea typeface="ＭＳ Ｐゴシック" charset="-128"/>
                <a:cs typeface="+mj-cs"/>
              </a:rPr>
              <a:t>achieve?</a:t>
            </a:r>
            <a:endParaRPr lang="en-US" sz="3600" dirty="0">
              <a:solidFill>
                <a:schemeClr val="tx1">
                  <a:lumMod val="75000"/>
                </a:schemeClr>
              </a:solidFill>
              <a:ea typeface="+mj-ea"/>
              <a:cs typeface="+mj-cs"/>
            </a:endParaRPr>
          </a:p>
        </p:txBody>
      </p:sp>
      <p:pic>
        <p:nvPicPr>
          <p:cNvPr id="24578" name="Content Placeholder 8"/>
          <p:cNvPicPr>
            <a:picLocks noGrp="1" noChangeAspect="1"/>
          </p:cNvPicPr>
          <p:nvPr>
            <p:ph sz="half" idx="1"/>
          </p:nvPr>
        </p:nvPicPr>
        <p:blipFill>
          <a:blip r:embed="rId2"/>
          <a:srcRect/>
          <a:stretch>
            <a:fillRect/>
          </a:stretch>
        </p:blipFill>
        <p:spPr>
          <a:xfrm>
            <a:off x="650875" y="1600200"/>
            <a:ext cx="3651250" cy="4525963"/>
          </a:xfrm>
        </p:spPr>
      </p:pic>
      <p:sp>
        <p:nvSpPr>
          <p:cNvPr id="8" name="Content Placeholder 7"/>
          <p:cNvSpPr>
            <a:spLocks noGrp="1"/>
          </p:cNvSpPr>
          <p:nvPr>
            <p:ph sz="half" idx="2"/>
          </p:nvPr>
        </p:nvSpPr>
        <p:spPr>
          <a:xfrm>
            <a:off x="4302125" y="1600200"/>
            <a:ext cx="3530600" cy="4525963"/>
          </a:xfrm>
        </p:spPr>
        <p:txBody>
          <a:bodyPr rtlCol="0">
            <a:normAutofit fontScale="92500"/>
          </a:bodyPr>
          <a:lstStyle/>
          <a:p>
            <a:pPr fontAlgn="auto">
              <a:lnSpc>
                <a:spcPct val="90000"/>
              </a:lnSpc>
              <a:spcAft>
                <a:spcPts val="0"/>
              </a:spcAft>
              <a:buFont typeface="Times" charset="0"/>
              <a:buChar char="•"/>
              <a:defRPr/>
            </a:pPr>
            <a:r>
              <a:rPr lang="en-US" altLang="en-US" sz="2200" dirty="0">
                <a:ea typeface="ＭＳ Ｐゴシック" charset="-128"/>
                <a:cs typeface="+mn-cs"/>
              </a:rPr>
              <a:t>Critical thinking:</a:t>
            </a:r>
          </a:p>
          <a:p>
            <a:pPr lvl="1" fontAlgn="auto">
              <a:lnSpc>
                <a:spcPct val="90000"/>
              </a:lnSpc>
              <a:spcAft>
                <a:spcPts val="0"/>
              </a:spcAft>
              <a:buFont typeface="Times" charset="0"/>
              <a:buChar char="•"/>
              <a:defRPr/>
            </a:pPr>
            <a:r>
              <a:rPr lang="en-US" altLang="en-US" sz="2200" dirty="0">
                <a:ea typeface="ＭＳ Ｐゴシック" charset="-128"/>
              </a:rPr>
              <a:t>Takes thinking apart</a:t>
            </a:r>
          </a:p>
          <a:p>
            <a:pPr lvl="1" fontAlgn="auto">
              <a:lnSpc>
                <a:spcPct val="90000"/>
              </a:lnSpc>
              <a:spcAft>
                <a:spcPts val="0"/>
              </a:spcAft>
              <a:buFont typeface="Times" charset="0"/>
              <a:buChar char="•"/>
              <a:defRPr/>
            </a:pPr>
            <a:r>
              <a:rPr lang="en-US" altLang="en-US" sz="2200" dirty="0">
                <a:ea typeface="ＭＳ Ｐゴシック" charset="-128"/>
              </a:rPr>
              <a:t>Generates new comprehension, new thoughts and rational thinking</a:t>
            </a:r>
          </a:p>
          <a:p>
            <a:pPr lvl="1" fontAlgn="auto">
              <a:lnSpc>
                <a:spcPct val="90000"/>
              </a:lnSpc>
              <a:spcAft>
                <a:spcPts val="0"/>
              </a:spcAft>
              <a:buFont typeface="Times" charset="0"/>
              <a:buChar char="•"/>
              <a:defRPr/>
            </a:pPr>
            <a:r>
              <a:rPr lang="en-US" altLang="en-US" sz="2200" dirty="0">
                <a:ea typeface="ＭＳ Ｐゴシック" charset="-128"/>
              </a:rPr>
              <a:t>Empowers students</a:t>
            </a:r>
          </a:p>
          <a:p>
            <a:pPr lvl="1" fontAlgn="auto">
              <a:lnSpc>
                <a:spcPct val="90000"/>
              </a:lnSpc>
              <a:spcAft>
                <a:spcPts val="0"/>
              </a:spcAft>
              <a:buFont typeface="Times" charset="0"/>
              <a:buChar char="•"/>
              <a:defRPr/>
            </a:pPr>
            <a:r>
              <a:rPr lang="en-US" altLang="en-US" sz="2200" dirty="0">
                <a:ea typeface="ＭＳ Ｐゴシック" charset="-128"/>
              </a:rPr>
              <a:t>Increases </a:t>
            </a:r>
            <a:r>
              <a:rPr lang="en-US" altLang="en-US" sz="2200" dirty="0" smtClean="0">
                <a:ea typeface="ＭＳ Ｐゴシック" charset="-128"/>
              </a:rPr>
              <a:t>metacognition</a:t>
            </a:r>
          </a:p>
          <a:p>
            <a:pPr marL="457200" lvl="1" indent="0" fontAlgn="auto">
              <a:lnSpc>
                <a:spcPct val="90000"/>
              </a:lnSpc>
              <a:spcAft>
                <a:spcPts val="0"/>
              </a:spcAft>
              <a:buFont typeface="Arial"/>
              <a:buNone/>
              <a:defRPr/>
            </a:pPr>
            <a:r>
              <a:rPr lang="en-US" altLang="en-US" sz="2200" dirty="0">
                <a:ea typeface="ＭＳ Ｐゴシック" charset="-128"/>
              </a:rPr>
              <a:t> </a:t>
            </a:r>
            <a:r>
              <a:rPr lang="en-US" altLang="en-US" sz="2200" dirty="0" smtClean="0">
                <a:ea typeface="ＭＳ Ｐゴシック" charset="-128"/>
              </a:rPr>
              <a:t>   </a:t>
            </a:r>
            <a:r>
              <a:rPr lang="en-US" altLang="en-US" sz="2200" dirty="0">
                <a:ea typeface="ＭＳ Ｐゴシック" charset="-128"/>
              </a:rPr>
              <a:t>and resilience</a:t>
            </a:r>
          </a:p>
          <a:p>
            <a:pPr lvl="1" fontAlgn="auto">
              <a:lnSpc>
                <a:spcPct val="90000"/>
              </a:lnSpc>
              <a:spcAft>
                <a:spcPts val="0"/>
              </a:spcAft>
              <a:buFont typeface="Times" charset="0"/>
              <a:buChar char="•"/>
              <a:defRPr/>
            </a:pPr>
            <a:r>
              <a:rPr lang="en-US" altLang="en-US" sz="2200" dirty="0" smtClean="0">
                <a:ea typeface="ＭＳ Ｐゴシック" charset="-128"/>
              </a:rPr>
              <a:t>Clarifies one’s own worldview</a:t>
            </a:r>
            <a:endParaRPr lang="en-US" altLang="en-US" sz="2200" dirty="0">
              <a:ea typeface="ＭＳ Ｐゴシック" charset="-128"/>
            </a:endParaRPr>
          </a:p>
          <a:p>
            <a:pPr lvl="1" fontAlgn="auto">
              <a:lnSpc>
                <a:spcPct val="90000"/>
              </a:lnSpc>
              <a:spcAft>
                <a:spcPts val="0"/>
              </a:spcAft>
              <a:buFont typeface="Times" charset="0"/>
              <a:buChar char="•"/>
              <a:defRPr/>
            </a:pPr>
            <a:r>
              <a:rPr lang="en-US" altLang="en-US" sz="2200" dirty="0">
                <a:ea typeface="ＭＳ Ｐゴシック" charset="-128"/>
              </a:rPr>
              <a:t>Facilitates respect for </a:t>
            </a:r>
            <a:r>
              <a:rPr lang="en-US" altLang="en-US" sz="2200" dirty="0" smtClean="0">
                <a:ea typeface="ＭＳ Ｐゴシック" charset="-128"/>
              </a:rPr>
              <a:t>perspectives other than one’s own</a:t>
            </a:r>
            <a:endParaRPr lang="en-US" altLang="en-US" sz="2000" dirty="0">
              <a:ea typeface="ＭＳ Ｐゴシック" charset="-128"/>
            </a:endParaRPr>
          </a:p>
        </p:txBody>
      </p:sp>
      <p:sp>
        <p:nvSpPr>
          <p:cNvPr id="3" name="Slide Number Placeholder 2"/>
          <p:cNvSpPr>
            <a:spLocks noGrp="1"/>
          </p:cNvSpPr>
          <p:nvPr>
            <p:ph type="sldNum" sz="quarter" idx="12"/>
          </p:nvPr>
        </p:nvSpPr>
        <p:spPr/>
        <p:txBody>
          <a:bodyPr/>
          <a:lstStyle/>
          <a:p>
            <a:pPr>
              <a:defRPr/>
            </a:pPr>
            <a:fld id="{68C8FFB4-5053-4C14-9FB9-1065CA766ABC}"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criticalthinking.org</a:t>
            </a:r>
          </a:p>
        </p:txBody>
      </p:sp>
      <p:sp>
        <p:nvSpPr>
          <p:cNvPr id="25601" name="Rectangle 2"/>
          <p:cNvSpPr>
            <a:spLocks noGrp="1"/>
          </p:cNvSpPr>
          <p:nvPr>
            <p:ph type="title"/>
          </p:nvPr>
        </p:nvSpPr>
        <p:spPr>
          <a:xfrm>
            <a:off x="157163" y="274638"/>
            <a:ext cx="7554912" cy="1143000"/>
          </a:xfrm>
        </p:spPr>
        <p:txBody>
          <a:bodyPr/>
          <a:lstStyle/>
          <a:p>
            <a:r>
              <a:rPr lang="en-US" sz="3000" smtClean="0"/>
              <a:t>Critical Thinking Points Everything Together to Make Sense of the World</a:t>
            </a:r>
            <a:endParaRPr lang="en-US" smtClean="0"/>
          </a:p>
        </p:txBody>
      </p:sp>
      <p:sp>
        <p:nvSpPr>
          <p:cNvPr id="25602" name="Rectangle 3"/>
          <p:cNvSpPr>
            <a:spLocks noGrp="1"/>
          </p:cNvSpPr>
          <p:nvPr>
            <p:ph type="body" idx="1"/>
          </p:nvPr>
        </p:nvSpPr>
        <p:spPr>
          <a:xfrm>
            <a:off x="457200" y="1600200"/>
            <a:ext cx="7351713" cy="4525963"/>
          </a:xfrm>
        </p:spPr>
        <p:txBody>
          <a:bodyPr/>
          <a:lstStyle/>
          <a:p>
            <a:r>
              <a:rPr lang="en-US" smtClean="0"/>
              <a:t>Reevaluation and self-reflection</a:t>
            </a:r>
          </a:p>
          <a:p>
            <a:pPr lvl="1"/>
            <a:r>
              <a:rPr lang="en-US" smtClean="0"/>
              <a:t>Questions lead to greater questions</a:t>
            </a:r>
          </a:p>
          <a:p>
            <a:pPr lvl="1"/>
            <a:r>
              <a:rPr lang="en-US" smtClean="0"/>
              <a:t>Answers takes thinking to a new level</a:t>
            </a:r>
          </a:p>
          <a:p>
            <a:pPr lvl="1"/>
            <a:r>
              <a:rPr lang="en-US" smtClean="0"/>
              <a:t>Students take charge of their thinking and become more disciplined thinkers</a:t>
            </a:r>
          </a:p>
          <a:p>
            <a:pPr lvl="1"/>
            <a:r>
              <a:rPr lang="en-US" smtClean="0"/>
              <a:t>Breaks the silence of shame, especially when students have gaps in their learning</a:t>
            </a:r>
          </a:p>
          <a:p>
            <a:pPr lvl="1"/>
            <a:r>
              <a:rPr lang="en-US" smtClean="0"/>
              <a:t>Encourages collaboration among students and between students and the instructor</a:t>
            </a:r>
          </a:p>
        </p:txBody>
      </p:sp>
      <p:sp>
        <p:nvSpPr>
          <p:cNvPr id="2" name="Slide Number Placeholder 1"/>
          <p:cNvSpPr>
            <a:spLocks noGrp="1"/>
          </p:cNvSpPr>
          <p:nvPr>
            <p:ph type="sldNum" sz="quarter" idx="12"/>
          </p:nvPr>
        </p:nvSpPr>
        <p:spPr/>
        <p:txBody>
          <a:bodyPr/>
          <a:lstStyle/>
          <a:p>
            <a:pPr>
              <a:defRPr/>
            </a:pPr>
            <a:fld id="{887376BA-9F0B-4CB3-BD0F-3F7959A6CF5B}"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74638"/>
            <a:ext cx="7207250" cy="1143000"/>
          </a:xfrm>
        </p:spPr>
        <p:txBody>
          <a:bodyPr/>
          <a:lstStyle/>
          <a:p>
            <a:r>
              <a:rPr lang="en-US" smtClean="0"/>
              <a:t>What if you don’t…</a:t>
            </a:r>
          </a:p>
        </p:txBody>
      </p:sp>
      <p:sp>
        <p:nvSpPr>
          <p:cNvPr id="27650" name="Content Placeholder 2"/>
          <p:cNvSpPr>
            <a:spLocks noGrp="1"/>
          </p:cNvSpPr>
          <p:nvPr>
            <p:ph idx="1"/>
          </p:nvPr>
        </p:nvSpPr>
        <p:spPr>
          <a:xfrm>
            <a:off x="457200" y="1600200"/>
            <a:ext cx="7207250" cy="4525963"/>
          </a:xfrm>
        </p:spPr>
        <p:txBody>
          <a:bodyPr/>
          <a:lstStyle/>
          <a:p>
            <a:r>
              <a:rPr lang="en-US" smtClean="0"/>
              <a:t>Manage uncertainty and aversion to ambiguity </a:t>
            </a:r>
          </a:p>
          <a:p>
            <a:r>
              <a:rPr lang="en-US" smtClean="0"/>
              <a:t>Enhance reading comprehension</a:t>
            </a:r>
          </a:p>
          <a:p>
            <a:r>
              <a:rPr lang="en-US" smtClean="0"/>
              <a:t>Address resistance to engaging the text—particularly helpful when there is no right answer</a:t>
            </a:r>
          </a:p>
          <a:p>
            <a:r>
              <a:rPr lang="en-US" smtClean="0"/>
              <a:t>Encourage constructive risk-taking                </a:t>
            </a:r>
          </a:p>
        </p:txBody>
      </p:sp>
      <p:sp>
        <p:nvSpPr>
          <p:cNvPr id="4" name="Slide Number Placeholder 3"/>
          <p:cNvSpPr>
            <a:spLocks noGrp="1"/>
          </p:cNvSpPr>
          <p:nvPr>
            <p:ph type="sldNum" sz="quarter" idx="12"/>
          </p:nvPr>
        </p:nvSpPr>
        <p:spPr/>
        <p:txBody>
          <a:bodyPr/>
          <a:lstStyle/>
          <a:p>
            <a:pPr>
              <a:defRPr/>
            </a:pPr>
            <a:fld id="{00CED52E-DB77-423E-811A-75990D4DCF48}"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Grp="1"/>
          </p:cNvSpPr>
          <p:nvPr>
            <p:ph type="title" idx="4294967295"/>
          </p:nvPr>
        </p:nvSpPr>
        <p:spPr>
          <a:xfrm>
            <a:off x="457200" y="274638"/>
            <a:ext cx="7315200" cy="1143000"/>
          </a:xfrm>
        </p:spPr>
        <p:txBody>
          <a:bodyPr/>
          <a:lstStyle/>
          <a:p>
            <a:r>
              <a:rPr lang="en-US" sz="3600" smtClean="0"/>
              <a:t>Critical thinking is power</a:t>
            </a:r>
            <a:r>
              <a:rPr lang="en-US" smtClean="0"/>
              <a:t>!</a:t>
            </a:r>
          </a:p>
        </p:txBody>
      </p:sp>
      <p:sp>
        <p:nvSpPr>
          <p:cNvPr id="28674" name="Rectangle 12"/>
          <p:cNvSpPr>
            <a:spLocks noChangeArrowheads="1"/>
          </p:cNvSpPr>
          <p:nvPr/>
        </p:nvSpPr>
        <p:spPr bwMode="auto">
          <a:xfrm>
            <a:off x="528638" y="1227138"/>
            <a:ext cx="7364412" cy="2227262"/>
          </a:xfrm>
          <a:prstGeom prst="rect">
            <a:avLst/>
          </a:prstGeom>
          <a:noFill/>
          <a:ln w="9525">
            <a:noFill/>
            <a:miter lim="800000"/>
            <a:headEnd/>
            <a:tailEnd/>
          </a:ln>
        </p:spPr>
        <p:txBody>
          <a:bodyPr>
            <a:prstTxWarp prst="textNoShape">
              <a:avLst/>
            </a:prstTxWarp>
            <a:spAutoFit/>
          </a:bodyPr>
          <a:lstStyle/>
          <a:p>
            <a:endParaRPr lang="en-US" sz="2800"/>
          </a:p>
          <a:p>
            <a:r>
              <a:rPr lang="en-US" sz="2800">
                <a:solidFill>
                  <a:srgbClr val="0A0A0A"/>
                </a:solidFill>
              </a:rPr>
              <a:t>“Education is the most powerful weapon which you can use to change the world.”</a:t>
            </a:r>
          </a:p>
          <a:p>
            <a:endParaRPr lang="en-US" sz="2800">
              <a:solidFill>
                <a:srgbClr val="0A0A0A"/>
              </a:solidFill>
            </a:endParaRPr>
          </a:p>
          <a:p>
            <a:pPr algn="r"/>
            <a:r>
              <a:rPr lang="en-US" sz="2800">
                <a:solidFill>
                  <a:srgbClr val="0A0A0A"/>
                </a:solidFill>
              </a:rPr>
              <a:t>- Nelson Mandela</a:t>
            </a:r>
            <a:endParaRPr lang="en-US" sz="2200"/>
          </a:p>
        </p:txBody>
      </p:sp>
      <p:pic>
        <p:nvPicPr>
          <p:cNvPr id="28675" name="Picture 13" descr="nelson-mandela"/>
          <p:cNvPicPr>
            <a:picLocks noGrp="1" noChangeAspect="1" noChangeArrowheads="1"/>
          </p:cNvPicPr>
          <p:nvPr>
            <p:ph/>
          </p:nvPr>
        </p:nvPicPr>
        <p:blipFill>
          <a:blip r:embed="rId3"/>
          <a:srcRect/>
          <a:stretch>
            <a:fillRect/>
          </a:stretch>
        </p:blipFill>
        <p:spPr>
          <a:xfrm>
            <a:off x="1787525" y="3743325"/>
            <a:ext cx="4437063" cy="2495550"/>
          </a:xfrm>
        </p:spPr>
      </p:pic>
      <p:sp>
        <p:nvSpPr>
          <p:cNvPr id="2" name="Slide Number Placeholder 1"/>
          <p:cNvSpPr>
            <a:spLocks noGrp="1"/>
          </p:cNvSpPr>
          <p:nvPr>
            <p:ph type="sldNum" sz="quarter" idx="12"/>
          </p:nvPr>
        </p:nvSpPr>
        <p:spPr/>
        <p:txBody>
          <a:bodyPr/>
          <a:lstStyle/>
          <a:p>
            <a:pPr>
              <a:defRPr/>
            </a:pPr>
            <a:fld id="{A0CB4C2E-6854-46C8-BB37-3CF60D8B9BCF}" type="slidenum">
              <a:rPr lang="en-US" altLang="en-US"/>
              <a:pPr>
                <a:defRPr/>
              </a:pPr>
              <a:t>9</a:t>
            </a:fld>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MC_YELLOW_TEMPLATE">
  <a:themeElements>
    <a:clrScheme name="BRYN MAWR">
      <a:dk1>
        <a:srgbClr val="3F5056"/>
      </a:dk1>
      <a:lt1>
        <a:srgbClr val="FFECAD"/>
      </a:lt1>
      <a:dk2>
        <a:srgbClr val="0092D2"/>
      </a:dk2>
      <a:lt2>
        <a:srgbClr val="A5A6A5"/>
      </a:lt2>
      <a:accent1>
        <a:srgbClr val="FFE222"/>
      </a:accent1>
      <a:accent2>
        <a:srgbClr val="008E6C"/>
      </a:accent2>
      <a:accent3>
        <a:srgbClr val="D1282B"/>
      </a:accent3>
      <a:accent4>
        <a:srgbClr val="00396D"/>
      </a:accent4>
      <a:accent5>
        <a:srgbClr val="141313"/>
      </a:accent5>
      <a:accent6>
        <a:srgbClr val="3F5056"/>
      </a:accent6>
      <a:hlink>
        <a:srgbClr val="0092D2"/>
      </a:hlink>
      <a:folHlink>
        <a:srgbClr val="A5A6A5"/>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BMC_YELLOW_TEMPLATE</Template>
  <TotalTime>424</TotalTime>
  <Words>1108</Words>
  <Application>Microsoft Office PowerPoint</Application>
  <PresentationFormat>On-screen Show (4:3)</PresentationFormat>
  <Paragraphs>216</Paragraphs>
  <Slides>23</Slides>
  <Notes>7</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BMC_YELLOW_TEMPLATE</vt:lpstr>
      <vt:lpstr> 2015 Assessment Conference Assessment For Student Success Building Academic Innovation &amp; Renewal </vt:lpstr>
      <vt:lpstr>My Background and Thinking</vt:lpstr>
      <vt:lpstr>Agenda</vt:lpstr>
      <vt:lpstr>What were they thinking?</vt:lpstr>
      <vt:lpstr>   My Research: Breaking the Silence of Shame and Enhancing Critical Thinking</vt:lpstr>
      <vt:lpstr>What does critical thinking achieve?</vt:lpstr>
      <vt:lpstr>Critical Thinking Points Everything Together to Make Sense of the World</vt:lpstr>
      <vt:lpstr>What if you don’t…</vt:lpstr>
      <vt:lpstr>Critical thinking is power!</vt:lpstr>
      <vt:lpstr> A Quick Introduction to the Paulian Framework</vt:lpstr>
      <vt:lpstr>-</vt:lpstr>
      <vt:lpstr>-</vt:lpstr>
      <vt:lpstr>PowerPoint Presentation</vt:lpstr>
      <vt:lpstr>Socratic Questioning</vt:lpstr>
      <vt:lpstr>Intellectual Standards </vt:lpstr>
      <vt:lpstr> The Intellectual Traits</vt:lpstr>
      <vt:lpstr>Critical Thinking Enhances  Diversity in Curricular and Co-curricular Learning</vt:lpstr>
      <vt:lpstr>Perception</vt:lpstr>
      <vt:lpstr>Relational-Cultural Theory</vt:lpstr>
      <vt:lpstr>PowerPoint Presentation</vt:lpstr>
      <vt:lpstr>8-Step Conflict Transformation Model</vt:lpstr>
      <vt:lpstr>Review the Agenda:  Did we...</vt:lpstr>
      <vt:lpstr>Resources</vt:lpstr>
    </vt:vector>
  </TitlesOfParts>
  <Company>Bryn Mawr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Assessment Conference Assessment For Student Success Building Academic Innovation &amp; Renewal</dc:title>
  <dc:creator>Bryn Mawr College</dc:creator>
  <cp:lastModifiedBy>Snyder,Tracey</cp:lastModifiedBy>
  <cp:revision>58</cp:revision>
  <cp:lastPrinted>2015-09-01T00:58:25Z</cp:lastPrinted>
  <dcterms:created xsi:type="dcterms:W3CDTF">2015-08-31T17:59:09Z</dcterms:created>
  <dcterms:modified xsi:type="dcterms:W3CDTF">2015-12-03T13:40:55Z</dcterms:modified>
</cp:coreProperties>
</file>