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5" r:id="rId4"/>
    <p:sldId id="259" r:id="rId5"/>
    <p:sldId id="277" r:id="rId6"/>
    <p:sldId id="272" r:id="rId7"/>
    <p:sldId id="280" r:id="rId8"/>
    <p:sldId id="281" r:id="rId9"/>
    <p:sldId id="283" r:id="rId10"/>
    <p:sldId id="270" r:id="rId11"/>
    <p:sldId id="268" r:id="rId12"/>
    <p:sldId id="282" r:id="rId13"/>
    <p:sldId id="274" r:id="rId14"/>
    <p:sldId id="26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03"/>
    <a:srgbClr val="FFAC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500E3D5-0155-4B49-B543-11F1BC62F9A2}" type="datetime1">
              <a:rPr lang="en-US" altLang="en-US"/>
              <a:pPr>
                <a:defRPr/>
              </a:pPr>
              <a:t>12/3/2015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59E42C2-6BB7-4482-8969-A7F70E093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02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5B6264F-1621-43D8-996E-CACB63FE31EE}" type="datetime1">
              <a:rPr lang="en-US" altLang="en-US"/>
              <a:pPr>
                <a:defRPr/>
              </a:pPr>
              <a:t>12/3/2015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9814414-67B8-48A2-866C-03BB03126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are located approximately 15 miles northwest of New York City.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Paramus is the shopping mecca of the U.S.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have almost 16,000 full-time and part-time students in over 140 programs and certificates.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There are three locations:  Main campus and two locations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346D6C-153D-417E-B3EA-58FD89651D25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Center for Institutional Effectiveness opened in 2005.  It was intentionally called a Center to make it disarming, collegial, collaborative …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BECDC0-7852-4C79-8316-0CE8B91B0AF4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F8B649-D9EE-459D-A2C2-B8557C5928E6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In 2008, the coordinator position was turned into a VP position.   The VP needed more than just departmental assessment liaisons so he came up with the idea to add fellows to the Center.  2 AES &amp; 2 ACAD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By placing leadership and responsibility for the CIE at the senior staff level and developing a formal assessment strategy, the College demonstrates that it understands the importance of assessment, and that it is committed to institutionalizing it.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94BB24-07CE-4278-AE91-74D4D9DB9A9C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 clear statement of program learning outcomes serve as the foundation for the assessment plan.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29351-4445-41E5-BD71-03AAA0E66C31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 clear statement of program learning outcomes serve as the foundation for the assessment plan.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756643-2857-4F45-B6C2-5FB9320E1F3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The Fellows Model at BCC is the result of a productive collaboration for more than a decade between the Administration, faculty, and staff.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There is leadership at all levels of the Institution; BOT, President, VP, Deans, Faculty and Staff. College supports scholarship of assessment.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There is a good foundation of assessment at College; CIE has clear mission tied into institutional goals and there is direct, supportive leadership within CIE; there is an organized and systematic approach to assessment. All departments/units use a standardized assessment framework; feedback is provided throughout assessment cycle including rubric used to evaluate reports.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Strong working relationship exists between the fellows, liaisons, and departments/units (Receptive, nurturing, and supportive environment; trust between fellows and departments/units because we are faculty and staff; collegiality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A39B4C-6FED-41B2-A51E-7590449B70F1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4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DFA5770D-C5B2-4A05-8844-3F43F229C11C}" type="datetime1">
              <a:rPr lang="en-US" altLang="en-US"/>
              <a:pPr>
                <a:defRPr/>
              </a:pPr>
              <a:t>12/3/2015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D58B3520-2E42-4300-A5A2-BFA40F155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4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37F03100-F0FF-48A3-9315-6C824EF3AE49}" type="datetime1">
              <a:rPr lang="en-US" altLang="en-US"/>
              <a:pPr>
                <a:defRPr/>
              </a:pPr>
              <a:t>12/3/2015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>
              <a:defRPr/>
            </a:pPr>
            <a:fld id="{F6F4596D-A6FF-4AC8-88BE-00E82E079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" name="Picture 6" descr="bergen-logo-wh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0075" y="5554663"/>
            <a:ext cx="1812925" cy="822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1" r:id="rId2"/>
    <p:sldLayoutId id="2147483718" r:id="rId3"/>
    <p:sldLayoutId id="2147483719" r:id="rId4"/>
    <p:sldLayoutId id="2147483720" r:id="rId5"/>
    <p:sldLayoutId id="214748372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noFill/>
            <a:prstDash val="solid"/>
          </a:ln>
          <a:solidFill>
            <a:srgbClr val="FFA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AC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fernandez@bergen.edu" TargetMode="External"/><Relationship Id="rId2" Type="http://schemas.openxmlformats.org/officeDocument/2006/relationships/hyperlink" Target="mailto:jcampbell@berge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rivera@bergen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825"/>
            <a:ext cx="7772400" cy="22558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Assessment Fellows Program </a:t>
            </a:r>
            <a:br>
              <a:rPr lang="en-US" altLang="en-US" b="1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An Inside-Out Approach</a:t>
            </a:r>
            <a:endParaRPr lang="en-US" altLang="en-US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38" y="2506663"/>
            <a:ext cx="7470775" cy="3821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8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Drexel University Annual Conference on Teaching &amp; Learning Assessment 2015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5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500" b="1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500" b="1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500" b="1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5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Joanna Campbell, </a:t>
            </a: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jcampbell@bergen.edu</a:t>
            </a:r>
            <a:endParaRPr lang="en-US" altLang="en-US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Gail Fernandez, </a:t>
            </a: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gfernandez@bergen.edu</a:t>
            </a:r>
            <a:endParaRPr lang="en-US" altLang="en-US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Jill Rivera, </a:t>
            </a: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jrivera@bergen.edu</a:t>
            </a:r>
            <a:r>
              <a:rPr lang="en-US" alt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500" b="1" smtClean="0"/>
              <a:t> </a:t>
            </a:r>
            <a:endParaRPr lang="en-US" altLang="en-US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C0C0C0">
                      <a:alpha val="43000"/>
                    </a:srgbClr>
                  </a:outerShdw>
                </a:effectLst>
                <a:cs typeface="+mj-cs"/>
              </a:rPr>
              <a:t>Why It Works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28813"/>
            <a:ext cx="6694488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160588"/>
            <a:ext cx="42799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pic>
        <p:nvPicPr>
          <p:cNvPr id="15363" name="Picture 3" descr="C:\Users\gfernandez\AppData\Local\Microsoft\Windows\Temporary Internet Files\Content.IE5\NYZNO0RB\group-157841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981200"/>
            <a:ext cx="359251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5950"/>
            <a:ext cx="8229600" cy="5086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dirty="0" smtClean="0">
              <a:cs typeface="+mn-cs"/>
            </a:endParaRPr>
          </a:p>
          <a:p>
            <a:pPr eaLnBrk="1" hangingPunct="1">
              <a:defRPr/>
            </a:pPr>
            <a:endParaRPr lang="en-US" altLang="en-US" dirty="0" smtClean="0">
              <a:cs typeface="+mn-cs"/>
            </a:endParaRPr>
          </a:p>
          <a:p>
            <a:pPr eaLnBrk="1" hangingPunct="1">
              <a:defRPr/>
            </a:pPr>
            <a:endParaRPr lang="en-US" altLang="en-US" dirty="0" smtClean="0"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n-US" sz="6000" dirty="0" smtClean="0">
                <a:solidFill>
                  <a:srgbClr val="FFA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Thank </a:t>
            </a:r>
            <a:r>
              <a:rPr lang="en-US" altLang="en-US" sz="6000" dirty="0" smtClean="0">
                <a:solidFill>
                  <a:srgbClr val="FFAC03"/>
                </a:solidFill>
                <a:effectLst>
                  <a:outerShdw blurRad="38100" dist="38100" dir="2700000" algn="tl">
                    <a:srgbClr val="C0C0C0">
                      <a:alpha val="43000"/>
                    </a:srgbClr>
                  </a:outerShdw>
                </a:effectLst>
                <a:cs typeface="+mn-cs"/>
              </a:rPr>
              <a:t>you</a:t>
            </a:r>
            <a:r>
              <a:rPr lang="en-US" altLang="en-US" sz="6000" dirty="0" smtClean="0">
                <a:solidFill>
                  <a:srgbClr val="FFA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fernandez\Downloads\Pitkin F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352550"/>
            <a:ext cx="59309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Historical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2007 The Center for Institutional Effectiveness  		(CIE) established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Facilitates and supports</a:t>
            </a:r>
          </a:p>
          <a:p>
            <a:pPr lvl="2"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Institutional Research</a:t>
            </a:r>
          </a:p>
          <a:p>
            <a:pPr lvl="2"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Strategic Planning</a:t>
            </a:r>
          </a:p>
          <a:p>
            <a:pPr lvl="2"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Assessment</a:t>
            </a:r>
          </a:p>
          <a:p>
            <a:pPr eaLnBrk="1" hangingPunct="1">
              <a:buClr>
                <a:srgbClr val="FFAC03"/>
              </a:buClr>
              <a:buFont typeface="Arial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mtClean="0"/>
          </a:p>
          <a:p>
            <a:pPr lvl="1"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300163"/>
            <a:ext cx="51435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>
            <a:spLocks noChangeArrowheads="1"/>
          </p:cNvSpPr>
          <p:nvPr/>
        </p:nvSpPr>
        <p:spPr bwMode="auto">
          <a:xfrm>
            <a:off x="5910263" y="414338"/>
            <a:ext cx="2570162" cy="216535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3200" b="1" dirty="0" smtClean="0">
                <a:solidFill>
                  <a:srgbClr val="FFFFFF"/>
                </a:solidFill>
              </a:rPr>
              <a:t>You want me to do what????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Historical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722438"/>
            <a:ext cx="7429500" cy="4525962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 2008 Vice President leads CIE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  Assessment Fellow Position created</a:t>
            </a:r>
          </a:p>
          <a:p>
            <a:pPr lvl="1"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  Two from Administrative and Educational   			Support </a:t>
            </a:r>
            <a:r>
              <a:rPr lang="en-US" dirty="0" smtClean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 (AES)</a:t>
            </a:r>
          </a:p>
          <a:p>
            <a:pPr lvl="1"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  Two </a:t>
            </a:r>
            <a:r>
              <a:rPr lang="en-US" dirty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from Academic </a:t>
            </a:r>
            <a:r>
              <a:rPr lang="en-US" dirty="0" smtClean="0">
                <a:effectLst>
                  <a:outerShdw blurRad="38100" dist="38100" dir="2700000" algn="tl">
                    <a:srgbClr val="DDDDDD">
                      <a:alpha val="43000"/>
                    </a:srgbClr>
                  </a:outerShdw>
                </a:effectLst>
              </a:rPr>
              <a:t>areas (ACAD)</a:t>
            </a:r>
            <a:endParaRPr lang="en-US" dirty="0">
              <a:effectLst>
                <a:outerShdw blurRad="38100" dist="38100" dir="2700000" algn="tl">
                  <a:srgbClr val="DDDDDD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>
                      <a:alpha val="43000"/>
                    </a:srgbClr>
                  </a:outerShdw>
                </a:effectLst>
                <a:cs typeface="+mj-cs"/>
              </a:rPr>
              <a:t>Role of Assessment Fellows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839913"/>
            <a:ext cx="5080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>
                      <a:alpha val="43000"/>
                    </a:srgbClr>
                  </a:outerShdw>
                </a:effectLst>
                <a:cs typeface="+mj-cs"/>
              </a:rPr>
              <a:t>Academic Program 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4850" y="1895475"/>
            <a:ext cx="7583488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Identifying Program Learning Outcomes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Designing the Assessment Project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Selecting Assessment Methods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Analyzing and Reporting Results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Evaluating the Process</a:t>
            </a:r>
          </a:p>
          <a:p>
            <a:pPr lvl="1" eaLnBrk="1" hangingPunct="1">
              <a:buFont typeface="Arial" charset="0"/>
              <a:buBlip>
                <a:blip r:embed="rId3"/>
              </a:buBlip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>
                      <a:alpha val="43000"/>
                    </a:srgbClr>
                  </a:outerShdw>
                </a:effectLst>
                <a:cs typeface="+mj-cs"/>
              </a:rPr>
              <a:t>Administrative</a:t>
            </a: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 </a:t>
            </a: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>
                      <a:alpha val="43000"/>
                    </a:srgbClr>
                  </a:outerShdw>
                </a:effectLst>
                <a:cs typeface="+mj-cs"/>
              </a:rPr>
              <a:t>&amp; Educational Support 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4850" y="1895475"/>
            <a:ext cx="7583488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Identifying Departmental/Unit Outcomes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Designing the Assessment Project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Selecting Assessment Methods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Analyzing and Reporting Results</a:t>
            </a:r>
          </a:p>
          <a:p>
            <a:pPr eaLnBrk="1" hangingPunct="1">
              <a:buClr>
                <a:srgbClr val="FFAC03"/>
              </a:buClr>
              <a:buFont typeface="Wingdings" charset="2"/>
              <a:buChar char="q"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Evaluating the Process</a:t>
            </a:r>
          </a:p>
          <a:p>
            <a:pPr lvl="1" eaLnBrk="1" hangingPunct="1">
              <a:buFont typeface="Arial" charset="0"/>
              <a:buBlip>
                <a:blip r:embed="rId3"/>
              </a:buBlip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Why The Assessment Fellow </a:t>
            </a:r>
            <a:br>
              <a:rPr lang="en-US" altLang="en-US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Program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188"/>
            <a:ext cx="8686800" cy="4525962"/>
          </a:xfrm>
        </p:spPr>
        <p:txBody>
          <a:bodyPr>
            <a:normAutofit/>
          </a:bodyPr>
          <a:lstStyle/>
          <a:p>
            <a:pPr>
              <a:buClr>
                <a:srgbClr val="FFAC03"/>
              </a:buClr>
              <a:buFont typeface="Wingdings" charset="2"/>
              <a:buChar char="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Strong Institutional Support</a:t>
            </a:r>
          </a:p>
          <a:p>
            <a:pPr>
              <a:buClr>
                <a:srgbClr val="FFAC03"/>
              </a:buClr>
              <a:buFont typeface="Wingdings" charset="2"/>
              <a:buChar char="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Established Foundation (CIE)</a:t>
            </a:r>
          </a:p>
          <a:p>
            <a:pPr>
              <a:buClr>
                <a:srgbClr val="FFAC03"/>
              </a:buClr>
              <a:buFont typeface="Wingdings" charset="2"/>
              <a:buChar char="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Collegial Relationship</a:t>
            </a:r>
          </a:p>
          <a:p>
            <a:pPr>
              <a:buClr>
                <a:srgbClr val="FFAC03"/>
              </a:buClr>
              <a:buFont typeface="Wingdings" charset="2"/>
              <a:buChar char="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Dedicated members</a:t>
            </a:r>
          </a:p>
          <a:p>
            <a:pPr>
              <a:buClr>
                <a:srgbClr val="FFAC03"/>
              </a:buClr>
              <a:buFont typeface="Wingdings" charset="2"/>
              <a:buChar char="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Structure allows for continuity, flexibility, and </a:t>
            </a:r>
          </a:p>
          <a:p>
            <a:pPr>
              <a:buClr>
                <a:srgbClr val="FFAC03"/>
              </a:buClr>
              <a:buFont typeface="Arial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improvement</a:t>
            </a:r>
          </a:p>
          <a:p>
            <a:pPr>
              <a:buClr>
                <a:srgbClr val="FFAC03"/>
              </a:buClr>
              <a:buFont typeface="Arial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exe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Drexel Presentation</Template>
  <TotalTime>4844</TotalTime>
  <Words>489</Words>
  <Application>Microsoft Office PowerPoint</Application>
  <PresentationFormat>On-screen Show (4:3)</PresentationFormat>
  <Paragraphs>73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ＭＳ Ｐゴシック</vt:lpstr>
      <vt:lpstr>Calibri</vt:lpstr>
      <vt:lpstr>Wingdings</vt:lpstr>
      <vt:lpstr>Drexel Presentation</vt:lpstr>
      <vt:lpstr>Assessment Fellows Program  An Inside-Out Approach</vt:lpstr>
      <vt:lpstr>PowerPoint Presentation</vt:lpstr>
      <vt:lpstr>Historical Perspective</vt:lpstr>
      <vt:lpstr>PowerPoint Presentation</vt:lpstr>
      <vt:lpstr>Historical Perspective</vt:lpstr>
      <vt:lpstr>Role of Assessment Fellows</vt:lpstr>
      <vt:lpstr>Academic Program Assessment</vt:lpstr>
      <vt:lpstr>Administrative &amp; Educational Support Assessment</vt:lpstr>
      <vt:lpstr>Why The Assessment Fellow  Program Works</vt:lpstr>
      <vt:lpstr>Why It Works</vt:lpstr>
      <vt:lpstr>Challenges</vt:lpstr>
      <vt:lpstr>PowerPoint Presentation</vt:lpstr>
      <vt:lpstr>PowerPoint Presentation</vt:lpstr>
      <vt:lpstr>PowerPoint Presentation</vt:lpstr>
    </vt:vector>
  </TitlesOfParts>
  <Company>Bergen Community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Fellows Program  An Inside-Out Approach</dc:title>
  <dc:creator>Gail Fernandez</dc:creator>
  <cp:lastModifiedBy>Snyder,Tracey</cp:lastModifiedBy>
  <cp:revision>54</cp:revision>
  <cp:lastPrinted>2015-08-31T03:21:36Z</cp:lastPrinted>
  <dcterms:created xsi:type="dcterms:W3CDTF">2015-09-07T01:04:49Z</dcterms:created>
  <dcterms:modified xsi:type="dcterms:W3CDTF">2015-12-03T13:02:54Z</dcterms:modified>
</cp:coreProperties>
</file>