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0" r:id="rId4"/>
    <p:sldId id="280" r:id="rId5"/>
    <p:sldId id="257" r:id="rId6"/>
    <p:sldId id="260" r:id="rId7"/>
    <p:sldId id="267" r:id="rId8"/>
    <p:sldId id="276" r:id="rId9"/>
    <p:sldId id="266" r:id="rId10"/>
    <p:sldId id="265" r:id="rId11"/>
    <p:sldId id="278" r:id="rId12"/>
    <p:sldId id="277" r:id="rId13"/>
    <p:sldId id="264" r:id="rId14"/>
    <p:sldId id="273" r:id="rId15"/>
    <p:sldId id="269" r:id="rId16"/>
    <p:sldId id="262" r:id="rId17"/>
    <p:sldId id="275" r:id="rId18"/>
    <p:sldId id="272" r:id="rId19"/>
    <p:sldId id="258" r:id="rId20"/>
    <p:sldId id="271" r:id="rId21"/>
    <p:sldId id="274" r:id="rId22"/>
    <p:sldId id="263" r:id="rId23"/>
    <p:sldId id="281" r:id="rId24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466CB9-DC75-4273-B084-8B545B32430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7A46E3-4AC8-495F-9BB5-9510201B771F}">
      <dgm:prSet phldrT="[Text]" custT="1"/>
      <dgm:spPr/>
      <dgm:t>
        <a:bodyPr/>
        <a:lstStyle/>
        <a:p>
          <a:r>
            <a:rPr lang="en-US" sz="2400" dirty="0" smtClean="0"/>
            <a:t>What are Your Needs: Formative or Summative?</a:t>
          </a:r>
          <a:endParaRPr lang="en-US" sz="2400" dirty="0"/>
        </a:p>
      </dgm:t>
    </dgm:pt>
    <dgm:pt modelId="{EA24D224-6D1E-4F9D-BB5D-FA9184D73A08}" type="parTrans" cxnId="{21B02AD5-16ED-48C3-BECF-4B2B10D25FD4}">
      <dgm:prSet/>
      <dgm:spPr/>
      <dgm:t>
        <a:bodyPr/>
        <a:lstStyle/>
        <a:p>
          <a:endParaRPr lang="en-US"/>
        </a:p>
      </dgm:t>
    </dgm:pt>
    <dgm:pt modelId="{4FCD8E98-A720-48F6-913D-2F4B992EF1C9}" type="sibTrans" cxnId="{21B02AD5-16ED-48C3-BECF-4B2B10D25FD4}">
      <dgm:prSet/>
      <dgm:spPr/>
      <dgm:t>
        <a:bodyPr/>
        <a:lstStyle/>
        <a:p>
          <a:endParaRPr lang="en-US"/>
        </a:p>
      </dgm:t>
    </dgm:pt>
    <dgm:pt modelId="{BC222CD4-D7A2-4BEF-A7AB-188DA2DB69DD}">
      <dgm:prSet phldrT="[Text]" custT="1"/>
      <dgm:spPr/>
      <dgm:t>
        <a:bodyPr/>
        <a:lstStyle/>
        <a:p>
          <a:r>
            <a:rPr lang="en-US" sz="2400" smtClean="0"/>
            <a:t>How Could You Get at the Underlying Issue?</a:t>
          </a:r>
          <a:endParaRPr lang="en-US" sz="2400" dirty="0"/>
        </a:p>
      </dgm:t>
    </dgm:pt>
    <dgm:pt modelId="{9D304329-36CD-439A-8462-1263FF040126}" type="parTrans" cxnId="{EBBA4B81-A572-4114-A294-7A26C30C4BC1}">
      <dgm:prSet/>
      <dgm:spPr/>
      <dgm:t>
        <a:bodyPr/>
        <a:lstStyle/>
        <a:p>
          <a:endParaRPr lang="en-US"/>
        </a:p>
      </dgm:t>
    </dgm:pt>
    <dgm:pt modelId="{A4B67BFF-120A-4E17-B677-FCA9F2E644E1}" type="sibTrans" cxnId="{EBBA4B81-A572-4114-A294-7A26C30C4BC1}">
      <dgm:prSet/>
      <dgm:spPr/>
      <dgm:t>
        <a:bodyPr/>
        <a:lstStyle/>
        <a:p>
          <a:endParaRPr lang="en-US"/>
        </a:p>
      </dgm:t>
    </dgm:pt>
    <dgm:pt modelId="{8A444934-882A-4B16-87FF-01963D04E5DD}">
      <dgm:prSet phldrT="[Text]" custT="1"/>
      <dgm:spPr/>
      <dgm:t>
        <a:bodyPr/>
        <a:lstStyle/>
        <a:p>
          <a:r>
            <a:rPr lang="en-US" sz="2400" dirty="0" smtClean="0"/>
            <a:t>Who on Your Campus Needs to be Involved?</a:t>
          </a:r>
          <a:endParaRPr lang="en-US" sz="2400" dirty="0"/>
        </a:p>
      </dgm:t>
    </dgm:pt>
    <dgm:pt modelId="{09329F6A-0C93-4388-92B0-2DF14D263362}" type="parTrans" cxnId="{22606117-E43A-40AA-A50F-A21E012F2BEA}">
      <dgm:prSet/>
      <dgm:spPr/>
      <dgm:t>
        <a:bodyPr/>
        <a:lstStyle/>
        <a:p>
          <a:endParaRPr lang="en-US"/>
        </a:p>
      </dgm:t>
    </dgm:pt>
    <dgm:pt modelId="{C901A8AD-1458-4BD6-AD77-D3DAA26C2230}" type="sibTrans" cxnId="{22606117-E43A-40AA-A50F-A21E012F2BEA}">
      <dgm:prSet/>
      <dgm:spPr/>
      <dgm:t>
        <a:bodyPr/>
        <a:lstStyle/>
        <a:p>
          <a:endParaRPr lang="en-US"/>
        </a:p>
      </dgm:t>
    </dgm:pt>
    <dgm:pt modelId="{93C22CC0-A3F5-4EDE-B40C-91E5DA5ECCBD}" type="pres">
      <dgm:prSet presAssocID="{64466CB9-DC75-4273-B084-8B545B32430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69586E-D776-4F7A-B4DE-33FB40EBA430}" type="pres">
      <dgm:prSet presAssocID="{987A46E3-4AC8-495F-9BB5-9510201B771F}" presName="parentLin" presStyleCnt="0"/>
      <dgm:spPr/>
    </dgm:pt>
    <dgm:pt modelId="{2C69EE23-82F3-46D9-852B-FAAB55A87425}" type="pres">
      <dgm:prSet presAssocID="{987A46E3-4AC8-495F-9BB5-9510201B771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767A3EA-AA49-4F61-B379-0971498DA339}" type="pres">
      <dgm:prSet presAssocID="{987A46E3-4AC8-495F-9BB5-9510201B771F}" presName="parentText" presStyleLbl="node1" presStyleIdx="0" presStyleCnt="3" custScaleX="12698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29A32C-18EA-44AE-973D-B966495ADF0B}" type="pres">
      <dgm:prSet presAssocID="{987A46E3-4AC8-495F-9BB5-9510201B771F}" presName="negativeSpace" presStyleCnt="0"/>
      <dgm:spPr/>
    </dgm:pt>
    <dgm:pt modelId="{B8F7C295-22D3-44E6-8150-005D30DFE292}" type="pres">
      <dgm:prSet presAssocID="{987A46E3-4AC8-495F-9BB5-9510201B771F}" presName="childText" presStyleLbl="conFgAcc1" presStyleIdx="0" presStyleCnt="3">
        <dgm:presLayoutVars>
          <dgm:bulletEnabled val="1"/>
        </dgm:presLayoutVars>
      </dgm:prSet>
      <dgm:spPr/>
    </dgm:pt>
    <dgm:pt modelId="{E125EB6B-0B1A-41C7-9374-8B98C313BFF4}" type="pres">
      <dgm:prSet presAssocID="{4FCD8E98-A720-48F6-913D-2F4B992EF1C9}" presName="spaceBetweenRectangles" presStyleCnt="0"/>
      <dgm:spPr/>
    </dgm:pt>
    <dgm:pt modelId="{E635F2C8-F326-4F8D-94E8-3986E9FE8171}" type="pres">
      <dgm:prSet presAssocID="{BC222CD4-D7A2-4BEF-A7AB-188DA2DB69DD}" presName="parentLin" presStyleCnt="0"/>
      <dgm:spPr/>
    </dgm:pt>
    <dgm:pt modelId="{785E7A40-FCF5-4CC3-9452-88EE7BA12DCC}" type="pres">
      <dgm:prSet presAssocID="{BC222CD4-D7A2-4BEF-A7AB-188DA2DB69D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66B0C92-0F88-43E1-85B5-6308BA3184C4}" type="pres">
      <dgm:prSet presAssocID="{BC222CD4-D7A2-4BEF-A7AB-188DA2DB69DD}" presName="parentText" presStyleLbl="node1" presStyleIdx="1" presStyleCnt="3" custScaleX="126984" custLinFactNeighborX="-7407" custLinFactNeighborY="164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A6E14C-C230-40AA-A7D3-EEBD3276CC96}" type="pres">
      <dgm:prSet presAssocID="{BC222CD4-D7A2-4BEF-A7AB-188DA2DB69DD}" presName="negativeSpace" presStyleCnt="0"/>
      <dgm:spPr/>
    </dgm:pt>
    <dgm:pt modelId="{0E120681-6DFE-4F71-BD55-30E8715ACA28}" type="pres">
      <dgm:prSet presAssocID="{BC222CD4-D7A2-4BEF-A7AB-188DA2DB69DD}" presName="childText" presStyleLbl="conFgAcc1" presStyleIdx="1" presStyleCnt="3">
        <dgm:presLayoutVars>
          <dgm:bulletEnabled val="1"/>
        </dgm:presLayoutVars>
      </dgm:prSet>
      <dgm:spPr/>
    </dgm:pt>
    <dgm:pt modelId="{632D1535-0418-4B1C-BB2C-29088F8AD917}" type="pres">
      <dgm:prSet presAssocID="{A4B67BFF-120A-4E17-B677-FCA9F2E644E1}" presName="spaceBetweenRectangles" presStyleCnt="0"/>
      <dgm:spPr/>
    </dgm:pt>
    <dgm:pt modelId="{DF1D3AC8-06EB-4214-AA32-F91A54031276}" type="pres">
      <dgm:prSet presAssocID="{8A444934-882A-4B16-87FF-01963D04E5DD}" presName="parentLin" presStyleCnt="0"/>
      <dgm:spPr/>
    </dgm:pt>
    <dgm:pt modelId="{658F4D92-CB85-4218-858C-9B4DF133C985}" type="pres">
      <dgm:prSet presAssocID="{8A444934-882A-4B16-87FF-01963D04E5DD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C895C7AD-5A2B-4CEE-9B61-AE0B021C108F}" type="pres">
      <dgm:prSet presAssocID="{8A444934-882A-4B16-87FF-01963D04E5DD}" presName="parentText" presStyleLbl="node1" presStyleIdx="2" presStyleCnt="3" custScaleX="12698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12CA0-CED1-457E-AAF8-F1596B6264EC}" type="pres">
      <dgm:prSet presAssocID="{8A444934-882A-4B16-87FF-01963D04E5DD}" presName="negativeSpace" presStyleCnt="0"/>
      <dgm:spPr/>
    </dgm:pt>
    <dgm:pt modelId="{5085F21A-8FD4-4856-B02E-04D6DF50E141}" type="pres">
      <dgm:prSet presAssocID="{8A444934-882A-4B16-87FF-01963D04E5D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BBA4B81-A572-4114-A294-7A26C30C4BC1}" srcId="{64466CB9-DC75-4273-B084-8B545B324304}" destId="{BC222CD4-D7A2-4BEF-A7AB-188DA2DB69DD}" srcOrd="1" destOrd="0" parTransId="{9D304329-36CD-439A-8462-1263FF040126}" sibTransId="{A4B67BFF-120A-4E17-B677-FCA9F2E644E1}"/>
    <dgm:cxn modelId="{02BCBEFC-AD4C-4850-B0F5-3ADAE922860A}" type="presOf" srcId="{BC222CD4-D7A2-4BEF-A7AB-188DA2DB69DD}" destId="{785E7A40-FCF5-4CC3-9452-88EE7BA12DCC}" srcOrd="0" destOrd="0" presId="urn:microsoft.com/office/officeart/2005/8/layout/list1"/>
    <dgm:cxn modelId="{21B02AD5-16ED-48C3-BECF-4B2B10D25FD4}" srcId="{64466CB9-DC75-4273-B084-8B545B324304}" destId="{987A46E3-4AC8-495F-9BB5-9510201B771F}" srcOrd="0" destOrd="0" parTransId="{EA24D224-6D1E-4F9D-BB5D-FA9184D73A08}" sibTransId="{4FCD8E98-A720-48F6-913D-2F4B992EF1C9}"/>
    <dgm:cxn modelId="{F8B86835-345D-4C62-A842-9D94916A5AC5}" type="presOf" srcId="{64466CB9-DC75-4273-B084-8B545B324304}" destId="{93C22CC0-A3F5-4EDE-B40C-91E5DA5ECCBD}" srcOrd="0" destOrd="0" presId="urn:microsoft.com/office/officeart/2005/8/layout/list1"/>
    <dgm:cxn modelId="{4E06AFC1-8903-48A9-9D04-0E3D7999D82E}" type="presOf" srcId="{987A46E3-4AC8-495F-9BB5-9510201B771F}" destId="{6767A3EA-AA49-4F61-B379-0971498DA339}" srcOrd="1" destOrd="0" presId="urn:microsoft.com/office/officeart/2005/8/layout/list1"/>
    <dgm:cxn modelId="{A482325F-3697-48B1-8019-CB74033074DB}" type="presOf" srcId="{BC222CD4-D7A2-4BEF-A7AB-188DA2DB69DD}" destId="{B66B0C92-0F88-43E1-85B5-6308BA3184C4}" srcOrd="1" destOrd="0" presId="urn:microsoft.com/office/officeart/2005/8/layout/list1"/>
    <dgm:cxn modelId="{DB50760C-9BD7-40CD-B03E-65188898290C}" type="presOf" srcId="{8A444934-882A-4B16-87FF-01963D04E5DD}" destId="{C895C7AD-5A2B-4CEE-9B61-AE0B021C108F}" srcOrd="1" destOrd="0" presId="urn:microsoft.com/office/officeart/2005/8/layout/list1"/>
    <dgm:cxn modelId="{22606117-E43A-40AA-A50F-A21E012F2BEA}" srcId="{64466CB9-DC75-4273-B084-8B545B324304}" destId="{8A444934-882A-4B16-87FF-01963D04E5DD}" srcOrd="2" destOrd="0" parTransId="{09329F6A-0C93-4388-92B0-2DF14D263362}" sibTransId="{C901A8AD-1458-4BD6-AD77-D3DAA26C2230}"/>
    <dgm:cxn modelId="{A6D8AB72-1D69-4B37-B7A0-D4541F4AC2F0}" type="presOf" srcId="{8A444934-882A-4B16-87FF-01963D04E5DD}" destId="{658F4D92-CB85-4218-858C-9B4DF133C985}" srcOrd="0" destOrd="0" presId="urn:microsoft.com/office/officeart/2005/8/layout/list1"/>
    <dgm:cxn modelId="{B43C2FAC-8F64-438F-A0A4-8AFE381AA698}" type="presOf" srcId="{987A46E3-4AC8-495F-9BB5-9510201B771F}" destId="{2C69EE23-82F3-46D9-852B-FAAB55A87425}" srcOrd="0" destOrd="0" presId="urn:microsoft.com/office/officeart/2005/8/layout/list1"/>
    <dgm:cxn modelId="{101F2813-6D2D-46E9-A54A-A1E2BB822B53}" type="presParOf" srcId="{93C22CC0-A3F5-4EDE-B40C-91E5DA5ECCBD}" destId="{4269586E-D776-4F7A-B4DE-33FB40EBA430}" srcOrd="0" destOrd="0" presId="urn:microsoft.com/office/officeart/2005/8/layout/list1"/>
    <dgm:cxn modelId="{EDB307AC-795E-4876-BD5C-06E5E011DD6D}" type="presParOf" srcId="{4269586E-D776-4F7A-B4DE-33FB40EBA430}" destId="{2C69EE23-82F3-46D9-852B-FAAB55A87425}" srcOrd="0" destOrd="0" presId="urn:microsoft.com/office/officeart/2005/8/layout/list1"/>
    <dgm:cxn modelId="{189E5EC9-E2BE-4F8C-9D06-63B4FB3C975A}" type="presParOf" srcId="{4269586E-D776-4F7A-B4DE-33FB40EBA430}" destId="{6767A3EA-AA49-4F61-B379-0971498DA339}" srcOrd="1" destOrd="0" presId="urn:microsoft.com/office/officeart/2005/8/layout/list1"/>
    <dgm:cxn modelId="{49F7C563-DEE6-4599-A6EA-04473CF95A22}" type="presParOf" srcId="{93C22CC0-A3F5-4EDE-B40C-91E5DA5ECCBD}" destId="{0C29A32C-18EA-44AE-973D-B966495ADF0B}" srcOrd="1" destOrd="0" presId="urn:microsoft.com/office/officeart/2005/8/layout/list1"/>
    <dgm:cxn modelId="{A9852B52-B9EF-41B4-B41B-42E8AF9A914D}" type="presParOf" srcId="{93C22CC0-A3F5-4EDE-B40C-91E5DA5ECCBD}" destId="{B8F7C295-22D3-44E6-8150-005D30DFE292}" srcOrd="2" destOrd="0" presId="urn:microsoft.com/office/officeart/2005/8/layout/list1"/>
    <dgm:cxn modelId="{CA37C6B0-4186-417B-A26D-FEAFC5D3F99D}" type="presParOf" srcId="{93C22CC0-A3F5-4EDE-B40C-91E5DA5ECCBD}" destId="{E125EB6B-0B1A-41C7-9374-8B98C313BFF4}" srcOrd="3" destOrd="0" presId="urn:microsoft.com/office/officeart/2005/8/layout/list1"/>
    <dgm:cxn modelId="{CE694BB8-1C5C-4EEE-A167-EAD15C5ECE7B}" type="presParOf" srcId="{93C22CC0-A3F5-4EDE-B40C-91E5DA5ECCBD}" destId="{E635F2C8-F326-4F8D-94E8-3986E9FE8171}" srcOrd="4" destOrd="0" presId="urn:microsoft.com/office/officeart/2005/8/layout/list1"/>
    <dgm:cxn modelId="{3CC98DBE-9331-4341-9D27-07CBB4FAC679}" type="presParOf" srcId="{E635F2C8-F326-4F8D-94E8-3986E9FE8171}" destId="{785E7A40-FCF5-4CC3-9452-88EE7BA12DCC}" srcOrd="0" destOrd="0" presId="urn:microsoft.com/office/officeart/2005/8/layout/list1"/>
    <dgm:cxn modelId="{EE4A0127-F5C3-4809-8991-BD174366015A}" type="presParOf" srcId="{E635F2C8-F326-4F8D-94E8-3986E9FE8171}" destId="{B66B0C92-0F88-43E1-85B5-6308BA3184C4}" srcOrd="1" destOrd="0" presId="urn:microsoft.com/office/officeart/2005/8/layout/list1"/>
    <dgm:cxn modelId="{C9F8FFAB-B702-4CAF-BC4F-CE322FF6A794}" type="presParOf" srcId="{93C22CC0-A3F5-4EDE-B40C-91E5DA5ECCBD}" destId="{CFA6E14C-C230-40AA-A7D3-EEBD3276CC96}" srcOrd="5" destOrd="0" presId="urn:microsoft.com/office/officeart/2005/8/layout/list1"/>
    <dgm:cxn modelId="{6CEADF64-D2EB-4AEB-B488-E3157B82E31D}" type="presParOf" srcId="{93C22CC0-A3F5-4EDE-B40C-91E5DA5ECCBD}" destId="{0E120681-6DFE-4F71-BD55-30E8715ACA28}" srcOrd="6" destOrd="0" presId="urn:microsoft.com/office/officeart/2005/8/layout/list1"/>
    <dgm:cxn modelId="{06BB544D-FE65-4EBE-BAF0-3CBDE7E66F5B}" type="presParOf" srcId="{93C22CC0-A3F5-4EDE-B40C-91E5DA5ECCBD}" destId="{632D1535-0418-4B1C-BB2C-29088F8AD917}" srcOrd="7" destOrd="0" presId="urn:microsoft.com/office/officeart/2005/8/layout/list1"/>
    <dgm:cxn modelId="{0FC27B4B-AD5D-4A72-9184-775254BD4711}" type="presParOf" srcId="{93C22CC0-A3F5-4EDE-B40C-91E5DA5ECCBD}" destId="{DF1D3AC8-06EB-4214-AA32-F91A54031276}" srcOrd="8" destOrd="0" presId="urn:microsoft.com/office/officeart/2005/8/layout/list1"/>
    <dgm:cxn modelId="{21A3161C-8030-43E9-849B-1F3895C71058}" type="presParOf" srcId="{DF1D3AC8-06EB-4214-AA32-F91A54031276}" destId="{658F4D92-CB85-4218-858C-9B4DF133C985}" srcOrd="0" destOrd="0" presId="urn:microsoft.com/office/officeart/2005/8/layout/list1"/>
    <dgm:cxn modelId="{24ED334D-D642-451D-AC42-3F26CFF6D290}" type="presParOf" srcId="{DF1D3AC8-06EB-4214-AA32-F91A54031276}" destId="{C895C7AD-5A2B-4CEE-9B61-AE0B021C108F}" srcOrd="1" destOrd="0" presId="urn:microsoft.com/office/officeart/2005/8/layout/list1"/>
    <dgm:cxn modelId="{2C3439A1-9A11-4D04-A967-889AFE39DEE3}" type="presParOf" srcId="{93C22CC0-A3F5-4EDE-B40C-91E5DA5ECCBD}" destId="{1B812CA0-CED1-457E-AAF8-F1596B6264EC}" srcOrd="9" destOrd="0" presId="urn:microsoft.com/office/officeart/2005/8/layout/list1"/>
    <dgm:cxn modelId="{4195C6A5-3C49-45F0-8DCB-55656584E02D}" type="presParOf" srcId="{93C22CC0-A3F5-4EDE-B40C-91E5DA5ECCBD}" destId="{5085F21A-8FD4-4856-B02E-04D6DF50E14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15AE-88F6-4AEE-B7D9-E8FC6085A591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F253-B843-4A68-9F50-478C1AB9C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7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15AE-88F6-4AEE-B7D9-E8FC6085A591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F253-B843-4A68-9F50-478C1AB9C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079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15AE-88F6-4AEE-B7D9-E8FC6085A591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F253-B843-4A68-9F50-478C1AB9C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19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15AE-88F6-4AEE-B7D9-E8FC6085A591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F253-B843-4A68-9F50-478C1AB9C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288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15AE-88F6-4AEE-B7D9-E8FC6085A591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F253-B843-4A68-9F50-478C1AB9C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88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15AE-88F6-4AEE-B7D9-E8FC6085A591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F253-B843-4A68-9F50-478C1AB9C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57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15AE-88F6-4AEE-B7D9-E8FC6085A591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F253-B843-4A68-9F50-478C1AB9C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15AE-88F6-4AEE-B7D9-E8FC6085A591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F253-B843-4A68-9F50-478C1AB9C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34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15AE-88F6-4AEE-B7D9-E8FC6085A591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F253-B843-4A68-9F50-478C1AB9C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15AE-88F6-4AEE-B7D9-E8FC6085A591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F253-B843-4A68-9F50-478C1AB9C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84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15AE-88F6-4AEE-B7D9-E8FC6085A591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F253-B843-4A68-9F50-478C1AB9C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89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115AE-88F6-4AEE-B7D9-E8FC6085A591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2F253-B843-4A68-9F50-478C1AB9C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8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967825"/>
            <a:ext cx="7509164" cy="12231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Moneyball: The Art of Statistical Analysis in Health-Related Professions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964" y="449580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Bradley D. Marcum</a:t>
            </a:r>
          </a:p>
          <a:p>
            <a:r>
              <a:rPr lang="en-US" dirty="0" smtClean="0"/>
              <a:t>University of Pikeville </a:t>
            </a:r>
          </a:p>
          <a:p>
            <a:r>
              <a:rPr lang="en-US" dirty="0" smtClean="0"/>
              <a:t>Kentucky College of Osteopathic Medicine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8911771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09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unit has created a number of reports that include indicators or early warning signs for students who need additional support.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01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394" y="0"/>
            <a:ext cx="9305394" cy="691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45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06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Formative Assessment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We were able to use the data to make decisions on questions with regards to performance and adjustment, and to more effectively assess the achievement of student learning outcomes within courses.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16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173"/>
            <a:ext cx="8229600" cy="1143000"/>
          </a:xfrm>
        </p:spPr>
        <p:txBody>
          <a:bodyPr/>
          <a:lstStyle/>
          <a:p>
            <a:r>
              <a:rPr lang="en-US" dirty="0" smtClean="0"/>
              <a:t>Example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1691"/>
            <a:ext cx="9144000" cy="61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717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a small academic support staff was able to transform a seasoned faculty who had spent many years teaching medical students using information based on assessing student learning using tools that was not based on data. </a:t>
            </a:r>
          </a:p>
        </p:txBody>
      </p:sp>
    </p:spTree>
    <p:extLst>
      <p:ext uri="{BB962C8B-B14F-4D97-AF65-F5344CB8AC3E}">
        <p14:creationId xmlns:p14="http://schemas.microsoft.com/office/powerpoint/2010/main" val="9377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Written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a few minutes to think of what categories you would like to track for one your exams.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85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Group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groups of three or four, discuss what categories </a:t>
            </a:r>
            <a:r>
              <a:rPr lang="en-US" dirty="0"/>
              <a:t>you came up </a:t>
            </a:r>
            <a:r>
              <a:rPr lang="en-US" dirty="0" smtClean="0"/>
              <a:t>with and discuss how that would help you better assess your questions and how that would help your program.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3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Continue to assist the faculty on using the data from ExamSoft to improve lecture and question-writing performance, and to assist in student advising.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03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Summative Assessment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dirty="0" smtClean="0"/>
              <a:t>First-time pass rates on the COMLEX exams have historically been lower than national averages and one of KYCOM’s strategic planning goals. </a:t>
            </a:r>
          </a:p>
          <a:p>
            <a:r>
              <a:rPr lang="en-US" dirty="0"/>
              <a:t>Faculty on Admissions Committee continued to believe that admissions criteria (e.g., MCAT scores, college grades) were the best predictors of how students </a:t>
            </a:r>
            <a:r>
              <a:rPr lang="en-US" dirty="0" smtClean="0"/>
              <a:t>would perform </a:t>
            </a:r>
            <a:r>
              <a:rPr lang="en-US" dirty="0"/>
              <a:t>on </a:t>
            </a:r>
            <a:r>
              <a:rPr lang="en-US" dirty="0" smtClean="0"/>
              <a:t>the COMLEX </a:t>
            </a:r>
            <a:r>
              <a:rPr lang="en-US" dirty="0"/>
              <a:t>Level </a:t>
            </a:r>
            <a:r>
              <a:rPr lang="en-US" dirty="0" smtClean="0"/>
              <a:t>1 exam. </a:t>
            </a:r>
            <a:endParaRPr lang="en-US" dirty="0"/>
          </a:p>
          <a:p>
            <a:pPr lvl="0"/>
            <a:r>
              <a:rPr lang="en-US" dirty="0" smtClean="0"/>
              <a:t>OMS-II </a:t>
            </a:r>
            <a:r>
              <a:rPr lang="en-US" dirty="0"/>
              <a:t>students take the COMSAE to gauge the base of their knowledge and ability as they prepare to take the COMLEX Level </a:t>
            </a:r>
            <a:r>
              <a:rPr lang="en-US" dirty="0" smtClean="0"/>
              <a:t>1 beginning with the Class of 2014. (</a:t>
            </a:r>
            <a:r>
              <a:rPr lang="en-US" i="1" dirty="0" smtClean="0"/>
              <a:t>r</a:t>
            </a:r>
            <a:r>
              <a:rPr lang="en-US" dirty="0" smtClean="0"/>
              <a:t> = .80)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85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Following this session: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Participants will have a better understanding of what steps to follow to engage faculty in using data to improve their teaching.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Participants will be able to identify  learning outcomes for their field of study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Participants will be able to identify test questions that address the learning outcomes.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79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Summative Assessment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None of the admissions’ criteria fit into the model of predicting how students perform on the COMSAE test</a:t>
            </a:r>
          </a:p>
          <a:p>
            <a:r>
              <a:rPr lang="en-US" dirty="0" smtClean="0"/>
              <a:t>Student performance in first year courses Cell Biology/Developmental Microanatomy &amp; Immunology and second year course Pharmacology II explain 59.8% of the variation in the COMSAE score (based on 127 students from the Classes of 2014 and 2015). </a:t>
            </a:r>
          </a:p>
          <a:p>
            <a:r>
              <a:rPr lang="en-US" dirty="0" smtClean="0"/>
              <a:t>Maybe these courses could prove useful as even earlier warning signals to improve student performance on the COMLEX Level 1. For example, test items in ExamSoft for these 3 courses could include learning outcomes that would help faculty to see where within these courses students are needing to improve so that they are better prepared for the COMLEX exam.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92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Written Exercise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236533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710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Group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groups of three or four, discuss what you came up with </a:t>
            </a:r>
            <a:r>
              <a:rPr lang="en-US" dirty="0" smtClean="0"/>
              <a:t>and </a:t>
            </a:r>
            <a:r>
              <a:rPr lang="en-US" dirty="0"/>
              <a:t>discuss </a:t>
            </a:r>
            <a:r>
              <a:rPr lang="en-US" dirty="0" smtClean="0"/>
              <a:t>issues that you are facing at your particular institution.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76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967825"/>
            <a:ext cx="7509164" cy="1223175"/>
          </a:xfrm>
        </p:spPr>
        <p:txBody>
          <a:bodyPr>
            <a:normAutofit/>
          </a:bodyPr>
          <a:lstStyle/>
          <a:p>
            <a:r>
              <a:rPr lang="en-US" dirty="0" smtClean="0"/>
              <a:t>Thank you for attending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964" y="4495800"/>
            <a:ext cx="6400800" cy="1752600"/>
          </a:xfrm>
        </p:spPr>
        <p:txBody>
          <a:bodyPr>
            <a:noAutofit/>
          </a:bodyPr>
          <a:lstStyle/>
          <a:p>
            <a:r>
              <a:rPr lang="en-US" b="1" dirty="0" smtClean="0"/>
              <a:t>Bradley D. Marcum bradleymarcum@upike.edu</a:t>
            </a:r>
          </a:p>
          <a:p>
            <a:r>
              <a:rPr lang="en-US" b="1" dirty="0" smtClean="0"/>
              <a:t>margaretsidle@upike.edu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609600"/>
            <a:ext cx="902335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35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Learning Outcome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The National Board of Osteopathic Medical Examiners’ (NBOME) COMLEX-USA examination series provide the primary assessment method to measure the following student learning outcome:</a:t>
            </a:r>
          </a:p>
          <a:p>
            <a:pPr marL="0" indent="0" algn="ctr">
              <a:buNone/>
            </a:pPr>
            <a:r>
              <a:rPr lang="en-US" i="1" dirty="0" smtClean="0"/>
              <a:t>Candidate shall demonstrate a comprehension of the concepts and principles of the biomedical, biomechanical, and clinical aspects of osteopathic medicine and related sciences by recognizing the key elements of the patient presentations.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97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240" y="1566976"/>
            <a:ext cx="9072639" cy="33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0" y="-1485900"/>
            <a:ext cx="18288000" cy="982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80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Formative Assessment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The success of using statistical analysis to make important decisions to help improve student learning within individual courses</a:t>
            </a:r>
          </a:p>
        </p:txBody>
      </p:sp>
    </p:spTree>
    <p:extLst>
      <p:ext uri="{BB962C8B-B14F-4D97-AF65-F5344CB8AC3E}">
        <p14:creationId xmlns:p14="http://schemas.microsoft.com/office/powerpoint/2010/main" val="426423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Formative Assessment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First-year students began taking their block exams as computer-based using ExamSoft.  This software allows for the incorporation of color graphics into exam questions, provides a timed component, and randomizes all questions and answer choices for each student.  </a:t>
            </a:r>
          </a:p>
        </p:txBody>
      </p:sp>
    </p:spTree>
    <p:extLst>
      <p:ext uri="{BB962C8B-B14F-4D97-AF65-F5344CB8AC3E}">
        <p14:creationId xmlns:p14="http://schemas.microsoft.com/office/powerpoint/2010/main" val="421586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245"/>
            <a:ext cx="8229600" cy="1143000"/>
          </a:xfrm>
        </p:spPr>
        <p:txBody>
          <a:bodyPr/>
          <a:lstStyle/>
          <a:p>
            <a:r>
              <a:rPr lang="en-US" dirty="0" smtClean="0"/>
              <a:t>Example Report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7835670"/>
              </p:ext>
            </p:extLst>
          </p:nvPr>
        </p:nvGraphicFramePr>
        <p:xfrm>
          <a:off x="838200" y="1219200"/>
          <a:ext cx="7543800" cy="52094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6787"/>
                <a:gridCol w="2190135"/>
                <a:gridCol w="1703439"/>
                <a:gridCol w="1703439"/>
              </a:tblGrid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StudentID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Start Time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End Time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Total Time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103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0161247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08:29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12:54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4h 25m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103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162942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08:30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11:04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2h 34m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103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0105606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08:29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11:14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2h 45m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103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0158621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08:30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12:55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4h 25m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103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0162026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08:39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13:01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4h 22m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103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0160395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08:29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11:20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2h 51m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103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0162716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08:29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11:10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2h 41m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103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0162703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08:30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10:44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2h 14m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103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0158626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08:31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11:50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3h 19m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103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0160132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08:28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11:06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2h 38m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103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0158868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08:29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12:08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3h 39m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103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162027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08:29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12:03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3h 34m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103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0159739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08:30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12:09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3h 39m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103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0158869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08:30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12:02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3h 32m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103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0160173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08:30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11:03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2h 33m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103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0159743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08:29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11:12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2h 43m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103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0157253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08:29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10:43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2h 14m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103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0160133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08:28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11:26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2h 58m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103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0160134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08:29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11:32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3h 03m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103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154177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08:29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12:55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4h 26m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103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0157255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08:29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11:02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2h 33m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103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35731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08:30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12:54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4h 24m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103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0159746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08:29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11:14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2h 45m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103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0161248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08:29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10:45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2h 16m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455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670" y="-381000"/>
            <a:ext cx="9485670" cy="754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03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Formative Assessment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The software makes tracking student performance much easier and provides substantially more data to both faculty and students for use in improving performance.  </a:t>
            </a:r>
          </a:p>
        </p:txBody>
      </p:sp>
    </p:spTree>
    <p:extLst>
      <p:ext uri="{BB962C8B-B14F-4D97-AF65-F5344CB8AC3E}">
        <p14:creationId xmlns:p14="http://schemas.microsoft.com/office/powerpoint/2010/main" val="111141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3.1.3337"/>
  <p:tag name="PPTVERSION" val="14"/>
  <p:tag name="TPOS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832</Words>
  <Application>Microsoft Office PowerPoint</Application>
  <PresentationFormat>On-screen Show (4:3)</PresentationFormat>
  <Paragraphs>151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Moneyball: The Art of Statistical Analysis in Health-Related Professions</vt:lpstr>
      <vt:lpstr>Session Goals</vt:lpstr>
      <vt:lpstr>Student Learning Outcome</vt:lpstr>
      <vt:lpstr>Background</vt:lpstr>
      <vt:lpstr>Formative Assessment </vt:lpstr>
      <vt:lpstr>Formative Assessment </vt:lpstr>
      <vt:lpstr>Example Report</vt:lpstr>
      <vt:lpstr>Sample Report</vt:lpstr>
      <vt:lpstr>Formative Assessment </vt:lpstr>
      <vt:lpstr>Example Report</vt:lpstr>
      <vt:lpstr>PowerPoint Presentation</vt:lpstr>
      <vt:lpstr>PowerPoint Presentation</vt:lpstr>
      <vt:lpstr>Formative Assessment </vt:lpstr>
      <vt:lpstr>Example Report</vt:lpstr>
      <vt:lpstr>Professional Development</vt:lpstr>
      <vt:lpstr>Written Exercise</vt:lpstr>
      <vt:lpstr>Small Group Discussion</vt:lpstr>
      <vt:lpstr>Professional Development</vt:lpstr>
      <vt:lpstr>Summative Assessment </vt:lpstr>
      <vt:lpstr>Summative Assessment </vt:lpstr>
      <vt:lpstr>Written Exercise</vt:lpstr>
      <vt:lpstr>Small Group Discussion</vt:lpstr>
      <vt:lpstr>Thank you for attending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 Wright Sidle</dc:creator>
  <cp:lastModifiedBy>Marcum, Brad D.</cp:lastModifiedBy>
  <cp:revision>19</cp:revision>
  <dcterms:created xsi:type="dcterms:W3CDTF">2013-09-27T17:03:17Z</dcterms:created>
  <dcterms:modified xsi:type="dcterms:W3CDTF">2014-08-26T20:43:51Z</dcterms:modified>
</cp:coreProperties>
</file>