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62" r:id="rId1"/>
  </p:sldMasterIdLst>
  <p:notesMasterIdLst>
    <p:notesMasterId r:id="rId30"/>
  </p:notesMasterIdLst>
  <p:sldIdLst>
    <p:sldId id="356" r:id="rId2"/>
    <p:sldId id="314" r:id="rId3"/>
    <p:sldId id="313" r:id="rId4"/>
    <p:sldId id="309" r:id="rId5"/>
    <p:sldId id="315" r:id="rId6"/>
    <p:sldId id="342" r:id="rId7"/>
    <p:sldId id="298" r:id="rId8"/>
    <p:sldId id="359" r:id="rId9"/>
    <p:sldId id="343" r:id="rId10"/>
    <p:sldId id="344" r:id="rId11"/>
    <p:sldId id="345" r:id="rId12"/>
    <p:sldId id="346" r:id="rId13"/>
    <p:sldId id="347" r:id="rId14"/>
    <p:sldId id="350" r:id="rId15"/>
    <p:sldId id="352" r:id="rId16"/>
    <p:sldId id="353" r:id="rId17"/>
    <p:sldId id="341" r:id="rId18"/>
    <p:sldId id="297" r:id="rId19"/>
    <p:sldId id="299" r:id="rId20"/>
    <p:sldId id="303" r:id="rId21"/>
    <p:sldId id="304" r:id="rId22"/>
    <p:sldId id="280" r:id="rId23"/>
    <p:sldId id="306" r:id="rId24"/>
    <p:sldId id="318" r:id="rId25"/>
    <p:sldId id="305" r:id="rId26"/>
    <p:sldId id="316" r:id="rId27"/>
    <p:sldId id="354" r:id="rId28"/>
    <p:sldId id="36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EMI Evidence-Based analysis</c:v>
                </c:pt>
              </c:strCache>
            </c:strRef>
          </c:tx>
          <c:dPt>
            <c:idx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</c:f>
              <c:strCache>
                <c:ptCount val="1"/>
                <c:pt idx="0">
                  <c:v>ENGL 103 Evidence-based analysis Score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Non-EMI Evidence-based analysis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</c:f>
              <c:strCache>
                <c:ptCount val="1"/>
                <c:pt idx="0">
                  <c:v>ENGL 103 Evidence-based analysis Score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2.2</c:v>
                </c:pt>
              </c:numCache>
            </c:numRef>
          </c:val>
        </c:ser>
        <c:dLbls/>
        <c:axId val="482635704"/>
        <c:axId val="482638760"/>
      </c:barChart>
      <c:catAx>
        <c:axId val="482635704"/>
        <c:scaling>
          <c:orientation val="minMax"/>
        </c:scaling>
        <c:axPos val="b"/>
        <c:tickLblPos val="nextTo"/>
        <c:crossAx val="482638760"/>
        <c:crosses val="autoZero"/>
        <c:auto val="1"/>
        <c:lblAlgn val="ctr"/>
        <c:lblOffset val="100"/>
      </c:catAx>
      <c:valAx>
        <c:axId val="482638760"/>
        <c:scaling>
          <c:orientation val="minMax"/>
          <c:max val="5.0"/>
          <c:min val="1.0"/>
        </c:scaling>
        <c:axPos val="l"/>
        <c:majorGridlines/>
        <c:numFmt formatCode="General" sourceLinked="1"/>
        <c:tickLblPos val="nextTo"/>
        <c:crossAx val="4826357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88E9F-5667-4B4E-A276-B2C094E21800}" type="datetimeFigureOut">
              <a:rPr lang="en-US" smtClean="0"/>
              <a:pPr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B0807-2AB4-D74D-A75A-7EBF24C1B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45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Inter-rater</a:t>
            </a:r>
            <a:r>
              <a:rPr lang="en-US" baseline="0" dirty="0" smtClean="0"/>
              <a:t> reliability adequate (three pre-scored essays)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0807-2AB4-D74D-A75A-7EBF24C1B1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Explains</a:t>
            </a:r>
            <a:r>
              <a:rPr lang="en-US" baseline="0" dirty="0" smtClean="0"/>
              <a:t> my ENGL 360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B0807-2AB4-D74D-A75A-7EBF24C1B1E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C49BF1-FCD3-4395-8FF6-0047AF66228E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61222-2C8B-4501-BE87-6797EC025925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B7EAE1-CAAC-4AEF-919E-158692B1E55E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8,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4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5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6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7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8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9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0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1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2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3.docx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2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13170"/>
            <a:ext cx="8228013" cy="2609456"/>
          </a:xfrm>
        </p:spPr>
        <p:txBody>
          <a:bodyPr/>
          <a:lstStyle/>
          <a:p>
            <a:r>
              <a:rPr lang="en-US" sz="3600" dirty="0" smtClean="0"/>
              <a:t>Uncovering the Learning Experience Hidden by </a:t>
            </a:r>
            <a:r>
              <a:rPr lang="en-US" sz="3600" dirty="0" smtClean="0"/>
              <a:t>GPA: A </a:t>
            </a:r>
            <a:r>
              <a:rPr lang="en-US" sz="3600" dirty="0" smtClean="0"/>
              <a:t>Story of Partnerships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649814"/>
            <a:ext cx="8418558" cy="1751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Karen Nulton,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dirty="0"/>
              <a:t>Director of Writing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Barbara </a:t>
            </a:r>
            <a:r>
              <a:rPr lang="en-US" dirty="0" err="1" smtClean="0"/>
              <a:t>Hoekje</a:t>
            </a:r>
            <a:r>
              <a:rPr lang="en-US" dirty="0" smtClean="0"/>
              <a:t>, </a:t>
            </a:r>
            <a:r>
              <a:rPr lang="en-US" dirty="0" err="1" smtClean="0"/>
              <a:t>Ph.D</a:t>
            </a:r>
            <a:endParaRPr lang="en-US" dirty="0" smtClean="0"/>
          </a:p>
          <a:p>
            <a:r>
              <a:rPr lang="en-US" dirty="0" smtClean="0"/>
              <a:t>Director of the English Language Center</a:t>
            </a:r>
          </a:p>
          <a:p>
            <a:r>
              <a:rPr lang="en-US" dirty="0" smtClean="0"/>
              <a:t>Drexel </a:t>
            </a:r>
            <a:r>
              <a:rPr lang="en-US" dirty="0" smtClean="0"/>
              <a:t>University</a:t>
            </a:r>
          </a:p>
          <a:p>
            <a:r>
              <a:rPr lang="en-US" dirty="0" smtClean="0"/>
              <a:t>September 11,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038" y="5770297"/>
            <a:ext cx="708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Writing Assessment Advisory Committee: </a:t>
            </a:r>
            <a:r>
              <a:rPr lang="en-US" dirty="0"/>
              <a:t>Rebecca Ingalls, Valerie Fox, Anne Erickson, Fred Siegel, Mariana Mendez, Marshall Warfield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Citation: In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402638" y="603726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523041"/>
              </p:ext>
            </p:extLst>
          </p:nvPr>
        </p:nvGraphicFramePr>
        <p:xfrm>
          <a:off x="950281" y="2311159"/>
          <a:ext cx="6606400" cy="4226713"/>
        </p:xfrm>
        <a:graphic>
          <a:graphicData uri="http://schemas.openxmlformats.org/presentationml/2006/ole">
            <p:oleObj spid="_x0000_s50189" name="Document" r:id="rId3" imgW="5994179" imgH="327647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60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Citation: 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402638" y="6683621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352261"/>
              </p:ext>
            </p:extLst>
          </p:nvPr>
        </p:nvGraphicFramePr>
        <p:xfrm>
          <a:off x="1574799" y="1708150"/>
          <a:ext cx="6827839" cy="5149850"/>
        </p:xfrm>
        <a:graphic>
          <a:graphicData uri="http://schemas.openxmlformats.org/presentationml/2006/ole">
            <p:oleObj spid="_x0000_s51213" name="Document" r:id="rId3" imgW="5994179" imgH="344157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41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talk about these results?  Setting the FWP standard. . .</a:t>
            </a:r>
          </a:p>
          <a:p>
            <a:r>
              <a:rPr lang="en-US" dirty="0" smtClean="0"/>
              <a:t>Scores of 5, 4, 3 meet FWP standards</a:t>
            </a:r>
          </a:p>
          <a:p>
            <a:r>
              <a:rPr lang="en-US" dirty="0" smtClean="0"/>
              <a:t>Scores of 2, 1 do not meet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21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Setting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0061683"/>
              </p:ext>
            </p:extLst>
          </p:nvPr>
        </p:nvGraphicFramePr>
        <p:xfrm>
          <a:off x="915961" y="2025348"/>
          <a:ext cx="7298575" cy="4429239"/>
        </p:xfrm>
        <a:graphic>
          <a:graphicData uri="http://schemas.openxmlformats.org/presentationml/2006/ole">
            <p:oleObj spid="_x0000_s52237" name="Document" r:id="rId3" imgW="5994179" imgH="309868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076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Nature of cognitive &amp; academic language proficiency (“CALP”)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929631"/>
            <a:ext cx="8228013" cy="222349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Do the students have sufficient language resources to manage a cognitively complex  (decontextualized, metalinguistic) task?</a:t>
            </a:r>
          </a:p>
          <a:p>
            <a:endParaRPr lang="en-US" sz="2800" dirty="0" smtClean="0"/>
          </a:p>
          <a:p>
            <a:pPr algn="l"/>
            <a:r>
              <a:rPr lang="en-US" sz="2800" dirty="0"/>
              <a:t>Language Form &amp; Meaning (LFM</a:t>
            </a:r>
            <a:r>
              <a:rPr lang="en-US" sz="2800" dirty="0" smtClean="0"/>
              <a:t>) 5 </a:t>
            </a:r>
            <a:r>
              <a:rPr lang="en-US" sz="2800" dirty="0" smtClean="0"/>
              <a:t>point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Dr. Barbara </a:t>
            </a:r>
            <a:r>
              <a:rPr lang="en-US" dirty="0" err="1" smtClean="0"/>
              <a:t>Hoekje</a:t>
            </a:r>
            <a:r>
              <a:rPr lang="en-US" dirty="0" smtClean="0"/>
              <a:t>, Director, English Language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31787"/>
            <a:ext cx="8228013" cy="1927225"/>
          </a:xfrm>
        </p:spPr>
        <p:txBody>
          <a:bodyPr/>
          <a:lstStyle/>
          <a:p>
            <a:r>
              <a:rPr lang="en-US" sz="4800" dirty="0" smtClean="0"/>
              <a:t>Level 4: </a:t>
            </a:r>
            <a:r>
              <a:rPr lang="en-US" sz="4800" dirty="0" smtClean="0"/>
              <a:t>Threshold </a:t>
            </a:r>
            <a:r>
              <a:rPr lang="en-US" sz="4800" dirty="0" smtClean="0"/>
              <a:t>level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559423"/>
            <a:ext cx="8228013" cy="282883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 smtClean="0"/>
              <a:t>Level at </a:t>
            </a:r>
            <a:r>
              <a:rPr lang="en-US" sz="3600" dirty="0"/>
              <a:t>which the </a:t>
            </a:r>
            <a:r>
              <a:rPr lang="en-US" sz="3600" dirty="0" smtClean="0"/>
              <a:t>writer</a:t>
            </a:r>
            <a:r>
              <a:rPr lang="en-US" sz="3600" dirty="0" smtClean="0"/>
              <a:t> </a:t>
            </a:r>
            <a:r>
              <a:rPr lang="en-US" sz="3600" dirty="0" smtClean="0"/>
              <a:t>i</a:t>
            </a:r>
            <a:r>
              <a:rPr lang="en-US" sz="3600" dirty="0" smtClean="0"/>
              <a:t>s </a:t>
            </a:r>
            <a:r>
              <a:rPr lang="en-US" sz="3600" dirty="0"/>
              <a:t>able to effectively use language resources to create meaning </a:t>
            </a:r>
            <a:endParaRPr lang="en-US" sz="3600" dirty="0" smtClean="0"/>
          </a:p>
          <a:p>
            <a:pPr marL="571500" indent="-571500" algn="l">
              <a:buFont typeface="Arial"/>
              <a:buChar char="•"/>
            </a:pPr>
            <a:r>
              <a:rPr lang="en-US" sz="3600" dirty="0"/>
              <a:t>Only 30% of </a:t>
            </a:r>
            <a:r>
              <a:rPr lang="en-US" sz="3600" dirty="0" smtClean="0"/>
              <a:t>ENGL 101 (ESL) essays </a:t>
            </a:r>
            <a:r>
              <a:rPr lang="en-US" sz="3600" dirty="0"/>
              <a:t>reached threshold proficiency </a:t>
            </a:r>
            <a:r>
              <a:rPr lang="en-US" sz="3600" dirty="0" smtClean="0"/>
              <a:t>level</a:t>
            </a:r>
          </a:p>
          <a:p>
            <a:pPr marL="571500" indent="-571500" algn="l">
              <a:buFont typeface="Arial"/>
              <a:buChar char="•"/>
            </a:pPr>
            <a:r>
              <a:rPr lang="en-US" sz="3600" dirty="0"/>
              <a:t>Corresponds with FWP analysis of not meeting cut 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59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based on FWP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</a:t>
            </a:r>
            <a:r>
              <a:rPr lang="en-US" dirty="0" smtClean="0"/>
              <a:t>focus on </a:t>
            </a:r>
            <a:r>
              <a:rPr lang="en-US" dirty="0" smtClean="0"/>
              <a:t>First-Year Writing Program </a:t>
            </a:r>
            <a:r>
              <a:rPr lang="en-US" dirty="0" smtClean="0"/>
              <a:t>ESL sections (faculty meetings, faculty discussing samples, new Associate Director with ELL Ph.D.)</a:t>
            </a:r>
          </a:p>
          <a:p>
            <a:r>
              <a:rPr lang="en-US" dirty="0" smtClean="0"/>
              <a:t>Lang 180 (</a:t>
            </a:r>
            <a:r>
              <a:rPr lang="en-US" dirty="0" smtClean="0"/>
              <a:t>partnership: English Language Center, First-Year Writing Program, Academic Advising Retention and Diversity, </a:t>
            </a:r>
            <a:r>
              <a:rPr lang="en-US" dirty="0" smtClean="0"/>
              <a:t>Writing assessment)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633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 180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Precursor to ENGL 101, 102, 103 (ESL sections)</a:t>
            </a:r>
          </a:p>
          <a:p>
            <a:r>
              <a:rPr lang="en-US" dirty="0" smtClean="0"/>
              <a:t>Added value to students’ ability to describe (pre/post assessment)</a:t>
            </a:r>
          </a:p>
          <a:p>
            <a:r>
              <a:rPr lang="en-US" dirty="0" smtClean="0"/>
              <a:t>Added value to slow acculturation process (faculty </a:t>
            </a:r>
            <a:r>
              <a:rPr lang="en-US" dirty="0" smtClean="0"/>
              <a:t>evaluations</a:t>
            </a:r>
            <a:r>
              <a:rPr lang="en-US" dirty="0" smtClean="0"/>
              <a:t>, student evaluations)</a:t>
            </a:r>
          </a:p>
          <a:p>
            <a:r>
              <a:rPr lang="en-US" dirty="0" smtClean="0"/>
              <a:t>Did not add significant value to students’ language skills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Revealed students NOT on sequence to complete ENGL 101, 102, 103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Recommend credit limit to complete FWP sequence</a:t>
            </a:r>
          </a:p>
          <a:p>
            <a:pPr lvl="1"/>
            <a:r>
              <a:rPr lang="en-US" dirty="0" smtClean="0"/>
              <a:t>Recommend higher TOEFL scores or more supports for non-EMI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1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506146" cy="1406770"/>
          </a:xfrm>
        </p:spPr>
        <p:txBody>
          <a:bodyPr/>
          <a:lstStyle/>
          <a:p>
            <a:r>
              <a:rPr lang="en-US" sz="2800" dirty="0" smtClean="0"/>
              <a:t>Looking at Writing in Co-op (Partnership with </a:t>
            </a:r>
            <a:r>
              <a:rPr lang="en-US" sz="2800" dirty="0" err="1" smtClean="0"/>
              <a:t>Steinbright</a:t>
            </a:r>
            <a:r>
              <a:rPr lang="en-US" sz="2800" dirty="0" smtClean="0"/>
              <a:t> Career Development Center)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Tool:  Co-op Reflective Analysis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dirty="0"/>
              <a:t>“</a:t>
            </a:r>
            <a:r>
              <a:rPr lang="en-US" i="1" dirty="0"/>
              <a:t>Please submit a 400 word reflective analysis on how one aspect of this co-op experience relates to a personal, academic, or professional goal that you are pursuing at Drexel. Be specific about both your goal and how one aspect of the co-op relates to this goal.”</a:t>
            </a:r>
            <a:endParaRPr lang="en-US" dirty="0"/>
          </a:p>
          <a:p>
            <a:pPr lvl="1"/>
            <a:endParaRPr lang="en-US" dirty="0" smtClean="0"/>
          </a:p>
          <a:p>
            <a:pPr marL="349250" lvl="1" indent="0">
              <a:buNone/>
            </a:pPr>
            <a:r>
              <a:rPr lang="en-US" dirty="0" smtClean="0"/>
              <a:t>Scoring:  2010-2012, internal and Drexel-wide (N=2619)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16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65167"/>
          </a:xfrm>
        </p:spPr>
        <p:txBody>
          <a:bodyPr/>
          <a:lstStyle/>
          <a:p>
            <a:r>
              <a:rPr lang="en-US" dirty="0" smtClean="0"/>
              <a:t>What did we find? 2010 </a:t>
            </a:r>
            <a:br>
              <a:rPr lang="en-US" dirty="0" smtClean="0"/>
            </a:br>
            <a:r>
              <a:rPr lang="en-US" dirty="0" err="1" smtClean="0"/>
              <a:t>n</a:t>
            </a:r>
            <a:r>
              <a:rPr lang="en-US" dirty="0" smtClean="0"/>
              <a:t>=890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824605"/>
              </p:ext>
            </p:extLst>
          </p:nvPr>
        </p:nvGraphicFramePr>
        <p:xfrm>
          <a:off x="739775" y="2213907"/>
          <a:ext cx="7124700" cy="4468813"/>
        </p:xfrm>
        <a:graphic>
          <a:graphicData uri="http://schemas.openxmlformats.org/presentationml/2006/ole">
            <p:oleObj spid="_x0000_s4135" name="Document" r:id="rId3" imgW="6019578" imgH="372096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80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740"/>
            <a:ext cx="8506146" cy="1625758"/>
          </a:xfrm>
        </p:spPr>
        <p:txBody>
          <a:bodyPr/>
          <a:lstStyle/>
          <a:p>
            <a:r>
              <a:rPr lang="en-US" dirty="0" smtClean="0"/>
              <a:t>Communication Learning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Students will employ an understanding of audience, purpose and context to communicate effectively in a range of situations using appropriate media.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452138"/>
          </a:xfrm>
        </p:spPr>
        <p:txBody>
          <a:bodyPr/>
          <a:lstStyle/>
          <a:p>
            <a:r>
              <a:rPr lang="en-US" dirty="0" smtClean="0"/>
              <a:t>2011 </a:t>
            </a:r>
            <a:br>
              <a:rPr lang="en-US" dirty="0" smtClean="0"/>
            </a:br>
            <a:r>
              <a:rPr lang="en-US" dirty="0" err="1" smtClean="0"/>
              <a:t>n</a:t>
            </a:r>
            <a:r>
              <a:rPr lang="en-US" dirty="0" smtClean="0"/>
              <a:t>=1640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402638" y="603726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185448"/>
              </p:ext>
            </p:extLst>
          </p:nvPr>
        </p:nvGraphicFramePr>
        <p:xfrm>
          <a:off x="739775" y="1797279"/>
          <a:ext cx="6832477" cy="5112196"/>
        </p:xfrm>
        <a:graphic>
          <a:graphicData uri="http://schemas.openxmlformats.org/presentationml/2006/ole">
            <p:oleObj spid="_x0000_s5159" name="Document" r:id="rId3" imgW="6019578" imgH="353047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80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026656"/>
              </p:ext>
            </p:extLst>
          </p:nvPr>
        </p:nvGraphicFramePr>
        <p:xfrm>
          <a:off x="739775" y="2167987"/>
          <a:ext cx="6829425" cy="4348163"/>
        </p:xfrm>
        <a:graphic>
          <a:graphicData uri="http://schemas.openxmlformats.org/presentationml/2006/ole">
            <p:oleObj spid="_x0000_s6183" name="Document" r:id="rId3" imgW="5994179" imgH="347967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4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the 2010-11 Co-op writing data support FWP interpretations? N=1640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402638" y="6812280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4552755"/>
              </p:ext>
            </p:extLst>
          </p:nvPr>
        </p:nvGraphicFramePr>
        <p:xfrm>
          <a:off x="962798" y="2019660"/>
          <a:ext cx="6739603" cy="4838339"/>
        </p:xfrm>
        <a:graphic>
          <a:graphicData uri="http://schemas.openxmlformats.org/presentationml/2006/ole">
            <p:oleObj spid="_x0000_s7207" name="Document" r:id="rId3" imgW="6019578" imgH="344157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Co-op cut score by EMI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402638" y="6037263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3453436"/>
              </p:ext>
            </p:extLst>
          </p:nvPr>
        </p:nvGraphicFramePr>
        <p:xfrm>
          <a:off x="457200" y="2532135"/>
          <a:ext cx="6276975" cy="3943274"/>
        </p:xfrm>
        <a:graphic>
          <a:graphicData uri="http://schemas.openxmlformats.org/presentationml/2006/ole">
            <p:oleObj spid="_x0000_s9254" name="Document" r:id="rId3" imgW="5994179" imgH="342887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32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026656"/>
              </p:ext>
            </p:extLst>
          </p:nvPr>
        </p:nvGraphicFramePr>
        <p:xfrm>
          <a:off x="739775" y="2167987"/>
          <a:ext cx="6829425" cy="4348163"/>
        </p:xfrm>
        <a:graphic>
          <a:graphicData uri="http://schemas.openxmlformats.org/presentationml/2006/ole">
            <p:oleObj spid="_x0000_s48152" name="Document" r:id="rId3" imgW="5994179" imgH="347967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4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Language/clarity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402638" y="60372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428374"/>
              </p:ext>
            </p:extLst>
          </p:nvPr>
        </p:nvGraphicFramePr>
        <p:xfrm>
          <a:off x="457200" y="2040483"/>
          <a:ext cx="6645902" cy="4259115"/>
        </p:xfrm>
        <a:graphic>
          <a:graphicData uri="http://schemas.openxmlformats.org/presentationml/2006/ole">
            <p:oleObj spid="_x0000_s8230" name="Document" r:id="rId4" imgW="6019578" imgH="349237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7151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625758"/>
          </a:xfrm>
        </p:spPr>
        <p:txBody>
          <a:bodyPr/>
          <a:lstStyle/>
          <a:p>
            <a:r>
              <a:rPr lang="en-US" dirty="0" smtClean="0"/>
              <a:t>GPA: Fall term, 2011</a:t>
            </a:r>
            <a:br>
              <a:rPr lang="en-US" dirty="0" smtClean="0"/>
            </a:br>
            <a:r>
              <a:rPr lang="en-US" dirty="0" smtClean="0"/>
              <a:t>	 </a:t>
            </a:r>
            <a:r>
              <a:rPr lang="en-US" dirty="0" err="1" smtClean="0"/>
              <a:t>n</a:t>
            </a:r>
            <a:r>
              <a:rPr lang="en-US" dirty="0" smtClean="0"/>
              <a:t>=2,867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321282"/>
            <a:ext cx="7947025" cy="41899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</a:p>
          <a:p>
            <a:r>
              <a:rPr lang="en-US" dirty="0" smtClean="0"/>
              <a:t>329=Int’l students </a:t>
            </a:r>
          </a:p>
          <a:p>
            <a:pPr lvl="1"/>
            <a:r>
              <a:rPr lang="en-US" dirty="0" smtClean="0"/>
              <a:t>term GPA 3.07    winter, 2014 Cum GPA 3.13</a:t>
            </a:r>
          </a:p>
          <a:p>
            <a:r>
              <a:rPr lang="en-US" dirty="0" smtClean="0"/>
              <a:t>205=ESL sections </a:t>
            </a:r>
          </a:p>
          <a:p>
            <a:pPr lvl="1"/>
            <a:r>
              <a:rPr lang="en-US" dirty="0" smtClean="0"/>
              <a:t>term GPA 3.01    winter, 2014 Cum GPA 3.09</a:t>
            </a:r>
          </a:p>
          <a:p>
            <a:r>
              <a:rPr lang="en-US" dirty="0" smtClean="0"/>
              <a:t>124=Int’l regular track </a:t>
            </a:r>
          </a:p>
          <a:p>
            <a:pPr lvl="1"/>
            <a:r>
              <a:rPr lang="en-US" dirty="0" smtClean="0"/>
              <a:t>term GPA 3.17    winter, 2014  Cum GPA 3.19</a:t>
            </a:r>
          </a:p>
          <a:p>
            <a:r>
              <a:rPr lang="en-US" dirty="0" smtClean="0"/>
              <a:t>2538=Domestic</a:t>
            </a:r>
          </a:p>
          <a:p>
            <a:pPr lvl="1"/>
            <a:r>
              <a:rPr lang="en-US" dirty="0" smtClean="0"/>
              <a:t> term GPA 3.08    winter, 2014 Cum GPA 3.02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GPA hides an important story. International </a:t>
            </a:r>
            <a:r>
              <a:rPr lang="en-US" dirty="0" smtClean="0"/>
              <a:t>students from non-EMI countries need more language skills on entrance or more support while they are here</a:t>
            </a:r>
          </a:p>
          <a:p>
            <a:pPr lvl="1"/>
            <a:r>
              <a:rPr lang="en-US" dirty="0" smtClean="0"/>
              <a:t>Need to change discussion from language deficit to cultural exchange</a:t>
            </a:r>
          </a:p>
          <a:p>
            <a:r>
              <a:rPr lang="en-US" dirty="0" smtClean="0"/>
              <a:t>Credit-limit needed to complete</a:t>
            </a:r>
            <a:r>
              <a:rPr lang="en-US" dirty="0" smtClean="0"/>
              <a:t> </a:t>
            </a:r>
            <a:r>
              <a:rPr lang="en-US" dirty="0" smtClean="0"/>
              <a:t>ENGL 101-103</a:t>
            </a:r>
            <a:r>
              <a:rPr lang="en-US" dirty="0" smtClean="0"/>
              <a:t> </a:t>
            </a:r>
            <a:r>
              <a:rPr lang="en-US" dirty="0" smtClean="0"/>
              <a:t>sequence</a:t>
            </a:r>
            <a:endParaRPr lang="en-US" dirty="0" smtClean="0"/>
          </a:p>
          <a:p>
            <a:r>
              <a:rPr lang="en-US" dirty="0" smtClean="0"/>
              <a:t>Partnering </a:t>
            </a:r>
            <a:r>
              <a:rPr lang="en-US" dirty="0" smtClean="0"/>
              <a:t>with </a:t>
            </a:r>
            <a:r>
              <a:rPr lang="en-US" dirty="0" err="1" smtClean="0"/>
              <a:t>Steinbright</a:t>
            </a:r>
            <a:r>
              <a:rPr lang="en-US" dirty="0" smtClean="0"/>
              <a:t> Career Development Center </a:t>
            </a:r>
            <a:r>
              <a:rPr lang="en-US" dirty="0" smtClean="0"/>
              <a:t>to look at employer/student EMI </a:t>
            </a:r>
            <a:r>
              <a:rPr lang="en-US" dirty="0" smtClean="0"/>
              <a:t>status and communication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6125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724039"/>
          </a:xfrm>
        </p:spPr>
        <p:txBody>
          <a:bodyPr/>
          <a:lstStyle/>
          <a:p>
            <a:r>
              <a:rPr lang="en-US" dirty="0" smtClean="0"/>
              <a:t>Conversations? Comments?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739775" y="6037263"/>
            <a:ext cx="766286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65613" y="3609975"/>
          <a:ext cx="328612" cy="12700"/>
        </p:xfrm>
        <a:graphic>
          <a:graphicData uri="http://schemas.openxmlformats.org/presentationml/2006/ole">
            <p:oleObj spid="_x0000_s38954" name="Document" r:id="rId3" imgW="32914286" imgH="1269841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406400"/>
            <a:ext cx="7024687" cy="152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>
                <a:ea typeface="ＭＳ Ｐゴシック" pitchFamily="-108" charset="-128"/>
                <a:cs typeface="ＭＳ Ｐゴシック" pitchFamily="-108" charset="-128"/>
              </a:rPr>
              <a:t> </a:t>
            </a:r>
            <a:endParaRPr lang="en-US" sz="32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78806" y="2372442"/>
          <a:ext cx="5443537" cy="4064000"/>
        </p:xfrm>
        <a:graphic>
          <a:graphicData uri="http://schemas.openxmlformats.org/presentationml/2006/ole">
            <p:oleObj spid="_x0000_s38955" name="Document" r:id="rId4" imgW="37892063" imgH="28292063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5007" y="406400"/>
            <a:ext cx="432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Assessing Writing at Drexel:   Overview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08964"/>
          </a:xfrm>
        </p:spPr>
        <p:txBody>
          <a:bodyPr/>
          <a:lstStyle/>
          <a:p>
            <a:r>
              <a:rPr lang="en-US" sz="3200" dirty="0" smtClean="0"/>
              <a:t>Looking for evidence of writing skills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First year writing program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Overall (and by college)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By international status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</a:t>
            </a:r>
            <a:r>
              <a:rPr lang="en-US" dirty="0" smtClean="0"/>
              <a:t>-op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By Co-op (and by college)</a:t>
            </a:r>
          </a:p>
          <a:p>
            <a:pPr marL="800100" lvl="1" indent="-457200">
              <a:buAutoNum type="arabicPeriod"/>
            </a:pPr>
            <a:r>
              <a:rPr lang="en-US" dirty="0" smtClean="0"/>
              <a:t>By International status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74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Portfolio</a:t>
            </a:r>
            <a:endParaRPr lang="en-US" dirty="0"/>
          </a:p>
        </p:txBody>
      </p:sp>
      <p:pic>
        <p:nvPicPr>
          <p:cNvPr id="4" name="Content Placeholder 3" descr="Screen shot 2013-09-04 at 10.09.47 AM-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33" b="-5033"/>
          <a:stretch>
            <a:fillRect/>
          </a:stretch>
        </p:blipFill>
        <p:spPr>
          <a:xfrm>
            <a:off x="529393" y="1240937"/>
            <a:ext cx="8054398" cy="58506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990369"/>
          </a:xfrm>
        </p:spPr>
        <p:txBody>
          <a:bodyPr/>
          <a:lstStyle/>
          <a:p>
            <a:r>
              <a:rPr lang="en-US" sz="4000" dirty="0" smtClean="0"/>
              <a:t>Tools to answer questions for </a:t>
            </a:r>
            <a:r>
              <a:rPr lang="en-US" sz="4000" dirty="0" smtClean="0"/>
              <a:t>FWP</a:t>
            </a:r>
            <a:br>
              <a:rPr lang="en-US" sz="4000" dirty="0" smtClean="0"/>
            </a:br>
            <a:r>
              <a:rPr lang="en-US" sz="4000" dirty="0" smtClean="0"/>
              <a:t>ENGL </a:t>
            </a:r>
            <a:r>
              <a:rPr lang="en-US" sz="4000" dirty="0" smtClean="0"/>
              <a:t>103 Portfolio task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7200" b="1" dirty="0"/>
              <a:t>Task: Create an evidence based argument to a chosen audience about whether you have met one of the FWP learning goals. Use your own writing as evidence. Use MLA.</a:t>
            </a:r>
          </a:p>
          <a:p>
            <a:pPr lvl="1"/>
            <a:r>
              <a:rPr lang="en-US" sz="7000" dirty="0"/>
              <a:t>Pulled samples from </a:t>
            </a:r>
            <a:r>
              <a:rPr lang="en-US" sz="7000" i="1" dirty="0" err="1"/>
              <a:t>iWebfolio</a:t>
            </a:r>
            <a:r>
              <a:rPr lang="en-US" sz="7000" dirty="0"/>
              <a:t>: scored 376 </a:t>
            </a:r>
          </a:p>
          <a:p>
            <a:pPr lvl="1"/>
            <a:r>
              <a:rPr lang="en-US" sz="7000" dirty="0"/>
              <a:t>Scored reflective analysis as evidence-based argument using 5-pt rubric</a:t>
            </a:r>
            <a:endParaRPr lang="en-US" sz="7000" dirty="0" smtClean="0"/>
          </a:p>
          <a:p>
            <a:pPr lvl="1"/>
            <a:r>
              <a:rPr lang="en-US" sz="7000" dirty="0" smtClean="0"/>
              <a:t>Scored </a:t>
            </a:r>
            <a:r>
              <a:rPr lang="en-US" sz="7000" dirty="0"/>
              <a:t>“Audience” separately using 4-pt rubric</a:t>
            </a:r>
          </a:p>
          <a:p>
            <a:pPr lvl="1"/>
            <a:r>
              <a:rPr lang="en-US" sz="7000" dirty="0"/>
              <a:t>Scored in-text and Works Cited documentation separately (binary-yes/no)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32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endParaRPr lang="en-US" sz="36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326629" y="2770094"/>
          <a:ext cx="5994400" cy="3302000"/>
        </p:xfrm>
        <a:graphic>
          <a:graphicData uri="http://schemas.openxmlformats.org/presentationml/2006/ole">
            <p:oleObj spid="_x0000_s22552" name="Document" r:id="rId4" imgW="23974603" imgH="1320634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122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31787"/>
            <a:ext cx="8228013" cy="1927225"/>
          </a:xfrm>
        </p:spPr>
        <p:txBody>
          <a:bodyPr/>
          <a:lstStyle/>
          <a:p>
            <a:r>
              <a:rPr lang="en-US" dirty="0" smtClean="0"/>
              <a:t>University as an organizational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83788"/>
            <a:ext cx="8228013" cy="2469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dirty="0" smtClean="0"/>
              <a:t>2011 Change </a:t>
            </a:r>
            <a:r>
              <a:rPr lang="en-US" sz="3600" dirty="0"/>
              <a:t>in Drexel language </a:t>
            </a:r>
            <a:r>
              <a:rPr lang="en-US" sz="3600" dirty="0" smtClean="0"/>
              <a:t>ecology</a:t>
            </a:r>
          </a:p>
          <a:p>
            <a:pPr algn="l"/>
            <a:r>
              <a:rPr lang="en-US" sz="3600" dirty="0" smtClean="0"/>
              <a:t>Terms: </a:t>
            </a:r>
            <a:r>
              <a:rPr lang="en-US" sz="3600" dirty="0" smtClean="0"/>
              <a:t>“International”=F1 </a:t>
            </a:r>
            <a:r>
              <a:rPr lang="en-US" sz="3600" dirty="0" smtClean="0"/>
              <a:t>visa</a:t>
            </a:r>
          </a:p>
          <a:p>
            <a:pPr algn="l"/>
            <a:r>
              <a:rPr lang="en-US" sz="3600" dirty="0" smtClean="0"/>
              <a:t>English medium of instruction (EMI) and non-EMI</a:t>
            </a:r>
          </a:p>
          <a:p>
            <a:pPr algn="l"/>
            <a:r>
              <a:rPr lang="en-US" sz="3600" dirty="0" smtClean="0"/>
              <a:t>ESL, “second language”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6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4963"/>
            <a:ext cx="8229600" cy="1252442"/>
          </a:xfrm>
        </p:spPr>
        <p:txBody>
          <a:bodyPr>
            <a:normAutofit fontScale="90000"/>
          </a:bodyPr>
          <a:lstStyle/>
          <a:p>
            <a:pPr lvl="0"/>
            <a:r>
              <a:rPr lang="en-US" sz="2667" b="1" dirty="0" smtClean="0"/>
              <a:t/>
            </a:r>
            <a:br>
              <a:rPr lang="en-US" sz="2667" b="1" dirty="0" smtClean="0"/>
            </a:br>
            <a:r>
              <a:rPr lang="en-US" sz="2800" b="1" dirty="0"/>
              <a:t>COMPARISON OF</a:t>
            </a:r>
            <a:r>
              <a:rPr lang="en-US" sz="2800" b="1" dirty="0" smtClean="0"/>
              <a:t> </a:t>
            </a:r>
            <a:r>
              <a:rPr lang="en-US" sz="2800" b="1" dirty="0" smtClean="0"/>
              <a:t>EMI</a:t>
            </a:r>
            <a:r>
              <a:rPr lang="en-US" sz="2800" b="1" dirty="0" smtClean="0"/>
              <a:t> </a:t>
            </a:r>
            <a:r>
              <a:rPr lang="en-US" sz="2800" b="1" dirty="0"/>
              <a:t>AND NON</a:t>
            </a:r>
            <a:r>
              <a:rPr lang="en-US" sz="2800" b="1" dirty="0" smtClean="0"/>
              <a:t>-</a:t>
            </a:r>
            <a:r>
              <a:rPr lang="en-US" sz="2800" b="1" dirty="0" smtClean="0"/>
              <a:t>EMI</a:t>
            </a:r>
            <a:r>
              <a:rPr lang="en-US" sz="2800" b="1" dirty="0" smtClean="0"/>
              <a:t> </a:t>
            </a:r>
            <a:r>
              <a:rPr lang="en-US" sz="2800" b="1" dirty="0" smtClean="0"/>
              <a:t>SCORES</a:t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smtClean="0"/>
              <a:t>103 Portfolio Scoring)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0338"/>
            <a:ext cx="7363609" cy="4372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Aggregate </a:t>
            </a:r>
            <a:r>
              <a:rPr lang="en-US" b="1" dirty="0"/>
              <a:t>Scores by EMI status: 5-pt Evidence-based Analysis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-point evidence-based analysis score:</a:t>
            </a:r>
          </a:p>
          <a:p>
            <a:pPr lvl="1"/>
            <a:r>
              <a:rPr lang="en-US" dirty="0"/>
              <a:t>EMI students: </a:t>
            </a:r>
            <a:r>
              <a:rPr lang="en-US" b="1" dirty="0" smtClean="0"/>
              <a:t>3.1</a:t>
            </a:r>
            <a:endParaRPr lang="en-US" dirty="0"/>
          </a:p>
          <a:p>
            <a:pPr lvl="1"/>
            <a:r>
              <a:rPr lang="en-US" dirty="0" smtClean="0"/>
              <a:t>Non</a:t>
            </a:r>
            <a:r>
              <a:rPr lang="en-US" dirty="0"/>
              <a:t>-EMI students:  </a:t>
            </a:r>
            <a:r>
              <a:rPr lang="en-US" b="1" dirty="0"/>
              <a:t>2.2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485783"/>
              </p:ext>
            </p:extLst>
          </p:nvPr>
        </p:nvGraphicFramePr>
        <p:xfrm>
          <a:off x="1186586" y="2895664"/>
          <a:ext cx="4748391" cy="255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5725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5837</TotalTime>
  <Words>890</Words>
  <Application>Microsoft Macintosh PowerPoint</Application>
  <PresentationFormat>On-screen Show (4:3)</PresentationFormat>
  <Paragraphs>103</Paragraphs>
  <Slides>28</Slides>
  <Notes>2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Genesis</vt:lpstr>
      <vt:lpstr>???</vt:lpstr>
      <vt:lpstr>Document</vt:lpstr>
      <vt:lpstr>Uncovering the Learning Experience Hidden by GPA: A Story of Partnerships</vt:lpstr>
      <vt:lpstr>Communication Learning Priority</vt:lpstr>
      <vt:lpstr> </vt:lpstr>
      <vt:lpstr>Looking for evidence of writing skills</vt:lpstr>
      <vt:lpstr>Writing Portfolio</vt:lpstr>
      <vt:lpstr>Tools to answer questions for FWP ENGL 103 Portfolio task</vt:lpstr>
      <vt:lpstr>What did we find?</vt:lpstr>
      <vt:lpstr>University as an organizational ecology</vt:lpstr>
      <vt:lpstr> COMPARISON OF EMI AND NON-EMI SCORES  (103 Portfolio Scoring) </vt:lpstr>
      <vt:lpstr>Citation: In text</vt:lpstr>
      <vt:lpstr>Citation: Works Cited</vt:lpstr>
      <vt:lpstr>Standard Setting</vt:lpstr>
      <vt:lpstr>Standard Setting Results</vt:lpstr>
      <vt:lpstr>Nature of cognitive &amp; academic language proficiency (“CALP”)  </vt:lpstr>
      <vt:lpstr>Level 4: Threshold level</vt:lpstr>
      <vt:lpstr>Actions based on FWP results</vt:lpstr>
      <vt:lpstr>LANG 180</vt:lpstr>
      <vt:lpstr>Looking at Writing in Co-op (Partnership with Steinbright Career Development Center)</vt:lpstr>
      <vt:lpstr>What did we find? 2010  n=890</vt:lpstr>
      <vt:lpstr>2011  n=1640</vt:lpstr>
      <vt:lpstr>Language/clarity</vt:lpstr>
      <vt:lpstr>Do the 2010-11 Co-op writing data support FWP interpretations? N=1640</vt:lpstr>
      <vt:lpstr>Co-op cut score by EMI status</vt:lpstr>
      <vt:lpstr>Language/clarity</vt:lpstr>
      <vt:lpstr>Language/clarity</vt:lpstr>
      <vt:lpstr>GPA: Fall term, 2011   n=2,867</vt:lpstr>
      <vt:lpstr>Study Conclusions</vt:lpstr>
      <vt:lpstr>Conversations? Comments? Questions?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Int’l Writing Assessment Update</dc:title>
  <dc:creator>Karen Nulton</dc:creator>
  <cp:lastModifiedBy>Karen</cp:lastModifiedBy>
  <cp:revision>51</cp:revision>
  <dcterms:created xsi:type="dcterms:W3CDTF">2014-09-08T21:06:17Z</dcterms:created>
  <dcterms:modified xsi:type="dcterms:W3CDTF">2014-09-10T13:30:05Z</dcterms:modified>
</cp:coreProperties>
</file>