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97" r:id="rId5"/>
    <p:sldId id="260" r:id="rId6"/>
    <p:sldId id="261" r:id="rId7"/>
    <p:sldId id="262" r:id="rId8"/>
    <p:sldId id="298" r:id="rId9"/>
    <p:sldId id="263" r:id="rId10"/>
    <p:sldId id="299" r:id="rId11"/>
    <p:sldId id="264" r:id="rId12"/>
    <p:sldId id="265" r:id="rId13"/>
    <p:sldId id="266" r:id="rId14"/>
    <p:sldId id="267" r:id="rId15"/>
    <p:sldId id="268" r:id="rId16"/>
    <p:sldId id="269" r:id="rId17"/>
    <p:sldId id="270" r:id="rId18"/>
    <p:sldId id="271" r:id="rId19"/>
    <p:sldId id="272" r:id="rId20"/>
    <p:sldId id="273" r:id="rId21"/>
    <p:sldId id="300"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301" r:id="rId36"/>
    <p:sldId id="289" r:id="rId37"/>
    <p:sldId id="302" r:id="rId38"/>
    <p:sldId id="303" r:id="rId39"/>
    <p:sldId id="287" r:id="rId40"/>
    <p:sldId id="288" r:id="rId41"/>
    <p:sldId id="291" r:id="rId42"/>
    <p:sldId id="292" r:id="rId43"/>
    <p:sldId id="293" r:id="rId44"/>
    <p:sldId id="294" r:id="rId45"/>
    <p:sldId id="295" r:id="rId46"/>
    <p:sldId id="29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2344" y="-14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t>8/8/14</a:t>
            </a:fld>
            <a:endParaRPr lang="en-US"/>
          </a:p>
        </p:txBody>
      </p:sp>
      <p:sp>
        <p:nvSpPr>
          <p:cNvPr id="20" name="Footer Placeholder 19"/>
          <p:cNvSpPr>
            <a:spLocks noGrp="1"/>
          </p:cNvSpPr>
          <p:nvPr>
            <p:ph type="ftr" sz="quarter" idx="11"/>
          </p:nvPr>
        </p:nvSpPr>
        <p:spPr/>
        <p:txBody>
          <a:bodyPr/>
          <a:lstStyle>
            <a:extLst/>
          </a:lstStyle>
          <a:p>
            <a:endParaRPr kumimoji="0" lang="en-US"/>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8/8/14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8/8/14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8/8/14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8/8/14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8/8/14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t>8/8/14</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AB02A5-4FE5-49D9-9E24-09F23B90C450}" type="datetimeFigureOut">
              <a:rPr lang="en-US" smtClean="0"/>
              <a:t>8/8/14</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4AB02A5-4FE5-49D9-9E24-09F23B90C450}" type="datetimeFigureOut">
              <a:rPr lang="en-US" smtClean="0"/>
              <a:t>8/8/14</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8/8/14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8/8/14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t>8/8/14</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itzer.edu/academics/field_groups/philosophy/slo.asp" TargetMode="External"/><Relationship Id="rId4" Type="http://schemas.openxmlformats.org/officeDocument/2006/relationships/hyperlink" Target="https://www.atu.edu/art/student-learning.php" TargetMode="External"/><Relationship Id="rId5" Type="http://schemas.openxmlformats.org/officeDocument/2006/relationships/hyperlink" Target="http://www.usfca.edu/artsci/biol/program_outcomes/" TargetMode="External"/><Relationship Id="rId1" Type="http://schemas.openxmlformats.org/officeDocument/2006/relationships/slideLayout" Target="../slideLayouts/slideLayout2.xml"/><Relationship Id="rId2" Type="http://schemas.openxmlformats.org/officeDocument/2006/relationships/hyperlink" Target="http://www.butte.edu/departments/careertech/businessed/slos.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 Id="rId3" Type="http://schemas.openxmlformats.org/officeDocument/2006/relationships/image" Target="../media/image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 Id="rId3" Type="http://schemas.openxmlformats.org/officeDocument/2006/relationships/image" Target="../media/image2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5098" y="889000"/>
            <a:ext cx="7406640" cy="2056774"/>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bg2">
                    <a:lumMod val="10000"/>
                  </a:schemeClr>
                </a:solidFill>
                <a:effectLst>
                  <a:outerShdw blurRad="50800" dist="39000" dir="5460000" algn="tl">
                    <a:srgbClr val="000000">
                      <a:alpha val="38000"/>
                    </a:srgbClr>
                  </a:outerShdw>
                </a:effectLst>
              </a:rPr>
              <a:t>Aligning Assessment to </a:t>
            </a:r>
            <a:r>
              <a:rPr lang="en-US" b="1" dirty="0" smtClean="0">
                <a:ln w="11430"/>
                <a:solidFill>
                  <a:schemeClr val="bg2">
                    <a:lumMod val="10000"/>
                  </a:schemeClr>
                </a:solidFill>
                <a:effectLst>
                  <a:outerShdw blurRad="50800" dist="39000" dir="5460000" algn="tl">
                    <a:srgbClr val="000000">
                      <a:alpha val="38000"/>
                    </a:srgbClr>
                  </a:outerShdw>
                </a:effectLst>
              </a:rPr>
              <a:t>Broa</a:t>
            </a:r>
            <a:r>
              <a:rPr lang="en-US" b="1" dirty="0" smtClean="0">
                <a:ln w="11430"/>
                <a:solidFill>
                  <a:schemeClr val="bg2">
                    <a:lumMod val="10000"/>
                  </a:schemeClr>
                </a:solidFill>
                <a:effectLst>
                  <a:outerShdw blurRad="50800" dist="39000" dir="5460000" algn="tl">
                    <a:srgbClr val="000000">
                      <a:alpha val="38000"/>
                    </a:srgbClr>
                  </a:outerShdw>
                </a:effectLst>
              </a:rPr>
              <a:t>der </a:t>
            </a:r>
            <a:r>
              <a:rPr lang="en-US" b="1" dirty="0" smtClean="0">
                <a:ln w="11430"/>
                <a:solidFill>
                  <a:schemeClr val="bg2">
                    <a:lumMod val="10000"/>
                  </a:schemeClr>
                </a:solidFill>
                <a:effectLst>
                  <a:outerShdw blurRad="50800" dist="39000" dir="5460000" algn="tl">
                    <a:srgbClr val="000000">
                      <a:alpha val="38000"/>
                    </a:srgbClr>
                  </a:outerShdw>
                </a:effectLst>
              </a:rPr>
              <a:t>Strategic Goals Using Iterative Curriculum Design</a:t>
            </a:r>
            <a:endParaRPr lang="en-US" b="1" dirty="0">
              <a:ln w="11430"/>
              <a:solidFill>
                <a:schemeClr val="bg2">
                  <a:lumMod val="10000"/>
                </a:schemeClr>
              </a:solidFill>
              <a:effectLst>
                <a:outerShdw blurRad="50800" dist="39000" dir="5460000" algn="tl">
                  <a:srgbClr val="000000">
                    <a:alpha val="38000"/>
                  </a:srgbClr>
                </a:outerShdw>
              </a:effectLst>
            </a:endParaRPr>
          </a:p>
        </p:txBody>
      </p:sp>
      <p:sp>
        <p:nvSpPr>
          <p:cNvPr id="3" name="TextBox 2"/>
          <p:cNvSpPr txBox="1"/>
          <p:nvPr/>
        </p:nvSpPr>
        <p:spPr>
          <a:xfrm>
            <a:off x="1004240" y="4134327"/>
            <a:ext cx="8139760" cy="1938992"/>
          </a:xfrm>
          <a:prstGeom prst="rect">
            <a:avLst/>
          </a:prstGeom>
          <a:noFill/>
        </p:spPr>
        <p:txBody>
          <a:bodyPr wrap="square" rtlCol="0">
            <a:spAutoFit/>
          </a:bodyPr>
          <a:lstStyle/>
          <a:p>
            <a:r>
              <a:rPr lang="en-US" sz="2400" dirty="0" smtClean="0"/>
              <a:t>Dr. Donald L. McEachron</a:t>
            </a:r>
          </a:p>
          <a:p>
            <a:r>
              <a:rPr lang="en-US" sz="2400" dirty="0" smtClean="0"/>
              <a:t>Teaching Professor</a:t>
            </a:r>
          </a:p>
          <a:p>
            <a:r>
              <a:rPr lang="en-US" sz="2400" dirty="0" smtClean="0"/>
              <a:t>Coordinator, Academic Assessment and Quality Improvement</a:t>
            </a:r>
          </a:p>
          <a:p>
            <a:r>
              <a:rPr lang="en-US" sz="2400" dirty="0" smtClean="0"/>
              <a:t>School of Biomedical Engineering, Science and Health Systems</a:t>
            </a:r>
          </a:p>
          <a:p>
            <a:r>
              <a:rPr lang="en-US" sz="2400" dirty="0" smtClean="0"/>
              <a:t>Drexel University</a:t>
            </a:r>
            <a:endParaRPr lang="en-US" sz="2400" dirty="0"/>
          </a:p>
        </p:txBody>
      </p:sp>
    </p:spTree>
    <p:extLst>
      <p:ext uri="{BB962C8B-B14F-4D97-AF65-F5344CB8AC3E}">
        <p14:creationId xmlns:p14="http://schemas.microsoft.com/office/powerpoint/2010/main" val="13193501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901" y="0"/>
            <a:ext cx="749808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solidFill>
                  <a:schemeClr val="tx2">
                    <a:lumMod val="50000"/>
                  </a:schemeClr>
                </a:solidFill>
                <a:effectLst>
                  <a:outerShdw blurRad="50800" dist="39000" dir="5460000" algn="tl">
                    <a:srgbClr val="000000">
                      <a:alpha val="38000"/>
                    </a:srgbClr>
                  </a:outerShdw>
                </a:effectLst>
                <a:latin typeface="Chalkboard" charset="0"/>
                <a:cs typeface="Chalkboard" charset="0"/>
              </a:rPr>
              <a:t>How to </a:t>
            </a:r>
            <a:r>
              <a:rPr lang="en-US" b="1" dirty="0" smtClean="0">
                <a:ln w="11430"/>
                <a:solidFill>
                  <a:schemeClr val="tx2">
                    <a:lumMod val="50000"/>
                  </a:schemeClr>
                </a:solidFill>
                <a:effectLst>
                  <a:outerShdw blurRad="50800" dist="39000" dir="5460000" algn="tl">
                    <a:srgbClr val="000000">
                      <a:alpha val="38000"/>
                    </a:srgbClr>
                  </a:outerShdw>
                </a:effectLst>
                <a:latin typeface="Chalkboard" charset="0"/>
                <a:cs typeface="Chalkboard" charset="0"/>
              </a:rPr>
              <a:t>Measure (Assess)?</a:t>
            </a:r>
            <a:endParaRPr lang="en-US" b="1" dirty="0">
              <a:ln w="11430"/>
              <a:solidFill>
                <a:schemeClr val="tx2">
                  <a:lumMod val="50000"/>
                </a:schemeClr>
              </a:soli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1018902" y="1289750"/>
            <a:ext cx="7914786" cy="5454708"/>
          </a:xfrm>
        </p:spPr>
        <p:txBody>
          <a:bodyPr>
            <a:normAutofit/>
          </a:bodyPr>
          <a:lstStyle/>
          <a:p>
            <a:pPr>
              <a:defRPr/>
            </a:pPr>
            <a:r>
              <a:rPr lang="en-US" sz="3600" dirty="0">
                <a:latin typeface="Apple Casual"/>
                <a:cs typeface="Apple Casual"/>
              </a:rPr>
              <a:t>Traditional method – </a:t>
            </a:r>
            <a:r>
              <a:rPr lang="en-US" sz="3600" dirty="0">
                <a:solidFill>
                  <a:srgbClr val="0000FF"/>
                </a:solidFill>
                <a:latin typeface="Apple Casual"/>
                <a:cs typeface="Apple Casual"/>
              </a:rPr>
              <a:t>Alumni Surveys</a:t>
            </a:r>
          </a:p>
          <a:p>
            <a:pPr lvl="1">
              <a:defRPr/>
            </a:pPr>
            <a:r>
              <a:rPr lang="en-US" sz="3200" dirty="0">
                <a:latin typeface="Apple Casual"/>
                <a:cs typeface="Apple Casual"/>
              </a:rPr>
              <a:t>Limited response rate</a:t>
            </a:r>
            <a:endParaRPr lang="en-US" dirty="0">
              <a:latin typeface="Apple Casual"/>
              <a:cs typeface="Apple Casual"/>
            </a:endParaRPr>
          </a:p>
          <a:p>
            <a:pPr lvl="2">
              <a:defRPr/>
            </a:pPr>
            <a:r>
              <a:rPr lang="en-US" sz="2800" dirty="0">
                <a:latin typeface="Apple Casual"/>
                <a:cs typeface="Apple Casual"/>
              </a:rPr>
              <a:t>Small Sample Size</a:t>
            </a:r>
          </a:p>
          <a:p>
            <a:pPr lvl="2">
              <a:defRPr/>
            </a:pPr>
            <a:r>
              <a:rPr lang="en-US" sz="2800" dirty="0">
                <a:latin typeface="Apple Casual"/>
                <a:cs typeface="Apple Casual"/>
              </a:rPr>
              <a:t>Volunteer Bias</a:t>
            </a:r>
          </a:p>
          <a:p>
            <a:pPr lvl="2">
              <a:defRPr/>
            </a:pPr>
            <a:endParaRPr lang="en-US" sz="2800" dirty="0">
              <a:latin typeface="Apple Casual"/>
              <a:cs typeface="Apple Casual"/>
            </a:endParaRPr>
          </a:p>
          <a:p>
            <a:pPr>
              <a:defRPr/>
            </a:pPr>
            <a:r>
              <a:rPr lang="en-US" sz="3600" dirty="0">
                <a:latin typeface="Apple Casual"/>
                <a:cs typeface="Apple Casual"/>
              </a:rPr>
              <a:t>Potential Alternatives</a:t>
            </a:r>
          </a:p>
          <a:p>
            <a:pPr lvl="1">
              <a:defRPr/>
            </a:pPr>
            <a:r>
              <a:rPr lang="en-US" sz="3200" dirty="0">
                <a:solidFill>
                  <a:srgbClr val="FF0000"/>
                </a:solidFill>
                <a:latin typeface="Apple Casual"/>
                <a:cs typeface="Apple Casual"/>
              </a:rPr>
              <a:t>Social Networking </a:t>
            </a:r>
            <a:r>
              <a:rPr lang="en-US" sz="3200" dirty="0">
                <a:latin typeface="Apple Casual"/>
                <a:cs typeface="Apple Casual"/>
              </a:rPr>
              <a:t>– LinkedIn, etc.</a:t>
            </a:r>
          </a:p>
          <a:p>
            <a:pPr lvl="1">
              <a:defRPr/>
            </a:pPr>
            <a:r>
              <a:rPr lang="en-US" sz="3200" dirty="0">
                <a:solidFill>
                  <a:srgbClr val="660066"/>
                </a:solidFill>
                <a:latin typeface="Apple Casual"/>
                <a:cs typeface="Apple Casual"/>
              </a:rPr>
              <a:t>Internet Search</a:t>
            </a:r>
            <a:r>
              <a:rPr lang="en-US" sz="3200" dirty="0">
                <a:latin typeface="Apple Casual"/>
                <a:cs typeface="Apple Casual"/>
              </a:rPr>
              <a:t>/Data </a:t>
            </a:r>
            <a:r>
              <a:rPr lang="en-US" sz="3200" dirty="0" smtClean="0">
                <a:latin typeface="Apple Casual"/>
                <a:cs typeface="Apple Casual"/>
              </a:rPr>
              <a:t>Mining</a:t>
            </a:r>
            <a:endParaRPr lang="en-US" sz="3200" dirty="0">
              <a:latin typeface="Apple Casual"/>
              <a:cs typeface="Apple Casual"/>
            </a:endParaRPr>
          </a:p>
        </p:txBody>
      </p:sp>
    </p:spTree>
    <p:extLst>
      <p:ext uri="{BB962C8B-B14F-4D97-AF65-F5344CB8AC3E}">
        <p14:creationId xmlns:p14="http://schemas.microsoft.com/office/powerpoint/2010/main" val="54455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869" y="93298"/>
            <a:ext cx="7726968" cy="1214876"/>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tx2">
                    <a:lumMod val="50000"/>
                  </a:schemeClr>
                </a:solidFill>
                <a:effectLst>
                  <a:outerShdw blurRad="50800" dist="39000" dir="5460000" algn="tl">
                    <a:srgbClr val="000000">
                      <a:alpha val="38000"/>
                    </a:srgbClr>
                  </a:outerShdw>
                </a:effectLst>
                <a:latin typeface="Apple Casual"/>
                <a:cs typeface="Apple Casual"/>
              </a:rPr>
              <a:t>Step 4: Establish Aligned Student Learning Outcomes</a:t>
            </a:r>
            <a:endParaRPr lang="en-US" b="1" dirty="0">
              <a:ln w="11430"/>
              <a:solidFill>
                <a:schemeClr val="tx2">
                  <a:lumMod val="50000"/>
                </a:schemeClr>
              </a:solidFill>
              <a:effectLst>
                <a:outerShdw blurRad="50800" dist="39000" dir="5460000" algn="tl">
                  <a:srgbClr val="000000">
                    <a:alpha val="38000"/>
                  </a:srgbClr>
                </a:outerShdw>
              </a:effectLst>
              <a:latin typeface="Apple Casual"/>
              <a:cs typeface="Apple Casual"/>
            </a:endParaRPr>
          </a:p>
        </p:txBody>
      </p:sp>
      <p:sp>
        <p:nvSpPr>
          <p:cNvPr id="3" name="Content Placeholder 2"/>
          <p:cNvSpPr>
            <a:spLocks noGrp="1"/>
          </p:cNvSpPr>
          <p:nvPr>
            <p:ph idx="1"/>
          </p:nvPr>
        </p:nvSpPr>
        <p:spPr>
          <a:xfrm>
            <a:off x="982239" y="1508016"/>
            <a:ext cx="8161761" cy="5349984"/>
          </a:xfrm>
        </p:spPr>
        <p:txBody>
          <a:bodyPr anchor="ctr">
            <a:normAutofit fontScale="92500" lnSpcReduction="20000"/>
          </a:bodyPr>
          <a:lstStyle/>
          <a:p>
            <a:r>
              <a:rPr lang="en-US" b="1" dirty="0" smtClean="0">
                <a:latin typeface="Apple Casual"/>
                <a:cs typeface="Apple Casual"/>
              </a:rPr>
              <a:t>SLOs </a:t>
            </a:r>
            <a:r>
              <a:rPr lang="en-US" b="1" dirty="0" smtClean="0">
                <a:solidFill>
                  <a:srgbClr val="0000FF"/>
                </a:solidFill>
                <a:latin typeface="Apple Casual"/>
                <a:cs typeface="Apple Casual"/>
              </a:rPr>
              <a:t>characteristics </a:t>
            </a:r>
            <a:r>
              <a:rPr lang="en-US" b="1" dirty="0">
                <a:solidFill>
                  <a:srgbClr val="0000FF"/>
                </a:solidFill>
                <a:latin typeface="Apple Casual"/>
                <a:cs typeface="Apple Casual"/>
              </a:rPr>
              <a:t>of students</a:t>
            </a:r>
            <a:r>
              <a:rPr lang="en-US" b="1" dirty="0">
                <a:latin typeface="Apple Casual"/>
                <a:cs typeface="Apple Casual"/>
              </a:rPr>
              <a:t> at the </a:t>
            </a:r>
            <a:r>
              <a:rPr lang="en-US" b="1" dirty="0">
                <a:solidFill>
                  <a:srgbClr val="FF0000"/>
                </a:solidFill>
                <a:latin typeface="Apple Casual"/>
                <a:cs typeface="Apple Casual"/>
              </a:rPr>
              <a:t>time of graduation</a:t>
            </a:r>
            <a:r>
              <a:rPr lang="en-US" b="1" dirty="0">
                <a:latin typeface="Apple Casual"/>
                <a:cs typeface="Apple Casual"/>
              </a:rPr>
              <a:t>. These characteristics can include knowledge, skills, attitudes, etc. </a:t>
            </a:r>
          </a:p>
          <a:p>
            <a:pPr marL="82296" indent="0">
              <a:buNone/>
            </a:pPr>
            <a:endParaRPr lang="en-US" b="1" dirty="0">
              <a:latin typeface="Apple Casual"/>
              <a:cs typeface="Apple Casual"/>
            </a:endParaRPr>
          </a:p>
          <a:p>
            <a:r>
              <a:rPr lang="en-US" b="1" dirty="0" smtClean="0">
                <a:latin typeface="Apple Casual"/>
                <a:cs typeface="Apple Casual"/>
              </a:rPr>
              <a:t>Can be Measured on Students while Still in Program</a:t>
            </a:r>
          </a:p>
          <a:p>
            <a:pPr marL="82296" indent="0">
              <a:buNone/>
            </a:pPr>
            <a:endParaRPr lang="en-US" b="1" dirty="0">
              <a:latin typeface="Apple Casual"/>
              <a:cs typeface="Apple Casual"/>
            </a:endParaRPr>
          </a:p>
          <a:p>
            <a:r>
              <a:rPr lang="en-US" b="1" dirty="0" smtClean="0">
                <a:solidFill>
                  <a:srgbClr val="FF0000"/>
                </a:solidFill>
                <a:latin typeface="Apple Casual"/>
                <a:cs typeface="Apple Casual"/>
              </a:rPr>
              <a:t>Alignment</a:t>
            </a:r>
            <a:r>
              <a:rPr lang="en-US" b="1" dirty="0" smtClean="0">
                <a:latin typeface="Apple Casual"/>
                <a:cs typeface="Apple Casual"/>
              </a:rPr>
              <a:t> - Must Map to and Support PEOs</a:t>
            </a:r>
          </a:p>
          <a:p>
            <a:endParaRPr lang="en-US" b="1" dirty="0">
              <a:latin typeface="Apple Casual"/>
              <a:cs typeface="Apple Casual"/>
            </a:endParaRPr>
          </a:p>
          <a:p>
            <a:r>
              <a:rPr lang="en-US" b="1" dirty="0" smtClean="0">
                <a:solidFill>
                  <a:srgbClr val="0000FF"/>
                </a:solidFill>
                <a:latin typeface="Apple Casual"/>
                <a:cs typeface="Apple Casual"/>
              </a:rPr>
              <a:t>Primary Objects </a:t>
            </a:r>
            <a:r>
              <a:rPr lang="en-US" b="1" dirty="0" smtClean="0">
                <a:latin typeface="Apple Casual"/>
                <a:cs typeface="Apple Casual"/>
              </a:rPr>
              <a:t>of</a:t>
            </a:r>
            <a:r>
              <a:rPr lang="en-US" b="1" dirty="0" smtClean="0">
                <a:solidFill>
                  <a:srgbClr val="0000FF"/>
                </a:solidFill>
                <a:latin typeface="Apple Casual"/>
                <a:cs typeface="Apple Casual"/>
              </a:rPr>
              <a:t> Assessment </a:t>
            </a:r>
            <a:r>
              <a:rPr lang="en-US" b="1" dirty="0" smtClean="0">
                <a:solidFill>
                  <a:srgbClr val="000000"/>
                </a:solidFill>
                <a:latin typeface="Apple Casual"/>
                <a:cs typeface="Apple Casual"/>
              </a:rPr>
              <a:t>and </a:t>
            </a:r>
            <a:r>
              <a:rPr lang="en-US" b="1" dirty="0" smtClean="0">
                <a:solidFill>
                  <a:srgbClr val="0000FF"/>
                </a:solidFill>
                <a:latin typeface="Apple Casual"/>
                <a:cs typeface="Apple Casual"/>
              </a:rPr>
              <a:t>Evaluation </a:t>
            </a:r>
            <a:r>
              <a:rPr lang="en-US" b="1" dirty="0" smtClean="0">
                <a:solidFill>
                  <a:schemeClr val="tx1"/>
                </a:solidFill>
                <a:latin typeface="Apple Casual"/>
                <a:cs typeface="Apple Casual"/>
              </a:rPr>
              <a:t>and thus </a:t>
            </a:r>
            <a:r>
              <a:rPr lang="en-US" b="1" dirty="0" smtClean="0">
                <a:solidFill>
                  <a:srgbClr val="0000FF"/>
                </a:solidFill>
                <a:latin typeface="Apple Casual"/>
                <a:cs typeface="Apple Casual"/>
              </a:rPr>
              <a:t>Curriculum Design</a:t>
            </a:r>
            <a:endParaRPr lang="en-US" b="1" dirty="0">
              <a:solidFill>
                <a:srgbClr val="0000FF"/>
              </a:solidFill>
              <a:latin typeface="Apple Casual"/>
              <a:cs typeface="Apple Casual"/>
            </a:endParaRPr>
          </a:p>
        </p:txBody>
      </p:sp>
    </p:spTree>
    <p:extLst>
      <p:ext uri="{BB962C8B-B14F-4D97-AF65-F5344CB8AC3E}">
        <p14:creationId xmlns:p14="http://schemas.microsoft.com/office/powerpoint/2010/main" val="3651860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689" y="109133"/>
            <a:ext cx="8092311" cy="1091327"/>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rgbClr val="0000FF"/>
                </a:solidFill>
                <a:effectLst>
                  <a:outerShdw blurRad="50800" dist="39000" dir="5460000" algn="tl">
                    <a:srgbClr val="000000">
                      <a:alpha val="38000"/>
                    </a:srgbClr>
                  </a:outerShdw>
                </a:effectLst>
                <a:latin typeface="Apple Casual"/>
                <a:cs typeface="Apple Casual"/>
              </a:rPr>
              <a:t>Sources and Characteristics of SLOs</a:t>
            </a:r>
            <a:endParaRPr lang="en-US" b="1" dirty="0">
              <a:ln w="11430"/>
              <a:solidFill>
                <a:srgbClr val="0000FF"/>
              </a:solidFill>
              <a:effectLst>
                <a:outerShdw blurRad="50800" dist="39000" dir="5460000" algn="tl">
                  <a:srgbClr val="000000">
                    <a:alpha val="38000"/>
                  </a:srgbClr>
                </a:outerShdw>
              </a:effectLst>
              <a:latin typeface="Apple Casual"/>
              <a:cs typeface="Apple Casual"/>
            </a:endParaRPr>
          </a:p>
        </p:txBody>
      </p:sp>
      <p:sp>
        <p:nvSpPr>
          <p:cNvPr id="3" name="Content Placeholder 2"/>
          <p:cNvSpPr>
            <a:spLocks noGrp="1"/>
          </p:cNvSpPr>
          <p:nvPr>
            <p:ph idx="1"/>
          </p:nvPr>
        </p:nvSpPr>
        <p:spPr>
          <a:xfrm>
            <a:off x="1051689" y="1437188"/>
            <a:ext cx="8092312" cy="5410201"/>
          </a:xfrm>
        </p:spPr>
        <p:txBody>
          <a:bodyPr anchor="ctr">
            <a:normAutofit fontScale="55000" lnSpcReduction="20000"/>
          </a:bodyPr>
          <a:lstStyle/>
          <a:p>
            <a:r>
              <a:rPr lang="en-US" sz="5100" b="1" dirty="0" smtClean="0"/>
              <a:t>Sources</a:t>
            </a:r>
          </a:p>
          <a:p>
            <a:pPr lvl="1"/>
            <a:r>
              <a:rPr lang="en-US" sz="4400" b="1" dirty="0" smtClean="0">
                <a:solidFill>
                  <a:srgbClr val="0000FF"/>
                </a:solidFill>
              </a:rPr>
              <a:t>External</a:t>
            </a:r>
          </a:p>
          <a:p>
            <a:pPr lvl="2"/>
            <a:r>
              <a:rPr lang="en-US" sz="4200" b="1" dirty="0" smtClean="0"/>
              <a:t>Professional Accreditors (ex.  ABET,  AACSB, CCNE, etc.)</a:t>
            </a:r>
          </a:p>
          <a:p>
            <a:pPr lvl="2"/>
            <a:r>
              <a:rPr lang="en-US" sz="4200" b="1" dirty="0" smtClean="0"/>
              <a:t>Regional accreditors – Middle States</a:t>
            </a:r>
          </a:p>
          <a:p>
            <a:pPr lvl="1"/>
            <a:r>
              <a:rPr lang="en-US" sz="5100" b="1" dirty="0" smtClean="0">
                <a:solidFill>
                  <a:srgbClr val="FF0000"/>
                </a:solidFill>
              </a:rPr>
              <a:t>Internal</a:t>
            </a:r>
          </a:p>
          <a:p>
            <a:pPr lvl="2"/>
            <a:r>
              <a:rPr lang="en-US" sz="4200" b="1" dirty="0" smtClean="0"/>
              <a:t>Drexel Student Learning Priorities</a:t>
            </a:r>
          </a:p>
          <a:p>
            <a:pPr lvl="2"/>
            <a:r>
              <a:rPr lang="en-US" sz="4200" b="1" dirty="0" smtClean="0"/>
              <a:t>Program level outcomes from stakeholders</a:t>
            </a:r>
          </a:p>
          <a:p>
            <a:pPr marL="658368" lvl="2" indent="0">
              <a:buNone/>
            </a:pPr>
            <a:endParaRPr lang="en-US" sz="4200" b="1" dirty="0" smtClean="0"/>
          </a:p>
          <a:p>
            <a:r>
              <a:rPr lang="en-US" sz="5100" b="1" dirty="0" smtClean="0"/>
              <a:t>Characteristics and Limitations</a:t>
            </a:r>
          </a:p>
          <a:p>
            <a:pPr lvl="1"/>
            <a:r>
              <a:rPr lang="en-US" sz="3600" b="1" dirty="0" smtClean="0"/>
              <a:t>SLOs are Usually Broad </a:t>
            </a:r>
          </a:p>
          <a:p>
            <a:pPr lvl="1"/>
            <a:r>
              <a:rPr lang="en-US" sz="3600" b="1" dirty="0" smtClean="0"/>
              <a:t>Need to be Decomposed into </a:t>
            </a:r>
            <a:r>
              <a:rPr lang="en-US" sz="3600" b="1" i="1" dirty="0" smtClean="0">
                <a:solidFill>
                  <a:srgbClr val="FF0000"/>
                </a:solidFill>
              </a:rPr>
              <a:t>Measureable Components</a:t>
            </a:r>
            <a:r>
              <a:rPr lang="en-US" sz="3600" b="1" dirty="0" smtClean="0">
                <a:solidFill>
                  <a:srgbClr val="FF0000"/>
                </a:solidFill>
              </a:rPr>
              <a:t> </a:t>
            </a:r>
            <a:r>
              <a:rPr lang="en-US" sz="3600" b="1" dirty="0" smtClean="0"/>
              <a:t>for Assessment and Evaluation</a:t>
            </a:r>
          </a:p>
          <a:p>
            <a:pPr lvl="1"/>
            <a:r>
              <a:rPr lang="en-US" sz="3600" b="1" i="1" dirty="0" smtClean="0">
                <a:solidFill>
                  <a:srgbClr val="FF0000"/>
                </a:solidFill>
              </a:rPr>
              <a:t>Learning Indicators </a:t>
            </a:r>
            <a:r>
              <a:rPr lang="en-US" sz="3600" b="1" dirty="0" smtClean="0"/>
              <a:t>(also known as performance criteria or performance indicators)</a:t>
            </a:r>
            <a:endParaRPr lang="en-US" sz="3600" b="1" dirty="0"/>
          </a:p>
        </p:txBody>
      </p:sp>
    </p:spTree>
    <p:extLst>
      <p:ext uri="{BB962C8B-B14F-4D97-AF65-F5344CB8AC3E}">
        <p14:creationId xmlns:p14="http://schemas.microsoft.com/office/powerpoint/2010/main" val="2442330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606" y="1686835"/>
            <a:ext cx="2641600" cy="4330429"/>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0000"/>
                </a:solidFill>
                <a:effectLst>
                  <a:outerShdw blurRad="50800" dist="39000" dir="5460000" algn="tl">
                    <a:srgbClr val="000000">
                      <a:alpha val="38000"/>
                    </a:srgbClr>
                  </a:outerShdw>
                </a:effectLst>
                <a:latin typeface="Chalkboard"/>
                <a:cs typeface="Chalkboard"/>
              </a:rPr>
              <a:t>Ensure Relationship Between PEOs and SLOs through Mapping</a:t>
            </a:r>
            <a:endParaRPr lang="en-US" sz="3200" b="1" dirty="0">
              <a:ln w="11430"/>
              <a:solidFill>
                <a:srgbClr val="FF0000"/>
              </a:solidFill>
              <a:effectLst>
                <a:outerShdw blurRad="50800" dist="39000" dir="5460000" algn="tl">
                  <a:srgbClr val="000000">
                    <a:alpha val="38000"/>
                  </a:srgbClr>
                </a:outerShdw>
              </a:effectLst>
              <a:latin typeface="Chalkboard"/>
              <a:cs typeface="Chalkboard"/>
            </a:endParaRPr>
          </a:p>
        </p:txBody>
      </p:sp>
      <p:pic>
        <p:nvPicPr>
          <p:cNvPr id="3" name="Picture 2"/>
          <p:cNvPicPr>
            <a:picLocks noChangeAspect="1"/>
          </p:cNvPicPr>
          <p:nvPr/>
        </p:nvPicPr>
        <p:blipFill>
          <a:blip r:embed="rId2"/>
          <a:stretch>
            <a:fillRect/>
          </a:stretch>
        </p:blipFill>
        <p:spPr>
          <a:xfrm>
            <a:off x="191395" y="235997"/>
            <a:ext cx="5356254" cy="6399065"/>
          </a:xfrm>
          <a:prstGeom prst="rect">
            <a:avLst/>
          </a:prstGeom>
        </p:spPr>
      </p:pic>
    </p:spTree>
    <p:extLst>
      <p:ext uri="{BB962C8B-B14F-4D97-AF65-F5344CB8AC3E}">
        <p14:creationId xmlns:p14="http://schemas.microsoft.com/office/powerpoint/2010/main" val="4168403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3" y="232018"/>
            <a:ext cx="7862155" cy="1206447"/>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accent2">
                    <a:lumMod val="50000"/>
                  </a:schemeClr>
                </a:solidFill>
                <a:effectLst>
                  <a:outerShdw blurRad="50800" dist="39000" dir="5460000" algn="tl">
                    <a:srgbClr val="000000">
                      <a:alpha val="38000"/>
                    </a:srgbClr>
                  </a:outerShdw>
                </a:effectLst>
                <a:latin typeface="Apple Casual"/>
                <a:cs typeface="Apple Casual"/>
              </a:rPr>
              <a:t>Example of SLOs Aligned to Workforce Skills</a:t>
            </a:r>
            <a:endParaRPr lang="en-US" b="1" dirty="0">
              <a:ln w="11430"/>
              <a:solidFill>
                <a:schemeClr val="accent2">
                  <a:lumMod val="50000"/>
                </a:schemeClr>
              </a:solidFill>
              <a:effectLst>
                <a:outerShdw blurRad="50800" dist="39000" dir="5460000" algn="tl">
                  <a:srgbClr val="000000">
                    <a:alpha val="38000"/>
                  </a:srgbClr>
                </a:outerShdw>
              </a:effectLst>
              <a:latin typeface="Apple Casual"/>
              <a:cs typeface="Apple Casual"/>
            </a:endParaRPr>
          </a:p>
        </p:txBody>
      </p:sp>
      <p:sp>
        <p:nvSpPr>
          <p:cNvPr id="3" name="Content Placeholder 2"/>
          <p:cNvSpPr>
            <a:spLocks noGrp="1"/>
          </p:cNvSpPr>
          <p:nvPr>
            <p:ph idx="1"/>
          </p:nvPr>
        </p:nvSpPr>
        <p:spPr>
          <a:xfrm>
            <a:off x="972316" y="1597307"/>
            <a:ext cx="8171683" cy="5162960"/>
          </a:xfrm>
        </p:spPr>
        <p:txBody>
          <a:bodyPr anchor="ctr">
            <a:normAutofit fontScale="92500" lnSpcReduction="20000"/>
          </a:bodyPr>
          <a:lstStyle/>
          <a:p>
            <a:r>
              <a:rPr lang="en-US" sz="1800" b="1" dirty="0" smtClean="0">
                <a:solidFill>
                  <a:srgbClr val="FF0000"/>
                </a:solidFill>
                <a:latin typeface="Comic Sans MS"/>
                <a:cs typeface="Comic Sans MS"/>
              </a:rPr>
              <a:t>Innovation </a:t>
            </a:r>
            <a:r>
              <a:rPr lang="en-US" sz="1800" b="1" dirty="0">
                <a:solidFill>
                  <a:srgbClr val="FF0000"/>
                </a:solidFill>
                <a:latin typeface="Comic Sans MS"/>
                <a:cs typeface="Comic Sans MS"/>
              </a:rPr>
              <a:t>and Design </a:t>
            </a:r>
            <a:r>
              <a:rPr lang="en-US" sz="1800" b="1" dirty="0">
                <a:latin typeface="Comic Sans MS"/>
                <a:cs typeface="Comic Sans MS"/>
              </a:rPr>
              <a:t>– The graduate often asks questions and makes observations that lead to new ideas or hypotheses. He or she formulates highly original solutions while moving beyond the conventional to new methods blending creative and practical approaches, methods and designs which may involve pioneering applications along the interface of engineering and biology. The graduate has the ability to create quality products and processes that are state-of-the-practice in his or her field</a:t>
            </a:r>
            <a:r>
              <a:rPr lang="en-US" sz="1800" b="1" dirty="0" smtClean="0">
                <a:latin typeface="Comic Sans MS"/>
                <a:cs typeface="Comic Sans MS"/>
              </a:rPr>
              <a:t>.</a:t>
            </a:r>
          </a:p>
          <a:p>
            <a:pPr marL="0" indent="0">
              <a:buNone/>
            </a:pPr>
            <a:endParaRPr lang="en-US" sz="1800" b="1" dirty="0" smtClean="0">
              <a:latin typeface="Comic Sans MS"/>
              <a:cs typeface="Comic Sans MS"/>
            </a:endParaRPr>
          </a:p>
          <a:p>
            <a:r>
              <a:rPr lang="en-US" sz="1800" b="1" dirty="0">
                <a:solidFill>
                  <a:srgbClr val="FF0000"/>
                </a:solidFill>
                <a:latin typeface="Comic Sans MS"/>
                <a:cs typeface="Comic Sans MS"/>
              </a:rPr>
              <a:t>Problem-Solving Abilities</a:t>
            </a:r>
            <a:r>
              <a:rPr lang="en-US" sz="1800" b="1" dirty="0">
                <a:latin typeface="Comic Sans MS"/>
                <a:cs typeface="Comic Sans MS"/>
              </a:rPr>
              <a:t>– The graduate is able to creatively solve problems from both analytic and synthetic perspectives using multiple approaches, integrating the life sciences, engineering, and the humanities. The graduate is able to recognize, incorporate and adapt to the limitations and consequences of applying various problem solutions</a:t>
            </a:r>
            <a:r>
              <a:rPr lang="en-US" sz="1800" b="1" dirty="0" smtClean="0">
                <a:latin typeface="Comic Sans MS"/>
                <a:cs typeface="Comic Sans MS"/>
              </a:rPr>
              <a:t>.</a:t>
            </a:r>
          </a:p>
          <a:p>
            <a:endParaRPr lang="en-US" sz="1800" b="1" dirty="0">
              <a:latin typeface="Comic Sans MS"/>
              <a:cs typeface="Comic Sans MS"/>
            </a:endParaRPr>
          </a:p>
          <a:p>
            <a:r>
              <a:rPr lang="en-US" sz="1800" b="1" dirty="0">
                <a:solidFill>
                  <a:srgbClr val="FF0000"/>
                </a:solidFill>
              </a:rPr>
              <a:t>Technological Skills </a:t>
            </a:r>
            <a:r>
              <a:rPr lang="en-US" sz="1800" b="1" dirty="0"/>
              <a:t>– The graduate makes appropriate use of technologies to communicate, collaborate, solve problems, make decisions, and conduct research, as well as foster creativity and life-­‐long learning. The graduate is able to use state-of-the-art technological resources and tools and keeps up on advancements in her or her field of study and/or practice</a:t>
            </a:r>
            <a:r>
              <a:rPr lang="en-US" sz="1800" b="1" dirty="0" smtClean="0"/>
              <a:t>.</a:t>
            </a:r>
            <a:endParaRPr lang="en-US" sz="1800" b="1" dirty="0"/>
          </a:p>
        </p:txBody>
      </p:sp>
    </p:spTree>
    <p:extLst>
      <p:ext uri="{BB962C8B-B14F-4D97-AF65-F5344CB8AC3E}">
        <p14:creationId xmlns:p14="http://schemas.microsoft.com/office/powerpoint/2010/main" val="13868114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6646" y="1481722"/>
            <a:ext cx="7789157" cy="5376278"/>
          </a:xfrm>
        </p:spPr>
        <p:txBody>
          <a:bodyPr>
            <a:normAutofit fontScale="92500" lnSpcReduction="10000"/>
          </a:bodyPr>
          <a:lstStyle/>
          <a:p>
            <a:pPr>
              <a:defRPr/>
            </a:pPr>
            <a:r>
              <a:rPr lang="en-US" sz="2000" b="1" dirty="0"/>
              <a:t>Understand accounting and business terminology used in business scenarios, and be proficient with commonly used office software programs </a:t>
            </a:r>
            <a:r>
              <a:rPr lang="en-US" sz="2000" dirty="0"/>
              <a:t>(Butte College, Business Education Program </a:t>
            </a:r>
            <a:r>
              <a:rPr lang="en-US" sz="2000" u="sng" dirty="0">
                <a:hlinkClick r:id="rId2"/>
              </a:rPr>
              <a:t>http://www.butte.edu/departments/careertech/businessed/slos.html</a:t>
            </a:r>
            <a:r>
              <a:rPr lang="en-US" sz="2000" dirty="0" smtClean="0"/>
              <a:t>)</a:t>
            </a:r>
          </a:p>
          <a:p>
            <a:pPr marL="0" indent="0">
              <a:buFontTx/>
              <a:buNone/>
              <a:defRPr/>
            </a:pPr>
            <a:endParaRPr lang="en-US" sz="2000" dirty="0"/>
          </a:p>
          <a:p>
            <a:pPr>
              <a:defRPr/>
            </a:pPr>
            <a:r>
              <a:rPr lang="en-US" sz="2000" b="1" dirty="0"/>
              <a:t>Students demonstrate growth in their intellectual courage and curiosity by posing critical questions concerning the place and relevance of the philosophical theories in their lives.</a:t>
            </a:r>
            <a:r>
              <a:rPr lang="en-US" sz="2000" b="1" dirty="0" smtClean="0"/>
              <a:t> </a:t>
            </a:r>
            <a:r>
              <a:rPr lang="en-US" sz="2000" dirty="0" smtClean="0"/>
              <a:t>(</a:t>
            </a:r>
            <a:r>
              <a:rPr lang="en-US" sz="2000" dirty="0" err="1" smtClean="0"/>
              <a:t>Pitzer</a:t>
            </a:r>
            <a:r>
              <a:rPr lang="en-US" sz="2000" dirty="0" smtClean="0"/>
              <a:t> College, </a:t>
            </a:r>
            <a:r>
              <a:rPr lang="en-US" sz="2000" dirty="0" smtClean="0">
                <a:hlinkClick r:id="rId3"/>
              </a:rPr>
              <a:t>http://www.pitzer.edu/academics/field_groups/philosophy/slo.asp</a:t>
            </a:r>
            <a:r>
              <a:rPr lang="en-US" sz="2000" dirty="0" smtClean="0"/>
              <a:t>)</a:t>
            </a:r>
          </a:p>
          <a:p>
            <a:pPr>
              <a:defRPr/>
            </a:pPr>
            <a:endParaRPr lang="en-US" sz="2000" dirty="0"/>
          </a:p>
          <a:p>
            <a:pPr>
              <a:defRPr/>
            </a:pPr>
            <a:r>
              <a:rPr lang="en-US" sz="2000" b="1" dirty="0"/>
              <a:t>Demonstrate an understanding of contemporary art trends, major artist's works, and historical movements</a:t>
            </a:r>
            <a:r>
              <a:rPr lang="en-US" sz="2000" b="1" dirty="0" smtClean="0"/>
              <a:t>. </a:t>
            </a:r>
            <a:r>
              <a:rPr lang="en-US" sz="2000" dirty="0" smtClean="0">
                <a:solidFill>
                  <a:srgbClr val="1E190D"/>
                </a:solidFill>
              </a:rPr>
              <a:t>(Arkansas Tech University, </a:t>
            </a:r>
            <a:r>
              <a:rPr lang="en-US" sz="2000" dirty="0" smtClean="0">
                <a:solidFill>
                  <a:srgbClr val="1E190D"/>
                </a:solidFill>
                <a:hlinkClick r:id="rId4"/>
              </a:rPr>
              <a:t>https://www.atu.edu/art/student-learning.php</a:t>
            </a:r>
            <a:r>
              <a:rPr lang="en-US" sz="2000" dirty="0" smtClean="0">
                <a:solidFill>
                  <a:srgbClr val="1E190D"/>
                </a:solidFill>
              </a:rPr>
              <a:t>)</a:t>
            </a:r>
          </a:p>
          <a:p>
            <a:pPr>
              <a:defRPr/>
            </a:pPr>
            <a:endParaRPr lang="en-US" sz="2000" b="1" dirty="0">
              <a:solidFill>
                <a:srgbClr val="1E190D"/>
              </a:solidFill>
            </a:endParaRPr>
          </a:p>
          <a:p>
            <a:pPr>
              <a:defRPr/>
            </a:pPr>
            <a:r>
              <a:rPr lang="en-US" sz="2000" b="1" dirty="0"/>
              <a:t>Perform laboratory techniques (such as light microscopy, gel electrophoresis and keeping a laboratory notebook and understanding of principles of laboratory safety)</a:t>
            </a:r>
            <a:r>
              <a:rPr lang="en-US" sz="2000" b="1" dirty="0" smtClean="0"/>
              <a:t>.</a:t>
            </a:r>
            <a:r>
              <a:rPr lang="en-US" sz="2000" dirty="0" smtClean="0"/>
              <a:t> </a:t>
            </a:r>
            <a:r>
              <a:rPr lang="en-US" sz="2000" dirty="0"/>
              <a:t>(University of San </a:t>
            </a:r>
            <a:r>
              <a:rPr lang="en-US" sz="2000" dirty="0" smtClean="0"/>
              <a:t>Francisco, </a:t>
            </a:r>
            <a:r>
              <a:rPr lang="en-US" sz="2000" dirty="0" smtClean="0">
                <a:hlinkClick r:id="rId5"/>
              </a:rPr>
              <a:t>http://www.usfca.edu/artsci/biol/program_outcomes/</a:t>
            </a:r>
            <a:r>
              <a:rPr lang="en-US" sz="2000" dirty="0" smtClean="0"/>
              <a:t>)</a:t>
            </a:r>
            <a:endParaRPr lang="en-US" sz="2000" dirty="0"/>
          </a:p>
          <a:p>
            <a:pPr>
              <a:defRPr/>
            </a:pPr>
            <a:endParaRPr lang="en-US" sz="2000" dirty="0"/>
          </a:p>
        </p:txBody>
      </p:sp>
      <p:sp>
        <p:nvSpPr>
          <p:cNvPr id="2" name="TextBox 1"/>
          <p:cNvSpPr txBox="1"/>
          <p:nvPr/>
        </p:nvSpPr>
        <p:spPr>
          <a:xfrm>
            <a:off x="1126646" y="52401"/>
            <a:ext cx="8017354"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chemeClr val="accent2">
                    <a:lumMod val="50000"/>
                  </a:schemeClr>
                </a:solidFill>
                <a:effectLst>
                  <a:outerShdw blurRad="50800" dist="39000" dir="5460000" algn="tl">
                    <a:srgbClr val="000000">
                      <a:alpha val="38000"/>
                    </a:srgbClr>
                  </a:outerShdw>
                </a:effectLst>
                <a:latin typeface="Apple Casual"/>
                <a:cs typeface="Apple Casual"/>
              </a:rPr>
              <a:t>Non – Engineering Examples of SLOs</a:t>
            </a:r>
            <a:endParaRPr lang="en-US" sz="4000" b="1" dirty="0">
              <a:ln w="11430"/>
              <a:solidFill>
                <a:schemeClr val="accent2">
                  <a:lumMod val="50000"/>
                </a:schemeClr>
              </a:solidFill>
              <a:effectLst>
                <a:outerShdw blurRad="50800" dist="39000" dir="5460000" algn="tl">
                  <a:srgbClr val="000000">
                    <a:alpha val="38000"/>
                  </a:srgbClr>
                </a:outerShdw>
              </a:effectLst>
              <a:latin typeface="Apple Casual"/>
              <a:cs typeface="Apple Casua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748" y="274638"/>
            <a:ext cx="8025251"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chemeClr val="bg2">
                    <a:lumMod val="10000"/>
                  </a:schemeClr>
                </a:solidFill>
                <a:effectLst>
                  <a:outerShdw blurRad="50800" dist="39000" dir="5460000" algn="tl">
                    <a:srgbClr val="000000">
                      <a:alpha val="38000"/>
                    </a:srgbClr>
                  </a:outerShdw>
                </a:effectLst>
                <a:latin typeface="Apple Casual"/>
                <a:cs typeface="Apple Casual"/>
              </a:rPr>
              <a:t>Step 4.1 Decompose SLOs into Learning Indicators</a:t>
            </a:r>
            <a:endParaRPr lang="en-US" sz="3600" b="1" dirty="0">
              <a:ln w="11430"/>
              <a:solidFill>
                <a:schemeClr val="bg2">
                  <a:lumMod val="10000"/>
                </a:schemeClr>
              </a:solidFill>
              <a:effectLst>
                <a:outerShdw blurRad="50800" dist="39000" dir="5460000" algn="tl">
                  <a:srgbClr val="000000">
                    <a:alpha val="38000"/>
                  </a:srgbClr>
                </a:outerShdw>
              </a:effectLst>
              <a:latin typeface="Apple Casual"/>
              <a:cs typeface="Apple Casual"/>
            </a:endParaRPr>
          </a:p>
        </p:txBody>
      </p:sp>
      <p:pic>
        <p:nvPicPr>
          <p:cNvPr id="5" name="Picture 4"/>
          <p:cNvPicPr>
            <a:picLocks noChangeAspect="1"/>
          </p:cNvPicPr>
          <p:nvPr/>
        </p:nvPicPr>
        <p:blipFill>
          <a:blip r:embed="rId2"/>
          <a:stretch>
            <a:fillRect/>
          </a:stretch>
        </p:blipFill>
        <p:spPr>
          <a:xfrm>
            <a:off x="1118748" y="1676982"/>
            <a:ext cx="7921944" cy="5086779"/>
          </a:xfrm>
          <a:prstGeom prst="rect">
            <a:avLst/>
          </a:prstGeom>
        </p:spPr>
      </p:pic>
    </p:spTree>
    <p:extLst>
      <p:ext uri="{BB962C8B-B14F-4D97-AF65-F5344CB8AC3E}">
        <p14:creationId xmlns:p14="http://schemas.microsoft.com/office/powerpoint/2010/main" val="5734306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8668" y="1550846"/>
            <a:ext cx="7837251" cy="5158250"/>
          </a:xfrm>
        </p:spPr>
        <p:txBody>
          <a:bodyPr>
            <a:normAutofit fontScale="85000" lnSpcReduction="10000"/>
          </a:bodyPr>
          <a:lstStyle/>
          <a:p>
            <a:endParaRPr lang="en-US" dirty="0" smtClean="0"/>
          </a:p>
          <a:p>
            <a:r>
              <a:rPr lang="en-US" b="1" dirty="0" smtClean="0">
                <a:latin typeface="Chalkboard"/>
                <a:cs typeface="Chalkboard"/>
              </a:rPr>
              <a:t>Depends upon specific SLOs that are used</a:t>
            </a:r>
          </a:p>
          <a:p>
            <a:endParaRPr lang="en-US" b="1" dirty="0">
              <a:latin typeface="Chalkboard"/>
              <a:cs typeface="Chalkboard"/>
            </a:endParaRPr>
          </a:p>
          <a:p>
            <a:r>
              <a:rPr lang="en-US" b="1" dirty="0" smtClean="0">
                <a:latin typeface="Chalkboard"/>
                <a:cs typeface="Chalkboard"/>
              </a:rPr>
              <a:t>Many SLOs (DSLPs, ABET a-k) are </a:t>
            </a:r>
            <a:r>
              <a:rPr lang="en-US" b="1" dirty="0" smtClean="0">
                <a:solidFill>
                  <a:srgbClr val="FF0000"/>
                </a:solidFill>
                <a:latin typeface="Chalkboard"/>
                <a:cs typeface="Chalkboard"/>
              </a:rPr>
              <a:t>too broadly defined</a:t>
            </a:r>
            <a:r>
              <a:rPr lang="en-US" b="1" dirty="0" smtClean="0">
                <a:latin typeface="Chalkboard"/>
                <a:cs typeface="Chalkboard"/>
              </a:rPr>
              <a:t> to measure effectively</a:t>
            </a:r>
          </a:p>
          <a:p>
            <a:endParaRPr lang="en-US" b="1" dirty="0">
              <a:latin typeface="Chalkboard"/>
              <a:cs typeface="Chalkboard"/>
            </a:endParaRPr>
          </a:p>
          <a:p>
            <a:r>
              <a:rPr lang="en-US" b="1" dirty="0" smtClean="0">
                <a:latin typeface="Chalkboard"/>
                <a:cs typeface="Chalkboard"/>
              </a:rPr>
              <a:t>Decomposing SLOs into LIs allows for the creation of </a:t>
            </a:r>
            <a:r>
              <a:rPr lang="en-US" b="1" dirty="0" smtClean="0">
                <a:solidFill>
                  <a:srgbClr val="FF0000"/>
                </a:solidFill>
                <a:latin typeface="Chalkboard"/>
                <a:cs typeface="Chalkboard"/>
              </a:rPr>
              <a:t>measureable characteristics</a:t>
            </a:r>
            <a:r>
              <a:rPr lang="en-US" b="1" dirty="0" smtClean="0">
                <a:latin typeface="Chalkboard"/>
                <a:cs typeface="Chalkboard"/>
              </a:rPr>
              <a:t> of student performance and behavior</a:t>
            </a:r>
          </a:p>
          <a:p>
            <a:endParaRPr lang="en-US" b="1" dirty="0">
              <a:latin typeface="Chalkboard"/>
              <a:cs typeface="Chalkboard"/>
            </a:endParaRPr>
          </a:p>
          <a:p>
            <a:r>
              <a:rPr lang="en-US" b="1" dirty="0" smtClean="0">
                <a:solidFill>
                  <a:srgbClr val="FF0000"/>
                </a:solidFill>
                <a:latin typeface="Chalkboard"/>
                <a:cs typeface="Chalkboard"/>
              </a:rPr>
              <a:t>Rubric</a:t>
            </a:r>
            <a:r>
              <a:rPr lang="en-US" b="1" dirty="0" smtClean="0">
                <a:latin typeface="Chalkboard"/>
                <a:cs typeface="Chalkboard"/>
              </a:rPr>
              <a:t> development is one such approach</a:t>
            </a:r>
          </a:p>
        </p:txBody>
      </p:sp>
      <p:sp>
        <p:nvSpPr>
          <p:cNvPr id="3" name="Title 2"/>
          <p:cNvSpPr>
            <a:spLocks noGrp="1"/>
          </p:cNvSpPr>
          <p:nvPr>
            <p:ph type="title"/>
          </p:nvPr>
        </p:nvSpPr>
        <p:spPr>
          <a:xfrm>
            <a:off x="1028038" y="338328"/>
            <a:ext cx="7658761" cy="718046"/>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0000FF"/>
                </a:solidFill>
                <a:effectLst>
                  <a:outerShdw blurRad="50800" dist="39000" dir="5460000" algn="tl">
                    <a:srgbClr val="000000">
                      <a:alpha val="38000"/>
                    </a:srgbClr>
                  </a:outerShdw>
                </a:effectLst>
                <a:latin typeface="Apple Casual"/>
                <a:cs typeface="Apple Casual"/>
              </a:rPr>
              <a:t>Why Create Learning Indicators?</a:t>
            </a:r>
            <a:endParaRPr lang="en-US" b="1" dirty="0">
              <a:ln w="11430"/>
              <a:solidFill>
                <a:srgbClr val="0000FF"/>
              </a:solidFill>
              <a:effectLst>
                <a:outerShdw blurRad="50800" dist="39000" dir="5460000" algn="tl">
                  <a:srgbClr val="000000">
                    <a:alpha val="38000"/>
                  </a:srgbClr>
                </a:outerShdw>
              </a:effectLst>
              <a:latin typeface="Apple Casual"/>
              <a:cs typeface="Apple Casual"/>
            </a:endParaRPr>
          </a:p>
        </p:txBody>
      </p:sp>
    </p:spTree>
    <p:extLst>
      <p:ext uri="{BB962C8B-B14F-4D97-AF65-F5344CB8AC3E}">
        <p14:creationId xmlns:p14="http://schemas.microsoft.com/office/powerpoint/2010/main" val="22941593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8038" y="2855299"/>
            <a:ext cx="8115961" cy="2728172"/>
          </a:xfrm>
          <a:prstGeom prst="rect">
            <a:avLst/>
          </a:prstGeom>
        </p:spPr>
      </p:pic>
      <p:pic>
        <p:nvPicPr>
          <p:cNvPr id="3" name="Picture 2"/>
          <p:cNvPicPr>
            <a:picLocks noChangeAspect="1"/>
          </p:cNvPicPr>
          <p:nvPr/>
        </p:nvPicPr>
        <p:blipFill>
          <a:blip r:embed="rId3"/>
          <a:stretch>
            <a:fillRect/>
          </a:stretch>
        </p:blipFill>
        <p:spPr>
          <a:xfrm>
            <a:off x="1028038" y="2288857"/>
            <a:ext cx="8115961" cy="566442"/>
          </a:xfrm>
          <a:prstGeom prst="rect">
            <a:avLst/>
          </a:prstGeom>
        </p:spPr>
      </p:pic>
      <p:sp>
        <p:nvSpPr>
          <p:cNvPr id="5" name="TextBox 4"/>
          <p:cNvSpPr txBox="1"/>
          <p:nvPr/>
        </p:nvSpPr>
        <p:spPr>
          <a:xfrm>
            <a:off x="1028039" y="332392"/>
            <a:ext cx="7884164"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rgbClr val="FF0000"/>
                </a:solidFill>
                <a:effectLst>
                  <a:outerShdw blurRad="50800" dist="39000" dir="5460000" algn="tl">
                    <a:srgbClr val="000000">
                      <a:alpha val="38000"/>
                    </a:srgbClr>
                  </a:outerShdw>
                </a:effectLst>
                <a:latin typeface="Apple Casual"/>
                <a:cs typeface="Apple Casual"/>
              </a:rPr>
              <a:t>Example of Rubrics Associated </a:t>
            </a:r>
          </a:p>
          <a:p>
            <a:r>
              <a:rPr lang="en-US" sz="4000" b="1" dirty="0" smtClean="0">
                <a:ln w="11430"/>
                <a:solidFill>
                  <a:srgbClr val="FF0000"/>
                </a:solidFill>
                <a:effectLst>
                  <a:outerShdw blurRad="50800" dist="39000" dir="5460000" algn="tl">
                    <a:srgbClr val="000000">
                      <a:alpha val="38000"/>
                    </a:srgbClr>
                  </a:outerShdw>
                </a:effectLst>
                <a:latin typeface="Apple Casual"/>
                <a:cs typeface="Apple Casual"/>
              </a:rPr>
              <a:t>with Problem-Solving Abilities</a:t>
            </a:r>
            <a:endParaRPr lang="en-US" sz="4000" b="1" dirty="0">
              <a:ln w="11430"/>
              <a:solidFill>
                <a:srgbClr val="FF0000"/>
              </a:solidFill>
              <a:effectLst>
                <a:outerShdw blurRad="50800" dist="39000" dir="5460000" algn="tl">
                  <a:srgbClr val="000000">
                    <a:alpha val="38000"/>
                  </a:srgbClr>
                </a:outerShdw>
              </a:effectLst>
              <a:latin typeface="Apple Casual"/>
              <a:cs typeface="Apple Casual"/>
            </a:endParaRPr>
          </a:p>
        </p:txBody>
      </p:sp>
    </p:spTree>
    <p:extLst>
      <p:ext uri="{BB962C8B-B14F-4D97-AF65-F5344CB8AC3E}">
        <p14:creationId xmlns:p14="http://schemas.microsoft.com/office/powerpoint/2010/main" val="39661440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932" y="92923"/>
            <a:ext cx="6671598" cy="381915"/>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pple Casual"/>
                <a:cs typeface="Apple Casual"/>
              </a:rPr>
              <a:t>    </a:t>
            </a:r>
            <a:r>
              <a:rPr lang="en-US" sz="1400" b="1" dirty="0" smtClean="0">
                <a:ln w="11430"/>
                <a:solidFill>
                  <a:srgbClr val="0000FF"/>
                </a:solidFill>
                <a:effectLst>
                  <a:outerShdw blurRad="50800" dist="39000" dir="5460000" algn="tl">
                    <a:srgbClr val="000000">
                      <a:alpha val="38000"/>
                    </a:srgbClr>
                  </a:outerShdw>
                </a:effectLst>
                <a:latin typeface="Apple Casual"/>
                <a:cs typeface="Apple Casual"/>
              </a:rPr>
              <a:t> ABET Criteria	       School SLOs	                       School PEOs</a:t>
            </a:r>
            <a:endParaRPr lang="en-US" sz="1400" b="1" dirty="0">
              <a:ln w="11430"/>
              <a:solidFill>
                <a:srgbClr val="0000FF"/>
              </a:solidFill>
              <a:effectLst>
                <a:outerShdw blurRad="50800" dist="39000" dir="5460000" algn="tl">
                  <a:srgbClr val="000000">
                    <a:alpha val="38000"/>
                  </a:srgbClr>
                </a:outerShdw>
              </a:effectLst>
              <a:latin typeface="Apple Casual"/>
              <a:cs typeface="Apple Casual"/>
            </a:endParaRPr>
          </a:p>
        </p:txBody>
      </p:sp>
      <p:pic>
        <p:nvPicPr>
          <p:cNvPr id="4" name="Picture 3"/>
          <p:cNvPicPr/>
          <p:nvPr/>
        </p:nvPicPr>
        <p:blipFill>
          <a:blip r:embed="rId2"/>
          <a:stretch>
            <a:fillRect/>
          </a:stretch>
        </p:blipFill>
        <p:spPr>
          <a:xfrm>
            <a:off x="1801310" y="500394"/>
            <a:ext cx="5696604" cy="6298219"/>
          </a:xfrm>
          <a:prstGeom prst="rect">
            <a:avLst/>
          </a:prstGeom>
        </p:spPr>
      </p:pic>
    </p:spTree>
    <p:extLst>
      <p:ext uri="{BB962C8B-B14F-4D97-AF65-F5344CB8AC3E}">
        <p14:creationId xmlns:p14="http://schemas.microsoft.com/office/powerpoint/2010/main" val="2258108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6692" y="2000366"/>
            <a:ext cx="8157308" cy="4857634"/>
          </a:xfrm>
        </p:spPr>
        <p:txBody>
          <a:bodyPr>
            <a:normAutofit/>
          </a:bodyPr>
          <a:lstStyle/>
          <a:p>
            <a:pPr marL="0" indent="0">
              <a:buNone/>
            </a:pPr>
            <a:endParaRPr lang="en-US" sz="3600" b="1" dirty="0" smtClean="0">
              <a:solidFill>
                <a:srgbClr val="021B2B"/>
              </a:solidFill>
              <a:latin typeface="Chalkboard"/>
              <a:cs typeface="Chalkboard"/>
            </a:endParaRPr>
          </a:p>
          <a:p>
            <a:pPr marL="0" indent="0">
              <a:buNone/>
            </a:pPr>
            <a:r>
              <a:rPr lang="en-US" sz="3600" b="1" dirty="0" smtClean="0">
                <a:solidFill>
                  <a:srgbClr val="0000FF"/>
                </a:solidFill>
                <a:latin typeface="Chalkboard"/>
                <a:cs typeface="Chalkboard"/>
              </a:rPr>
              <a:t>What is the purpose of higher education?</a:t>
            </a:r>
            <a:endParaRPr lang="en-US" sz="3600" dirty="0" smtClean="0">
              <a:solidFill>
                <a:srgbClr val="0000FF"/>
              </a:solidFill>
            </a:endParaRPr>
          </a:p>
          <a:p>
            <a:pPr marL="0" indent="0">
              <a:buNone/>
            </a:pPr>
            <a:endParaRPr lang="en-US" sz="3600" dirty="0"/>
          </a:p>
          <a:p>
            <a:pPr marL="0" indent="0" algn="ctr">
              <a:buNone/>
            </a:pPr>
            <a:r>
              <a:rPr lang="en-US" sz="3600" b="1" dirty="0" smtClean="0">
                <a:solidFill>
                  <a:srgbClr val="FF0000"/>
                </a:solidFill>
                <a:latin typeface="Comic Sans MS"/>
                <a:cs typeface="Comic Sans MS"/>
              </a:rPr>
              <a:t>To acquire and disseminate advanced </a:t>
            </a:r>
            <a:r>
              <a:rPr lang="en-US" sz="3600" b="1" dirty="0" err="1" smtClean="0">
                <a:solidFill>
                  <a:srgbClr val="FF0000"/>
                </a:solidFill>
                <a:latin typeface="Comic Sans MS"/>
                <a:cs typeface="Comic Sans MS"/>
              </a:rPr>
              <a:t>knowledge,skills</a:t>
            </a:r>
            <a:r>
              <a:rPr lang="en-US" sz="3600" b="1" dirty="0" smtClean="0">
                <a:solidFill>
                  <a:srgbClr val="FF0000"/>
                </a:solidFill>
                <a:latin typeface="Comic Sans MS"/>
                <a:cs typeface="Comic Sans MS"/>
              </a:rPr>
              <a:t> and wisdom</a:t>
            </a:r>
          </a:p>
          <a:p>
            <a:pPr marL="0" indent="0">
              <a:buNone/>
            </a:pPr>
            <a:endParaRPr lang="en-US" dirty="0"/>
          </a:p>
          <a:p>
            <a:pPr marL="0" indent="0">
              <a:buNone/>
            </a:pPr>
            <a:endParaRPr lang="en-US" dirty="0" smtClean="0"/>
          </a:p>
        </p:txBody>
      </p:sp>
      <p:sp>
        <p:nvSpPr>
          <p:cNvPr id="3" name="Title 2"/>
          <p:cNvSpPr>
            <a:spLocks noGrp="1"/>
          </p:cNvSpPr>
          <p:nvPr>
            <p:ph type="title"/>
          </p:nvPr>
        </p:nvSpPr>
        <p:spPr>
          <a:xfrm>
            <a:off x="1348153" y="124805"/>
            <a:ext cx="7338645" cy="125272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pple Casual"/>
                <a:cs typeface="Apple Casual"/>
              </a:rPr>
              <a:t>Why?</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pple Casual"/>
              <a:cs typeface="Apple Casual"/>
            </a:endParaRPr>
          </a:p>
        </p:txBody>
      </p:sp>
    </p:spTree>
    <p:extLst>
      <p:ext uri="{BB962C8B-B14F-4D97-AF65-F5344CB8AC3E}">
        <p14:creationId xmlns:p14="http://schemas.microsoft.com/office/powerpoint/2010/main" val="6444038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169" y="14941"/>
            <a:ext cx="7832831" cy="527051"/>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pple Casual"/>
                <a:cs typeface="Apple Casual"/>
              </a:rPr>
              <a:t>            </a:t>
            </a:r>
            <a:r>
              <a:rPr lang="en-US" sz="1400" b="1" dirty="0" smtClean="0">
                <a:ln w="11430"/>
                <a:solidFill>
                  <a:srgbClr val="0000FF"/>
                </a:solidFill>
                <a:effectLst>
                  <a:outerShdw blurRad="50800" dist="39000" dir="5460000" algn="tl">
                    <a:srgbClr val="000000">
                      <a:alpha val="38000"/>
                    </a:srgbClr>
                  </a:outerShdw>
                </a:effectLst>
                <a:latin typeface="Apple Casual"/>
                <a:cs typeface="Apple Casual"/>
              </a:rPr>
              <a:t>DSLPs</a:t>
            </a:r>
            <a:r>
              <a:rPr lang="en-US" sz="1400" b="1" dirty="0">
                <a:ln w="11430"/>
                <a:solidFill>
                  <a:srgbClr val="0000FF"/>
                </a:solidFill>
                <a:effectLst>
                  <a:outerShdw blurRad="50800" dist="39000" dir="5460000" algn="tl">
                    <a:srgbClr val="000000">
                      <a:alpha val="38000"/>
                    </a:srgbClr>
                  </a:outerShdw>
                </a:effectLst>
                <a:latin typeface="Apple Casual"/>
                <a:cs typeface="Apple Casual"/>
              </a:rPr>
              <a:t>	  </a:t>
            </a:r>
            <a:r>
              <a:rPr lang="en-US" sz="1400" b="1" dirty="0" smtClean="0">
                <a:ln w="11430"/>
                <a:solidFill>
                  <a:srgbClr val="0000FF"/>
                </a:solidFill>
                <a:effectLst>
                  <a:outerShdw blurRad="50800" dist="39000" dir="5460000" algn="tl">
                    <a:srgbClr val="000000">
                      <a:alpha val="38000"/>
                    </a:srgbClr>
                  </a:outerShdw>
                </a:effectLst>
                <a:latin typeface="Apple Casual"/>
                <a:cs typeface="Apple Casual"/>
              </a:rPr>
              <a:t>                   School </a:t>
            </a:r>
            <a:r>
              <a:rPr lang="en-US" sz="1400" b="1" dirty="0">
                <a:ln w="11430"/>
                <a:solidFill>
                  <a:srgbClr val="0000FF"/>
                </a:solidFill>
                <a:effectLst>
                  <a:outerShdw blurRad="50800" dist="39000" dir="5460000" algn="tl">
                    <a:srgbClr val="000000">
                      <a:alpha val="38000"/>
                    </a:srgbClr>
                  </a:outerShdw>
                </a:effectLst>
                <a:latin typeface="Apple Casual"/>
                <a:cs typeface="Apple Casual"/>
              </a:rPr>
              <a:t>SLOs	        </a:t>
            </a:r>
            <a:r>
              <a:rPr lang="en-US" sz="1400" b="1" dirty="0" smtClean="0">
                <a:ln w="11430"/>
                <a:solidFill>
                  <a:srgbClr val="0000FF"/>
                </a:solidFill>
                <a:effectLst>
                  <a:outerShdw blurRad="50800" dist="39000" dir="5460000" algn="tl">
                    <a:srgbClr val="000000">
                      <a:alpha val="38000"/>
                    </a:srgbClr>
                  </a:outerShdw>
                </a:effectLst>
                <a:latin typeface="Apple Casual"/>
                <a:cs typeface="Apple Casual"/>
              </a:rPr>
              <a:t>          School </a:t>
            </a:r>
            <a:r>
              <a:rPr lang="en-US" sz="1400" b="1" dirty="0">
                <a:ln w="11430"/>
                <a:solidFill>
                  <a:srgbClr val="0000FF"/>
                </a:solidFill>
                <a:effectLst>
                  <a:outerShdw blurRad="50800" dist="39000" dir="5460000" algn="tl">
                    <a:srgbClr val="000000">
                      <a:alpha val="38000"/>
                    </a:srgbClr>
                  </a:outerShdw>
                </a:effectLst>
                <a:latin typeface="Apple Casual"/>
                <a:cs typeface="Apple Casual"/>
              </a:rPr>
              <a:t>PEOs</a:t>
            </a:r>
          </a:p>
        </p:txBody>
      </p:sp>
      <p:pic>
        <p:nvPicPr>
          <p:cNvPr id="3" name="Picture 2"/>
          <p:cNvPicPr/>
          <p:nvPr/>
        </p:nvPicPr>
        <p:blipFill>
          <a:blip r:embed="rId2"/>
          <a:stretch>
            <a:fillRect/>
          </a:stretch>
        </p:blipFill>
        <p:spPr>
          <a:xfrm>
            <a:off x="1828799" y="615949"/>
            <a:ext cx="6248447" cy="6090269"/>
          </a:xfrm>
          <a:prstGeom prst="rect">
            <a:avLst/>
          </a:prstGeom>
        </p:spPr>
      </p:pic>
    </p:spTree>
    <p:extLst>
      <p:ext uri="{BB962C8B-B14F-4D97-AF65-F5344CB8AC3E}">
        <p14:creationId xmlns:p14="http://schemas.microsoft.com/office/powerpoint/2010/main" val="4040605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952" y="304800"/>
            <a:ext cx="749808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660066"/>
                </a:solidFill>
                <a:effectLst>
                  <a:outerShdw blurRad="50800" dist="39000" dir="5460000" algn="tl">
                    <a:srgbClr val="000000">
                      <a:alpha val="38000"/>
                    </a:srgbClr>
                  </a:outerShdw>
                </a:effectLst>
              </a:rPr>
              <a:t>Resolution and Applications of SLOs</a:t>
            </a:r>
            <a:endParaRPr lang="en-US" b="1" dirty="0">
              <a:ln w="11430"/>
              <a:solidFill>
                <a:srgbClr val="660066"/>
              </a:soli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1113086" y="1447800"/>
            <a:ext cx="7756266" cy="5265304"/>
          </a:xfrm>
        </p:spPr>
        <p:txBody>
          <a:bodyPr anchor="ctr">
            <a:normAutofit lnSpcReduction="10000"/>
          </a:bodyPr>
          <a:lstStyle/>
          <a:p>
            <a:r>
              <a:rPr lang="en-US" b="1" dirty="0" smtClean="0">
                <a:latin typeface="Chalkboard"/>
                <a:cs typeface="Chalkboard"/>
              </a:rPr>
              <a:t>SLOs can be very generic – ABET/DSLPs designed to fit multiple programs</a:t>
            </a:r>
          </a:p>
          <a:p>
            <a:endParaRPr lang="en-US" b="1" dirty="0">
              <a:latin typeface="Chalkboard"/>
              <a:cs typeface="Chalkboard"/>
            </a:endParaRPr>
          </a:p>
          <a:p>
            <a:r>
              <a:rPr lang="en-US" b="1" dirty="0" smtClean="0">
                <a:latin typeface="Chalkboard"/>
                <a:cs typeface="Chalkboard"/>
              </a:rPr>
              <a:t>Faculty may not be satisfied</a:t>
            </a:r>
          </a:p>
          <a:p>
            <a:pPr lvl="1"/>
            <a:r>
              <a:rPr lang="en-US" b="1" dirty="0" smtClean="0">
                <a:latin typeface="Chalkboard"/>
                <a:cs typeface="Chalkboard"/>
              </a:rPr>
              <a:t>Example – ability to solve </a:t>
            </a:r>
            <a:r>
              <a:rPr lang="en-US" b="1" i="1" dirty="0" smtClean="0">
                <a:latin typeface="Chalkboard"/>
                <a:cs typeface="Chalkboard"/>
              </a:rPr>
              <a:t>engineering problems</a:t>
            </a:r>
            <a:r>
              <a:rPr lang="en-US" b="1" dirty="0" smtClean="0">
                <a:latin typeface="Chalkboard"/>
                <a:cs typeface="Chalkboard"/>
              </a:rPr>
              <a:t> not specific enough</a:t>
            </a:r>
          </a:p>
          <a:p>
            <a:pPr lvl="1"/>
            <a:r>
              <a:rPr lang="en-US" b="1" dirty="0" smtClean="0">
                <a:latin typeface="Chalkboard"/>
                <a:cs typeface="Chalkboard"/>
              </a:rPr>
              <a:t>Want more detailed measurements</a:t>
            </a:r>
          </a:p>
          <a:p>
            <a:pPr lvl="2"/>
            <a:r>
              <a:rPr lang="en-US" b="1" dirty="0" smtClean="0">
                <a:latin typeface="Chalkboard"/>
                <a:cs typeface="Chalkboard"/>
              </a:rPr>
              <a:t>Ex. </a:t>
            </a:r>
            <a:r>
              <a:rPr lang="en-US" b="1" dirty="0">
                <a:latin typeface="Chalkboard"/>
                <a:cs typeface="Chalkboard"/>
              </a:rPr>
              <a:t>s</a:t>
            </a:r>
            <a:r>
              <a:rPr lang="en-US" b="1" dirty="0" smtClean="0">
                <a:latin typeface="Chalkboard"/>
                <a:cs typeface="Chalkboard"/>
              </a:rPr>
              <a:t>olve electrical engineering or circuit problems</a:t>
            </a:r>
          </a:p>
          <a:p>
            <a:pPr lvl="2"/>
            <a:r>
              <a:rPr lang="en-US" b="1" dirty="0" smtClean="0">
                <a:latin typeface="Chalkboard"/>
                <a:cs typeface="Chalkboard"/>
              </a:rPr>
              <a:t>Process of </a:t>
            </a:r>
            <a:r>
              <a:rPr lang="en-US" b="1" dirty="0" smtClean="0">
                <a:solidFill>
                  <a:srgbClr val="FF0000"/>
                </a:solidFill>
                <a:latin typeface="Chalkboard"/>
                <a:cs typeface="Chalkboard"/>
              </a:rPr>
              <a:t>curriculum mapping</a:t>
            </a:r>
            <a:endParaRPr lang="en-US" b="1" dirty="0">
              <a:solidFill>
                <a:srgbClr val="FF0000"/>
              </a:solidFill>
              <a:latin typeface="Chalkboard"/>
              <a:cs typeface="Chalkboard"/>
            </a:endParaRPr>
          </a:p>
        </p:txBody>
      </p:sp>
    </p:spTree>
    <p:extLst>
      <p:ext uri="{BB962C8B-B14F-4D97-AF65-F5344CB8AC3E}">
        <p14:creationId xmlns:p14="http://schemas.microsoft.com/office/powerpoint/2010/main" val="1441628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1048195" y="324937"/>
            <a:ext cx="7530475"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chemeClr val="accent3">
                    <a:lumMod val="50000"/>
                  </a:schemeClr>
                </a:solidFill>
                <a:effectLst>
                  <a:outerShdw blurRad="50800" dist="39000" dir="5460000" algn="tl">
                    <a:srgbClr val="000000">
                      <a:alpha val="38000"/>
                    </a:srgbClr>
                  </a:outerShdw>
                </a:effectLst>
                <a:latin typeface="Apple Casual" charset="0"/>
                <a:cs typeface="Apple Casual" charset="0"/>
              </a:rPr>
              <a:t>Step 5 – Initial Curriculum Design</a:t>
            </a:r>
            <a:endParaRPr lang="en-US" sz="4000" b="1" dirty="0">
              <a:ln w="11430"/>
              <a:solidFill>
                <a:schemeClr val="accent3">
                  <a:lumMod val="50000"/>
                </a:schemeClr>
              </a:solidFill>
              <a:effectLst>
                <a:outerShdw blurRad="50800" dist="39000" dir="5460000" algn="tl">
                  <a:srgbClr val="000000">
                    <a:alpha val="38000"/>
                  </a:srgbClr>
                </a:outerShdw>
              </a:effectLst>
              <a:latin typeface="Apple Casual" charset="0"/>
              <a:cs typeface="Apple Casual" charset="0"/>
            </a:endParaRPr>
          </a:p>
        </p:txBody>
      </p:sp>
      <p:sp>
        <p:nvSpPr>
          <p:cNvPr id="3" name="Content Placeholder 2"/>
          <p:cNvSpPr>
            <a:spLocks noGrp="1"/>
          </p:cNvSpPr>
          <p:nvPr>
            <p:ph idx="1"/>
          </p:nvPr>
        </p:nvSpPr>
        <p:spPr>
          <a:xfrm>
            <a:off x="1048196" y="1431322"/>
            <a:ext cx="8095804" cy="5426678"/>
          </a:xfrm>
        </p:spPr>
        <p:txBody>
          <a:bodyPr anchor="ctr"/>
          <a:lstStyle/>
          <a:p>
            <a:pPr marL="0" indent="0" algn="ctr">
              <a:buFontTx/>
              <a:buNone/>
              <a:defRPr/>
            </a:pPr>
            <a:r>
              <a:rPr lang="en-US" b="1" dirty="0" smtClean="0"/>
              <a:t>Guiding Principles</a:t>
            </a:r>
          </a:p>
          <a:p>
            <a:pPr marL="0" indent="0" algn="ctr">
              <a:buFontTx/>
              <a:buNone/>
              <a:defRPr/>
            </a:pPr>
            <a:endParaRPr lang="en-US" sz="1200" b="1" dirty="0" smtClean="0"/>
          </a:p>
          <a:p>
            <a:pPr>
              <a:defRPr/>
            </a:pPr>
            <a:r>
              <a:rPr lang="en-US" sz="2400" b="1" i="1" dirty="0" smtClean="0">
                <a:solidFill>
                  <a:srgbClr val="FF0000"/>
                </a:solidFill>
              </a:rPr>
              <a:t>Alignment-Centered</a:t>
            </a:r>
            <a:r>
              <a:rPr lang="en-US" sz="2400" b="1" i="1" dirty="0" smtClean="0"/>
              <a:t> </a:t>
            </a:r>
            <a:r>
              <a:rPr lang="en-US" sz="2400" b="1" dirty="0" smtClean="0"/>
              <a:t>(</a:t>
            </a:r>
            <a:r>
              <a:rPr lang="en-US" sz="2400" b="1" dirty="0" smtClean="0">
                <a:solidFill>
                  <a:srgbClr val="0000FF"/>
                </a:solidFill>
                <a:latin typeface="Lucida Blackletter"/>
                <a:cs typeface="Lucida Blackletter"/>
              </a:rPr>
              <a:t>Quality Matters </a:t>
            </a:r>
            <a:r>
              <a:rPr lang="en-US" sz="2400" b="1" dirty="0" smtClean="0"/>
              <a:t>Initiative): each aspect of the curriculum supports student learning in order to achieve program goals</a:t>
            </a:r>
          </a:p>
          <a:p>
            <a:pPr marL="457200" lvl="1" indent="0">
              <a:buFontTx/>
              <a:buNone/>
              <a:defRPr/>
            </a:pPr>
            <a:endParaRPr lang="en-US" sz="2400" b="1" dirty="0" smtClean="0"/>
          </a:p>
          <a:p>
            <a:pPr>
              <a:defRPr/>
            </a:pPr>
            <a:r>
              <a:rPr lang="en-US" sz="2400" b="1" i="1" dirty="0" smtClean="0">
                <a:solidFill>
                  <a:srgbClr val="0000FF"/>
                </a:solidFill>
              </a:rPr>
              <a:t>Assessment-Driven</a:t>
            </a:r>
            <a:r>
              <a:rPr lang="en-US" sz="2400" b="1" dirty="0" smtClean="0"/>
              <a:t>: Assessments guide development of educational methodologies</a:t>
            </a:r>
          </a:p>
          <a:p>
            <a:pPr lvl="1">
              <a:defRPr/>
            </a:pPr>
            <a:endParaRPr lang="en-US" sz="2400" b="1" dirty="0"/>
          </a:p>
          <a:p>
            <a:pPr>
              <a:defRPr/>
            </a:pPr>
            <a:r>
              <a:rPr lang="en-US" sz="2400" b="1" i="1" dirty="0" smtClean="0">
                <a:solidFill>
                  <a:srgbClr val="008000"/>
                </a:solidFill>
              </a:rPr>
              <a:t>Evidence-Based</a:t>
            </a:r>
            <a:r>
              <a:rPr lang="en-US" sz="2400" b="1" dirty="0" smtClean="0"/>
              <a:t>: Alumni and student performance guide re-design and quality improvement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59063" y="1451482"/>
            <a:ext cx="7527737" cy="4999007"/>
          </a:xfrm>
        </p:spPr>
        <p:txBody>
          <a:bodyPr anchor="ctr">
            <a:normAutofit/>
          </a:bodyPr>
          <a:lstStyle/>
          <a:p>
            <a:pPr algn="ctr"/>
            <a:r>
              <a:rPr lang="en-US" b="1" dirty="0" smtClean="0">
                <a:latin typeface="Chalkboard"/>
                <a:cs typeface="Chalkboard"/>
              </a:rPr>
              <a:t>A curriculum is a set of </a:t>
            </a:r>
            <a:r>
              <a:rPr lang="en-US" b="1" dirty="0" smtClean="0">
                <a:solidFill>
                  <a:srgbClr val="FF0000"/>
                </a:solidFill>
                <a:latin typeface="Chalkboard"/>
                <a:cs typeface="Chalkboard"/>
              </a:rPr>
              <a:t>inter-related </a:t>
            </a:r>
            <a:r>
              <a:rPr lang="en-US" b="1" dirty="0" smtClean="0">
                <a:latin typeface="Chalkboard"/>
                <a:cs typeface="Chalkboard"/>
              </a:rPr>
              <a:t>and </a:t>
            </a:r>
            <a:r>
              <a:rPr lang="en-US" b="1" dirty="0" smtClean="0">
                <a:solidFill>
                  <a:srgbClr val="FF0000"/>
                </a:solidFill>
                <a:latin typeface="Chalkboard"/>
                <a:cs typeface="Chalkboard"/>
              </a:rPr>
              <a:t>integrated activities </a:t>
            </a:r>
            <a:r>
              <a:rPr lang="en-US" b="1" dirty="0" smtClean="0">
                <a:latin typeface="Chalkboard"/>
                <a:cs typeface="Chalkboard"/>
              </a:rPr>
              <a:t>which </a:t>
            </a:r>
            <a:r>
              <a:rPr lang="en-US" b="1" dirty="0" smtClean="0">
                <a:solidFill>
                  <a:srgbClr val="FF0000"/>
                </a:solidFill>
                <a:latin typeface="Chalkboard"/>
                <a:cs typeface="Chalkboard"/>
              </a:rPr>
              <a:t>facilitate student learning</a:t>
            </a:r>
            <a:r>
              <a:rPr lang="en-US" b="1" dirty="0" smtClean="0">
                <a:latin typeface="Chalkboard"/>
                <a:cs typeface="Chalkboard"/>
              </a:rPr>
              <a:t> in a </a:t>
            </a:r>
            <a:r>
              <a:rPr lang="en-US" b="1" dirty="0" smtClean="0">
                <a:solidFill>
                  <a:srgbClr val="FF0000"/>
                </a:solidFill>
                <a:latin typeface="Chalkboard"/>
                <a:cs typeface="Chalkboard"/>
              </a:rPr>
              <a:t>developmentally appropriate manner </a:t>
            </a:r>
            <a:r>
              <a:rPr lang="en-US" b="1" dirty="0" smtClean="0">
                <a:latin typeface="Chalkboard"/>
                <a:cs typeface="Chalkboard"/>
              </a:rPr>
              <a:t>in order to foster satisfactory </a:t>
            </a:r>
            <a:r>
              <a:rPr lang="en-US" b="1" dirty="0" smtClean="0">
                <a:solidFill>
                  <a:srgbClr val="FF0000"/>
                </a:solidFill>
                <a:latin typeface="Chalkboard"/>
                <a:cs typeface="Chalkboard"/>
              </a:rPr>
              <a:t>achievement of student learning outcomes</a:t>
            </a:r>
            <a:r>
              <a:rPr lang="en-US" b="1" dirty="0" smtClean="0">
                <a:latin typeface="Chalkboard"/>
                <a:cs typeface="Chalkboard"/>
              </a:rPr>
              <a:t> which, in turn, generate alumni who </a:t>
            </a:r>
            <a:r>
              <a:rPr lang="en-US" b="1" dirty="0" smtClean="0">
                <a:solidFill>
                  <a:srgbClr val="FF0000"/>
                </a:solidFill>
                <a:latin typeface="Chalkboard"/>
                <a:cs typeface="Chalkboard"/>
              </a:rPr>
              <a:t>successfully attain program educational objectives</a:t>
            </a:r>
            <a:r>
              <a:rPr lang="en-US" b="1" dirty="0" smtClean="0">
                <a:latin typeface="Chalkboard"/>
                <a:cs typeface="Chalkboard"/>
              </a:rPr>
              <a:t>.</a:t>
            </a:r>
            <a:endParaRPr lang="en-US" b="1" dirty="0">
              <a:latin typeface="Chalkboard"/>
              <a:cs typeface="Chalkboard"/>
            </a:endParaRPr>
          </a:p>
        </p:txBody>
      </p:sp>
      <p:sp>
        <p:nvSpPr>
          <p:cNvPr id="3" name="Title 2"/>
          <p:cNvSpPr>
            <a:spLocks noGrp="1"/>
          </p:cNvSpPr>
          <p:nvPr>
            <p:ph type="title"/>
          </p:nvPr>
        </p:nvSpPr>
        <p:spPr>
          <a:xfrm>
            <a:off x="1032455" y="113362"/>
            <a:ext cx="749808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0000FF"/>
                </a:solidFill>
                <a:effectLst>
                  <a:outerShdw blurRad="50800" dist="39000" dir="5460000" algn="tl">
                    <a:srgbClr val="000000">
                      <a:alpha val="38000"/>
                    </a:srgbClr>
                  </a:outerShdw>
                </a:effectLst>
                <a:latin typeface="Apple Casual"/>
                <a:cs typeface="Apple Casual"/>
              </a:rPr>
              <a:t>Curriculum Redefined</a:t>
            </a:r>
            <a:endParaRPr lang="en-US" b="1" dirty="0">
              <a:ln w="11430"/>
              <a:solidFill>
                <a:srgbClr val="0000FF"/>
              </a:solidFill>
              <a:effectLst>
                <a:outerShdw blurRad="50800" dist="39000" dir="5460000" algn="tl">
                  <a:srgbClr val="000000">
                    <a:alpha val="38000"/>
                  </a:srgbClr>
                </a:outerShdw>
              </a:effectLst>
              <a:latin typeface="Apple Casual"/>
              <a:cs typeface="Apple Casual"/>
            </a:endParaRPr>
          </a:p>
        </p:txBody>
      </p:sp>
    </p:spTree>
    <p:extLst>
      <p:ext uri="{BB962C8B-B14F-4D97-AF65-F5344CB8AC3E}">
        <p14:creationId xmlns:p14="http://schemas.microsoft.com/office/powerpoint/2010/main" val="1017422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8194" y="1189408"/>
            <a:ext cx="8095805" cy="5668591"/>
          </a:xfrm>
        </p:spPr>
        <p:txBody>
          <a:bodyPr anchor="ctr">
            <a:normAutofit fontScale="77500" lnSpcReduction="20000"/>
          </a:bodyPr>
          <a:lstStyle/>
          <a:p>
            <a:r>
              <a:rPr lang="en-US" sz="3200" b="1" dirty="0" smtClean="0">
                <a:solidFill>
                  <a:srgbClr val="FF6600"/>
                </a:solidFill>
                <a:latin typeface="Apple Casual"/>
                <a:cs typeface="Apple Casual"/>
              </a:rPr>
              <a:t>Functional Silo Syndrome </a:t>
            </a:r>
            <a:r>
              <a:rPr lang="en-US" sz="3200" b="1" dirty="0" smtClean="0">
                <a:latin typeface="Apple Casual"/>
                <a:cs typeface="Apple Casual"/>
              </a:rPr>
              <a:t>(Phil Ensor, 1988)</a:t>
            </a:r>
          </a:p>
          <a:p>
            <a:pPr marL="0" indent="0">
              <a:buNone/>
            </a:pPr>
            <a:endParaRPr lang="en-US" sz="1200" b="1" dirty="0" smtClean="0"/>
          </a:p>
          <a:p>
            <a:r>
              <a:rPr lang="en-US" b="1" dirty="0" smtClean="0">
                <a:solidFill>
                  <a:srgbClr val="0000FF"/>
                </a:solidFill>
                <a:latin typeface="Apple Casual"/>
                <a:cs typeface="Apple Casual"/>
              </a:rPr>
              <a:t>Faculty Issues</a:t>
            </a:r>
          </a:p>
          <a:p>
            <a:pPr lvl="1"/>
            <a:r>
              <a:rPr lang="en-US" b="1" dirty="0" smtClean="0">
                <a:latin typeface="Apple Casual"/>
                <a:cs typeface="Apple Casual"/>
              </a:rPr>
              <a:t>Lack of Understanding of Curriculum Design</a:t>
            </a:r>
          </a:p>
          <a:p>
            <a:pPr lvl="1"/>
            <a:r>
              <a:rPr lang="en-US" b="1" dirty="0" smtClean="0">
                <a:latin typeface="Apple Casual"/>
                <a:cs typeface="Apple Casual"/>
              </a:rPr>
              <a:t>Lack of Knowledge Outside of Field</a:t>
            </a:r>
          </a:p>
          <a:p>
            <a:pPr lvl="1"/>
            <a:r>
              <a:rPr lang="en-US" b="1" dirty="0" smtClean="0">
                <a:latin typeface="Apple Casual"/>
                <a:cs typeface="Apple Casual"/>
              </a:rPr>
              <a:t>Lack of Appreciation of Other Disciplines (ex: Engineering and so-called ‘soft’ (humanities) subjects)</a:t>
            </a:r>
          </a:p>
          <a:p>
            <a:pPr lvl="1"/>
            <a:r>
              <a:rPr lang="en-US" b="1" dirty="0" smtClean="0">
                <a:latin typeface="Apple Casual"/>
                <a:cs typeface="Apple Casual"/>
              </a:rPr>
              <a:t>Course Ownership – Belief that course is property of instructor</a:t>
            </a:r>
          </a:p>
          <a:p>
            <a:pPr lvl="1"/>
            <a:r>
              <a:rPr lang="en-US" b="1" dirty="0" smtClean="0">
                <a:latin typeface="Apple Casual"/>
                <a:cs typeface="Apple Casual"/>
              </a:rPr>
              <a:t>Fear of Accountability – Assessment Data will inappropriately drive personnel decisions</a:t>
            </a:r>
          </a:p>
          <a:p>
            <a:pPr marL="301943" lvl="1" indent="0">
              <a:buNone/>
            </a:pPr>
            <a:endParaRPr lang="en-US" sz="1200" b="1" dirty="0" smtClean="0">
              <a:latin typeface="Apple Casual"/>
              <a:cs typeface="Apple Casual"/>
            </a:endParaRPr>
          </a:p>
          <a:p>
            <a:r>
              <a:rPr lang="en-US" b="1" dirty="0" smtClean="0">
                <a:solidFill>
                  <a:srgbClr val="FF0000"/>
                </a:solidFill>
                <a:latin typeface="Apple Casual"/>
                <a:cs typeface="Apple Casual"/>
              </a:rPr>
              <a:t>Administrative Issues</a:t>
            </a:r>
          </a:p>
          <a:p>
            <a:pPr lvl="1"/>
            <a:r>
              <a:rPr lang="en-US" b="1" dirty="0" smtClean="0">
                <a:latin typeface="Apple Casual"/>
                <a:cs typeface="Apple Casual"/>
              </a:rPr>
              <a:t>Lack of resources and training</a:t>
            </a:r>
          </a:p>
          <a:p>
            <a:pPr lvl="1"/>
            <a:r>
              <a:rPr lang="en-US" b="1" dirty="0" smtClean="0">
                <a:latin typeface="Apple Casual"/>
                <a:cs typeface="Apple Casual"/>
              </a:rPr>
              <a:t>Lack commitment to the process</a:t>
            </a:r>
          </a:p>
          <a:p>
            <a:pPr lvl="1"/>
            <a:r>
              <a:rPr lang="en-US" b="1" dirty="0" smtClean="0">
                <a:latin typeface="Apple Casual"/>
                <a:cs typeface="Apple Casual"/>
              </a:rPr>
              <a:t>Inappropriate use of data</a:t>
            </a:r>
            <a:endParaRPr lang="en-US" dirty="0" smtClean="0"/>
          </a:p>
        </p:txBody>
      </p:sp>
      <p:sp>
        <p:nvSpPr>
          <p:cNvPr id="3" name="Title 2"/>
          <p:cNvSpPr>
            <a:spLocks noGrp="1"/>
          </p:cNvSpPr>
          <p:nvPr>
            <p:ph type="title"/>
          </p:nvPr>
        </p:nvSpPr>
        <p:spPr>
          <a:xfrm>
            <a:off x="1048195" y="53209"/>
            <a:ext cx="7871551" cy="1216838"/>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accent3">
                    <a:lumMod val="50000"/>
                  </a:schemeClr>
                </a:solidFill>
                <a:effectLst>
                  <a:outerShdw blurRad="50800" dist="39000" dir="5460000" algn="tl">
                    <a:srgbClr val="000000">
                      <a:alpha val="38000"/>
                    </a:srgbClr>
                  </a:outerShdw>
                </a:effectLst>
                <a:latin typeface="Apple Casual"/>
                <a:cs typeface="Apple Casual"/>
              </a:rPr>
              <a:t>What Are The Issues To Overcome?</a:t>
            </a:r>
            <a:endParaRPr lang="en-US" b="1" dirty="0">
              <a:ln w="11430"/>
              <a:solidFill>
                <a:schemeClr val="accent3">
                  <a:lumMod val="50000"/>
                </a:schemeClr>
              </a:solidFill>
              <a:effectLst>
                <a:outerShdw blurRad="50800" dist="39000" dir="5460000" algn="tl">
                  <a:srgbClr val="000000">
                    <a:alpha val="38000"/>
                  </a:srgbClr>
                </a:outerShdw>
              </a:effectLst>
              <a:latin typeface="Apple Casual"/>
              <a:cs typeface="Apple Casual"/>
            </a:endParaRPr>
          </a:p>
        </p:txBody>
      </p:sp>
    </p:spTree>
    <p:extLst>
      <p:ext uri="{BB962C8B-B14F-4D97-AF65-F5344CB8AC3E}">
        <p14:creationId xmlns:p14="http://schemas.microsoft.com/office/powerpoint/2010/main" val="852809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8039" y="1206576"/>
            <a:ext cx="8032710" cy="5651424"/>
          </a:xfrm>
        </p:spPr>
        <p:txBody>
          <a:bodyPr>
            <a:normAutofit fontScale="85000" lnSpcReduction="20000"/>
          </a:bodyPr>
          <a:lstStyle/>
          <a:p>
            <a:pPr marL="0" indent="0">
              <a:buNone/>
            </a:pPr>
            <a:r>
              <a:rPr lang="en-US" b="1" dirty="0" smtClean="0">
                <a:latin typeface="Comic Sans MS"/>
                <a:cs typeface="Comic Sans MS"/>
              </a:rPr>
              <a:t>The </a:t>
            </a:r>
            <a:r>
              <a:rPr lang="en-US" b="1" dirty="0" smtClean="0">
                <a:solidFill>
                  <a:srgbClr val="FF0000"/>
                </a:solidFill>
                <a:latin typeface="Comic Sans MS"/>
                <a:cs typeface="Comic Sans MS"/>
              </a:rPr>
              <a:t>functional silo syndrome </a:t>
            </a:r>
            <a:r>
              <a:rPr lang="en-US" b="1" dirty="0" smtClean="0">
                <a:latin typeface="Comic Sans MS"/>
                <a:cs typeface="Comic Sans MS"/>
              </a:rPr>
              <a:t>of faculty teaching courses in isolation without a coherent curriculum design promotes student learning silos. These learning silos reduce the retention and transfer of knowledge and skills from educational experience to another, significantly limiting the efficacy of higher education in general. The students which result may actually have less creativity, flexibility and adaptability after 4-5 years of undergraduate education than they had when they began.</a:t>
            </a:r>
          </a:p>
          <a:p>
            <a:pPr marL="0" indent="0">
              <a:buNone/>
            </a:pPr>
            <a:endParaRPr lang="en-US" b="1" dirty="0">
              <a:latin typeface="Comic Sans MS"/>
              <a:cs typeface="Comic Sans MS"/>
            </a:endParaRPr>
          </a:p>
          <a:p>
            <a:pPr marL="0" indent="0" algn="ctr">
              <a:buNone/>
            </a:pPr>
            <a:r>
              <a:rPr lang="en-US" b="1" dirty="0" smtClean="0">
                <a:latin typeface="Comic Sans MS"/>
                <a:cs typeface="Comic Sans MS"/>
              </a:rPr>
              <a:t>Thus, </a:t>
            </a:r>
            <a:r>
              <a:rPr lang="en-US" b="1" dirty="0" smtClean="0">
                <a:solidFill>
                  <a:srgbClr val="FF0000"/>
                </a:solidFill>
                <a:latin typeface="Comic Sans MS"/>
                <a:cs typeface="Comic Sans MS"/>
              </a:rPr>
              <a:t>appropriate curriculum design is not a luxury,</a:t>
            </a:r>
            <a:r>
              <a:rPr lang="en-US" b="1" dirty="0">
                <a:solidFill>
                  <a:srgbClr val="FF0000"/>
                </a:solidFill>
                <a:latin typeface="Comic Sans MS"/>
                <a:cs typeface="Comic Sans MS"/>
              </a:rPr>
              <a:t> </a:t>
            </a:r>
            <a:r>
              <a:rPr lang="en-US" b="1" dirty="0" smtClean="0">
                <a:solidFill>
                  <a:srgbClr val="FF0000"/>
                </a:solidFill>
                <a:latin typeface="Comic Sans MS"/>
                <a:cs typeface="Comic Sans MS"/>
              </a:rPr>
              <a:t>it is an absolute necessity.</a:t>
            </a:r>
          </a:p>
          <a:p>
            <a:pPr marL="0" indent="0">
              <a:buNone/>
            </a:pPr>
            <a:endParaRPr lang="en-US" dirty="0">
              <a:solidFill>
                <a:srgbClr val="FF0000"/>
              </a:solidFill>
            </a:endParaRPr>
          </a:p>
          <a:p>
            <a:pPr marL="0" indent="0">
              <a:buNone/>
            </a:pPr>
            <a:endParaRPr lang="en-US" dirty="0"/>
          </a:p>
        </p:txBody>
      </p:sp>
      <p:sp>
        <p:nvSpPr>
          <p:cNvPr id="3" name="Title 2"/>
          <p:cNvSpPr>
            <a:spLocks noGrp="1"/>
          </p:cNvSpPr>
          <p:nvPr>
            <p:ph type="title"/>
          </p:nvPr>
        </p:nvSpPr>
        <p:spPr>
          <a:xfrm>
            <a:off x="1113086" y="52884"/>
            <a:ext cx="749808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tx2">
                    <a:lumMod val="50000"/>
                  </a:schemeClr>
                </a:solidFill>
                <a:effectLst>
                  <a:outerShdw blurRad="50800" dist="39000" dir="5460000" algn="tl">
                    <a:srgbClr val="000000">
                      <a:alpha val="38000"/>
                    </a:srgbClr>
                  </a:outerShdw>
                </a:effectLst>
                <a:latin typeface="Apple Casual"/>
                <a:cs typeface="Apple Casual"/>
              </a:rPr>
              <a:t>Proposition</a:t>
            </a:r>
            <a:endParaRPr lang="en-US" b="1" dirty="0">
              <a:ln w="11430"/>
              <a:solidFill>
                <a:schemeClr val="tx2">
                  <a:lumMod val="50000"/>
                </a:schemeClr>
              </a:solidFill>
              <a:effectLst>
                <a:outerShdw blurRad="50800" dist="39000" dir="5460000" algn="tl">
                  <a:srgbClr val="000000">
                    <a:alpha val="38000"/>
                  </a:srgbClr>
                </a:outerShdw>
              </a:effectLst>
              <a:latin typeface="Apple Casual"/>
              <a:cs typeface="Apple Casual"/>
            </a:endParaRPr>
          </a:p>
        </p:txBody>
      </p:sp>
    </p:spTree>
    <p:extLst>
      <p:ext uri="{BB962C8B-B14F-4D97-AF65-F5344CB8AC3E}">
        <p14:creationId xmlns:p14="http://schemas.microsoft.com/office/powerpoint/2010/main" val="1452874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7"/>
            <a:ext cx="7406640" cy="1978601"/>
          </a:xfrm>
        </p:spPr>
        <p:txBody>
          <a:bodyPr>
            <a:normAutofit fontScale="90000"/>
          </a:bodyPr>
          <a:lstStyle/>
          <a:p>
            <a:r>
              <a:rPr lang="en-US" dirty="0" smtClean="0">
                <a:solidFill>
                  <a:schemeClr val="tx1"/>
                </a:solidFill>
                <a:latin typeface="Apple Casual"/>
                <a:cs typeface="Apple Casual"/>
              </a:rPr>
              <a:t>In terms of the failures of student learning, we should quote Pogo:</a:t>
            </a:r>
            <a:endParaRPr lang="en-US" dirty="0">
              <a:solidFill>
                <a:schemeClr val="tx1"/>
              </a:solidFill>
              <a:latin typeface="Apple Casual"/>
              <a:cs typeface="Apple Casual"/>
            </a:endParaRPr>
          </a:p>
        </p:txBody>
      </p:sp>
      <p:sp>
        <p:nvSpPr>
          <p:cNvPr id="3" name="Subtitle 2"/>
          <p:cNvSpPr>
            <a:spLocks noGrp="1"/>
          </p:cNvSpPr>
          <p:nvPr>
            <p:ph type="subTitle" idx="1"/>
          </p:nvPr>
        </p:nvSpPr>
        <p:spPr>
          <a:xfrm>
            <a:off x="1432560" y="3654336"/>
            <a:ext cx="7406640" cy="17526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FF0000"/>
                </a:solidFill>
                <a:effectLst>
                  <a:outerShdw blurRad="50800" dist="39000" dir="5460000" algn="tl">
                    <a:srgbClr val="000000">
                      <a:alpha val="38000"/>
                    </a:srgbClr>
                  </a:outerShdw>
                </a:effectLst>
                <a:latin typeface="Apple Casual"/>
                <a:cs typeface="Apple Casual"/>
              </a:rPr>
              <a:t>‘We have Met the Enemy and He is Us’</a:t>
            </a:r>
            <a:endParaRPr lang="en-US" sz="5400" b="1" dirty="0">
              <a:ln w="11430"/>
              <a:solidFill>
                <a:srgbClr val="FF0000"/>
              </a:solidFill>
              <a:effectLst>
                <a:outerShdw blurRad="50800" dist="39000" dir="5460000" algn="tl">
                  <a:srgbClr val="000000">
                    <a:alpha val="38000"/>
                  </a:srgbClr>
                </a:outerShdw>
              </a:effectLst>
              <a:latin typeface="Apple Casual"/>
              <a:cs typeface="Apple Casual"/>
            </a:endParaRPr>
          </a:p>
        </p:txBody>
      </p:sp>
    </p:spTree>
    <p:extLst>
      <p:ext uri="{BB962C8B-B14F-4D97-AF65-F5344CB8AC3E}">
        <p14:creationId xmlns:p14="http://schemas.microsoft.com/office/powerpoint/2010/main" val="1168149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69141" y="1589272"/>
            <a:ext cx="7974859" cy="5123831"/>
          </a:xfrm>
        </p:spPr>
        <p:txBody>
          <a:bodyPr>
            <a:normAutofit fontScale="85000" lnSpcReduction="20000"/>
          </a:bodyPr>
          <a:lstStyle/>
          <a:p>
            <a:r>
              <a:rPr lang="en-US" b="1" dirty="0" smtClean="0">
                <a:latin typeface="Chalkboard"/>
                <a:cs typeface="Chalkboard"/>
              </a:rPr>
              <a:t>Collect Course Materials</a:t>
            </a:r>
          </a:p>
          <a:p>
            <a:pPr lvl="1"/>
            <a:r>
              <a:rPr lang="en-US" b="1" dirty="0" smtClean="0">
                <a:latin typeface="Chalkboard"/>
                <a:cs typeface="Chalkboard"/>
              </a:rPr>
              <a:t>Description</a:t>
            </a:r>
          </a:p>
          <a:p>
            <a:pPr lvl="1"/>
            <a:r>
              <a:rPr lang="en-US" b="1" dirty="0" smtClean="0">
                <a:latin typeface="Chalkboard"/>
                <a:cs typeface="Chalkboard"/>
              </a:rPr>
              <a:t>Syllabus</a:t>
            </a:r>
          </a:p>
          <a:p>
            <a:pPr lvl="1"/>
            <a:r>
              <a:rPr lang="en-US" b="1" dirty="0" smtClean="0">
                <a:latin typeface="Chalkboard"/>
                <a:cs typeface="Chalkboard"/>
              </a:rPr>
              <a:t>Assignments, examinations, etc.</a:t>
            </a:r>
          </a:p>
          <a:p>
            <a:endParaRPr lang="en-US" b="1" dirty="0">
              <a:latin typeface="Chalkboard"/>
              <a:cs typeface="Chalkboard"/>
            </a:endParaRPr>
          </a:p>
          <a:p>
            <a:r>
              <a:rPr lang="en-US" b="1" dirty="0" smtClean="0">
                <a:latin typeface="Chalkboard"/>
                <a:cs typeface="Chalkboard"/>
              </a:rPr>
              <a:t>Determine how SLOs or LIs are mapped to the current educational experiences</a:t>
            </a:r>
          </a:p>
          <a:p>
            <a:pPr lvl="1"/>
            <a:r>
              <a:rPr lang="en-US" b="1" dirty="0" smtClean="0">
                <a:latin typeface="Chalkboard"/>
                <a:cs typeface="Chalkboard"/>
              </a:rPr>
              <a:t>Do not forget non-classroom experiences</a:t>
            </a:r>
          </a:p>
          <a:p>
            <a:pPr lvl="1"/>
            <a:r>
              <a:rPr lang="en-US" b="1" dirty="0" smtClean="0">
                <a:latin typeface="Chalkboard"/>
                <a:cs typeface="Chalkboard"/>
              </a:rPr>
              <a:t>Co-Op and extra-curricular experiences are critical to overall result in terms of student learning</a:t>
            </a:r>
          </a:p>
          <a:p>
            <a:endParaRPr lang="en-US" b="1" dirty="0">
              <a:latin typeface="Chalkboard"/>
              <a:cs typeface="Chalkboard"/>
            </a:endParaRPr>
          </a:p>
          <a:p>
            <a:r>
              <a:rPr lang="en-US" b="1" dirty="0" smtClean="0">
                <a:latin typeface="Chalkboard"/>
                <a:cs typeface="Chalkboard"/>
              </a:rPr>
              <a:t>Job of the Program’s Curriculum Committee</a:t>
            </a:r>
          </a:p>
        </p:txBody>
      </p:sp>
      <p:sp>
        <p:nvSpPr>
          <p:cNvPr id="3" name="Title 2"/>
          <p:cNvSpPr>
            <a:spLocks noGrp="1"/>
          </p:cNvSpPr>
          <p:nvPr>
            <p:ph type="title"/>
          </p:nvPr>
        </p:nvSpPr>
        <p:spPr>
          <a:xfrm>
            <a:off x="1052613" y="93203"/>
            <a:ext cx="749808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accent2">
                    <a:lumMod val="50000"/>
                  </a:schemeClr>
                </a:solidFill>
                <a:effectLst>
                  <a:outerShdw blurRad="50800" dist="39000" dir="5460000" algn="tl">
                    <a:srgbClr val="000000">
                      <a:alpha val="38000"/>
                    </a:srgbClr>
                  </a:outerShdw>
                </a:effectLst>
                <a:latin typeface="Apple Casual"/>
                <a:cs typeface="Apple Casual"/>
              </a:rPr>
              <a:t>Step 5.1 – Understanding the Current Curriculum</a:t>
            </a:r>
            <a:endParaRPr lang="en-US" b="1" dirty="0">
              <a:ln w="11430"/>
              <a:solidFill>
                <a:schemeClr val="accent2">
                  <a:lumMod val="50000"/>
                </a:schemeClr>
              </a:solidFill>
              <a:effectLst>
                <a:outerShdw blurRad="50800" dist="39000" dir="5460000" algn="tl">
                  <a:srgbClr val="000000">
                    <a:alpha val="38000"/>
                  </a:srgbClr>
                </a:outerShdw>
              </a:effectLst>
              <a:latin typeface="Apple Casual"/>
              <a:cs typeface="Apple Casual"/>
            </a:endParaRPr>
          </a:p>
        </p:txBody>
      </p:sp>
    </p:spTree>
    <p:extLst>
      <p:ext uri="{BB962C8B-B14F-4D97-AF65-F5344CB8AC3E}">
        <p14:creationId xmlns:p14="http://schemas.microsoft.com/office/powerpoint/2010/main" val="3340251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14494" y="183920"/>
            <a:ext cx="749808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0000FF"/>
                </a:solidFill>
                <a:effectLst>
                  <a:outerShdw blurRad="50800" dist="39000" dir="5460000" algn="tl">
                    <a:srgbClr val="000000">
                      <a:alpha val="38000"/>
                    </a:srgbClr>
                  </a:outerShdw>
                </a:effectLst>
                <a:latin typeface="Apple Casual"/>
                <a:cs typeface="Apple Casual"/>
              </a:rPr>
              <a:t>Step 5.2 : Create Initial Curriculum Map</a:t>
            </a:r>
            <a:endParaRPr lang="en-US" b="1" dirty="0">
              <a:ln w="11430"/>
              <a:solidFill>
                <a:srgbClr val="0000FF"/>
              </a:solidFill>
              <a:effectLst>
                <a:outerShdw blurRad="50800" dist="39000" dir="5460000" algn="tl">
                  <a:srgbClr val="000000">
                    <a:alpha val="38000"/>
                  </a:srgbClr>
                </a:outerShdw>
              </a:effectLst>
              <a:latin typeface="Apple Casual"/>
              <a:cs typeface="Apple Casual"/>
            </a:endParaRPr>
          </a:p>
        </p:txBody>
      </p:sp>
      <p:sp>
        <p:nvSpPr>
          <p:cNvPr id="7" name="TextBox 6"/>
          <p:cNvSpPr txBox="1"/>
          <p:nvPr/>
        </p:nvSpPr>
        <p:spPr>
          <a:xfrm>
            <a:off x="1890094" y="1585269"/>
            <a:ext cx="6622480" cy="523220"/>
          </a:xfrm>
          <a:prstGeom prst="rect">
            <a:avLst/>
          </a:prstGeom>
          <a:noFill/>
        </p:spPr>
        <p:txBody>
          <a:bodyPr wrap="none" rtlCol="0">
            <a:spAutoFit/>
          </a:bodyPr>
          <a:lstStyle/>
          <a:p>
            <a:r>
              <a:rPr lang="en-US" sz="2800" b="1" dirty="0" smtClean="0">
                <a:latin typeface="Chalkboard"/>
                <a:cs typeface="Chalkboard"/>
              </a:rPr>
              <a:t>Outcomes vs. Educational Experiences</a:t>
            </a:r>
            <a:endParaRPr lang="en-US" sz="2800" b="1" dirty="0">
              <a:latin typeface="Chalkboard"/>
              <a:cs typeface="Chalkboard"/>
            </a:endParaRPr>
          </a:p>
        </p:txBody>
      </p:sp>
      <p:pic>
        <p:nvPicPr>
          <p:cNvPr id="8" name="Picture 7"/>
          <p:cNvPicPr>
            <a:picLocks noChangeAspect="1"/>
          </p:cNvPicPr>
          <p:nvPr/>
        </p:nvPicPr>
        <p:blipFill>
          <a:blip r:embed="rId2"/>
          <a:stretch>
            <a:fillRect/>
          </a:stretch>
        </p:blipFill>
        <p:spPr>
          <a:xfrm>
            <a:off x="1413605" y="2108489"/>
            <a:ext cx="7098969" cy="4554056"/>
          </a:xfrm>
          <a:prstGeom prst="rect">
            <a:avLst/>
          </a:prstGeom>
        </p:spPr>
      </p:pic>
    </p:spTree>
    <p:extLst>
      <p:ext uri="{BB962C8B-B14F-4D97-AF65-F5344CB8AC3E}">
        <p14:creationId xmlns:p14="http://schemas.microsoft.com/office/powerpoint/2010/main" val="2037562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8354" y="232309"/>
            <a:ext cx="7541004" cy="739251"/>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FF0000"/>
                </a:solidFill>
                <a:effectLst>
                  <a:outerShdw blurRad="50800" dist="39000" dir="5460000" algn="tl">
                    <a:srgbClr val="000000">
                      <a:alpha val="38000"/>
                    </a:srgbClr>
                  </a:outerShdw>
                </a:effectLst>
                <a:latin typeface="Apple Casual"/>
                <a:cs typeface="Apple Casual"/>
              </a:rPr>
              <a:t>Step 5.3 – Map 2 </a:t>
            </a:r>
            <a:endParaRPr lang="en-US" b="1" dirty="0">
              <a:ln w="11430"/>
              <a:solidFill>
                <a:srgbClr val="FF0000"/>
              </a:solidFill>
              <a:effectLst>
                <a:outerShdw blurRad="50800" dist="39000" dir="5460000" algn="tl">
                  <a:srgbClr val="000000">
                    <a:alpha val="38000"/>
                  </a:srgbClr>
                </a:outerShdw>
              </a:effectLst>
              <a:latin typeface="Apple Casual"/>
              <a:cs typeface="Apple Casual"/>
            </a:endParaRPr>
          </a:p>
        </p:txBody>
      </p:sp>
      <p:sp>
        <p:nvSpPr>
          <p:cNvPr id="4" name="TextBox 3"/>
          <p:cNvSpPr txBox="1"/>
          <p:nvPr/>
        </p:nvSpPr>
        <p:spPr>
          <a:xfrm>
            <a:off x="2325867" y="1633260"/>
            <a:ext cx="6622480" cy="523220"/>
          </a:xfrm>
          <a:prstGeom prst="rect">
            <a:avLst/>
          </a:prstGeom>
          <a:noFill/>
        </p:spPr>
        <p:txBody>
          <a:bodyPr wrap="none" rtlCol="0">
            <a:spAutoFit/>
          </a:bodyPr>
          <a:lstStyle/>
          <a:p>
            <a:r>
              <a:rPr lang="en-US" sz="2800" b="1" dirty="0" smtClean="0">
                <a:latin typeface="Chalkboard"/>
                <a:cs typeface="Chalkboard"/>
              </a:rPr>
              <a:t>Educational Experiences vs. Outcomes</a:t>
            </a:r>
            <a:endParaRPr lang="en-US" sz="2800" b="1" dirty="0">
              <a:latin typeface="Chalkboard"/>
              <a:cs typeface="Chalkboard"/>
            </a:endParaRPr>
          </a:p>
        </p:txBody>
      </p:sp>
      <p:pic>
        <p:nvPicPr>
          <p:cNvPr id="7" name="Picture 6"/>
          <p:cNvPicPr>
            <a:picLocks noChangeAspect="1"/>
          </p:cNvPicPr>
          <p:nvPr/>
        </p:nvPicPr>
        <p:blipFill>
          <a:blip r:embed="rId2"/>
          <a:stretch>
            <a:fillRect/>
          </a:stretch>
        </p:blipFill>
        <p:spPr>
          <a:xfrm>
            <a:off x="997802" y="2418090"/>
            <a:ext cx="8073127" cy="3579351"/>
          </a:xfrm>
          <a:prstGeom prst="rect">
            <a:avLst/>
          </a:prstGeom>
        </p:spPr>
      </p:pic>
    </p:spTree>
    <p:extLst>
      <p:ext uri="{BB962C8B-B14F-4D97-AF65-F5344CB8AC3E}">
        <p14:creationId xmlns:p14="http://schemas.microsoft.com/office/powerpoint/2010/main" val="3835517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2160" y="337139"/>
            <a:ext cx="7694639" cy="939251"/>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bg2">
                    <a:lumMod val="25000"/>
                  </a:schemeClr>
                </a:solidFill>
                <a:effectLst>
                  <a:outerShdw blurRad="50800" dist="39000" dir="5460000" algn="tl">
                    <a:srgbClr val="000000">
                      <a:alpha val="38000"/>
                    </a:srgbClr>
                  </a:outerShdw>
                </a:effectLst>
                <a:latin typeface="Chalkboard"/>
                <a:cs typeface="Chalkboard"/>
              </a:rPr>
              <a:t>What is a Curriculum?</a:t>
            </a:r>
            <a:endParaRPr lang="en-US" b="1" dirty="0">
              <a:ln w="11430"/>
              <a:solidFill>
                <a:schemeClr val="bg2">
                  <a:lumMod val="25000"/>
                </a:schemeClr>
              </a:solidFill>
              <a:effectLst>
                <a:outerShdw blurRad="50800" dist="39000" dir="5460000" algn="tl">
                  <a:srgbClr val="000000">
                    <a:alpha val="38000"/>
                  </a:srgbClr>
                </a:outerShdw>
              </a:effectLst>
              <a:latin typeface="Chalkboard"/>
              <a:cs typeface="Chalkboard"/>
            </a:endParaRPr>
          </a:p>
        </p:txBody>
      </p:sp>
      <p:sp>
        <p:nvSpPr>
          <p:cNvPr id="5" name="TextBox 1"/>
          <p:cNvSpPr txBox="1">
            <a:spLocks noGrp="1" noChangeArrowheads="1"/>
          </p:cNvSpPr>
          <p:nvPr>
            <p:ph idx="1"/>
          </p:nvPr>
        </p:nvSpPr>
        <p:spPr bwMode="auto">
          <a:xfrm>
            <a:off x="1188719" y="2003384"/>
            <a:ext cx="7498080"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C0128"/>
                </a:solidFill>
                <a:latin typeface="Times" charset="0"/>
                <a:ea typeface="ＭＳ Ｐゴシック" charset="0"/>
                <a:cs typeface="ＭＳ Ｐゴシック" charset="0"/>
              </a:defRPr>
            </a:lvl1pPr>
            <a:lvl2pPr marL="742950" indent="-285750">
              <a:defRPr sz="2400" b="1">
                <a:solidFill>
                  <a:srgbClr val="FC0128"/>
                </a:solidFill>
                <a:latin typeface="Times" charset="0"/>
                <a:ea typeface="ＭＳ Ｐゴシック" charset="0"/>
              </a:defRPr>
            </a:lvl2pPr>
            <a:lvl3pPr marL="1143000" indent="-228600">
              <a:defRPr sz="2400" b="1">
                <a:solidFill>
                  <a:srgbClr val="FC0128"/>
                </a:solidFill>
                <a:latin typeface="Times" charset="0"/>
                <a:ea typeface="ＭＳ Ｐゴシック" charset="0"/>
              </a:defRPr>
            </a:lvl3pPr>
            <a:lvl4pPr marL="1600200" indent="-228600">
              <a:defRPr sz="2400" b="1">
                <a:solidFill>
                  <a:srgbClr val="FC0128"/>
                </a:solidFill>
                <a:latin typeface="Times" charset="0"/>
                <a:ea typeface="ＭＳ Ｐゴシック" charset="0"/>
              </a:defRPr>
            </a:lvl4pPr>
            <a:lvl5pPr marL="2057400" indent="-228600">
              <a:defRPr sz="2400" b="1">
                <a:solidFill>
                  <a:srgbClr val="FC0128"/>
                </a:solidFill>
                <a:latin typeface="Times" charset="0"/>
                <a:ea typeface="ＭＳ Ｐゴシック" charset="0"/>
              </a:defRPr>
            </a:lvl5pPr>
            <a:lvl6pPr marL="2514600" indent="-228600" eaLnBrk="0" fontAlgn="base" hangingPunct="0">
              <a:spcBef>
                <a:spcPct val="0"/>
              </a:spcBef>
              <a:spcAft>
                <a:spcPct val="0"/>
              </a:spcAft>
              <a:defRPr sz="2400" b="1">
                <a:solidFill>
                  <a:srgbClr val="FC0128"/>
                </a:solidFill>
                <a:latin typeface="Times" charset="0"/>
                <a:ea typeface="ＭＳ Ｐゴシック" charset="0"/>
              </a:defRPr>
            </a:lvl6pPr>
            <a:lvl7pPr marL="2971800" indent="-228600" eaLnBrk="0" fontAlgn="base" hangingPunct="0">
              <a:spcBef>
                <a:spcPct val="0"/>
              </a:spcBef>
              <a:spcAft>
                <a:spcPct val="0"/>
              </a:spcAft>
              <a:defRPr sz="2400" b="1">
                <a:solidFill>
                  <a:srgbClr val="FC0128"/>
                </a:solidFill>
                <a:latin typeface="Times" charset="0"/>
                <a:ea typeface="ＭＳ Ｐゴシック" charset="0"/>
              </a:defRPr>
            </a:lvl7pPr>
            <a:lvl8pPr marL="3429000" indent="-228600" eaLnBrk="0" fontAlgn="base" hangingPunct="0">
              <a:spcBef>
                <a:spcPct val="0"/>
              </a:spcBef>
              <a:spcAft>
                <a:spcPct val="0"/>
              </a:spcAft>
              <a:defRPr sz="2400" b="1">
                <a:solidFill>
                  <a:srgbClr val="FC0128"/>
                </a:solidFill>
                <a:latin typeface="Times" charset="0"/>
                <a:ea typeface="ＭＳ Ｐゴシック" charset="0"/>
              </a:defRPr>
            </a:lvl8pPr>
            <a:lvl9pPr marL="3886200" indent="-228600" eaLnBrk="0" fontAlgn="base" hangingPunct="0">
              <a:spcBef>
                <a:spcPct val="0"/>
              </a:spcBef>
              <a:spcAft>
                <a:spcPct val="0"/>
              </a:spcAft>
              <a:defRPr sz="2400" b="1">
                <a:solidFill>
                  <a:srgbClr val="FC0128"/>
                </a:solidFill>
                <a:latin typeface="Times" charset="0"/>
                <a:ea typeface="ＭＳ Ｐゴシック" charset="0"/>
              </a:defRPr>
            </a:lvl9pPr>
          </a:lstStyle>
          <a:p>
            <a:pPr algn="ctr"/>
            <a:r>
              <a:rPr lang="en-US" sz="3600" dirty="0" smtClean="0">
                <a:solidFill>
                  <a:schemeClr val="tx1"/>
                </a:solidFill>
                <a:latin typeface="Chalkboard" charset="0"/>
                <a:cs typeface="Chalkboard" charset="0"/>
              </a:rPr>
              <a:t>A curriculum is a properly </a:t>
            </a:r>
            <a:r>
              <a:rPr lang="en-US" sz="3600" dirty="0">
                <a:solidFill>
                  <a:schemeClr val="tx1"/>
                </a:solidFill>
                <a:latin typeface="Chalkboard" charset="0"/>
                <a:cs typeface="Chalkboard" charset="0"/>
              </a:rPr>
              <a:t>sequenced and implemented series of educational experiences which transform students into productive members of a global society</a:t>
            </a:r>
          </a:p>
          <a:p>
            <a:pPr algn="ctr"/>
            <a:endParaRPr lang="en-US" dirty="0">
              <a:solidFill>
                <a:schemeClr val="tx1"/>
              </a:solidFill>
              <a:latin typeface="Chalkboard" charset="0"/>
              <a:cs typeface="Chalkboard" charset="0"/>
            </a:endParaRPr>
          </a:p>
        </p:txBody>
      </p:sp>
    </p:spTree>
    <p:extLst>
      <p:ext uri="{BB962C8B-B14F-4D97-AF65-F5344CB8AC3E}">
        <p14:creationId xmlns:p14="http://schemas.microsoft.com/office/powerpoint/2010/main" val="286519346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117" y="131472"/>
            <a:ext cx="7507579" cy="76517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FF0000"/>
                </a:solidFill>
                <a:effectLst>
                  <a:outerShdw blurRad="50800" dist="39000" dir="5460000" algn="tl">
                    <a:srgbClr val="000000">
                      <a:alpha val="38000"/>
                    </a:srgbClr>
                  </a:outerShdw>
                </a:effectLst>
                <a:latin typeface="Apple Casual"/>
                <a:cs typeface="Apple Casual"/>
              </a:rPr>
              <a:t>Step 5.4 – Map 3</a:t>
            </a:r>
            <a:endParaRPr lang="en-US" b="1" dirty="0">
              <a:ln w="11430"/>
              <a:solidFill>
                <a:srgbClr val="FF0000"/>
              </a:solidFill>
              <a:effectLst>
                <a:outerShdw blurRad="50800" dist="39000" dir="5460000" algn="tl">
                  <a:srgbClr val="000000">
                    <a:alpha val="38000"/>
                  </a:srgbClr>
                </a:outerShdw>
              </a:effectLst>
              <a:latin typeface="Apple Casual"/>
              <a:cs typeface="Apple Casual"/>
            </a:endParaRPr>
          </a:p>
        </p:txBody>
      </p:sp>
      <p:pic>
        <p:nvPicPr>
          <p:cNvPr id="4" name="Picture 3"/>
          <p:cNvPicPr>
            <a:picLocks noChangeAspect="1"/>
          </p:cNvPicPr>
          <p:nvPr/>
        </p:nvPicPr>
        <p:blipFill>
          <a:blip r:embed="rId2"/>
          <a:stretch>
            <a:fillRect/>
          </a:stretch>
        </p:blipFill>
        <p:spPr>
          <a:xfrm>
            <a:off x="86766" y="2032656"/>
            <a:ext cx="8937558" cy="4672505"/>
          </a:xfrm>
          <a:prstGeom prst="rect">
            <a:avLst/>
          </a:prstGeom>
        </p:spPr>
      </p:pic>
      <p:sp>
        <p:nvSpPr>
          <p:cNvPr id="6" name="TextBox 5"/>
          <p:cNvSpPr txBox="1"/>
          <p:nvPr/>
        </p:nvSpPr>
        <p:spPr>
          <a:xfrm>
            <a:off x="2944622" y="1228072"/>
            <a:ext cx="5110040" cy="523220"/>
          </a:xfrm>
          <a:prstGeom prst="rect">
            <a:avLst/>
          </a:prstGeom>
          <a:noFill/>
        </p:spPr>
        <p:txBody>
          <a:bodyPr wrap="none" rtlCol="0">
            <a:spAutoFit/>
          </a:bodyPr>
          <a:lstStyle/>
          <a:p>
            <a:r>
              <a:rPr lang="en-US" sz="2800" b="1" dirty="0" smtClean="0">
                <a:latin typeface="Chalkboard"/>
                <a:cs typeface="Chalkboard"/>
              </a:rPr>
              <a:t>Outcomes in Classes vs. Term</a:t>
            </a:r>
            <a:endParaRPr lang="en-US" sz="2800" b="1" dirty="0">
              <a:latin typeface="Chalkboard"/>
              <a:cs typeface="Chalkboard"/>
            </a:endParaRPr>
          </a:p>
        </p:txBody>
      </p:sp>
    </p:spTree>
    <p:extLst>
      <p:ext uri="{BB962C8B-B14F-4D97-AF65-F5344CB8AC3E}">
        <p14:creationId xmlns:p14="http://schemas.microsoft.com/office/powerpoint/2010/main" val="3046098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bwMode="auto">
          <a:xfrm>
            <a:off x="1058238" y="24102"/>
            <a:ext cx="7952218" cy="6231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0000FF"/>
                </a:solidFill>
                <a:effectLst>
                  <a:outerShdw blurRad="50800" dist="39000" dir="5460000" algn="tl">
                    <a:srgbClr val="000000">
                      <a:alpha val="38000"/>
                    </a:srgbClr>
                  </a:outerShdw>
                </a:effectLst>
                <a:latin typeface="Apple Casual"/>
                <a:cs typeface="Apple Casual"/>
              </a:rPr>
              <a:t>Flow </a:t>
            </a:r>
            <a:r>
              <a:rPr lang="en-US" sz="3200" b="1" dirty="0">
                <a:ln w="11430"/>
                <a:solidFill>
                  <a:srgbClr val="0000FF"/>
                </a:solidFill>
                <a:effectLst>
                  <a:outerShdw blurRad="50800" dist="39000" dir="5460000" algn="tl">
                    <a:srgbClr val="000000">
                      <a:alpha val="38000"/>
                    </a:srgbClr>
                  </a:outerShdw>
                </a:effectLst>
                <a:latin typeface="Apple Casual"/>
                <a:cs typeface="Apple Casual"/>
              </a:rPr>
              <a:t>Chart for SLO-Driven Course Design</a:t>
            </a:r>
          </a:p>
        </p:txBody>
      </p:sp>
      <p:pic>
        <p:nvPicPr>
          <p:cNvPr id="3993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8238" y="898840"/>
            <a:ext cx="8085762" cy="580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Brace 1"/>
          <p:cNvSpPr/>
          <p:nvPr/>
        </p:nvSpPr>
        <p:spPr>
          <a:xfrm>
            <a:off x="3030762" y="1780049"/>
            <a:ext cx="750474" cy="3829511"/>
          </a:xfrm>
          <a:prstGeom prst="rightBrace">
            <a:avLst/>
          </a:pr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3781236" y="3023649"/>
            <a:ext cx="3405998"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solidFill>
                  <a:srgbClr val="FF0000"/>
                </a:solidFill>
                <a:effectLst>
                  <a:outerShdw blurRad="50800" dist="39000" dir="5460000" algn="tl">
                    <a:srgbClr val="000000">
                      <a:alpha val="38000"/>
                    </a:srgbClr>
                  </a:outerShdw>
                </a:effectLst>
                <a:latin typeface="Arial"/>
                <a:cs typeface="Arial"/>
              </a:rPr>
              <a:t>Team Effort </a:t>
            </a:r>
            <a:r>
              <a:rPr lang="en-US" b="1" dirty="0" smtClean="0">
                <a:ln w="11430"/>
                <a:solidFill>
                  <a:srgbClr val="FF0000"/>
                </a:solidFill>
                <a:effectLst>
                  <a:outerShdw blurRad="50800" dist="39000" dir="5460000" algn="tl">
                    <a:srgbClr val="000000">
                      <a:alpha val="38000"/>
                    </a:srgbClr>
                  </a:outerShdw>
                </a:effectLst>
                <a:latin typeface="Arial"/>
                <a:cs typeface="Arial"/>
              </a:rPr>
              <a:t>between Curriculum Committee </a:t>
            </a:r>
          </a:p>
          <a:p>
            <a:r>
              <a:rPr lang="en-US" b="1" dirty="0" smtClean="0">
                <a:ln w="11430"/>
                <a:solidFill>
                  <a:srgbClr val="FF0000"/>
                </a:solidFill>
                <a:effectLst>
                  <a:outerShdw blurRad="50800" dist="39000" dir="5460000" algn="tl">
                    <a:srgbClr val="000000">
                      <a:alpha val="38000"/>
                    </a:srgbClr>
                  </a:outerShdw>
                </a:effectLst>
                <a:latin typeface="Arial"/>
                <a:cs typeface="Arial"/>
              </a:rPr>
              <a:t>(or equivalent)</a:t>
            </a:r>
          </a:p>
          <a:p>
            <a:r>
              <a:rPr lang="en-US" b="1" dirty="0" smtClean="0">
                <a:ln w="11430"/>
                <a:solidFill>
                  <a:srgbClr val="FF0000"/>
                </a:solidFill>
                <a:effectLst>
                  <a:outerShdw blurRad="50800" dist="39000" dir="5460000" algn="tl">
                    <a:srgbClr val="000000">
                      <a:alpha val="38000"/>
                    </a:srgbClr>
                  </a:outerShdw>
                </a:effectLst>
                <a:latin typeface="Arial"/>
                <a:cs typeface="Arial"/>
              </a:rPr>
              <a:t>And Faculty Instructors</a:t>
            </a:r>
            <a:endParaRPr lang="en-US" b="1" dirty="0">
              <a:ln w="11430"/>
              <a:solidFill>
                <a:srgbClr val="FF0000"/>
              </a:solidFill>
              <a:effectLst>
                <a:outerShdw blurRad="50800" dist="39000" dir="5460000" algn="tl">
                  <a:srgbClr val="000000">
                    <a:alpha val="38000"/>
                  </a:srgbClr>
                </a:outerShdw>
              </a:effectLst>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066800" y="137882"/>
            <a:ext cx="7772400" cy="54768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i="1" dirty="0" smtClean="0">
                <a:ln w="11430"/>
                <a:solidFill>
                  <a:schemeClr val="accent3">
                    <a:lumMod val="50000"/>
                  </a:schemeClr>
                </a:solidFill>
                <a:effectLst>
                  <a:outerShdw blurRad="50800" dist="39000" dir="5460000" algn="tl">
                    <a:srgbClr val="000000">
                      <a:alpha val="38000"/>
                    </a:srgbClr>
                  </a:outerShdw>
                </a:effectLst>
                <a:latin typeface="Apple Casual"/>
                <a:cs typeface="Apple Casual"/>
              </a:rPr>
              <a:t>Paradigm Shift with Curriculum</a:t>
            </a:r>
            <a:r>
              <a:rPr lang="en-US" sz="3200" b="1" dirty="0" smtClean="0">
                <a:ln w="11430"/>
                <a:solidFill>
                  <a:schemeClr val="accent3">
                    <a:lumMod val="50000"/>
                  </a:schemeClr>
                </a:solidFill>
                <a:effectLst>
                  <a:outerShdw blurRad="50800" dist="39000" dir="5460000" algn="tl">
                    <a:srgbClr val="000000">
                      <a:alpha val="38000"/>
                    </a:srgbClr>
                  </a:outerShdw>
                </a:effectLst>
                <a:latin typeface="Apple Casual"/>
                <a:cs typeface="Apple Casual"/>
              </a:rPr>
              <a:t> </a:t>
            </a:r>
            <a:r>
              <a:rPr lang="en-US" sz="3200" b="1" i="1" dirty="0">
                <a:ln w="11430"/>
                <a:solidFill>
                  <a:schemeClr val="accent3">
                    <a:lumMod val="50000"/>
                  </a:schemeClr>
                </a:solidFill>
                <a:effectLst>
                  <a:outerShdw blurRad="50800" dist="39000" dir="5460000" algn="tl">
                    <a:srgbClr val="000000">
                      <a:alpha val="38000"/>
                    </a:srgbClr>
                  </a:outerShdw>
                </a:effectLst>
                <a:latin typeface="Apple Casual"/>
                <a:cs typeface="Apple Casual"/>
              </a:rPr>
              <a:t>Design</a:t>
            </a:r>
          </a:p>
        </p:txBody>
      </p:sp>
      <p:sp>
        <p:nvSpPr>
          <p:cNvPr id="3" name="Content Placeholder 2"/>
          <p:cNvSpPr>
            <a:spLocks noGrp="1"/>
          </p:cNvSpPr>
          <p:nvPr>
            <p:ph idx="1"/>
          </p:nvPr>
        </p:nvSpPr>
        <p:spPr>
          <a:xfrm>
            <a:off x="1066800" y="826538"/>
            <a:ext cx="7772400" cy="6031462"/>
          </a:xfrm>
        </p:spPr>
        <p:txBody>
          <a:bodyPr>
            <a:normAutofit fontScale="92500" lnSpcReduction="20000"/>
          </a:bodyPr>
          <a:lstStyle/>
          <a:p>
            <a:pPr marL="0" indent="0" algn="ctr">
              <a:buFontTx/>
              <a:buNone/>
              <a:defRPr/>
            </a:pPr>
            <a:r>
              <a:rPr lang="en-US" sz="2400" i="1" dirty="0">
                <a:solidFill>
                  <a:srgbClr val="000000"/>
                </a:solidFill>
                <a:latin typeface="Franklin Gothic Medium" charset="0"/>
                <a:cs typeface="Franklin Gothic Medium" charset="0"/>
              </a:rPr>
              <a:t>Every Course Now Consists of </a:t>
            </a:r>
            <a:r>
              <a:rPr lang="en-US" sz="2400" i="1" dirty="0">
                <a:solidFill>
                  <a:srgbClr val="FF0000"/>
                </a:solidFill>
                <a:latin typeface="Franklin Gothic Medium" charset="0"/>
                <a:cs typeface="Franklin Gothic Medium" charset="0"/>
              </a:rPr>
              <a:t>Three Levels</a:t>
            </a:r>
          </a:p>
          <a:p>
            <a:pPr>
              <a:defRPr/>
            </a:pPr>
            <a:r>
              <a:rPr lang="en-US" sz="2400" dirty="0">
                <a:solidFill>
                  <a:srgbClr val="000000"/>
                </a:solidFill>
                <a:latin typeface="Franklin Gothic Medium" charset="0"/>
                <a:cs typeface="Franklin Gothic Medium" charset="0"/>
              </a:rPr>
              <a:t>Level One: </a:t>
            </a:r>
            <a:r>
              <a:rPr lang="en-US" sz="2400" dirty="0">
                <a:solidFill>
                  <a:srgbClr val="FF0000"/>
                </a:solidFill>
                <a:latin typeface="Franklin Gothic Medium" charset="0"/>
                <a:cs typeface="Franklin Gothic Medium" charset="0"/>
              </a:rPr>
              <a:t>University Level</a:t>
            </a:r>
          </a:p>
          <a:p>
            <a:pPr lvl="2">
              <a:defRPr/>
            </a:pPr>
            <a:r>
              <a:rPr lang="en-US" dirty="0">
                <a:solidFill>
                  <a:srgbClr val="000000"/>
                </a:solidFill>
                <a:latin typeface="Franklin Gothic Medium" charset="0"/>
                <a:ea typeface="ＭＳ Ｐゴシック" charset="0"/>
                <a:cs typeface="Franklin Gothic Medium" charset="0"/>
              </a:rPr>
              <a:t>Catalog Description</a:t>
            </a:r>
          </a:p>
          <a:p>
            <a:pPr lvl="2">
              <a:defRPr/>
            </a:pPr>
            <a:r>
              <a:rPr lang="en-US" dirty="0">
                <a:solidFill>
                  <a:srgbClr val="000000"/>
                </a:solidFill>
                <a:latin typeface="Franklin Gothic Medium" charset="0"/>
                <a:ea typeface="ＭＳ Ｐゴシック" charset="0"/>
                <a:cs typeface="Franklin Gothic Medium" charset="0"/>
              </a:rPr>
              <a:t>Credits</a:t>
            </a:r>
          </a:p>
          <a:p>
            <a:pPr lvl="2">
              <a:defRPr/>
            </a:pPr>
            <a:r>
              <a:rPr lang="en-US" dirty="0">
                <a:solidFill>
                  <a:srgbClr val="000000"/>
                </a:solidFill>
                <a:latin typeface="Franklin Gothic Medium" charset="0"/>
                <a:ea typeface="ＭＳ Ｐゴシック" charset="0"/>
                <a:cs typeface="Franklin Gothic Medium" charset="0"/>
              </a:rPr>
              <a:t>Presentation Timing/Style</a:t>
            </a:r>
          </a:p>
          <a:p>
            <a:pPr lvl="2">
              <a:defRPr/>
            </a:pPr>
            <a:r>
              <a:rPr lang="en-US" b="1" i="1" dirty="0">
                <a:solidFill>
                  <a:srgbClr val="0000FF"/>
                </a:solidFill>
                <a:latin typeface="Franklin Gothic Medium" charset="0"/>
                <a:ea typeface="ＭＳ Ｐゴシック" charset="0"/>
                <a:cs typeface="Franklin Gothic Medium" charset="0"/>
              </a:rPr>
              <a:t>Changes Require SCAA, Senate and Provost </a:t>
            </a:r>
            <a:r>
              <a:rPr lang="en-US" b="1" i="1" dirty="0" smtClean="0">
                <a:solidFill>
                  <a:srgbClr val="0000FF"/>
                </a:solidFill>
                <a:latin typeface="Franklin Gothic Medium" charset="0"/>
                <a:ea typeface="ＭＳ Ｐゴシック" charset="0"/>
                <a:cs typeface="Franklin Gothic Medium" charset="0"/>
              </a:rPr>
              <a:t>Approval</a:t>
            </a:r>
          </a:p>
          <a:p>
            <a:pPr marL="658368" lvl="2" indent="0">
              <a:buNone/>
              <a:defRPr/>
            </a:pPr>
            <a:endParaRPr lang="en-US" b="1" i="1" dirty="0" smtClean="0">
              <a:solidFill>
                <a:srgbClr val="0000FF"/>
              </a:solidFill>
              <a:latin typeface="Franklin Gothic Medium" charset="0"/>
              <a:ea typeface="ＭＳ Ｐゴシック" charset="0"/>
              <a:cs typeface="Franklin Gothic Medium" charset="0"/>
            </a:endParaRPr>
          </a:p>
          <a:p>
            <a:pPr lvl="2">
              <a:defRPr/>
            </a:pPr>
            <a:endParaRPr lang="en-US" b="1" i="1" dirty="0">
              <a:solidFill>
                <a:srgbClr val="0000FF"/>
              </a:solidFill>
              <a:latin typeface="Franklin Gothic Medium" charset="0"/>
              <a:ea typeface="ＭＳ Ｐゴシック" charset="0"/>
              <a:cs typeface="Franklin Gothic Medium" charset="0"/>
            </a:endParaRPr>
          </a:p>
          <a:p>
            <a:pPr lvl="2">
              <a:defRPr/>
            </a:pPr>
            <a:endParaRPr lang="en-US" b="1" i="1" dirty="0" smtClean="0">
              <a:solidFill>
                <a:srgbClr val="0000FF"/>
              </a:solidFill>
              <a:latin typeface="Franklin Gothic Medium" charset="0"/>
              <a:ea typeface="ＭＳ Ｐゴシック" charset="0"/>
              <a:cs typeface="Franklin Gothic Medium" charset="0"/>
            </a:endParaRPr>
          </a:p>
          <a:p>
            <a:pPr lvl="2">
              <a:defRPr/>
            </a:pPr>
            <a:endParaRPr lang="en-US" b="1" i="1" dirty="0">
              <a:solidFill>
                <a:srgbClr val="0000FF"/>
              </a:solidFill>
              <a:latin typeface="Franklin Gothic Medium" charset="0"/>
              <a:ea typeface="ＭＳ Ｐゴシック" charset="0"/>
              <a:cs typeface="Franklin Gothic Medium" charset="0"/>
            </a:endParaRPr>
          </a:p>
          <a:p>
            <a:pPr lvl="2">
              <a:defRPr/>
            </a:pPr>
            <a:endParaRPr lang="en-US" b="1" i="1" dirty="0">
              <a:solidFill>
                <a:srgbClr val="0000FF"/>
              </a:solidFill>
              <a:latin typeface="Franklin Gothic Medium" charset="0"/>
              <a:ea typeface="ＭＳ Ｐゴシック" charset="0"/>
              <a:cs typeface="Franklin Gothic Medium" charset="0"/>
            </a:endParaRPr>
          </a:p>
          <a:p>
            <a:pPr>
              <a:defRPr/>
            </a:pPr>
            <a:endParaRPr lang="en-US" sz="2400" dirty="0" smtClean="0">
              <a:solidFill>
                <a:srgbClr val="000000"/>
              </a:solidFill>
              <a:latin typeface="Franklin Gothic Medium" charset="0"/>
              <a:cs typeface="Franklin Gothic Medium" charset="0"/>
            </a:endParaRPr>
          </a:p>
          <a:p>
            <a:pPr>
              <a:defRPr/>
            </a:pPr>
            <a:r>
              <a:rPr lang="en-US" sz="2400" dirty="0" smtClean="0">
                <a:solidFill>
                  <a:srgbClr val="000000"/>
                </a:solidFill>
                <a:latin typeface="Franklin Gothic Medium" charset="0"/>
                <a:cs typeface="Franklin Gothic Medium" charset="0"/>
              </a:rPr>
              <a:t>Level </a:t>
            </a:r>
            <a:r>
              <a:rPr lang="en-US" dirty="0" smtClean="0">
                <a:solidFill>
                  <a:srgbClr val="000000"/>
                </a:solidFill>
                <a:latin typeface="Franklin Gothic Medium" charset="0"/>
                <a:cs typeface="Franklin Gothic Medium" charset="0"/>
              </a:rPr>
              <a:t>Three</a:t>
            </a:r>
            <a:r>
              <a:rPr lang="en-US" sz="2400" dirty="0" smtClean="0">
                <a:solidFill>
                  <a:srgbClr val="000000"/>
                </a:solidFill>
                <a:latin typeface="Franklin Gothic Medium" charset="0"/>
                <a:cs typeface="Franklin Gothic Medium" charset="0"/>
              </a:rPr>
              <a:t>: </a:t>
            </a:r>
            <a:r>
              <a:rPr lang="en-US" sz="2400" dirty="0">
                <a:solidFill>
                  <a:srgbClr val="FF0000"/>
                </a:solidFill>
                <a:latin typeface="Franklin Gothic Medium" charset="0"/>
                <a:cs typeface="Franklin Gothic Medium" charset="0"/>
              </a:rPr>
              <a:t>Instructor Level</a:t>
            </a:r>
          </a:p>
          <a:p>
            <a:pPr lvl="2">
              <a:defRPr/>
            </a:pPr>
            <a:r>
              <a:rPr lang="en-US" dirty="0">
                <a:solidFill>
                  <a:srgbClr val="000000"/>
                </a:solidFill>
                <a:latin typeface="Franklin Gothic Medium" charset="0"/>
                <a:ea typeface="ＭＳ Ｐゴシック" charset="0"/>
                <a:cs typeface="Franklin Gothic Medium" charset="0"/>
              </a:rPr>
              <a:t>Additional Objectives</a:t>
            </a:r>
          </a:p>
          <a:p>
            <a:pPr lvl="2">
              <a:defRPr/>
            </a:pPr>
            <a:r>
              <a:rPr lang="en-US" dirty="0">
                <a:solidFill>
                  <a:srgbClr val="000000"/>
                </a:solidFill>
                <a:latin typeface="Franklin Gothic Medium" charset="0"/>
                <a:ea typeface="ＭＳ Ｐゴシック" charset="0"/>
                <a:cs typeface="Franklin Gothic Medium" charset="0"/>
              </a:rPr>
              <a:t>Course Calendar of Lectures; Assignments, </a:t>
            </a:r>
            <a:r>
              <a:rPr lang="en-US" dirty="0" err="1">
                <a:solidFill>
                  <a:srgbClr val="000000"/>
                </a:solidFill>
                <a:latin typeface="Franklin Gothic Medium" charset="0"/>
                <a:ea typeface="ＭＳ Ｐゴシック" charset="0"/>
                <a:cs typeface="Franklin Gothic Medium" charset="0"/>
              </a:rPr>
              <a:t>etc</a:t>
            </a:r>
            <a:endParaRPr lang="en-US" dirty="0">
              <a:solidFill>
                <a:srgbClr val="000000"/>
              </a:solidFill>
              <a:latin typeface="Franklin Gothic Medium" charset="0"/>
              <a:ea typeface="ＭＳ Ｐゴシック" charset="0"/>
              <a:cs typeface="Franklin Gothic Medium" charset="0"/>
            </a:endParaRPr>
          </a:p>
          <a:p>
            <a:pPr lvl="2">
              <a:defRPr/>
            </a:pPr>
            <a:r>
              <a:rPr lang="en-US" dirty="0">
                <a:solidFill>
                  <a:srgbClr val="000000"/>
                </a:solidFill>
                <a:latin typeface="Franklin Gothic Medium" charset="0"/>
                <a:ea typeface="ＭＳ Ｐゴシック" charset="0"/>
                <a:cs typeface="Franklin Gothic Medium" charset="0"/>
              </a:rPr>
              <a:t>Office Hours</a:t>
            </a:r>
          </a:p>
          <a:p>
            <a:pPr lvl="2">
              <a:defRPr/>
            </a:pPr>
            <a:r>
              <a:rPr lang="en-US" dirty="0">
                <a:solidFill>
                  <a:srgbClr val="000000"/>
                </a:solidFill>
                <a:latin typeface="Franklin Gothic Medium" charset="0"/>
                <a:ea typeface="ＭＳ Ｐゴシック" charset="0"/>
                <a:cs typeface="Franklin Gothic Medium" charset="0"/>
              </a:rPr>
              <a:t>Grading Information</a:t>
            </a:r>
          </a:p>
          <a:p>
            <a:pPr>
              <a:defRPr/>
            </a:pPr>
            <a:endParaRPr lang="en-US" dirty="0"/>
          </a:p>
        </p:txBody>
      </p:sp>
      <p:sp>
        <p:nvSpPr>
          <p:cNvPr id="34819" name="Rounded Rectangle 5"/>
          <p:cNvSpPr>
            <a:spLocks noChangeArrowheads="1"/>
          </p:cNvSpPr>
          <p:nvPr/>
        </p:nvSpPr>
        <p:spPr bwMode="auto">
          <a:xfrm>
            <a:off x="987723" y="3094479"/>
            <a:ext cx="7851477" cy="1584670"/>
          </a:xfrm>
          <a:prstGeom prst="roundRect">
            <a:avLst>
              <a:gd name="adj" fmla="val 16667"/>
            </a:avLst>
          </a:prstGeom>
          <a:solidFill>
            <a:srgbClr val="FFFF00"/>
          </a:solidFill>
          <a:ln w="12700">
            <a:solidFill>
              <a:schemeClr val="tx1"/>
            </a:solidFill>
            <a:round/>
            <a:headEnd/>
            <a:tailEnd/>
          </a:ln>
        </p:spPr>
        <p:txBody>
          <a:bodyPr/>
          <a:lstStyle/>
          <a:p>
            <a:r>
              <a:rPr lang="en-US" dirty="0">
                <a:solidFill>
                  <a:srgbClr val="000000"/>
                </a:solidFill>
                <a:latin typeface="Franklin Gothic Medium" charset="0"/>
                <a:cs typeface="Franklin Gothic Medium" charset="0"/>
              </a:rPr>
              <a:t>Level Two: </a:t>
            </a:r>
            <a:r>
              <a:rPr lang="en-US" dirty="0" smtClean="0">
                <a:solidFill>
                  <a:srgbClr val="FF0000"/>
                </a:solidFill>
                <a:latin typeface="Franklin Gothic Medium" charset="0"/>
                <a:cs typeface="Franklin Gothic Medium" charset="0"/>
              </a:rPr>
              <a:t>Department/</a:t>
            </a:r>
            <a:r>
              <a:rPr lang="en-US" dirty="0">
                <a:solidFill>
                  <a:srgbClr val="FF0000"/>
                </a:solidFill>
                <a:latin typeface="Franklin Gothic Medium" charset="0"/>
                <a:cs typeface="Franklin Gothic Medium" charset="0"/>
              </a:rPr>
              <a:t>Programmatic Level</a:t>
            </a:r>
          </a:p>
          <a:p>
            <a:pPr lvl="2"/>
            <a:r>
              <a:rPr lang="en-US" dirty="0">
                <a:solidFill>
                  <a:srgbClr val="000000"/>
                </a:solidFill>
                <a:latin typeface="Franklin Gothic Medium" charset="0"/>
                <a:cs typeface="Franklin Gothic Medium" charset="0"/>
              </a:rPr>
              <a:t>Assignment of </a:t>
            </a:r>
            <a:r>
              <a:rPr lang="en-US" dirty="0" smtClean="0">
                <a:solidFill>
                  <a:srgbClr val="000000"/>
                </a:solidFill>
                <a:latin typeface="Franklin Gothic Medium" charset="0"/>
                <a:cs typeface="Franklin Gothic Medium" charset="0"/>
              </a:rPr>
              <a:t>Student Learning Outcomes/Indicators</a:t>
            </a:r>
          </a:p>
          <a:p>
            <a:pPr lvl="2"/>
            <a:r>
              <a:rPr lang="en-US" i="1" dirty="0" smtClean="0">
                <a:solidFill>
                  <a:srgbClr val="0000FF"/>
                </a:solidFill>
                <a:latin typeface="Franklin Gothic Medium" charset="0"/>
                <a:cs typeface="Franklin Gothic Medium" charset="0"/>
              </a:rPr>
              <a:t>Changes </a:t>
            </a:r>
            <a:r>
              <a:rPr lang="en-US" i="1" dirty="0">
                <a:solidFill>
                  <a:srgbClr val="0000FF"/>
                </a:solidFill>
                <a:latin typeface="Franklin Gothic Medium" charset="0"/>
                <a:cs typeface="Franklin Gothic Medium" charset="0"/>
              </a:rPr>
              <a:t>Require Curriculum Committee, Faculty and </a:t>
            </a:r>
            <a:r>
              <a:rPr lang="en-US" i="1" dirty="0" smtClean="0">
                <a:solidFill>
                  <a:srgbClr val="0000FF"/>
                </a:solidFill>
                <a:latin typeface="Franklin Gothic Medium" charset="0"/>
                <a:cs typeface="Franklin Gothic Medium" charset="0"/>
              </a:rPr>
              <a:t>Department Head Approval</a:t>
            </a:r>
            <a:endParaRPr lang="en-US" i="1" dirty="0">
              <a:solidFill>
                <a:srgbClr val="0000FF"/>
              </a:solidFill>
              <a:latin typeface="Franklin Gothic Medium" charset="0"/>
              <a:cs typeface="Franklin Gothic Medium"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animEffect transition="in" filter="dissolve">
                                      <p:cBhvr>
                                        <p:cTn id="29" dur="500"/>
                                        <p:tgtEl>
                                          <p:spTgt spid="3">
                                            <p:txEl>
                                              <p:pRg st="12" end="12"/>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
                                            <p:txEl>
                                              <p:pRg st="13" end="13"/>
                                            </p:txEl>
                                          </p:spTgt>
                                        </p:tgtEl>
                                        <p:attrNameLst>
                                          <p:attrName>style.visibility</p:attrName>
                                        </p:attrNameLst>
                                      </p:cBhvr>
                                      <p:to>
                                        <p:strVal val="visible"/>
                                      </p:to>
                                    </p:set>
                                    <p:animEffect transition="in" filter="dissolve">
                                      <p:cBhvr>
                                        <p:cTn id="32" dur="500"/>
                                        <p:tgtEl>
                                          <p:spTgt spid="3">
                                            <p:txEl>
                                              <p:pRg st="13" end="13"/>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animEffect transition="in" filter="dissolve">
                                      <p:cBhvr>
                                        <p:cTn id="35" dur="500"/>
                                        <p:tgtEl>
                                          <p:spTgt spid="3">
                                            <p:txEl>
                                              <p:pRg st="14" end="14"/>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
                                            <p:txEl>
                                              <p:pRg st="15" end="15"/>
                                            </p:txEl>
                                          </p:spTgt>
                                        </p:tgtEl>
                                        <p:attrNameLst>
                                          <p:attrName>style.visibility</p:attrName>
                                        </p:attrNameLst>
                                      </p:cBhvr>
                                      <p:to>
                                        <p:strVal val="visible"/>
                                      </p:to>
                                    </p:set>
                                    <p:animEffect transition="in" filter="dissolve">
                                      <p:cBhvr>
                                        <p:cTn id="38" dur="500"/>
                                        <p:tgtEl>
                                          <p:spTgt spid="3">
                                            <p:txEl>
                                              <p:pRg st="15" end="15"/>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
                                            <p:txEl>
                                              <p:pRg st="16" end="16"/>
                                            </p:txEl>
                                          </p:spTgt>
                                        </p:tgtEl>
                                        <p:attrNameLst>
                                          <p:attrName>style.visibility</p:attrName>
                                        </p:attrNameLst>
                                      </p:cBhvr>
                                      <p:to>
                                        <p:strVal val="visible"/>
                                      </p:to>
                                    </p:set>
                                    <p:animEffect transition="in" filter="dissolve">
                                      <p:cBhvr>
                                        <p:cTn id="41"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xfrm>
            <a:off x="1098589" y="244212"/>
            <a:ext cx="7056897"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a:ln w="11430"/>
                <a:solidFill>
                  <a:schemeClr val="accent3">
                    <a:lumMod val="50000"/>
                  </a:schemeClr>
                </a:solidFill>
                <a:effectLst>
                  <a:outerShdw blurRad="50800" dist="39000" dir="5460000" algn="tl">
                    <a:srgbClr val="000000">
                      <a:alpha val="38000"/>
                    </a:srgbClr>
                  </a:outerShdw>
                </a:effectLst>
                <a:latin typeface="Apple Casual" charset="0"/>
                <a:cs typeface="Apple Casual" charset="0"/>
              </a:rPr>
              <a:t>Mapping with AEFIS</a:t>
            </a:r>
          </a:p>
        </p:txBody>
      </p:sp>
      <p:sp>
        <p:nvSpPr>
          <p:cNvPr id="41986" name="Content Placeholder 2"/>
          <p:cNvSpPr>
            <a:spLocks noGrp="1"/>
          </p:cNvSpPr>
          <p:nvPr>
            <p:ph idx="1"/>
          </p:nvPr>
        </p:nvSpPr>
        <p:spPr bwMode="auto">
          <a:xfrm>
            <a:off x="1098590" y="1567164"/>
            <a:ext cx="7881630" cy="50451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b="1" dirty="0">
                <a:latin typeface="Chalkboard" charset="0"/>
                <a:cs typeface="Chalkboard" charset="0"/>
              </a:rPr>
              <a:t>Mapping can be done manually – not recommended</a:t>
            </a:r>
          </a:p>
          <a:p>
            <a:endParaRPr lang="en-US" b="1" dirty="0">
              <a:latin typeface="Chalkboard" charset="0"/>
              <a:cs typeface="Chalkboard" charset="0"/>
            </a:endParaRPr>
          </a:p>
          <a:p>
            <a:r>
              <a:rPr lang="en-US" b="1" dirty="0">
                <a:latin typeface="Chalkboard" charset="0"/>
                <a:cs typeface="Chalkboard" charset="0"/>
              </a:rPr>
              <a:t>AEFIS provides for mapping and pivots for all three types of maps</a:t>
            </a:r>
          </a:p>
          <a:p>
            <a:endParaRPr lang="en-US" b="1" dirty="0">
              <a:latin typeface="Chalkboard" charset="0"/>
              <a:cs typeface="Chalkboard" charset="0"/>
            </a:endParaRPr>
          </a:p>
          <a:p>
            <a:r>
              <a:rPr lang="en-US" b="1" dirty="0">
                <a:latin typeface="Chalkboard" charset="0"/>
                <a:cs typeface="Chalkboard" charset="0"/>
              </a:rPr>
              <a:t>Assessments can be incorporated into the mapping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bwMode="auto">
          <a:xfrm>
            <a:off x="1014086" y="12437"/>
            <a:ext cx="7527022" cy="1213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a:ln w="11430"/>
                <a:solidFill>
                  <a:schemeClr val="bg2">
                    <a:lumMod val="25000"/>
                  </a:schemeClr>
                </a:solidFill>
                <a:effectLst>
                  <a:outerShdw blurRad="50800" dist="39000" dir="5460000" algn="tl">
                    <a:srgbClr val="000000">
                      <a:alpha val="38000"/>
                    </a:srgbClr>
                  </a:outerShdw>
                </a:effectLst>
                <a:latin typeface="Apple Casual" charset="0"/>
                <a:cs typeface="Apple Casual" charset="0"/>
              </a:rPr>
              <a:t>Enter or Import Required SLOs (ABET, DSLPs, etc.)into AEFIS</a:t>
            </a:r>
          </a:p>
        </p:txBody>
      </p:sp>
      <p:pic>
        <p:nvPicPr>
          <p:cNvPr id="2" name="Picture 1" descr="Screen Shot 2014-05-04 at 1.48.23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08668" y="1441403"/>
            <a:ext cx="8035332" cy="5416598"/>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5-04 at 1.50.15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45374" y="0"/>
            <a:ext cx="7335000" cy="6858000"/>
          </a:xfrm>
          <a:prstGeom prst="rect">
            <a:avLst/>
          </a:prstGeom>
        </p:spPr>
      </p:pic>
    </p:spTree>
    <p:extLst>
      <p:ext uri="{BB962C8B-B14F-4D97-AF65-F5344CB8AC3E}">
        <p14:creationId xmlns:p14="http://schemas.microsoft.com/office/powerpoint/2010/main" val="2699220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881" y="259344"/>
            <a:ext cx="7881735" cy="1143000"/>
          </a:xfrm>
        </p:spPr>
        <p:txBody>
          <a:bodyPr anchor="ct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800" b="1" dirty="0" smtClean="0">
                <a:ln w="11430"/>
                <a:solidFill>
                  <a:schemeClr val="bg2">
                    <a:lumMod val="10000"/>
                  </a:schemeClr>
                </a:solidFill>
                <a:effectLst>
                  <a:outerShdw blurRad="50800" dist="39000" dir="5460000" algn="tl">
                    <a:srgbClr val="000000">
                      <a:alpha val="38000"/>
                    </a:srgbClr>
                  </a:outerShdw>
                </a:effectLst>
                <a:latin typeface="Apple Casual"/>
                <a:cs typeface="Apple Casual"/>
              </a:rPr>
              <a:t>Create </a:t>
            </a:r>
            <a:r>
              <a:rPr lang="en-US" sz="2800" b="1" u="sng" dirty="0" smtClean="0">
                <a:ln w="11430"/>
                <a:solidFill>
                  <a:schemeClr val="bg2">
                    <a:lumMod val="10000"/>
                  </a:schemeClr>
                </a:solidFill>
                <a:effectLst>
                  <a:outerShdw blurRad="50800" dist="39000" dir="5460000" algn="tl">
                    <a:srgbClr val="000000">
                      <a:alpha val="38000"/>
                    </a:srgbClr>
                  </a:outerShdw>
                </a:effectLst>
                <a:latin typeface="Apple Casual"/>
                <a:cs typeface="Apple Casual"/>
              </a:rPr>
              <a:t>Measurable Sub-elements </a:t>
            </a:r>
            <a:r>
              <a:rPr lang="en-US" sz="2800" b="1" dirty="0" smtClean="0">
                <a:ln w="11430"/>
                <a:solidFill>
                  <a:schemeClr val="bg2">
                    <a:lumMod val="10000"/>
                  </a:schemeClr>
                </a:solidFill>
                <a:effectLst>
                  <a:outerShdw blurRad="50800" dist="39000" dir="5460000" algn="tl">
                    <a:srgbClr val="000000">
                      <a:alpha val="38000"/>
                    </a:srgbClr>
                  </a:outerShdw>
                </a:effectLst>
                <a:latin typeface="Apple Casual"/>
                <a:cs typeface="Apple Casual"/>
              </a:rPr>
              <a:t>Capable of being Mapped into Curriculum (Performance criteria; Performance Indicators; Learning Indicators, etc.)</a:t>
            </a:r>
            <a:endParaRPr lang="en-US" sz="2800" b="1" dirty="0">
              <a:ln w="11430"/>
              <a:solidFill>
                <a:schemeClr val="bg2">
                  <a:lumMod val="10000"/>
                </a:schemeClr>
              </a:solidFill>
              <a:effectLst>
                <a:outerShdw blurRad="50800" dist="39000" dir="5460000" algn="tl">
                  <a:srgbClr val="000000">
                    <a:alpha val="38000"/>
                  </a:srgbClr>
                </a:outerShdw>
              </a:effectLst>
              <a:latin typeface="Apple Casual"/>
              <a:cs typeface="Apple Casual"/>
            </a:endParaRPr>
          </a:p>
        </p:txBody>
      </p:sp>
      <p:pic>
        <p:nvPicPr>
          <p:cNvPr id="47106" name="Picture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02660" y="1824432"/>
            <a:ext cx="8141340" cy="404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5-04 at 1.48.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3987"/>
            <a:ext cx="9144000" cy="6142339"/>
          </a:xfrm>
          <a:prstGeom prst="rect">
            <a:avLst/>
          </a:prstGeom>
        </p:spPr>
      </p:pic>
    </p:spTree>
    <p:extLst>
      <p:ext uri="{BB962C8B-B14F-4D97-AF65-F5344CB8AC3E}">
        <p14:creationId xmlns:p14="http://schemas.microsoft.com/office/powerpoint/2010/main" val="619896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5-04 at 1.49.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9754"/>
            <a:ext cx="9144000" cy="3478220"/>
          </a:xfrm>
          <a:prstGeom prst="rect">
            <a:avLst/>
          </a:prstGeom>
        </p:spPr>
      </p:pic>
    </p:spTree>
    <p:extLst>
      <p:ext uri="{BB962C8B-B14F-4D97-AF65-F5344CB8AC3E}">
        <p14:creationId xmlns:p14="http://schemas.microsoft.com/office/powerpoint/2010/main" val="2807188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7"/>
          <p:cNvSpPr txBox="1">
            <a:spLocks noChangeArrowheads="1"/>
          </p:cNvSpPr>
          <p:nvPr/>
        </p:nvSpPr>
        <p:spPr bwMode="auto">
          <a:xfrm>
            <a:off x="1137373" y="1883755"/>
            <a:ext cx="249439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latin typeface="Times" charset="0"/>
              </a:rPr>
              <a:t>What Are the Targets? – Student Learning Outcomes (SLOs):</a:t>
            </a:r>
          </a:p>
          <a:p>
            <a:pPr algn="ctr" eaLnBrk="1" hangingPunct="1"/>
            <a:r>
              <a:rPr lang="en-US" sz="2000" b="1" dirty="0">
                <a:latin typeface="Times" charset="0"/>
              </a:rPr>
              <a:t>School Developed 9 </a:t>
            </a:r>
            <a:r>
              <a:rPr lang="en-US" sz="2000" b="1" dirty="0">
                <a:solidFill>
                  <a:srgbClr val="0000FF"/>
                </a:solidFill>
                <a:latin typeface="Times" charset="0"/>
              </a:rPr>
              <a:t>Intellectual Pathways </a:t>
            </a:r>
            <a:r>
              <a:rPr lang="en-US" sz="2000" b="1" dirty="0">
                <a:latin typeface="Times" charset="0"/>
              </a:rPr>
              <a:t>Incorporating </a:t>
            </a:r>
          </a:p>
          <a:p>
            <a:pPr algn="ctr" eaLnBrk="1" hangingPunct="1"/>
            <a:r>
              <a:rPr lang="en-US" sz="2000" b="1" dirty="0">
                <a:latin typeface="Times" charset="0"/>
              </a:rPr>
              <a:t>both </a:t>
            </a:r>
            <a:r>
              <a:rPr lang="en-US" sz="2000" b="1" dirty="0">
                <a:solidFill>
                  <a:srgbClr val="FF0000"/>
                </a:solidFill>
                <a:latin typeface="Times" charset="0"/>
              </a:rPr>
              <a:t>ABET</a:t>
            </a:r>
            <a:r>
              <a:rPr lang="en-US" sz="2000" b="1" dirty="0">
                <a:latin typeface="Times" charset="0"/>
              </a:rPr>
              <a:t> (external accreditor) criteria </a:t>
            </a:r>
            <a:r>
              <a:rPr lang="en-US" sz="2000" b="1" dirty="0">
                <a:solidFill>
                  <a:srgbClr val="000000"/>
                </a:solidFill>
                <a:latin typeface="Times" charset="0"/>
              </a:rPr>
              <a:t>and </a:t>
            </a:r>
            <a:r>
              <a:rPr lang="en-US" sz="2000" b="1" dirty="0">
                <a:solidFill>
                  <a:srgbClr val="008000"/>
                </a:solidFill>
                <a:latin typeface="Times" charset="0"/>
              </a:rPr>
              <a:t>Drexel Student Learning Priorities</a:t>
            </a:r>
          </a:p>
        </p:txBody>
      </p:sp>
      <p:pic>
        <p:nvPicPr>
          <p:cNvPr id="44034" name="Picture 9"/>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33800" y="228600"/>
            <a:ext cx="5181600" cy="639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744" y="70533"/>
            <a:ext cx="7498080" cy="7727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tx2">
                    <a:lumMod val="50000"/>
                  </a:schemeClr>
                </a:solidFill>
                <a:effectLst>
                  <a:outerShdw blurRad="50800" dist="39000" dir="5460000" algn="tl">
                    <a:srgbClr val="000000">
                      <a:alpha val="38000"/>
                    </a:srgbClr>
                  </a:outerShdw>
                </a:effectLst>
              </a:rPr>
              <a:t>Therefore:</a:t>
            </a:r>
            <a:endParaRPr lang="en-US" b="1" dirty="0">
              <a:ln w="11430"/>
              <a:solidFill>
                <a:schemeClr val="tx2">
                  <a:lumMod val="50000"/>
                </a:schemeClr>
              </a:soli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1038744" y="1081406"/>
            <a:ext cx="8105256" cy="5776594"/>
          </a:xfrm>
        </p:spPr>
        <p:txBody>
          <a:bodyPr>
            <a:normAutofit/>
          </a:bodyPr>
          <a:lstStyle/>
          <a:p>
            <a:r>
              <a:rPr lang="en-US" b="1" dirty="0" smtClean="0">
                <a:solidFill>
                  <a:srgbClr val="0000FF"/>
                </a:solidFill>
                <a:latin typeface="Chalkboard"/>
                <a:cs typeface="Chalkboard"/>
              </a:rPr>
              <a:t>Curriculum design </a:t>
            </a:r>
            <a:r>
              <a:rPr lang="en-US" b="1" dirty="0" smtClean="0">
                <a:latin typeface="Chalkboard"/>
                <a:cs typeface="Chalkboard"/>
              </a:rPr>
              <a:t>is the means by which faculty establish the processes that facilitate students attaining the specific knowledge, skills and wisdom necessary to transform them into productive members of a global society</a:t>
            </a:r>
          </a:p>
          <a:p>
            <a:endParaRPr lang="en-US" b="1" dirty="0">
              <a:latin typeface="Chalkboard"/>
              <a:cs typeface="Chalkboard"/>
            </a:endParaRPr>
          </a:p>
          <a:p>
            <a:r>
              <a:rPr lang="en-US" b="1" dirty="0" smtClean="0">
                <a:solidFill>
                  <a:srgbClr val="FF0000"/>
                </a:solidFill>
                <a:latin typeface="Chalkboard"/>
                <a:cs typeface="Chalkboard"/>
              </a:rPr>
              <a:t>Step 1</a:t>
            </a:r>
            <a:r>
              <a:rPr lang="en-US" b="1" dirty="0" smtClean="0">
                <a:latin typeface="Chalkboard"/>
                <a:cs typeface="Chalkboard"/>
              </a:rPr>
              <a:t>: Establish the goals and objectives: What knowledge, skills, attitudes, abilities, etc. are needed?</a:t>
            </a:r>
            <a:endParaRPr lang="en-US" b="1" dirty="0">
              <a:latin typeface="Chalkboard"/>
              <a:cs typeface="Chalkboard"/>
            </a:endParaRPr>
          </a:p>
        </p:txBody>
      </p:sp>
    </p:spTree>
    <p:extLst>
      <p:ext uri="{BB962C8B-B14F-4D97-AF65-F5344CB8AC3E}">
        <p14:creationId xmlns:p14="http://schemas.microsoft.com/office/powerpoint/2010/main" val="4244493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bwMode="auto">
          <a:xfrm>
            <a:off x="1007881" y="139361"/>
            <a:ext cx="8055489" cy="13697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solidFill>
                  <a:srgbClr val="FF0000"/>
                </a:solidFill>
                <a:effectLst>
                  <a:outerShdw blurRad="50800" dist="39000" dir="5460000" algn="tl">
                    <a:srgbClr val="000000">
                      <a:alpha val="38000"/>
                    </a:srgbClr>
                  </a:outerShdw>
                </a:effectLst>
                <a:latin typeface="Apple Casual" charset="0"/>
                <a:cs typeface="Apple Casual" charset="0"/>
              </a:rPr>
              <a:t>Align</a:t>
            </a:r>
            <a:r>
              <a:rPr lang="en-US" sz="4000" b="1" dirty="0">
                <a:ln w="11430"/>
                <a:solidFill>
                  <a:schemeClr val="bg2">
                    <a:lumMod val="25000"/>
                  </a:schemeClr>
                </a:solidFill>
                <a:effectLst>
                  <a:outerShdw blurRad="50800" dist="39000" dir="5460000" algn="tl">
                    <a:srgbClr val="000000">
                      <a:alpha val="38000"/>
                    </a:srgbClr>
                  </a:outerShdw>
                </a:effectLst>
                <a:latin typeface="Apple Casual" charset="0"/>
                <a:cs typeface="Apple Casual" charset="0"/>
              </a:rPr>
              <a:t> </a:t>
            </a:r>
            <a:r>
              <a:rPr lang="en-US" sz="4000" b="1" dirty="0">
                <a:ln w="11430"/>
                <a:solidFill>
                  <a:srgbClr val="0000FF"/>
                </a:solidFill>
                <a:effectLst>
                  <a:outerShdw blurRad="50800" dist="39000" dir="5460000" algn="tl">
                    <a:srgbClr val="000000">
                      <a:alpha val="38000"/>
                    </a:srgbClr>
                  </a:outerShdw>
                </a:effectLst>
                <a:latin typeface="Apple Casual" charset="0"/>
                <a:cs typeface="Apple Casual" charset="0"/>
              </a:rPr>
              <a:t>Required SLOs </a:t>
            </a:r>
            <a:r>
              <a:rPr lang="en-US" sz="4000" b="1" dirty="0">
                <a:ln w="11430"/>
                <a:solidFill>
                  <a:schemeClr val="bg2">
                    <a:lumMod val="25000"/>
                  </a:schemeClr>
                </a:solidFill>
                <a:effectLst>
                  <a:outerShdw blurRad="50800" dist="39000" dir="5460000" algn="tl">
                    <a:srgbClr val="000000">
                      <a:alpha val="38000"/>
                    </a:srgbClr>
                  </a:outerShdw>
                </a:effectLst>
                <a:latin typeface="Apple Casual" charset="0"/>
                <a:cs typeface="Apple Casual" charset="0"/>
              </a:rPr>
              <a:t>to </a:t>
            </a:r>
            <a:r>
              <a:rPr lang="en-US" sz="4000" b="1" dirty="0">
                <a:ln w="11430"/>
                <a:solidFill>
                  <a:srgbClr val="008000"/>
                </a:solidFill>
                <a:effectLst>
                  <a:outerShdw blurRad="50800" dist="39000" dir="5460000" algn="tl">
                    <a:srgbClr val="000000">
                      <a:alpha val="38000"/>
                    </a:srgbClr>
                  </a:outerShdw>
                </a:effectLst>
                <a:latin typeface="Apple Casual" charset="0"/>
                <a:cs typeface="Apple Casual" charset="0"/>
              </a:rPr>
              <a:t>Program Level SLOs</a:t>
            </a:r>
          </a:p>
        </p:txBody>
      </p:sp>
      <p:pic>
        <p:nvPicPr>
          <p:cNvPr id="2050" name="Picture 2" descr="C:\Users\csayers\AppData\Local\Skitch\Screenshot_050514_023548_PM.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07881" y="1468674"/>
            <a:ext cx="7881642" cy="53240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1065477" y="40798"/>
            <a:ext cx="7734125" cy="12304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solidFill>
                  <a:schemeClr val="tx2">
                    <a:lumMod val="50000"/>
                  </a:schemeClr>
                </a:solidFill>
                <a:effectLst>
                  <a:outerShdw blurRad="50800" dist="39000" dir="5460000" algn="tl">
                    <a:srgbClr val="000000">
                      <a:alpha val="38000"/>
                    </a:srgbClr>
                  </a:outerShdw>
                </a:effectLst>
                <a:latin typeface="Apple Casual" charset="0"/>
                <a:cs typeface="Apple Casual" charset="0"/>
              </a:rPr>
              <a:t>Map SLOs or Subcomponents to Courses</a:t>
            </a:r>
          </a:p>
        </p:txBody>
      </p:sp>
      <p:pic>
        <p:nvPicPr>
          <p:cNvPr id="4098" name="Picture 2" descr="C:\Users\csayers\Desktop\is this good.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452434"/>
            <a:ext cx="9144000" cy="54055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csayers\AppData\Local\Skitch\Screenshot_050514_020955_PM.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sayers\AppData\Local\Skitch\Screenshot_050514_023311_PM.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00984" y="2500439"/>
            <a:ext cx="3319532" cy="3734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379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bwMode="auto">
          <a:xfrm>
            <a:off x="995363" y="23939"/>
            <a:ext cx="7721534" cy="893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solidFill>
                  <a:schemeClr val="accent2">
                    <a:lumMod val="50000"/>
                  </a:schemeClr>
                </a:solidFill>
                <a:effectLst>
                  <a:outerShdw blurRad="50800" dist="39000" dir="5460000" algn="tl">
                    <a:srgbClr val="000000">
                      <a:alpha val="38000"/>
                    </a:srgbClr>
                  </a:outerShdw>
                </a:effectLst>
                <a:latin typeface="Apple Casual" charset="0"/>
                <a:cs typeface="Apple Casual" charset="0"/>
              </a:rPr>
              <a:t>Collect Direct Assessment Data</a:t>
            </a:r>
          </a:p>
        </p:txBody>
      </p:sp>
      <p:sp>
        <p:nvSpPr>
          <p:cNvPr id="5" name="Rectangle 4"/>
          <p:cNvSpPr/>
          <p:nvPr/>
        </p:nvSpPr>
        <p:spPr>
          <a:xfrm>
            <a:off x="234950" y="6180138"/>
            <a:ext cx="603250" cy="16986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234950" y="6489700"/>
            <a:ext cx="760413" cy="16986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Content Placeholder 1"/>
          <p:cNvSpPr>
            <a:spLocks noGrp="1"/>
          </p:cNvSpPr>
          <p:nvPr>
            <p:ph idx="1"/>
          </p:nvPr>
        </p:nvSpPr>
        <p:spPr/>
        <p:txBody>
          <a:bodyPr/>
          <a:lstStyle/>
          <a:p>
            <a:endParaRPr lang="en-US"/>
          </a:p>
        </p:txBody>
      </p:sp>
      <p:pic>
        <p:nvPicPr>
          <p:cNvPr id="2050" name="Picture 2" descr="C:\Users\csayers\AppData\Local\Skitch\Screenshot_050514_115654_AM.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853155"/>
            <a:ext cx="9144000" cy="6530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477" y="53474"/>
            <a:ext cx="7887242" cy="1248330"/>
          </a:xfrm>
        </p:spPr>
        <p:txBody>
          <a:bodyPr anchor="ct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b="1" dirty="0" smtClean="0">
                <a:ln w="11430"/>
                <a:solidFill>
                  <a:schemeClr val="tx2">
                    <a:lumMod val="75000"/>
                  </a:schemeClr>
                </a:solidFill>
                <a:effectLst>
                  <a:outerShdw blurRad="50800" dist="39000" dir="5460000" algn="tl">
                    <a:srgbClr val="000000">
                      <a:alpha val="38000"/>
                    </a:srgbClr>
                  </a:outerShdw>
                </a:effectLst>
                <a:latin typeface="Chalkboard"/>
                <a:cs typeface="Chalkboard"/>
              </a:rPr>
              <a:t>Display Direct Assessment Data</a:t>
            </a:r>
            <a:endParaRPr lang="en-US" b="1" dirty="0">
              <a:ln w="11430"/>
              <a:solidFill>
                <a:schemeClr val="tx2">
                  <a:lumMod val="75000"/>
                </a:schemeClr>
              </a:solidFill>
              <a:effectLst>
                <a:outerShdw blurRad="50800" dist="39000" dir="5460000" algn="tl">
                  <a:srgbClr val="000000">
                    <a:alpha val="38000"/>
                  </a:srgbClr>
                </a:outerShdw>
              </a:effectLst>
              <a:latin typeface="Chalkboard"/>
              <a:cs typeface="Chalkboard"/>
            </a:endParaRPr>
          </a:p>
        </p:txBody>
      </p:sp>
      <p:pic>
        <p:nvPicPr>
          <p:cNvPr id="3074" name="Picture 2" descr="C:\Users\csayers\AppData\Local\Skitch\Screenshot_050514_115941_AM.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284016"/>
            <a:ext cx="9144000" cy="55739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bwMode="auto">
          <a:xfrm>
            <a:off x="1048195" y="161711"/>
            <a:ext cx="8095805" cy="10892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chemeClr val="tx2">
                    <a:lumMod val="75000"/>
                  </a:schemeClr>
                </a:solidFill>
                <a:effectLst>
                  <a:outerShdw blurRad="50800" dist="39000" dir="5460000" algn="tl">
                    <a:srgbClr val="000000">
                      <a:alpha val="38000"/>
                    </a:srgbClr>
                  </a:outerShdw>
                </a:effectLst>
                <a:latin typeface="Chalkboard" charset="0"/>
                <a:cs typeface="Chalkboard" charset="0"/>
              </a:rPr>
              <a:t>Revisit Flow </a:t>
            </a:r>
            <a:r>
              <a:rPr lang="en-US" sz="2800" b="1" dirty="0">
                <a:ln w="11430"/>
                <a:solidFill>
                  <a:schemeClr val="tx2">
                    <a:lumMod val="75000"/>
                  </a:schemeClr>
                </a:solidFill>
                <a:effectLst>
                  <a:outerShdw blurRad="50800" dist="39000" dir="5460000" algn="tl">
                    <a:srgbClr val="000000">
                      <a:alpha val="38000"/>
                    </a:srgbClr>
                  </a:outerShdw>
                </a:effectLst>
                <a:latin typeface="Chalkboard" charset="0"/>
                <a:cs typeface="Chalkboard" charset="0"/>
              </a:rPr>
              <a:t>Chart for SLO-Driven Course Design</a:t>
            </a:r>
            <a:endParaRPr lang="en-US" sz="2800" b="1" dirty="0">
              <a:ln w="11430"/>
              <a:solidFill>
                <a:schemeClr val="tx2">
                  <a:lumMod val="75000"/>
                </a:schemeClr>
              </a:solidFill>
              <a:effectLst>
                <a:outerShdw blurRad="50800" dist="39000" dir="5460000" algn="tl">
                  <a:srgbClr val="000000">
                    <a:alpha val="38000"/>
                  </a:srgbClr>
                </a:outerShdw>
              </a:effectLst>
              <a:latin typeface="Arial" charset="0"/>
            </a:endParaRPr>
          </a:p>
        </p:txBody>
      </p:sp>
      <p:pic>
        <p:nvPicPr>
          <p:cNvPr id="3993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195" y="1251002"/>
            <a:ext cx="7982418" cy="537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39688" y="2469217"/>
            <a:ext cx="3338649"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FF0000"/>
                </a:solidFill>
                <a:effectLst>
                  <a:outerShdw blurRad="50800" dist="39000" dir="5460000" algn="tl">
                    <a:srgbClr val="000000">
                      <a:alpha val="38000"/>
                    </a:srgbClr>
                  </a:outerShdw>
                </a:effectLst>
              </a:rPr>
              <a:t>Alternative Pathways for Curriculum Redesign and Enhancement or </a:t>
            </a:r>
          </a:p>
          <a:p>
            <a:r>
              <a:rPr lang="en-US" b="1" dirty="0" smtClean="0">
                <a:ln w="11430"/>
                <a:solidFill>
                  <a:srgbClr val="FF0000"/>
                </a:solidFill>
                <a:effectLst>
                  <a:outerShdw blurRad="50800" dist="39000" dir="5460000" algn="tl">
                    <a:srgbClr val="000000">
                      <a:alpha val="38000"/>
                    </a:srgbClr>
                  </a:outerShdw>
                </a:effectLst>
              </a:rPr>
              <a:t>Couse Enhancement</a:t>
            </a:r>
            <a:endParaRPr lang="en-US" b="1" dirty="0">
              <a:ln w="11430"/>
              <a:solidFill>
                <a:srgbClr val="FF0000"/>
              </a:solidFill>
              <a:effectLst>
                <a:outerShdw blurRad="50800" dist="39000" dir="5460000" algn="tl">
                  <a:srgbClr val="000000">
                    <a:alpha val="38000"/>
                  </a:srgbClr>
                </a:outerShdw>
              </a:effectLst>
            </a:endParaRPr>
          </a:p>
        </p:txBody>
      </p:sp>
      <p:cxnSp>
        <p:nvCxnSpPr>
          <p:cNvPr id="4" name="Straight Arrow Connector 3"/>
          <p:cNvCxnSpPr/>
          <p:nvPr/>
        </p:nvCxnSpPr>
        <p:spPr>
          <a:xfrm>
            <a:off x="5560940" y="3059760"/>
            <a:ext cx="2117250"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4598193" y="3669546"/>
            <a:ext cx="1301925" cy="1229166"/>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54226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7802" y="224371"/>
            <a:ext cx="6626668" cy="147218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600" b="1" dirty="0" smtClean="0">
                <a:ln w="11430"/>
                <a:solidFill>
                  <a:schemeClr val="accent2">
                    <a:lumMod val="50000"/>
                  </a:schemeClr>
                </a:solidFill>
                <a:effectLst>
                  <a:outerShdw blurRad="50800" dist="39000" dir="5460000" algn="tl">
                    <a:srgbClr val="000000">
                      <a:alpha val="38000"/>
                    </a:srgbClr>
                  </a:outerShdw>
                </a:effectLst>
              </a:rPr>
              <a:t>Questions?</a:t>
            </a:r>
            <a:endParaRPr lang="en-US" sz="6600" b="1" dirty="0">
              <a:ln w="11430"/>
              <a:solidFill>
                <a:schemeClr val="accent2">
                  <a:lumMod val="50000"/>
                </a:schemeClr>
              </a:solidFill>
              <a:effectLst>
                <a:outerShdw blurRad="50800" dist="39000" dir="5460000" algn="tl">
                  <a:srgbClr val="000000">
                    <a:alpha val="38000"/>
                  </a:srgbClr>
                </a:outerShdw>
              </a:effectLst>
            </a:endParaRPr>
          </a:p>
        </p:txBody>
      </p:sp>
      <p:sp>
        <p:nvSpPr>
          <p:cNvPr id="3" name="Subtitle 2"/>
          <p:cNvSpPr>
            <a:spLocks noGrp="1"/>
          </p:cNvSpPr>
          <p:nvPr>
            <p:ph type="subTitle" idx="1"/>
          </p:nvPr>
        </p:nvSpPr>
        <p:spPr>
          <a:xfrm>
            <a:off x="1274803" y="3487192"/>
            <a:ext cx="7406640" cy="17526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dirty="0" smtClean="0">
                <a:ln w="11430"/>
                <a:solidFill>
                  <a:srgbClr val="FF0000"/>
                </a:solidFill>
                <a:effectLst>
                  <a:outerShdw blurRad="50800" dist="39000" dir="5460000" algn="tl">
                    <a:srgbClr val="000000">
                      <a:alpha val="38000"/>
                    </a:srgbClr>
                  </a:outerShdw>
                </a:effectLst>
              </a:rPr>
              <a:t>Discussion</a:t>
            </a:r>
            <a:endParaRPr lang="en-US" sz="4800" b="1"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3548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933820"/>
            <a:ext cx="9143999" cy="5806357"/>
          </a:xfrm>
        </p:spPr>
        <p:txBody>
          <a:bodyPr/>
          <a:lstStyle/>
          <a:p>
            <a:pPr marL="0" indent="0" algn="ctr">
              <a:buNone/>
            </a:pPr>
            <a:r>
              <a:rPr lang="en-US" sz="2800" b="1" dirty="0" smtClean="0">
                <a:solidFill>
                  <a:srgbClr val="FF0000"/>
                </a:solidFill>
                <a:latin typeface="Chalkboard"/>
                <a:cs typeface="Chalkboard"/>
              </a:rPr>
              <a:t>       Principle of Alignment</a:t>
            </a:r>
          </a:p>
          <a:p>
            <a:endParaRPr lang="en-US" dirty="0"/>
          </a:p>
          <a:p>
            <a:endParaRPr lang="en-US" dirty="0"/>
          </a:p>
        </p:txBody>
      </p:sp>
      <p:sp>
        <p:nvSpPr>
          <p:cNvPr id="3" name="Title 2"/>
          <p:cNvSpPr>
            <a:spLocks noGrp="1"/>
          </p:cNvSpPr>
          <p:nvPr>
            <p:ph type="title"/>
          </p:nvPr>
        </p:nvSpPr>
        <p:spPr>
          <a:xfrm>
            <a:off x="1002081" y="162084"/>
            <a:ext cx="7910123" cy="74819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chemeClr val="accent2">
                    <a:lumMod val="50000"/>
                  </a:schemeClr>
                </a:solidFill>
                <a:effectLst>
                  <a:outerShdw blurRad="50800" dist="39000" dir="5460000" algn="tl">
                    <a:srgbClr val="000000">
                      <a:alpha val="38000"/>
                    </a:srgbClr>
                  </a:outerShdw>
                </a:effectLst>
                <a:latin typeface="Comic Sans MS Bold"/>
                <a:cs typeface="Comic Sans MS Bold"/>
              </a:rPr>
              <a:t>Step 1 – Define the Goals</a:t>
            </a:r>
            <a:endParaRPr lang="en-US" sz="3600" b="1" dirty="0">
              <a:ln w="11430"/>
              <a:solidFill>
                <a:schemeClr val="accent2">
                  <a:lumMod val="50000"/>
                </a:schemeClr>
              </a:solidFill>
              <a:effectLst>
                <a:outerShdw blurRad="50800" dist="39000" dir="5460000" algn="tl">
                  <a:srgbClr val="000000">
                    <a:alpha val="38000"/>
                  </a:srgbClr>
                </a:outerShdw>
              </a:effectLst>
              <a:latin typeface="Comic Sans MS Bold"/>
              <a:cs typeface="Comic Sans MS Bold"/>
            </a:endParaRPr>
          </a:p>
        </p:txBody>
      </p:sp>
      <p:pic>
        <p:nvPicPr>
          <p:cNvPr id="13" name="Picture 12"/>
          <p:cNvPicPr>
            <a:picLocks noChangeAspect="1"/>
          </p:cNvPicPr>
          <p:nvPr/>
        </p:nvPicPr>
        <p:blipFill>
          <a:blip r:embed="rId2"/>
          <a:stretch>
            <a:fillRect/>
          </a:stretch>
        </p:blipFill>
        <p:spPr>
          <a:xfrm>
            <a:off x="1002081" y="1466982"/>
            <a:ext cx="8141918" cy="5295505"/>
          </a:xfrm>
          <a:prstGeom prst="rect">
            <a:avLst/>
          </a:prstGeom>
        </p:spPr>
      </p:pic>
    </p:spTree>
    <p:extLst>
      <p:ext uri="{BB962C8B-B14F-4D97-AF65-F5344CB8AC3E}">
        <p14:creationId xmlns:p14="http://schemas.microsoft.com/office/powerpoint/2010/main" val="27121288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9628" y="1613722"/>
            <a:ext cx="7687198" cy="2712914"/>
          </a:xfrm>
        </p:spPr>
        <p:txBody>
          <a:bodyPr>
            <a:noAutofit/>
          </a:bodyPr>
          <a:lstStyle/>
          <a:p>
            <a:r>
              <a:rPr lang="en-US" sz="2000" b="1" dirty="0">
                <a:solidFill>
                  <a:schemeClr val="tx1"/>
                </a:solidFill>
              </a:rPr>
              <a:t>Drexel University fulfills our founder's vision of preparing each new generation of students for </a:t>
            </a:r>
            <a:r>
              <a:rPr lang="en-US" sz="2000" b="1" u="sng" dirty="0">
                <a:solidFill>
                  <a:srgbClr val="FF0000"/>
                </a:solidFill>
              </a:rPr>
              <a:t>productive professional and civic </a:t>
            </a:r>
            <a:r>
              <a:rPr lang="en-US" sz="2000" b="1" u="sng" dirty="0" smtClean="0">
                <a:solidFill>
                  <a:srgbClr val="FF0000"/>
                </a:solidFill>
              </a:rPr>
              <a:t>lives</a:t>
            </a:r>
            <a:r>
              <a:rPr lang="en-US" sz="2000" b="1" u="sng" baseline="30000" dirty="0" smtClean="0">
                <a:solidFill>
                  <a:srgbClr val="FF0000"/>
                </a:solidFill>
              </a:rPr>
              <a:t>1</a:t>
            </a:r>
            <a:r>
              <a:rPr lang="en-US" sz="2000" b="1" u="sng" dirty="0" smtClean="0">
                <a:solidFill>
                  <a:srgbClr val="FF0000"/>
                </a:solidFill>
              </a:rPr>
              <a:t> </a:t>
            </a:r>
            <a:r>
              <a:rPr lang="en-US" sz="2000" b="1" dirty="0">
                <a:solidFill>
                  <a:schemeClr val="tx1"/>
                </a:solidFill>
              </a:rPr>
              <a:t>while also focusing our collective expertise on </a:t>
            </a:r>
            <a:r>
              <a:rPr lang="en-US" sz="2000" b="1" u="sng" dirty="0">
                <a:solidFill>
                  <a:srgbClr val="FF0000"/>
                </a:solidFill>
              </a:rPr>
              <a:t>solving</a:t>
            </a:r>
            <a:r>
              <a:rPr lang="en-US" sz="2000" b="1" dirty="0">
                <a:solidFill>
                  <a:schemeClr val="tx1"/>
                </a:solidFill>
              </a:rPr>
              <a:t> society's greatest </a:t>
            </a:r>
            <a:r>
              <a:rPr lang="en-US" sz="2000" b="1" u="sng" dirty="0" smtClean="0">
                <a:solidFill>
                  <a:srgbClr val="FF0000"/>
                </a:solidFill>
              </a:rPr>
              <a:t>problems</a:t>
            </a:r>
            <a:r>
              <a:rPr lang="en-US" sz="2000" b="1" u="sng" baseline="30000" dirty="0" smtClean="0">
                <a:solidFill>
                  <a:srgbClr val="FF0000"/>
                </a:solidFill>
              </a:rPr>
              <a:t>2</a:t>
            </a:r>
            <a:r>
              <a:rPr lang="en-US" sz="2000" b="1" dirty="0" smtClean="0">
                <a:solidFill>
                  <a:schemeClr val="tx1"/>
                </a:solidFill>
              </a:rPr>
              <a:t>. </a:t>
            </a:r>
            <a:r>
              <a:rPr lang="en-US" sz="2000" b="1" dirty="0">
                <a:solidFill>
                  <a:schemeClr val="tx1"/>
                </a:solidFill>
              </a:rPr>
              <a:t>Drexel is an academically comprehensive and </a:t>
            </a:r>
            <a:r>
              <a:rPr lang="en-US" sz="2000" b="1" u="sng" dirty="0">
                <a:solidFill>
                  <a:srgbClr val="FF0000"/>
                </a:solidFill>
              </a:rPr>
              <a:t>globally </a:t>
            </a:r>
            <a:r>
              <a:rPr lang="en-US" sz="2000" b="1" u="sng" dirty="0" smtClean="0">
                <a:solidFill>
                  <a:srgbClr val="FF0000"/>
                </a:solidFill>
              </a:rPr>
              <a:t>engaged</a:t>
            </a:r>
            <a:r>
              <a:rPr lang="en-US" sz="2000" b="1" u="sng" baseline="30000" dirty="0" smtClean="0">
                <a:solidFill>
                  <a:srgbClr val="FF0000"/>
                </a:solidFill>
              </a:rPr>
              <a:t>3</a:t>
            </a:r>
            <a:r>
              <a:rPr lang="en-US" sz="2000" b="1" dirty="0" smtClean="0">
                <a:solidFill>
                  <a:schemeClr val="tx1"/>
                </a:solidFill>
              </a:rPr>
              <a:t> </a:t>
            </a:r>
            <a:r>
              <a:rPr lang="en-US" sz="2000" b="1" dirty="0">
                <a:solidFill>
                  <a:schemeClr val="tx1"/>
                </a:solidFill>
              </a:rPr>
              <a:t>urban </a:t>
            </a:r>
            <a:r>
              <a:rPr lang="en-US" sz="2000" b="1" u="sng" dirty="0" smtClean="0">
                <a:solidFill>
                  <a:srgbClr val="FF0000"/>
                </a:solidFill>
              </a:rPr>
              <a:t>research</a:t>
            </a:r>
            <a:r>
              <a:rPr lang="en-US" sz="2000" b="1" u="sng" baseline="30000" dirty="0" smtClean="0">
                <a:solidFill>
                  <a:srgbClr val="FF0000"/>
                </a:solidFill>
              </a:rPr>
              <a:t>4</a:t>
            </a:r>
            <a:r>
              <a:rPr lang="en-US" sz="2000" b="1" dirty="0" smtClean="0">
                <a:solidFill>
                  <a:schemeClr val="tx1"/>
                </a:solidFill>
              </a:rPr>
              <a:t> </a:t>
            </a:r>
            <a:r>
              <a:rPr lang="en-US" sz="2000" b="1" dirty="0">
                <a:solidFill>
                  <a:schemeClr val="tx1"/>
                </a:solidFill>
              </a:rPr>
              <a:t>university, dedicated to advancing knowledge and society and to providing every student with a valuable, rigorous, </a:t>
            </a:r>
            <a:r>
              <a:rPr lang="en-US" sz="2000" b="1" u="sng" dirty="0">
                <a:solidFill>
                  <a:srgbClr val="FF0000"/>
                </a:solidFill>
              </a:rPr>
              <a:t>experiential</a:t>
            </a:r>
            <a:r>
              <a:rPr lang="en-US" sz="2000" b="1" u="sng" dirty="0">
                <a:solidFill>
                  <a:schemeClr val="tx1"/>
                </a:solidFill>
              </a:rPr>
              <a:t>, </a:t>
            </a:r>
            <a:r>
              <a:rPr lang="en-US" sz="2000" b="1" u="sng" dirty="0">
                <a:solidFill>
                  <a:srgbClr val="FF0000"/>
                </a:solidFill>
              </a:rPr>
              <a:t>technology-</a:t>
            </a:r>
            <a:r>
              <a:rPr lang="en-US" sz="2000" b="1" u="sng" dirty="0" smtClean="0">
                <a:solidFill>
                  <a:srgbClr val="FF0000"/>
                </a:solidFill>
              </a:rPr>
              <a:t>infused</a:t>
            </a:r>
            <a:r>
              <a:rPr lang="en-US" sz="2000" b="1" baseline="30000" dirty="0" smtClean="0">
                <a:solidFill>
                  <a:srgbClr val="FF0000"/>
                </a:solidFill>
              </a:rPr>
              <a:t>5</a:t>
            </a:r>
            <a:r>
              <a:rPr lang="en-US" sz="2000" b="1" dirty="0" smtClean="0">
                <a:solidFill>
                  <a:srgbClr val="FF0000"/>
                </a:solidFill>
              </a:rPr>
              <a:t> </a:t>
            </a:r>
            <a:r>
              <a:rPr lang="en-US" sz="2000" b="1" dirty="0">
                <a:solidFill>
                  <a:schemeClr val="tx1"/>
                </a:solidFill>
              </a:rPr>
              <a:t>education, enriched by the nation's premier co-operative education program.</a:t>
            </a:r>
          </a:p>
        </p:txBody>
      </p:sp>
      <p:sp>
        <p:nvSpPr>
          <p:cNvPr id="3" name="Subtitle 2"/>
          <p:cNvSpPr>
            <a:spLocks noGrp="1"/>
          </p:cNvSpPr>
          <p:nvPr>
            <p:ph type="subTitle" idx="1"/>
          </p:nvPr>
        </p:nvSpPr>
        <p:spPr>
          <a:xfrm>
            <a:off x="1289628" y="4793645"/>
            <a:ext cx="7577880" cy="1752600"/>
          </a:xfrm>
        </p:spPr>
        <p:txBody>
          <a:bodyPr>
            <a:normAutofit fontScale="85000" lnSpcReduction="20000"/>
          </a:bodyPr>
          <a:lstStyle/>
          <a:p>
            <a:r>
              <a:rPr lang="en-US" b="1" dirty="0">
                <a:solidFill>
                  <a:srgbClr val="000000"/>
                </a:solidFill>
              </a:rPr>
              <a:t>The mission of the School of Biomedical Engineering, Science and Health Systems is to </a:t>
            </a:r>
            <a:r>
              <a:rPr lang="en-US" b="1" u="sng" dirty="0">
                <a:solidFill>
                  <a:srgbClr val="0000FF"/>
                </a:solidFill>
              </a:rPr>
              <a:t>promote health and quality of </a:t>
            </a:r>
            <a:r>
              <a:rPr lang="en-US" b="1" u="sng" dirty="0" smtClean="0">
                <a:solidFill>
                  <a:srgbClr val="0000FF"/>
                </a:solidFill>
              </a:rPr>
              <a:t>life</a:t>
            </a:r>
            <a:r>
              <a:rPr lang="en-US" b="1" u="sng" baseline="30000" dirty="0" smtClean="0">
                <a:solidFill>
                  <a:srgbClr val="0000FF"/>
                </a:solidFill>
              </a:rPr>
              <a:t>1</a:t>
            </a:r>
            <a:r>
              <a:rPr lang="en-US" b="1" u="sng" dirty="0" smtClean="0">
                <a:solidFill>
                  <a:srgbClr val="0000FF"/>
                </a:solidFill>
              </a:rPr>
              <a:t> </a:t>
            </a:r>
            <a:r>
              <a:rPr lang="en-US" b="1" dirty="0">
                <a:solidFill>
                  <a:srgbClr val="000000"/>
                </a:solidFill>
              </a:rPr>
              <a:t>through education, </a:t>
            </a:r>
            <a:r>
              <a:rPr lang="en-US" b="1" u="sng" dirty="0" smtClean="0">
                <a:solidFill>
                  <a:srgbClr val="0000FF"/>
                </a:solidFill>
              </a:rPr>
              <a:t>research</a:t>
            </a:r>
            <a:r>
              <a:rPr lang="en-US" b="1" u="sng" baseline="30000" dirty="0" smtClean="0">
                <a:solidFill>
                  <a:srgbClr val="0000FF"/>
                </a:solidFill>
              </a:rPr>
              <a:t>4</a:t>
            </a:r>
            <a:r>
              <a:rPr lang="en-US" b="1" dirty="0" smtClean="0">
                <a:solidFill>
                  <a:srgbClr val="000000"/>
                </a:solidFill>
              </a:rPr>
              <a:t> </a:t>
            </a:r>
            <a:r>
              <a:rPr lang="en-US" b="1" dirty="0">
                <a:solidFill>
                  <a:srgbClr val="000000"/>
                </a:solidFill>
              </a:rPr>
              <a:t>and </a:t>
            </a:r>
            <a:r>
              <a:rPr lang="en-US" b="1" u="sng" dirty="0" smtClean="0">
                <a:solidFill>
                  <a:srgbClr val="0000FF"/>
                </a:solidFill>
              </a:rPr>
              <a:t>innovation</a:t>
            </a:r>
            <a:r>
              <a:rPr lang="en-US" b="1" u="sng" baseline="30000" dirty="0" smtClean="0">
                <a:solidFill>
                  <a:srgbClr val="0000FF"/>
                </a:solidFill>
              </a:rPr>
              <a:t>2</a:t>
            </a:r>
            <a:r>
              <a:rPr lang="en-US" b="1" dirty="0" smtClean="0">
                <a:solidFill>
                  <a:srgbClr val="000000"/>
                </a:solidFill>
              </a:rPr>
              <a:t> </a:t>
            </a:r>
            <a:r>
              <a:rPr lang="en-US" b="1" dirty="0">
                <a:solidFill>
                  <a:srgbClr val="000000"/>
                </a:solidFill>
              </a:rPr>
              <a:t>that </a:t>
            </a:r>
            <a:r>
              <a:rPr lang="en-US" b="1" u="sng" dirty="0">
                <a:solidFill>
                  <a:srgbClr val="0000FF"/>
                </a:solidFill>
              </a:rPr>
              <a:t>integrates engineering and life </a:t>
            </a:r>
            <a:r>
              <a:rPr lang="en-US" b="1" u="sng" dirty="0" smtClean="0">
                <a:solidFill>
                  <a:srgbClr val="0000FF"/>
                </a:solidFill>
              </a:rPr>
              <a:t>sciences</a:t>
            </a:r>
            <a:r>
              <a:rPr lang="en-US" b="1" baseline="30000" dirty="0" smtClean="0">
                <a:solidFill>
                  <a:srgbClr val="0000FF"/>
                </a:solidFill>
              </a:rPr>
              <a:t>5</a:t>
            </a:r>
            <a:r>
              <a:rPr lang="en-US" b="1" dirty="0" smtClean="0">
                <a:solidFill>
                  <a:srgbClr val="000000"/>
                </a:solidFill>
              </a:rPr>
              <a:t> </a:t>
            </a:r>
            <a:r>
              <a:rPr lang="en-US" b="1" dirty="0">
                <a:solidFill>
                  <a:srgbClr val="000000"/>
                </a:solidFill>
              </a:rPr>
              <a:t>in a </a:t>
            </a:r>
            <a:r>
              <a:rPr lang="en-US" b="1" u="sng" dirty="0">
                <a:solidFill>
                  <a:srgbClr val="0000FF"/>
                </a:solidFill>
              </a:rPr>
              <a:t>global </a:t>
            </a:r>
            <a:r>
              <a:rPr lang="en-US" b="1" u="sng" dirty="0" smtClean="0">
                <a:solidFill>
                  <a:srgbClr val="0000FF"/>
                </a:solidFill>
              </a:rPr>
              <a:t>context</a:t>
            </a:r>
            <a:r>
              <a:rPr lang="en-US" b="1" u="sng" baseline="30000" dirty="0" smtClean="0">
                <a:solidFill>
                  <a:srgbClr val="0000FF"/>
                </a:solidFill>
              </a:rPr>
              <a:t>3</a:t>
            </a:r>
            <a:r>
              <a:rPr lang="en-US" b="1" dirty="0" smtClean="0">
                <a:solidFill>
                  <a:srgbClr val="000000"/>
                </a:solidFill>
              </a:rPr>
              <a:t>. </a:t>
            </a:r>
            <a:r>
              <a:rPr lang="en-US" b="1" dirty="0">
                <a:solidFill>
                  <a:srgbClr val="000000"/>
                </a:solidFill>
              </a:rPr>
              <a:t/>
            </a:r>
            <a:br>
              <a:rPr lang="en-US" b="1" dirty="0">
                <a:solidFill>
                  <a:srgbClr val="000000"/>
                </a:solidFill>
              </a:rPr>
            </a:br>
            <a:endParaRPr lang="en-US" b="1" dirty="0">
              <a:solidFill>
                <a:srgbClr val="000000"/>
              </a:solidFill>
            </a:endParaRPr>
          </a:p>
        </p:txBody>
      </p:sp>
      <p:sp>
        <p:nvSpPr>
          <p:cNvPr id="4" name="TextBox 3"/>
          <p:cNvSpPr txBox="1"/>
          <p:nvPr/>
        </p:nvSpPr>
        <p:spPr>
          <a:xfrm>
            <a:off x="1031846" y="258474"/>
            <a:ext cx="8112154"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dirty="0" smtClean="0">
                <a:ln w="11430"/>
                <a:solidFill>
                  <a:schemeClr val="tx2">
                    <a:lumMod val="50000"/>
                  </a:schemeClr>
                </a:solidFill>
                <a:effectLst>
                  <a:outerShdw blurRad="50800" dist="39000" dir="5460000" algn="tl">
                    <a:srgbClr val="000000">
                      <a:alpha val="38000"/>
                    </a:srgbClr>
                  </a:outerShdw>
                </a:effectLst>
                <a:latin typeface="Apple Casual"/>
                <a:cs typeface="Apple Casual"/>
              </a:rPr>
              <a:t>Step 2 – Mission Alignment</a:t>
            </a:r>
            <a:endParaRPr lang="en-US" sz="4800" b="1" dirty="0">
              <a:ln w="11430"/>
              <a:solidFill>
                <a:schemeClr val="tx2">
                  <a:lumMod val="50000"/>
                </a:schemeClr>
              </a:solidFill>
              <a:effectLst>
                <a:outerShdw blurRad="50800" dist="39000" dir="5460000" algn="tl">
                  <a:srgbClr val="000000">
                    <a:alpha val="38000"/>
                  </a:srgbClr>
                </a:outerShdw>
              </a:effectLst>
              <a:latin typeface="Apple Casual"/>
              <a:cs typeface="Apple Casual"/>
            </a:endParaRPr>
          </a:p>
        </p:txBody>
      </p:sp>
    </p:spTree>
    <p:extLst>
      <p:ext uri="{BB962C8B-B14F-4D97-AF65-F5344CB8AC3E}">
        <p14:creationId xmlns:p14="http://schemas.microsoft.com/office/powerpoint/2010/main" val="2935311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0000FF"/>
                </a:solidFill>
                <a:effectLst>
                  <a:outerShdw blurRad="50800" dist="39000" dir="5460000" algn="tl">
                    <a:srgbClr val="000000">
                      <a:alpha val="38000"/>
                    </a:srgbClr>
                  </a:outerShdw>
                </a:effectLst>
                <a:latin typeface="Apple Casual"/>
                <a:cs typeface="Apple Casual"/>
              </a:rPr>
              <a:t>Step 3: Establish Aligned Program Educational Objectives</a:t>
            </a:r>
            <a:endParaRPr lang="en-US" b="1" dirty="0">
              <a:ln w="11430"/>
              <a:solidFill>
                <a:srgbClr val="0000FF"/>
              </a:solidFill>
              <a:effectLst>
                <a:outerShdw blurRad="50800" dist="39000" dir="5460000" algn="tl">
                  <a:srgbClr val="000000">
                    <a:alpha val="38000"/>
                  </a:srgbClr>
                </a:outerShdw>
              </a:effectLst>
              <a:latin typeface="Apple Casual"/>
              <a:cs typeface="Apple Casual"/>
            </a:endParaRPr>
          </a:p>
        </p:txBody>
      </p:sp>
      <p:sp>
        <p:nvSpPr>
          <p:cNvPr id="3" name="Content Placeholder 2"/>
          <p:cNvSpPr>
            <a:spLocks noGrp="1"/>
          </p:cNvSpPr>
          <p:nvPr>
            <p:ph idx="1"/>
          </p:nvPr>
        </p:nvSpPr>
        <p:spPr>
          <a:xfrm>
            <a:off x="992161" y="1765966"/>
            <a:ext cx="8151839" cy="4990342"/>
          </a:xfrm>
        </p:spPr>
        <p:txBody>
          <a:bodyPr anchor="ctr">
            <a:normAutofit fontScale="85000" lnSpcReduction="10000"/>
          </a:bodyPr>
          <a:lstStyle/>
          <a:p>
            <a:r>
              <a:rPr lang="en-US" b="1" dirty="0" smtClean="0">
                <a:latin typeface="Chalkboard"/>
                <a:cs typeface="Chalkboard"/>
              </a:rPr>
              <a:t>PEO’s are </a:t>
            </a:r>
            <a:r>
              <a:rPr lang="en-US" b="1" dirty="0" smtClean="0">
                <a:solidFill>
                  <a:srgbClr val="FF0000"/>
                </a:solidFill>
                <a:latin typeface="Chalkboard"/>
                <a:cs typeface="Chalkboard"/>
              </a:rPr>
              <a:t>achievements demonstrated consistently by </a:t>
            </a:r>
            <a:r>
              <a:rPr lang="en-US" b="1" i="1" u="sng" dirty="0" smtClean="0">
                <a:solidFill>
                  <a:srgbClr val="FF0000"/>
                </a:solidFill>
                <a:latin typeface="Chalkboard"/>
                <a:cs typeface="Chalkboard"/>
              </a:rPr>
              <a:t>alumni</a:t>
            </a:r>
            <a:r>
              <a:rPr lang="en-US" b="1" dirty="0" smtClean="0">
                <a:latin typeface="Chalkboard"/>
                <a:cs typeface="Chalkboard"/>
              </a:rPr>
              <a:t> from an educational program that fulfill academic program mission</a:t>
            </a:r>
          </a:p>
          <a:p>
            <a:endParaRPr lang="en-US" b="1" dirty="0">
              <a:latin typeface="Chalkboard"/>
              <a:cs typeface="Chalkboard"/>
            </a:endParaRPr>
          </a:p>
          <a:p>
            <a:r>
              <a:rPr lang="en-US" b="1" dirty="0" smtClean="0">
                <a:latin typeface="Chalkboard"/>
                <a:cs typeface="Chalkboard"/>
              </a:rPr>
              <a:t>Developed in </a:t>
            </a:r>
            <a:r>
              <a:rPr lang="en-US" b="1" dirty="0" smtClean="0">
                <a:solidFill>
                  <a:srgbClr val="FF0000"/>
                </a:solidFill>
                <a:latin typeface="Chalkboard"/>
                <a:cs typeface="Chalkboard"/>
              </a:rPr>
              <a:t>collaboration</a:t>
            </a:r>
            <a:r>
              <a:rPr lang="en-US" b="1" dirty="0" smtClean="0">
                <a:latin typeface="Chalkboard"/>
                <a:cs typeface="Chalkboard"/>
              </a:rPr>
              <a:t> with various stakeholders</a:t>
            </a:r>
          </a:p>
          <a:p>
            <a:pPr lvl="1"/>
            <a:r>
              <a:rPr lang="en-US" b="1" dirty="0" smtClean="0">
                <a:latin typeface="Chalkboard"/>
                <a:cs typeface="Chalkboard"/>
              </a:rPr>
              <a:t>External </a:t>
            </a:r>
          </a:p>
          <a:p>
            <a:pPr lvl="1"/>
            <a:r>
              <a:rPr lang="en-US" b="1" dirty="0" smtClean="0">
                <a:latin typeface="Chalkboard"/>
                <a:cs typeface="Chalkboard"/>
              </a:rPr>
              <a:t>Faculty</a:t>
            </a:r>
          </a:p>
          <a:p>
            <a:pPr lvl="1"/>
            <a:r>
              <a:rPr lang="en-US" b="1" dirty="0" smtClean="0">
                <a:latin typeface="Chalkboard"/>
                <a:cs typeface="Chalkboard"/>
              </a:rPr>
              <a:t>Students</a:t>
            </a:r>
          </a:p>
          <a:p>
            <a:pPr lvl="1"/>
            <a:endParaRPr lang="en-US" b="1" dirty="0">
              <a:latin typeface="Chalkboard"/>
              <a:cs typeface="Chalkboard"/>
            </a:endParaRPr>
          </a:p>
          <a:p>
            <a:r>
              <a:rPr lang="en-US" b="1" dirty="0" smtClean="0">
                <a:latin typeface="Chalkboard"/>
                <a:cs typeface="Chalkboard"/>
              </a:rPr>
              <a:t>Should be </a:t>
            </a:r>
            <a:r>
              <a:rPr lang="en-US" b="1" dirty="0" smtClean="0">
                <a:solidFill>
                  <a:srgbClr val="FF0000"/>
                </a:solidFill>
                <a:latin typeface="Chalkboard"/>
                <a:cs typeface="Chalkboard"/>
              </a:rPr>
              <a:t>measureable</a:t>
            </a:r>
            <a:r>
              <a:rPr lang="en-US" b="1" dirty="0" smtClean="0">
                <a:latin typeface="Chalkboard"/>
                <a:cs typeface="Chalkboard"/>
              </a:rPr>
              <a:t> so that success can be monitored</a:t>
            </a:r>
          </a:p>
        </p:txBody>
      </p:sp>
    </p:spTree>
    <p:extLst>
      <p:ext uri="{BB962C8B-B14F-4D97-AF65-F5344CB8AC3E}">
        <p14:creationId xmlns:p14="http://schemas.microsoft.com/office/powerpoint/2010/main" val="1344369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822" y="49606"/>
            <a:ext cx="7498080" cy="1061563"/>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i="1" dirty="0" smtClean="0">
                <a:ln w="11430"/>
                <a:solidFill>
                  <a:srgbClr val="FF0000"/>
                </a:solidFill>
                <a:effectLst>
                  <a:outerShdw blurRad="50800" dist="39000" dir="5460000" algn="tl">
                    <a:srgbClr val="000000">
                      <a:alpha val="38000"/>
                    </a:srgbClr>
                  </a:outerShdw>
                </a:effectLst>
              </a:rPr>
              <a:t>Reflection</a:t>
            </a:r>
            <a:r>
              <a:rPr lang="en-US" sz="2800" b="1" i="1" dirty="0">
                <a:ln w="11430"/>
                <a:solidFill>
                  <a:srgbClr val="FF0000"/>
                </a:solidFill>
                <a:effectLst>
                  <a:outerShdw blurRad="50800" dist="39000" dir="5460000" algn="tl">
                    <a:srgbClr val="000000">
                      <a:alpha val="38000"/>
                    </a:srgbClr>
                  </a:outerShdw>
                </a:effectLst>
              </a:rPr>
              <a:t>/Review/Revision Cycle for </a:t>
            </a:r>
            <a:r>
              <a:rPr lang="en-US" sz="2800" b="1" i="1" dirty="0" smtClean="0">
                <a:ln w="11430"/>
                <a:solidFill>
                  <a:srgbClr val="FF0000"/>
                </a:solidFill>
                <a:effectLst>
                  <a:outerShdw blurRad="50800" dist="39000" dir="5460000" algn="tl">
                    <a:srgbClr val="000000">
                      <a:alpha val="38000"/>
                    </a:srgbClr>
                  </a:outerShdw>
                </a:effectLst>
              </a:rPr>
              <a:t>Program </a:t>
            </a:r>
            <a:r>
              <a:rPr lang="en-US" sz="2800" b="1" i="1" dirty="0">
                <a:ln w="11430"/>
                <a:solidFill>
                  <a:srgbClr val="FF0000"/>
                </a:solidFill>
                <a:effectLst>
                  <a:outerShdw blurRad="50800" dist="39000" dir="5460000" algn="tl">
                    <a:srgbClr val="000000">
                      <a:alpha val="38000"/>
                    </a:srgbClr>
                  </a:outerShdw>
                </a:effectLst>
              </a:rPr>
              <a:t>Educational </a:t>
            </a:r>
            <a:r>
              <a:rPr lang="en-US" sz="2800" b="1" i="1" dirty="0" smtClean="0">
                <a:ln w="11430"/>
                <a:solidFill>
                  <a:srgbClr val="FF0000"/>
                </a:solidFill>
                <a:effectLst>
                  <a:outerShdw blurRad="50800" dist="39000" dir="5460000" algn="tl">
                    <a:srgbClr val="000000">
                      <a:alpha val="38000"/>
                    </a:srgbClr>
                  </a:outerShdw>
                </a:effectLst>
              </a:rPr>
              <a:t>Objectives</a:t>
            </a:r>
            <a:endParaRPr lang="en-US" sz="2800" b="1" dirty="0">
              <a:ln w="11430"/>
              <a:solidFill>
                <a:srgbClr val="FF0000"/>
              </a:solidFill>
              <a:effectLst>
                <a:outerShdw blurRad="50800" dist="39000" dir="5460000" algn="tl">
                  <a:srgbClr val="000000">
                    <a:alpha val="38000"/>
                  </a:srgbClr>
                </a:outerShdw>
              </a:effectLst>
            </a:endParaRPr>
          </a:p>
        </p:txBody>
      </p:sp>
      <p:pic>
        <p:nvPicPr>
          <p:cNvPr id="3" name="Picture 2"/>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15654" y="1111169"/>
            <a:ext cx="6320064" cy="5746831"/>
          </a:xfrm>
          <a:prstGeom prst="rect">
            <a:avLst/>
          </a:prstGeom>
          <a:noFill/>
          <a:ln>
            <a:noFill/>
          </a:ln>
        </p:spPr>
      </p:pic>
    </p:spTree>
    <p:extLst>
      <p:ext uri="{BB962C8B-B14F-4D97-AF65-F5344CB8AC3E}">
        <p14:creationId xmlns:p14="http://schemas.microsoft.com/office/powerpoint/2010/main" val="2386573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488" y="86535"/>
            <a:ext cx="7016013" cy="657441"/>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0000FF"/>
                </a:solidFill>
                <a:effectLst>
                  <a:outerShdw blurRad="50800" dist="39000" dir="5460000" algn="tl">
                    <a:srgbClr val="000000">
                      <a:alpha val="38000"/>
                    </a:srgbClr>
                  </a:outerShdw>
                </a:effectLst>
              </a:rPr>
              <a:t>Example of an Aligned PEO</a:t>
            </a:r>
            <a:endParaRPr lang="en-US" b="1" dirty="0">
              <a:ln w="11430"/>
              <a:solidFill>
                <a:srgbClr val="0000FF"/>
              </a:soli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1091376" y="1131013"/>
            <a:ext cx="7888259" cy="5579708"/>
          </a:xfrm>
        </p:spPr>
        <p:txBody>
          <a:bodyPr anchor="ctr">
            <a:normAutofit fontScale="92500" lnSpcReduction="10000"/>
          </a:bodyPr>
          <a:lstStyle/>
          <a:p>
            <a:r>
              <a:rPr lang="en-US" b="1" dirty="0" smtClean="0"/>
              <a:t>Workforce </a:t>
            </a:r>
            <a:r>
              <a:rPr lang="en-US" b="1" dirty="0"/>
              <a:t>Skilled in Integrating Engineering, Design, and Life </a:t>
            </a:r>
            <a:r>
              <a:rPr lang="en-US" b="1" dirty="0" smtClean="0"/>
              <a:t>Sciences</a:t>
            </a:r>
            <a:r>
              <a:rPr lang="en-US" dirty="0" smtClean="0"/>
              <a:t>. As </a:t>
            </a:r>
            <a:r>
              <a:rPr lang="en-US" dirty="0"/>
              <a:t>a result, graduates will identify opportunities to contribute to society from a variety of positions, ranging from biomedical engineering, biotechnology design and development to practicing physicians, lawyers, innovators, entrepreneurs and business managers. The graduate may also pursue further education in the form of graduate and professional degrees</a:t>
            </a:r>
            <a:r>
              <a:rPr lang="en-US" dirty="0" smtClean="0"/>
              <a:t>.(Drexel - </a:t>
            </a:r>
            <a:r>
              <a:rPr lang="en-US" dirty="0" smtClean="0">
                <a:solidFill>
                  <a:srgbClr val="FF0000"/>
                </a:solidFill>
              </a:rPr>
              <a:t>productive </a:t>
            </a:r>
            <a:r>
              <a:rPr lang="en-US" dirty="0">
                <a:solidFill>
                  <a:srgbClr val="FF0000"/>
                </a:solidFill>
              </a:rPr>
              <a:t>professional and civic </a:t>
            </a:r>
            <a:r>
              <a:rPr lang="en-US" dirty="0" smtClean="0">
                <a:solidFill>
                  <a:srgbClr val="FF0000"/>
                </a:solidFill>
              </a:rPr>
              <a:t>lives;  </a:t>
            </a:r>
            <a:r>
              <a:rPr lang="en-US" dirty="0" smtClean="0">
                <a:solidFill>
                  <a:srgbClr val="000000"/>
                </a:solidFill>
              </a:rPr>
              <a:t>Biomed</a:t>
            </a:r>
            <a:r>
              <a:rPr lang="en-US" dirty="0" smtClean="0">
                <a:solidFill>
                  <a:srgbClr val="0000FF"/>
                </a:solidFill>
              </a:rPr>
              <a:t> - promote </a:t>
            </a:r>
            <a:r>
              <a:rPr lang="en-US" dirty="0">
                <a:solidFill>
                  <a:srgbClr val="0000FF"/>
                </a:solidFill>
              </a:rPr>
              <a:t>health and quality of </a:t>
            </a:r>
            <a:r>
              <a:rPr lang="en-US" dirty="0" smtClean="0">
                <a:solidFill>
                  <a:srgbClr val="0000FF"/>
                </a:solidFill>
              </a:rPr>
              <a:t>life</a:t>
            </a:r>
            <a:r>
              <a:rPr lang="en-US" dirty="0">
                <a:solidFill>
                  <a:srgbClr val="0000FF"/>
                </a:solidFill>
              </a:rPr>
              <a:t>)</a:t>
            </a:r>
            <a:endParaRPr lang="en-US" sz="2000" dirty="0"/>
          </a:p>
        </p:txBody>
      </p:sp>
    </p:spTree>
    <p:extLst>
      <p:ext uri="{BB962C8B-B14F-4D97-AF65-F5344CB8AC3E}">
        <p14:creationId xmlns:p14="http://schemas.microsoft.com/office/powerpoint/2010/main" val="4653647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278</TotalTime>
  <Words>1727</Words>
  <Application>Microsoft Macintosh PowerPoint</Application>
  <PresentationFormat>On-screen Show (4:3)</PresentationFormat>
  <Paragraphs>193</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Solstice</vt:lpstr>
      <vt:lpstr>Aligning Assessment to Broader Strategic Goals Using Iterative Curriculum Design</vt:lpstr>
      <vt:lpstr>Why?</vt:lpstr>
      <vt:lpstr>What is a Curriculum?</vt:lpstr>
      <vt:lpstr>Therefore:</vt:lpstr>
      <vt:lpstr>Step 1 – Define the Goals</vt:lpstr>
      <vt:lpstr>Drexel University fulfills our founder's vision of preparing each new generation of students for productive professional and civic lives1 while also focusing our collective expertise on solving society's greatest problems2. Drexel is an academically comprehensive and globally engaged3 urban research4 university, dedicated to advancing knowledge and society and to providing every student with a valuable, rigorous, experiential, technology-infused5 education, enriched by the nation's premier co-operative education program.</vt:lpstr>
      <vt:lpstr>Step 3: Establish Aligned Program Educational Objectives</vt:lpstr>
      <vt:lpstr>Reflection/Review/Revision Cycle for Program Educational Objectives</vt:lpstr>
      <vt:lpstr>Example of an Aligned PEO</vt:lpstr>
      <vt:lpstr>How to Measure (Assess)?</vt:lpstr>
      <vt:lpstr>Step 4: Establish Aligned Student Learning Outcomes</vt:lpstr>
      <vt:lpstr>Sources and Characteristics of SLOs</vt:lpstr>
      <vt:lpstr>Ensure Relationship Between PEOs and SLOs through Mapping</vt:lpstr>
      <vt:lpstr>Example of SLOs Aligned to Workforce Skills</vt:lpstr>
      <vt:lpstr>PowerPoint Presentation</vt:lpstr>
      <vt:lpstr>Step 4.1 Decompose SLOs into Learning Indicators</vt:lpstr>
      <vt:lpstr>Why Create Learning Indicators?</vt:lpstr>
      <vt:lpstr>PowerPoint Presentation</vt:lpstr>
      <vt:lpstr>     ABET Criteria        School SLOs                        School PEOs</vt:lpstr>
      <vt:lpstr>            DSLPs                      School SLOs                   School PEOs</vt:lpstr>
      <vt:lpstr>Resolution and Applications of SLOs</vt:lpstr>
      <vt:lpstr>Step 5 – Initial Curriculum Design</vt:lpstr>
      <vt:lpstr>Curriculum Redefined</vt:lpstr>
      <vt:lpstr>What Are The Issues To Overcome?</vt:lpstr>
      <vt:lpstr>Proposition</vt:lpstr>
      <vt:lpstr>In terms of the failures of student learning, we should quote Pogo:</vt:lpstr>
      <vt:lpstr>Step 5.1 – Understanding the Current Curriculum</vt:lpstr>
      <vt:lpstr>Step 5.2 : Create Initial Curriculum Map</vt:lpstr>
      <vt:lpstr>Step 5.3 – Map 2 </vt:lpstr>
      <vt:lpstr>Step 5.4 – Map 3</vt:lpstr>
      <vt:lpstr>Flow Chart for SLO-Driven Course Design</vt:lpstr>
      <vt:lpstr>Paradigm Shift with Curriculum Design</vt:lpstr>
      <vt:lpstr>Mapping with AEFIS</vt:lpstr>
      <vt:lpstr>Enter or Import Required SLOs (ABET, DSLPs, etc.)into AEFIS</vt:lpstr>
      <vt:lpstr>PowerPoint Presentation</vt:lpstr>
      <vt:lpstr>Create Measurable Sub-elements Capable of being Mapped into Curriculum (Performance criteria; Performance Indicators; Learning Indicators, etc.)</vt:lpstr>
      <vt:lpstr>PowerPoint Presentation</vt:lpstr>
      <vt:lpstr>PowerPoint Presentation</vt:lpstr>
      <vt:lpstr>PowerPoint Presentation</vt:lpstr>
      <vt:lpstr>Align Required SLOs to Program Level SLOs</vt:lpstr>
      <vt:lpstr>Map SLOs or Subcomponents to Courses</vt:lpstr>
      <vt:lpstr>PowerPoint Presentation</vt:lpstr>
      <vt:lpstr>Collect Direct Assessment Data</vt:lpstr>
      <vt:lpstr>Display Direct Assessment Data</vt:lpstr>
      <vt:lpstr>Revisit Flow Chart for SLO-Driven Course Design</vt:lpstr>
      <vt:lpstr>Questions?</vt:lpstr>
    </vt:vector>
  </TitlesOfParts>
  <Company>Drexel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Iterative and Collaborative Curriculum Design and Course Alignment</dc:title>
  <dc:creator>Donald McEachron</dc:creator>
  <cp:lastModifiedBy>Donald McEachron</cp:lastModifiedBy>
  <cp:revision>27</cp:revision>
  <dcterms:created xsi:type="dcterms:W3CDTF">2014-05-04T15:17:38Z</dcterms:created>
  <dcterms:modified xsi:type="dcterms:W3CDTF">2014-08-08T14:47:43Z</dcterms:modified>
</cp:coreProperties>
</file>