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256" r:id="rId3"/>
    <p:sldId id="309" r:id="rId4"/>
    <p:sldId id="308" r:id="rId5"/>
    <p:sldId id="310" r:id="rId6"/>
    <p:sldId id="260" r:id="rId7"/>
    <p:sldId id="273" r:id="rId8"/>
    <p:sldId id="275" r:id="rId9"/>
    <p:sldId id="274" r:id="rId10"/>
    <p:sldId id="280" r:id="rId11"/>
    <p:sldId id="281" r:id="rId12"/>
    <p:sldId id="282" r:id="rId13"/>
    <p:sldId id="261" r:id="rId14"/>
    <p:sldId id="262" r:id="rId15"/>
    <p:sldId id="324" r:id="rId16"/>
    <p:sldId id="321" r:id="rId17"/>
    <p:sldId id="314" r:id="rId18"/>
    <p:sldId id="312" r:id="rId19"/>
    <p:sldId id="313" r:id="rId20"/>
    <p:sldId id="258" r:id="rId21"/>
    <p:sldId id="288" r:id="rId22"/>
    <p:sldId id="289" r:id="rId23"/>
    <p:sldId id="259" r:id="rId24"/>
    <p:sldId id="283" r:id="rId25"/>
    <p:sldId id="284" r:id="rId26"/>
    <p:sldId id="285" r:id="rId27"/>
    <p:sldId id="286" r:id="rId28"/>
    <p:sldId id="287" r:id="rId29"/>
    <p:sldId id="315" r:id="rId30"/>
    <p:sldId id="266" r:id="rId31"/>
    <p:sldId id="267" r:id="rId32"/>
    <p:sldId id="268" r:id="rId33"/>
    <p:sldId id="291" r:id="rId34"/>
    <p:sldId id="292" r:id="rId35"/>
    <p:sldId id="293" r:id="rId36"/>
    <p:sldId id="269" r:id="rId37"/>
    <p:sldId id="270" r:id="rId38"/>
    <p:sldId id="271" r:id="rId39"/>
    <p:sldId id="299" r:id="rId40"/>
    <p:sldId id="272" r:id="rId41"/>
    <p:sldId id="300" r:id="rId42"/>
    <p:sldId id="322" r:id="rId43"/>
    <p:sldId id="264" r:id="rId44"/>
    <p:sldId id="265" r:id="rId45"/>
    <p:sldId id="298" r:id="rId46"/>
    <p:sldId id="294" r:id="rId47"/>
    <p:sldId id="295" r:id="rId48"/>
    <p:sldId id="296" r:id="rId49"/>
    <p:sldId id="297" r:id="rId50"/>
    <p:sldId id="301" r:id="rId51"/>
    <p:sldId id="302" r:id="rId52"/>
    <p:sldId id="303" r:id="rId53"/>
    <p:sldId id="305" r:id="rId54"/>
    <p:sldId id="304" r:id="rId55"/>
    <p:sldId id="325" r:id="rId56"/>
    <p:sldId id="323" r:id="rId57"/>
    <p:sldId id="316" r:id="rId58"/>
    <p:sldId id="317" r:id="rId59"/>
    <p:sldId id="318" r:id="rId60"/>
    <p:sldId id="319" r:id="rId61"/>
    <p:sldId id="290" r:id="rId62"/>
    <p:sldId id="320" r:id="rId63"/>
    <p:sldId id="307"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DE009-373D-FB4B-8FCB-1838B28CC3A9}" type="datetimeFigureOut">
              <a:rPr lang="en-US" smtClean="0"/>
              <a:t>8/27/14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DAA64-329A-694F-AB8B-7D1C0A0C5C60}" type="slidenum">
              <a:rPr lang="en-US" smtClean="0"/>
              <a:t>‹#›</a:t>
            </a:fld>
            <a:endParaRPr lang="en-US"/>
          </a:p>
        </p:txBody>
      </p:sp>
    </p:spTree>
    <p:extLst>
      <p:ext uri="{BB962C8B-B14F-4D97-AF65-F5344CB8AC3E}">
        <p14:creationId xmlns:p14="http://schemas.microsoft.com/office/powerpoint/2010/main" val="2558829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an overview roadmap in the next few slides that illustrate the building blocks and the process with commentaries on how faculty and program directors have altered their narrative, framework and value of their course syllabus through integrating tools/techniques such as </a:t>
            </a:r>
          </a:p>
          <a:p>
            <a:pPr lvl="1"/>
            <a:r>
              <a:rPr lang="en-US" dirty="0" smtClean="0"/>
              <a:t>Drexel Student Learning Priorities (DSLPs)</a:t>
            </a:r>
          </a:p>
          <a:p>
            <a:pPr lvl="1"/>
            <a:r>
              <a:rPr lang="en-US" dirty="0" smtClean="0"/>
              <a:t>Drexel Learner Centered Syllabus</a:t>
            </a:r>
          </a:p>
          <a:p>
            <a:pPr lvl="1"/>
            <a:r>
              <a:rPr lang="en-US" dirty="0" smtClean="0"/>
              <a:t> Assessment Evaluation Feedback and Intervention System (AEFIS)</a:t>
            </a:r>
          </a:p>
          <a:p>
            <a:pPr lvl="1"/>
            <a:r>
              <a:rPr lang="en-US" dirty="0" smtClean="0"/>
              <a:t>Blackboard Learn Building Blocks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90E1C91-21D6-8041-897C-583472AEBC65}" type="slidenum">
              <a:rPr lang="en-US" smtClean="0"/>
              <a:t>6</a:t>
            </a:fld>
            <a:endParaRPr lang="en-US"/>
          </a:p>
        </p:txBody>
      </p:sp>
    </p:spTree>
    <p:extLst>
      <p:ext uri="{BB962C8B-B14F-4D97-AF65-F5344CB8AC3E}">
        <p14:creationId xmlns:p14="http://schemas.microsoft.com/office/powerpoint/2010/main" val="155265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614F2-7684-9E4F-A299-3FF14017C1A5}"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253307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614F2-7684-9E4F-A299-3FF14017C1A5}"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395880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614F2-7684-9E4F-A299-3FF14017C1A5}"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14453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614F2-7684-9E4F-A299-3FF14017C1A5}"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4964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614F2-7684-9E4F-A299-3FF14017C1A5}"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21755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614F2-7684-9E4F-A299-3FF14017C1A5}"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133390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614F2-7684-9E4F-A299-3FF14017C1A5}" type="datetimeFigureOut">
              <a:rPr lang="en-US" smtClean="0"/>
              <a:t>8/27/14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89860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614F2-7684-9E4F-A299-3FF14017C1A5}" type="datetimeFigureOut">
              <a:rPr lang="en-US" smtClean="0"/>
              <a:t>8/27/14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377636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614F2-7684-9E4F-A299-3FF14017C1A5}" type="datetimeFigureOut">
              <a:rPr lang="en-US" smtClean="0"/>
              <a:t>8/27/14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202717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614F2-7684-9E4F-A299-3FF14017C1A5}"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318668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614F2-7684-9E4F-A299-3FF14017C1A5}"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DC09-A651-AC4C-B6C0-FDFE6F7A0D00}" type="slidenum">
              <a:rPr lang="en-US" smtClean="0"/>
              <a:t>‹#›</a:t>
            </a:fld>
            <a:endParaRPr lang="en-US"/>
          </a:p>
        </p:txBody>
      </p:sp>
    </p:spTree>
    <p:extLst>
      <p:ext uri="{BB962C8B-B14F-4D97-AF65-F5344CB8AC3E}">
        <p14:creationId xmlns:p14="http://schemas.microsoft.com/office/powerpoint/2010/main" val="32453306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614F2-7684-9E4F-A299-3FF14017C1A5}" type="datetimeFigureOut">
              <a:rPr lang="en-US" smtClean="0"/>
              <a:t>8/27/14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EDC09-A651-AC4C-B6C0-FDFE6F7A0D00}" type="slidenum">
              <a:rPr lang="en-US" smtClean="0"/>
              <a:t>‹#›</a:t>
            </a:fld>
            <a:endParaRPr lang="en-US"/>
          </a:p>
        </p:txBody>
      </p:sp>
      <p:pic>
        <p:nvPicPr>
          <p:cNvPr id="7" name="Picture 6"/>
          <p:cNvPicPr>
            <a:picLocks noChangeAspect="1"/>
          </p:cNvPicPr>
          <p:nvPr userDrawn="1"/>
        </p:nvPicPr>
        <p:blipFill>
          <a:blip r:embed="rId13"/>
          <a:stretch>
            <a:fillRect/>
          </a:stretch>
        </p:blipFill>
        <p:spPr>
          <a:xfrm>
            <a:off x="6736736" y="165782"/>
            <a:ext cx="2125436" cy="532945"/>
          </a:xfrm>
          <a:prstGeom prst="rect">
            <a:avLst/>
          </a:prstGeom>
        </p:spPr>
      </p:pic>
    </p:spTree>
    <p:extLst>
      <p:ext uri="{BB962C8B-B14F-4D97-AF65-F5344CB8AC3E}">
        <p14:creationId xmlns:p14="http://schemas.microsoft.com/office/powerpoint/2010/main" val="341394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31.png"/><Relationship Id="rId6" Type="http://schemas.openxmlformats.org/officeDocument/2006/relationships/image" Target="../media/image10.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31.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2.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9945"/>
            <a:ext cx="7772400" cy="1594195"/>
          </a:xfrm>
        </p:spPr>
        <p:txBody>
          <a:bodyPr/>
          <a:lstStyle/>
          <a:p>
            <a:r>
              <a:rPr lang="en-US" sz="3200" b="1" dirty="0"/>
              <a:t>Customizing Student Competencies through Direct Learning Assessment of Program Outcomes </a:t>
            </a:r>
          </a:p>
        </p:txBody>
      </p:sp>
      <p:sp>
        <p:nvSpPr>
          <p:cNvPr id="3" name="Subtitle 2"/>
          <p:cNvSpPr>
            <a:spLocks noGrp="1"/>
          </p:cNvSpPr>
          <p:nvPr>
            <p:ph type="subTitle" idx="1"/>
          </p:nvPr>
        </p:nvSpPr>
        <p:spPr>
          <a:xfrm>
            <a:off x="1371600" y="3083013"/>
            <a:ext cx="6400800" cy="2777830"/>
          </a:xfrm>
        </p:spPr>
        <p:txBody>
          <a:bodyPr>
            <a:normAutofit lnSpcReduction="10000"/>
          </a:bodyPr>
          <a:lstStyle/>
          <a:p>
            <a:r>
              <a:rPr lang="en-US" dirty="0" smtClean="0"/>
              <a:t>By </a:t>
            </a:r>
          </a:p>
          <a:p>
            <a:r>
              <a:rPr lang="en-US" dirty="0" smtClean="0"/>
              <a:t>Ray </a:t>
            </a:r>
            <a:r>
              <a:rPr lang="en-US" dirty="0" err="1" smtClean="0"/>
              <a:t>Lum</a:t>
            </a:r>
            <a:r>
              <a:rPr lang="en-US" dirty="0" smtClean="0"/>
              <a:t>, MPhil, MS</a:t>
            </a:r>
          </a:p>
          <a:p>
            <a:r>
              <a:rPr lang="en-US" dirty="0"/>
              <a:t>Jennifer Breaux, </a:t>
            </a:r>
            <a:r>
              <a:rPr lang="en-US" dirty="0" err="1"/>
              <a:t>DrPH</a:t>
            </a:r>
            <a:r>
              <a:rPr lang="en-US" dirty="0"/>
              <a:t>, MPH </a:t>
            </a:r>
            <a:endParaRPr lang="en-US" dirty="0" smtClean="0"/>
          </a:p>
          <a:p>
            <a:r>
              <a:rPr lang="en-US" dirty="0"/>
              <a:t>Shannon Marquez, </a:t>
            </a:r>
            <a:r>
              <a:rPr lang="en-US" dirty="0" smtClean="0"/>
              <a:t>PhD, </a:t>
            </a:r>
            <a:r>
              <a:rPr lang="en-US" dirty="0" err="1" smtClean="0"/>
              <a:t>MEng</a:t>
            </a:r>
            <a:endParaRPr lang="en-US" dirty="0" smtClean="0"/>
          </a:p>
          <a:p>
            <a:r>
              <a:rPr lang="en-US" dirty="0" smtClean="0"/>
              <a:t>September 11, 2014</a:t>
            </a:r>
          </a:p>
          <a:p>
            <a:endParaRPr lang="en-US" dirty="0" smtClean="0"/>
          </a:p>
          <a:p>
            <a:endParaRPr lang="en-US" dirty="0"/>
          </a:p>
        </p:txBody>
      </p:sp>
    </p:spTree>
    <p:extLst>
      <p:ext uri="{BB962C8B-B14F-4D97-AF65-F5344CB8AC3E}">
        <p14:creationId xmlns:p14="http://schemas.microsoft.com/office/powerpoint/2010/main" val="36877920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442" y="656966"/>
            <a:ext cx="8229600" cy="933832"/>
          </a:xfrm>
        </p:spPr>
        <p:txBody>
          <a:bodyPr/>
          <a:lstStyle/>
          <a:p>
            <a:r>
              <a:rPr lang="en-US" sz="2800" b="1" dirty="0" smtClean="0"/>
              <a:t>Grouping Program Outcomes Program</a:t>
            </a:r>
            <a:endParaRPr lang="en-US" sz="2800" b="1" dirty="0"/>
          </a:p>
        </p:txBody>
      </p:sp>
      <p:pic>
        <p:nvPicPr>
          <p:cNvPr id="2" name="Picture 1"/>
          <p:cNvPicPr>
            <a:picLocks noChangeAspect="1"/>
          </p:cNvPicPr>
          <p:nvPr/>
        </p:nvPicPr>
        <p:blipFill>
          <a:blip r:embed="rId2"/>
          <a:stretch>
            <a:fillRect/>
          </a:stretch>
        </p:blipFill>
        <p:spPr>
          <a:xfrm>
            <a:off x="1237379" y="1586144"/>
            <a:ext cx="6831813" cy="5002650"/>
          </a:xfrm>
          <a:prstGeom prst="rect">
            <a:avLst/>
          </a:prstGeom>
        </p:spPr>
      </p:pic>
    </p:spTree>
    <p:extLst>
      <p:ext uri="{BB962C8B-B14F-4D97-AF65-F5344CB8AC3E}">
        <p14:creationId xmlns:p14="http://schemas.microsoft.com/office/powerpoint/2010/main" val="3665422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442" y="572251"/>
            <a:ext cx="8229600" cy="642367"/>
          </a:xfrm>
        </p:spPr>
        <p:txBody>
          <a:bodyPr>
            <a:normAutofit/>
          </a:bodyPr>
          <a:lstStyle/>
          <a:p>
            <a:r>
              <a:rPr lang="en-US" sz="2800" b="1" dirty="0" smtClean="0"/>
              <a:t>Mapping Program Outcomes to Courses</a:t>
            </a:r>
            <a:endParaRPr lang="en-US" sz="2800" b="1" dirty="0"/>
          </a:p>
        </p:txBody>
      </p:sp>
      <p:pic>
        <p:nvPicPr>
          <p:cNvPr id="2" name="Picture 1"/>
          <p:cNvPicPr>
            <a:picLocks noChangeAspect="1"/>
          </p:cNvPicPr>
          <p:nvPr/>
        </p:nvPicPr>
        <p:blipFill>
          <a:blip r:embed="rId2"/>
          <a:stretch>
            <a:fillRect/>
          </a:stretch>
        </p:blipFill>
        <p:spPr>
          <a:xfrm>
            <a:off x="664125" y="1367528"/>
            <a:ext cx="7944699" cy="4965437"/>
          </a:xfrm>
          <a:prstGeom prst="rect">
            <a:avLst/>
          </a:prstGeom>
        </p:spPr>
      </p:pic>
    </p:spTree>
    <p:extLst>
      <p:ext uri="{BB962C8B-B14F-4D97-AF65-F5344CB8AC3E}">
        <p14:creationId xmlns:p14="http://schemas.microsoft.com/office/powerpoint/2010/main" val="31972871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442" y="671566"/>
            <a:ext cx="8229600" cy="671565"/>
          </a:xfrm>
        </p:spPr>
        <p:txBody>
          <a:bodyPr>
            <a:normAutofit/>
          </a:bodyPr>
          <a:lstStyle/>
          <a:p>
            <a:r>
              <a:rPr lang="en-US" sz="2800" b="1" dirty="0" smtClean="0"/>
              <a:t>Map </a:t>
            </a:r>
            <a:r>
              <a:rPr lang="en-US" sz="2800" b="1" dirty="0"/>
              <a:t>Program Outcomes to Course </a:t>
            </a:r>
            <a:r>
              <a:rPr lang="en-US" sz="2800" b="1" dirty="0" smtClean="0"/>
              <a:t>Objectives</a:t>
            </a:r>
            <a:endParaRPr lang="en-US" sz="2800" b="1" dirty="0"/>
          </a:p>
        </p:txBody>
      </p:sp>
      <p:pic>
        <p:nvPicPr>
          <p:cNvPr id="2" name="Picture 1"/>
          <p:cNvPicPr>
            <a:picLocks noChangeAspect="1"/>
          </p:cNvPicPr>
          <p:nvPr/>
        </p:nvPicPr>
        <p:blipFill>
          <a:blip r:embed="rId2"/>
          <a:stretch>
            <a:fillRect/>
          </a:stretch>
        </p:blipFill>
        <p:spPr>
          <a:xfrm>
            <a:off x="591788" y="1810317"/>
            <a:ext cx="7835254" cy="4496547"/>
          </a:xfrm>
          <a:prstGeom prst="rect">
            <a:avLst/>
          </a:prstGeom>
        </p:spPr>
      </p:pic>
    </p:spTree>
    <p:extLst>
      <p:ext uri="{BB962C8B-B14F-4D97-AF65-F5344CB8AC3E}">
        <p14:creationId xmlns:p14="http://schemas.microsoft.com/office/powerpoint/2010/main" val="25455941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442" y="967320"/>
            <a:ext cx="8229600" cy="605498"/>
          </a:xfrm>
        </p:spPr>
        <p:txBody>
          <a:bodyPr>
            <a:normAutofit/>
          </a:bodyPr>
          <a:lstStyle/>
          <a:p>
            <a:r>
              <a:rPr lang="en-US" sz="2800" b="1" dirty="0" smtClean="0"/>
              <a:t>Map </a:t>
            </a:r>
            <a:r>
              <a:rPr lang="en-US" sz="2800" b="1" dirty="0"/>
              <a:t>Program Outcomes to Course </a:t>
            </a:r>
            <a:r>
              <a:rPr lang="en-US" sz="2800" b="1" dirty="0" smtClean="0"/>
              <a:t>Objectives</a:t>
            </a:r>
            <a:endParaRPr lang="en-US" sz="2800" b="1" dirty="0"/>
          </a:p>
        </p:txBody>
      </p:sp>
      <p:pic>
        <p:nvPicPr>
          <p:cNvPr id="2" name="Picture 1"/>
          <p:cNvPicPr>
            <a:picLocks noChangeAspect="1"/>
          </p:cNvPicPr>
          <p:nvPr/>
        </p:nvPicPr>
        <p:blipFill>
          <a:blip r:embed="rId2"/>
          <a:stretch>
            <a:fillRect/>
          </a:stretch>
        </p:blipFill>
        <p:spPr>
          <a:xfrm>
            <a:off x="462062" y="1572818"/>
            <a:ext cx="8035566" cy="4873519"/>
          </a:xfrm>
          <a:prstGeom prst="rect">
            <a:avLst/>
          </a:prstGeom>
        </p:spPr>
      </p:pic>
    </p:spTree>
    <p:extLst>
      <p:ext uri="{BB962C8B-B14F-4D97-AF65-F5344CB8AC3E}">
        <p14:creationId xmlns:p14="http://schemas.microsoft.com/office/powerpoint/2010/main" val="1371744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442" y="741969"/>
            <a:ext cx="8229600" cy="731300"/>
          </a:xfrm>
        </p:spPr>
        <p:txBody>
          <a:bodyPr>
            <a:normAutofit/>
          </a:bodyPr>
          <a:lstStyle/>
          <a:p>
            <a:r>
              <a:rPr lang="en-US" sz="2800" b="1" dirty="0" smtClean="0"/>
              <a:t>Map </a:t>
            </a:r>
            <a:r>
              <a:rPr lang="en-US" sz="2800" b="1" dirty="0"/>
              <a:t>Program Outcomes to Course </a:t>
            </a:r>
            <a:r>
              <a:rPr lang="en-US" sz="2800" b="1" dirty="0" smtClean="0"/>
              <a:t>Objectives</a:t>
            </a:r>
            <a:endParaRPr lang="en-US" sz="2800" b="1" dirty="0"/>
          </a:p>
        </p:txBody>
      </p:sp>
      <p:pic>
        <p:nvPicPr>
          <p:cNvPr id="2" name="Picture 1"/>
          <p:cNvPicPr>
            <a:picLocks noChangeAspect="1"/>
          </p:cNvPicPr>
          <p:nvPr/>
        </p:nvPicPr>
        <p:blipFill>
          <a:blip r:embed="rId2"/>
          <a:stretch>
            <a:fillRect/>
          </a:stretch>
        </p:blipFill>
        <p:spPr>
          <a:xfrm>
            <a:off x="620182" y="1368981"/>
            <a:ext cx="7324059" cy="5417262"/>
          </a:xfrm>
          <a:prstGeom prst="rect">
            <a:avLst/>
          </a:prstGeom>
        </p:spPr>
      </p:pic>
    </p:spTree>
    <p:extLst>
      <p:ext uri="{BB962C8B-B14F-4D97-AF65-F5344CB8AC3E}">
        <p14:creationId xmlns:p14="http://schemas.microsoft.com/office/powerpoint/2010/main" val="4966156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749"/>
            <a:ext cx="8229600" cy="794223"/>
          </a:xfrm>
        </p:spPr>
        <p:txBody>
          <a:bodyPr/>
          <a:lstStyle/>
          <a:p>
            <a:r>
              <a:rPr lang="en-US" sz="2800" b="1" dirty="0" smtClean="0"/>
              <a:t>Objective</a:t>
            </a:r>
            <a:endParaRPr lang="en-US" sz="2800" b="1"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Identify </a:t>
            </a:r>
            <a:r>
              <a:rPr lang="en-US" dirty="0"/>
              <a:t>models that show how university, school, program policies can be modified to create a narrative and framework for learning </a:t>
            </a:r>
            <a:r>
              <a:rPr lang="en-US" dirty="0" smtClean="0"/>
              <a:t>assessment.</a:t>
            </a:r>
          </a:p>
          <a:p>
            <a:pPr marL="514350" indent="-514350">
              <a:buFont typeface="+mj-lt"/>
              <a:buAutoNum type="arabicPeriod"/>
            </a:pPr>
            <a:endParaRPr lang="en-US" dirty="0" smtClean="0"/>
          </a:p>
          <a:p>
            <a:pPr marL="514350" indent="-514350">
              <a:buFont typeface="+mj-lt"/>
              <a:buAutoNum type="arabicPeriod"/>
            </a:pPr>
            <a:r>
              <a:rPr lang="en-US" dirty="0" smtClean="0">
                <a:solidFill>
                  <a:srgbClr val="0000FF"/>
                </a:solidFill>
              </a:rPr>
              <a:t>Apply </a:t>
            </a:r>
            <a:r>
              <a:rPr lang="en-US" dirty="0">
                <a:solidFill>
                  <a:srgbClr val="0000FF"/>
                </a:solidFill>
              </a:rPr>
              <a:t>techniques and templates to support other academic units who wish navigate their organizational structures towards a learning assessment initiative</a:t>
            </a:r>
            <a:r>
              <a:rPr lang="en-US" dirty="0" smtClean="0">
                <a:solidFill>
                  <a:srgbClr val="0000FF"/>
                </a:solidFill>
              </a:rPr>
              <a:t>.</a:t>
            </a:r>
          </a:p>
          <a:p>
            <a:pPr marL="514350" indent="-514350">
              <a:buFont typeface="+mj-lt"/>
              <a:buAutoNum type="arabicPeriod"/>
            </a:pPr>
            <a:endParaRPr lang="en-US" dirty="0"/>
          </a:p>
          <a:p>
            <a:pPr marL="514350" indent="-514350">
              <a:buFont typeface="+mj-lt"/>
              <a:buAutoNum type="arabicPeriod"/>
            </a:pPr>
            <a:r>
              <a:rPr lang="en-US" dirty="0" smtClean="0"/>
              <a:t>Apply </a:t>
            </a:r>
            <a:r>
              <a:rPr lang="en-US" dirty="0"/>
              <a:t>competency documents that yield quality customize student outcomes and changes the culture and relationship between the student, faculty, staff and employer.</a:t>
            </a:r>
          </a:p>
          <a:p>
            <a:endParaRPr lang="en-US" dirty="0"/>
          </a:p>
        </p:txBody>
      </p:sp>
    </p:spTree>
    <p:extLst>
      <p:ext uri="{BB962C8B-B14F-4D97-AF65-F5344CB8AC3E}">
        <p14:creationId xmlns:p14="http://schemas.microsoft.com/office/powerpoint/2010/main" val="199369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758"/>
            <a:ext cx="8229600" cy="731348"/>
          </a:xfrm>
        </p:spPr>
        <p:txBody>
          <a:bodyPr/>
          <a:lstStyle/>
          <a:p>
            <a:r>
              <a:rPr lang="en-US" sz="2800" b="1" dirty="0" smtClean="0"/>
              <a:t>Presentation Outline</a:t>
            </a:r>
            <a:r>
              <a:rPr lang="en-US" sz="3600" dirty="0"/>
              <a:t/>
            </a:r>
            <a:br>
              <a:rPr lang="en-US" sz="3600" dirty="0"/>
            </a:br>
            <a:endParaRPr lang="en-US" sz="3600"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a:t>First illustrate how program policies can be reframed to align programs level outcomes to course outcomes.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solidFill>
                  <a:srgbClr val="0000FF"/>
                </a:solidFill>
              </a:rPr>
              <a:t>Secondly</a:t>
            </a:r>
            <a:r>
              <a:rPr lang="en-US" dirty="0">
                <a:solidFill>
                  <a:srgbClr val="0000FF"/>
                </a:solidFill>
              </a:rPr>
              <a:t>, it demonstrates how course assessments can be aligned to direct program level assessment to support the learning assessment narrative.  In addition, it will show how grading rubrics and the grade book in Blackboard Learn can be utilized for direct program level assessments of student competencies through the use of the Academic Evaluation Feedback Intervention System (AEFIS).  </a:t>
            </a:r>
            <a:endParaRPr lang="en-US" dirty="0" smtClean="0">
              <a:solidFill>
                <a:srgbClr val="0000FF"/>
              </a:solidFill>
            </a:endParaRPr>
          </a:p>
          <a:p>
            <a:pPr marL="514350" indent="-514350">
              <a:buFont typeface="+mj-lt"/>
              <a:buAutoNum type="arabicPeriod"/>
            </a:pPr>
            <a:endParaRPr lang="en-US" dirty="0" smtClean="0"/>
          </a:p>
          <a:p>
            <a:pPr marL="514350" indent="-514350">
              <a:buFont typeface="+mj-lt"/>
              <a:buAutoNum type="arabicPeriod"/>
            </a:pPr>
            <a:r>
              <a:rPr lang="en-US" dirty="0" smtClean="0"/>
              <a:t>Thirdly</a:t>
            </a:r>
            <a:r>
              <a:rPr lang="en-US" dirty="0"/>
              <a:t>, the session demonstrates how the transparency of these learning outcomes develops an assessment culture and tone in the classroom and in faculty-student advising towards </a:t>
            </a:r>
            <a:r>
              <a:rPr lang="en-US" dirty="0" smtClean="0"/>
              <a:t>competencies.</a:t>
            </a:r>
          </a:p>
          <a:p>
            <a:pPr marL="514350" indent="-514350">
              <a:buFont typeface="+mj-lt"/>
              <a:buAutoNum type="arabicPeriod"/>
            </a:pPr>
            <a:endParaRPr lang="en-US" dirty="0" smtClean="0"/>
          </a:p>
          <a:p>
            <a:pPr marL="514350" indent="-514350">
              <a:buFont typeface="+mj-lt"/>
              <a:buAutoNum type="arabicPeriod"/>
            </a:pPr>
            <a:r>
              <a:rPr lang="en-US" dirty="0" smtClean="0"/>
              <a:t>Lastly</a:t>
            </a:r>
            <a:r>
              <a:rPr lang="en-US" dirty="0"/>
              <a:t>, the session investigates interventions to improve and align course to program level outcomes that improve the quality measures in the breadth and depth of student competencies.</a:t>
            </a:r>
            <a:br>
              <a:rPr lang="en-US" dirty="0"/>
            </a:br>
            <a:endParaRPr lang="en-US" dirty="0"/>
          </a:p>
        </p:txBody>
      </p:sp>
    </p:spTree>
    <p:extLst>
      <p:ext uri="{BB962C8B-B14F-4D97-AF65-F5344CB8AC3E}">
        <p14:creationId xmlns:p14="http://schemas.microsoft.com/office/powerpoint/2010/main" val="226409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0249"/>
            <a:ext cx="8229600" cy="1143000"/>
          </a:xfrm>
        </p:spPr>
        <p:txBody>
          <a:bodyPr/>
          <a:lstStyle/>
          <a:p>
            <a:r>
              <a:rPr lang="en-US" sz="2800" b="1" dirty="0" smtClean="0"/>
              <a:t>Updated Mapping Template with </a:t>
            </a:r>
            <a:br>
              <a:rPr lang="en-US" sz="2800" b="1" dirty="0" smtClean="0"/>
            </a:br>
            <a:r>
              <a:rPr lang="en-US" sz="2800" b="1" dirty="0" smtClean="0"/>
              <a:t>Direct Assessment </a:t>
            </a:r>
            <a:endParaRPr lang="en-US" sz="2800" b="1" dirty="0"/>
          </a:p>
        </p:txBody>
      </p:sp>
      <p:pic>
        <p:nvPicPr>
          <p:cNvPr id="4" name="Picture 3"/>
          <p:cNvPicPr>
            <a:picLocks noChangeAspect="1"/>
          </p:cNvPicPr>
          <p:nvPr/>
        </p:nvPicPr>
        <p:blipFill>
          <a:blip r:embed="rId2"/>
          <a:stretch>
            <a:fillRect/>
          </a:stretch>
        </p:blipFill>
        <p:spPr>
          <a:xfrm>
            <a:off x="278106" y="1983249"/>
            <a:ext cx="8692905" cy="4874751"/>
          </a:xfrm>
          <a:prstGeom prst="rect">
            <a:avLst/>
          </a:prstGeom>
        </p:spPr>
      </p:pic>
    </p:spTree>
    <p:extLst>
      <p:ext uri="{BB962C8B-B14F-4D97-AF65-F5344CB8AC3E}">
        <p14:creationId xmlns:p14="http://schemas.microsoft.com/office/powerpoint/2010/main" val="198138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532" y="1923489"/>
            <a:ext cx="8413268" cy="4752716"/>
          </a:xfrm>
          <a:prstGeom prst="rect">
            <a:avLst/>
          </a:prstGeom>
        </p:spPr>
      </p:pic>
      <p:sp>
        <p:nvSpPr>
          <p:cNvPr id="5" name="Title 1"/>
          <p:cNvSpPr>
            <a:spLocks noGrp="1"/>
          </p:cNvSpPr>
          <p:nvPr>
            <p:ph type="title"/>
          </p:nvPr>
        </p:nvSpPr>
        <p:spPr>
          <a:xfrm>
            <a:off x="457200" y="649081"/>
            <a:ext cx="8229600" cy="1143000"/>
          </a:xfrm>
        </p:spPr>
        <p:txBody>
          <a:bodyPr/>
          <a:lstStyle/>
          <a:p>
            <a:r>
              <a:rPr lang="en-US" sz="2800" b="1" dirty="0" smtClean="0"/>
              <a:t>Updated Mapping Template with </a:t>
            </a:r>
            <a:br>
              <a:rPr lang="en-US" sz="2800" b="1" dirty="0" smtClean="0"/>
            </a:br>
            <a:r>
              <a:rPr lang="en-US" sz="2800" b="1" dirty="0" smtClean="0"/>
              <a:t>Direct Assessment </a:t>
            </a:r>
            <a:endParaRPr lang="en-US" sz="2800" b="1" dirty="0"/>
          </a:p>
        </p:txBody>
      </p:sp>
    </p:spTree>
    <p:extLst>
      <p:ext uri="{BB962C8B-B14F-4D97-AF65-F5344CB8AC3E}">
        <p14:creationId xmlns:p14="http://schemas.microsoft.com/office/powerpoint/2010/main" val="30364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972232"/>
            <a:ext cx="8491423" cy="4674394"/>
          </a:xfrm>
          <a:prstGeom prst="rect">
            <a:avLst/>
          </a:prstGeom>
        </p:spPr>
      </p:pic>
      <p:sp>
        <p:nvSpPr>
          <p:cNvPr id="5" name="Title 1"/>
          <p:cNvSpPr>
            <a:spLocks noGrp="1"/>
          </p:cNvSpPr>
          <p:nvPr>
            <p:ph type="title"/>
          </p:nvPr>
        </p:nvSpPr>
        <p:spPr>
          <a:xfrm>
            <a:off x="457200" y="649081"/>
            <a:ext cx="8229600" cy="1143000"/>
          </a:xfrm>
        </p:spPr>
        <p:txBody>
          <a:bodyPr/>
          <a:lstStyle/>
          <a:p>
            <a:r>
              <a:rPr lang="en-US" sz="2800" b="1" dirty="0" smtClean="0"/>
              <a:t>Updated Mapping Template with </a:t>
            </a:r>
            <a:br>
              <a:rPr lang="en-US" sz="2800" b="1" dirty="0" smtClean="0"/>
            </a:br>
            <a:r>
              <a:rPr lang="en-US" sz="2800" b="1" dirty="0" smtClean="0"/>
              <a:t>Direct Assessment </a:t>
            </a:r>
            <a:endParaRPr lang="en-US" sz="2800" b="1" dirty="0"/>
          </a:p>
        </p:txBody>
      </p:sp>
    </p:spTree>
    <p:extLst>
      <p:ext uri="{BB962C8B-B14F-4D97-AF65-F5344CB8AC3E}">
        <p14:creationId xmlns:p14="http://schemas.microsoft.com/office/powerpoint/2010/main" val="302389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712" y="1533249"/>
            <a:ext cx="7772400" cy="4099674"/>
          </a:xfrm>
        </p:spPr>
        <p:txBody>
          <a:bodyPr/>
          <a:lstStyle/>
          <a:p>
            <a:pPr algn="l"/>
            <a:r>
              <a:rPr lang="en-US" sz="2000" dirty="0" smtClean="0"/>
              <a:t>	</a:t>
            </a:r>
            <a:r>
              <a:rPr lang="en-US" sz="2400" dirty="0" smtClean="0"/>
              <a:t>The </a:t>
            </a:r>
            <a:r>
              <a:rPr lang="en-US" sz="2400" dirty="0"/>
              <a:t>achievement of customized student competencies is (1) the aspiration of academic institutes, (2) the dream of students and (3) the expectation of employers.  The delivery of uniform competencies across face-to-face, hybrid and online formats is critical to ensure quality education for all students independent of the mode of delivery</a:t>
            </a:r>
            <a:r>
              <a:rPr lang="en-US" sz="2400" dirty="0" smtClean="0"/>
              <a:t>. </a:t>
            </a:r>
            <a:r>
              <a:rPr lang="en-US" sz="2400" dirty="0"/>
              <a:t>The focus of this session is to demonstrate how direct and indirect assessment of program level outcomes can enhance the quality of student competencies.  </a:t>
            </a:r>
            <a:r>
              <a:rPr lang="en-US" sz="2400" dirty="0" smtClean="0"/>
              <a:t> </a:t>
            </a:r>
            <a:endParaRPr lang="en-US" sz="2400" dirty="0"/>
          </a:p>
        </p:txBody>
      </p:sp>
      <p:sp>
        <p:nvSpPr>
          <p:cNvPr id="3" name="Subtitle 2"/>
          <p:cNvSpPr>
            <a:spLocks noGrp="1"/>
          </p:cNvSpPr>
          <p:nvPr>
            <p:ph type="subTitle" idx="1"/>
          </p:nvPr>
        </p:nvSpPr>
        <p:spPr>
          <a:xfrm>
            <a:off x="1152113" y="544888"/>
            <a:ext cx="6400800" cy="750839"/>
          </a:xfrm>
        </p:spPr>
        <p:txBody>
          <a:bodyPr>
            <a:normAutofit/>
          </a:bodyPr>
          <a:lstStyle/>
          <a:p>
            <a:r>
              <a:rPr lang="en-US" sz="2800" b="1" dirty="0" smtClean="0"/>
              <a:t>Description</a:t>
            </a:r>
            <a:endParaRPr lang="en-US" sz="2800" b="1" dirty="0"/>
          </a:p>
        </p:txBody>
      </p:sp>
    </p:spTree>
    <p:extLst>
      <p:ext uri="{BB962C8B-B14F-4D97-AF65-F5344CB8AC3E}">
        <p14:creationId xmlns:p14="http://schemas.microsoft.com/office/powerpoint/2010/main" val="26483546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231"/>
            <a:ext cx="8229600" cy="616553"/>
          </a:xfrm>
        </p:spPr>
        <p:txBody>
          <a:bodyPr/>
          <a:lstStyle/>
          <a:p>
            <a:r>
              <a:rPr lang="en-US" sz="2800" b="1" dirty="0" smtClean="0"/>
              <a:t>Managing Direct </a:t>
            </a:r>
            <a:r>
              <a:rPr lang="en-US" sz="2800" b="1" dirty="0"/>
              <a:t>Assessments</a:t>
            </a:r>
            <a:endParaRPr lang="en-US" sz="2800" dirty="0"/>
          </a:p>
        </p:txBody>
      </p:sp>
      <p:pic>
        <p:nvPicPr>
          <p:cNvPr id="4" name="Picture 3"/>
          <p:cNvPicPr>
            <a:picLocks noChangeAspect="1"/>
          </p:cNvPicPr>
          <p:nvPr/>
        </p:nvPicPr>
        <p:blipFill>
          <a:blip r:embed="rId2"/>
          <a:stretch>
            <a:fillRect/>
          </a:stretch>
        </p:blipFill>
        <p:spPr>
          <a:xfrm>
            <a:off x="201350" y="1200784"/>
            <a:ext cx="3552664" cy="2539243"/>
          </a:xfrm>
          <a:prstGeom prst="rect">
            <a:avLst/>
          </a:prstGeom>
        </p:spPr>
      </p:pic>
      <p:pic>
        <p:nvPicPr>
          <p:cNvPr id="5" name="Picture 4"/>
          <p:cNvPicPr>
            <a:picLocks noChangeAspect="1"/>
          </p:cNvPicPr>
          <p:nvPr/>
        </p:nvPicPr>
        <p:blipFill>
          <a:blip r:embed="rId3"/>
          <a:stretch>
            <a:fillRect/>
          </a:stretch>
        </p:blipFill>
        <p:spPr>
          <a:xfrm>
            <a:off x="435081" y="1861183"/>
            <a:ext cx="4134038" cy="2583774"/>
          </a:xfrm>
          <a:prstGeom prst="rect">
            <a:avLst/>
          </a:prstGeom>
        </p:spPr>
      </p:pic>
      <p:pic>
        <p:nvPicPr>
          <p:cNvPr id="6" name="Picture 5"/>
          <p:cNvPicPr>
            <a:picLocks noChangeAspect="1"/>
          </p:cNvPicPr>
          <p:nvPr/>
        </p:nvPicPr>
        <p:blipFill>
          <a:blip r:embed="rId4"/>
          <a:stretch>
            <a:fillRect/>
          </a:stretch>
        </p:blipFill>
        <p:spPr>
          <a:xfrm>
            <a:off x="201350" y="2729651"/>
            <a:ext cx="2517025" cy="3430612"/>
          </a:xfrm>
          <a:prstGeom prst="rect">
            <a:avLst/>
          </a:prstGeom>
        </p:spPr>
      </p:pic>
      <p:pic>
        <p:nvPicPr>
          <p:cNvPr id="7" name="Picture 6"/>
          <p:cNvPicPr>
            <a:picLocks noChangeAspect="1"/>
          </p:cNvPicPr>
          <p:nvPr/>
        </p:nvPicPr>
        <p:blipFill>
          <a:blip r:embed="rId5"/>
          <a:stretch>
            <a:fillRect/>
          </a:stretch>
        </p:blipFill>
        <p:spPr>
          <a:xfrm>
            <a:off x="2214873" y="2706576"/>
            <a:ext cx="2660670" cy="3075121"/>
          </a:xfrm>
          <a:prstGeom prst="rect">
            <a:avLst/>
          </a:prstGeom>
        </p:spPr>
      </p:pic>
      <p:pic>
        <p:nvPicPr>
          <p:cNvPr id="8" name="Picture 7"/>
          <p:cNvPicPr>
            <a:picLocks noChangeAspect="1"/>
          </p:cNvPicPr>
          <p:nvPr/>
        </p:nvPicPr>
        <p:blipFill>
          <a:blip r:embed="rId6"/>
          <a:stretch>
            <a:fillRect/>
          </a:stretch>
        </p:blipFill>
        <p:spPr>
          <a:xfrm>
            <a:off x="548883" y="4244137"/>
            <a:ext cx="4074596" cy="1684551"/>
          </a:xfrm>
          <a:prstGeom prst="rect">
            <a:avLst/>
          </a:prstGeom>
        </p:spPr>
      </p:pic>
      <p:pic>
        <p:nvPicPr>
          <p:cNvPr id="9" name="Picture 8"/>
          <p:cNvPicPr>
            <a:picLocks noChangeAspect="1"/>
          </p:cNvPicPr>
          <p:nvPr/>
        </p:nvPicPr>
        <p:blipFill>
          <a:blip r:embed="rId7"/>
          <a:stretch>
            <a:fillRect/>
          </a:stretch>
        </p:blipFill>
        <p:spPr>
          <a:xfrm>
            <a:off x="5153551" y="1734831"/>
            <a:ext cx="3990449" cy="1709422"/>
          </a:xfrm>
          <a:prstGeom prst="rect">
            <a:avLst/>
          </a:prstGeom>
        </p:spPr>
      </p:pic>
      <p:pic>
        <p:nvPicPr>
          <p:cNvPr id="10" name="Picture 9"/>
          <p:cNvPicPr>
            <a:picLocks noChangeAspect="1"/>
          </p:cNvPicPr>
          <p:nvPr/>
        </p:nvPicPr>
        <p:blipFill>
          <a:blip r:embed="rId8"/>
          <a:stretch>
            <a:fillRect/>
          </a:stretch>
        </p:blipFill>
        <p:spPr>
          <a:xfrm>
            <a:off x="5312542" y="3520690"/>
            <a:ext cx="3439515" cy="1446894"/>
          </a:xfrm>
          <a:prstGeom prst="rect">
            <a:avLst/>
          </a:prstGeom>
        </p:spPr>
      </p:pic>
    </p:spTree>
    <p:extLst>
      <p:ext uri="{BB962C8B-B14F-4D97-AF65-F5344CB8AC3E}">
        <p14:creationId xmlns:p14="http://schemas.microsoft.com/office/powerpoint/2010/main" val="13753767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Blooms Taxonomy</a:t>
            </a:r>
            <a:endParaRPr lang="en-US" sz="2800" b="1" dirty="0"/>
          </a:p>
        </p:txBody>
      </p:sp>
      <p:pic>
        <p:nvPicPr>
          <p:cNvPr id="4" name="Picture 3"/>
          <p:cNvPicPr>
            <a:picLocks noChangeAspect="1"/>
          </p:cNvPicPr>
          <p:nvPr/>
        </p:nvPicPr>
        <p:blipFill>
          <a:blip r:embed="rId2"/>
          <a:stretch>
            <a:fillRect/>
          </a:stretch>
        </p:blipFill>
        <p:spPr>
          <a:xfrm>
            <a:off x="5628314" y="782603"/>
            <a:ext cx="3257399" cy="4122646"/>
          </a:xfrm>
          <a:prstGeom prst="rect">
            <a:avLst/>
          </a:prstGeom>
        </p:spPr>
      </p:pic>
      <p:pic>
        <p:nvPicPr>
          <p:cNvPr id="5" name="Picture 4"/>
          <p:cNvPicPr>
            <a:picLocks noChangeAspect="1"/>
          </p:cNvPicPr>
          <p:nvPr/>
        </p:nvPicPr>
        <p:blipFill>
          <a:blip r:embed="rId3"/>
          <a:stretch>
            <a:fillRect/>
          </a:stretch>
        </p:blipFill>
        <p:spPr>
          <a:xfrm>
            <a:off x="2940865" y="1975701"/>
            <a:ext cx="2982765" cy="4087194"/>
          </a:xfrm>
          <a:prstGeom prst="rect">
            <a:avLst/>
          </a:prstGeom>
        </p:spPr>
      </p:pic>
      <p:pic>
        <p:nvPicPr>
          <p:cNvPr id="6" name="Picture 5"/>
          <p:cNvPicPr>
            <a:picLocks noChangeAspect="1"/>
          </p:cNvPicPr>
          <p:nvPr/>
        </p:nvPicPr>
        <p:blipFill>
          <a:blip r:embed="rId4"/>
          <a:stretch>
            <a:fillRect/>
          </a:stretch>
        </p:blipFill>
        <p:spPr>
          <a:xfrm>
            <a:off x="455741" y="2999470"/>
            <a:ext cx="2603254" cy="3617229"/>
          </a:xfrm>
          <a:prstGeom prst="rect">
            <a:avLst/>
          </a:prstGeom>
        </p:spPr>
      </p:pic>
      <p:sp>
        <p:nvSpPr>
          <p:cNvPr id="8" name="Rounded Rectangular Callout 7"/>
          <p:cNvSpPr/>
          <p:nvPr/>
        </p:nvSpPr>
        <p:spPr>
          <a:xfrm>
            <a:off x="897034" y="4118236"/>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Describe</a:t>
            </a:r>
            <a:endParaRPr lang="en-US" sz="1000" dirty="0">
              <a:solidFill>
                <a:prstClr val="black"/>
              </a:solidFill>
            </a:endParaRPr>
          </a:p>
        </p:txBody>
      </p:sp>
      <p:sp>
        <p:nvSpPr>
          <p:cNvPr id="9" name="Rounded Rectangular Callout 8"/>
          <p:cNvSpPr/>
          <p:nvPr/>
        </p:nvSpPr>
        <p:spPr>
          <a:xfrm>
            <a:off x="2940865" y="3478310"/>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Analyze</a:t>
            </a:r>
            <a:endParaRPr lang="en-US" sz="1000" dirty="0">
              <a:solidFill>
                <a:prstClr val="black"/>
              </a:solidFill>
            </a:endParaRPr>
          </a:p>
        </p:txBody>
      </p:sp>
      <p:sp>
        <p:nvSpPr>
          <p:cNvPr id="10" name="Rounded Rectangular Callout 9"/>
          <p:cNvSpPr/>
          <p:nvPr/>
        </p:nvSpPr>
        <p:spPr>
          <a:xfrm>
            <a:off x="5185327" y="2520629"/>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Synthesize</a:t>
            </a:r>
            <a:endParaRPr lang="en-US" sz="1000" dirty="0">
              <a:solidFill>
                <a:prstClr val="black"/>
              </a:solidFill>
            </a:endParaRPr>
          </a:p>
        </p:txBody>
      </p:sp>
      <p:sp>
        <p:nvSpPr>
          <p:cNvPr id="11" name="Rounded Rectangular Callout 10"/>
          <p:cNvSpPr/>
          <p:nvPr/>
        </p:nvSpPr>
        <p:spPr>
          <a:xfrm>
            <a:off x="6841882" y="1496860"/>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Create</a:t>
            </a:r>
            <a:endParaRPr lang="en-US" sz="1000" dirty="0">
              <a:solidFill>
                <a:prstClr val="black"/>
              </a:solidFill>
            </a:endParaRPr>
          </a:p>
        </p:txBody>
      </p:sp>
    </p:spTree>
    <p:extLst>
      <p:ext uri="{BB962C8B-B14F-4D97-AF65-F5344CB8AC3E}">
        <p14:creationId xmlns:p14="http://schemas.microsoft.com/office/powerpoint/2010/main" val="20078719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558"/>
            <a:ext cx="8229600" cy="561080"/>
          </a:xfrm>
        </p:spPr>
        <p:txBody>
          <a:bodyPr/>
          <a:lstStyle/>
          <a:p>
            <a:r>
              <a:rPr lang="en-US" sz="2800" dirty="0" smtClean="0"/>
              <a:t>Quality Matters Rubric</a:t>
            </a:r>
            <a:endParaRPr lang="en-US" sz="2800" dirty="0"/>
          </a:p>
        </p:txBody>
      </p:sp>
      <p:pic>
        <p:nvPicPr>
          <p:cNvPr id="7" name="Picture 6"/>
          <p:cNvPicPr>
            <a:picLocks noChangeAspect="1"/>
          </p:cNvPicPr>
          <p:nvPr/>
        </p:nvPicPr>
        <p:blipFill>
          <a:blip r:embed="rId2"/>
          <a:stretch>
            <a:fillRect/>
          </a:stretch>
        </p:blipFill>
        <p:spPr>
          <a:xfrm>
            <a:off x="246298" y="1890335"/>
            <a:ext cx="8440502" cy="2362379"/>
          </a:xfrm>
          <a:prstGeom prst="rect">
            <a:avLst/>
          </a:prstGeom>
        </p:spPr>
      </p:pic>
    </p:spTree>
    <p:extLst>
      <p:ext uri="{BB962C8B-B14F-4D97-AF65-F5344CB8AC3E}">
        <p14:creationId xmlns:p14="http://schemas.microsoft.com/office/powerpoint/2010/main" val="36286044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0955"/>
            <a:ext cx="8229600" cy="737226"/>
          </a:xfrm>
        </p:spPr>
        <p:txBody>
          <a:bodyPr/>
          <a:lstStyle/>
          <a:p>
            <a:r>
              <a:rPr lang="en-US" sz="3200" b="1" dirty="0" smtClean="0"/>
              <a:t>Alignment to </a:t>
            </a:r>
            <a:r>
              <a:rPr lang="en-US" sz="3200" b="1" dirty="0"/>
              <a:t>Direct Assessments</a:t>
            </a:r>
            <a:endParaRPr lang="en-US" sz="3200" dirty="0"/>
          </a:p>
        </p:txBody>
      </p:sp>
      <p:pic>
        <p:nvPicPr>
          <p:cNvPr id="4" name="Picture 3"/>
          <p:cNvPicPr>
            <a:picLocks noChangeAspect="1"/>
          </p:cNvPicPr>
          <p:nvPr/>
        </p:nvPicPr>
        <p:blipFill>
          <a:blip r:embed="rId2"/>
          <a:stretch>
            <a:fillRect/>
          </a:stretch>
        </p:blipFill>
        <p:spPr>
          <a:xfrm>
            <a:off x="201350" y="1262742"/>
            <a:ext cx="3552664" cy="2539243"/>
          </a:xfrm>
          <a:prstGeom prst="rect">
            <a:avLst/>
          </a:prstGeom>
        </p:spPr>
      </p:pic>
      <p:pic>
        <p:nvPicPr>
          <p:cNvPr id="5" name="Picture 4"/>
          <p:cNvPicPr>
            <a:picLocks noChangeAspect="1"/>
          </p:cNvPicPr>
          <p:nvPr/>
        </p:nvPicPr>
        <p:blipFill>
          <a:blip r:embed="rId3"/>
          <a:stretch>
            <a:fillRect/>
          </a:stretch>
        </p:blipFill>
        <p:spPr>
          <a:xfrm>
            <a:off x="741505" y="1779256"/>
            <a:ext cx="4134038" cy="2583774"/>
          </a:xfrm>
          <a:prstGeom prst="rect">
            <a:avLst/>
          </a:prstGeom>
        </p:spPr>
      </p:pic>
      <p:pic>
        <p:nvPicPr>
          <p:cNvPr id="6" name="Picture 5"/>
          <p:cNvPicPr>
            <a:picLocks noChangeAspect="1"/>
          </p:cNvPicPr>
          <p:nvPr/>
        </p:nvPicPr>
        <p:blipFill>
          <a:blip r:embed="rId4"/>
          <a:stretch>
            <a:fillRect/>
          </a:stretch>
        </p:blipFill>
        <p:spPr>
          <a:xfrm>
            <a:off x="201350" y="3434625"/>
            <a:ext cx="2261175" cy="3081898"/>
          </a:xfrm>
          <a:prstGeom prst="rect">
            <a:avLst/>
          </a:prstGeom>
        </p:spPr>
      </p:pic>
      <p:pic>
        <p:nvPicPr>
          <p:cNvPr id="7" name="Picture 6"/>
          <p:cNvPicPr>
            <a:picLocks noChangeAspect="1"/>
          </p:cNvPicPr>
          <p:nvPr/>
        </p:nvPicPr>
        <p:blipFill>
          <a:blip r:embed="rId5"/>
          <a:stretch>
            <a:fillRect/>
          </a:stretch>
        </p:blipFill>
        <p:spPr>
          <a:xfrm>
            <a:off x="2462525" y="3603320"/>
            <a:ext cx="2216454" cy="2561710"/>
          </a:xfrm>
          <a:prstGeom prst="rect">
            <a:avLst/>
          </a:prstGeom>
        </p:spPr>
      </p:pic>
      <p:pic>
        <p:nvPicPr>
          <p:cNvPr id="8" name="Picture 7"/>
          <p:cNvPicPr>
            <a:picLocks noChangeAspect="1"/>
          </p:cNvPicPr>
          <p:nvPr/>
        </p:nvPicPr>
        <p:blipFill>
          <a:blip r:embed="rId6"/>
          <a:stretch>
            <a:fillRect/>
          </a:stretch>
        </p:blipFill>
        <p:spPr>
          <a:xfrm>
            <a:off x="5069404" y="4377798"/>
            <a:ext cx="4074596" cy="1684551"/>
          </a:xfrm>
          <a:prstGeom prst="rect">
            <a:avLst/>
          </a:prstGeom>
        </p:spPr>
      </p:pic>
    </p:spTree>
    <p:extLst>
      <p:ext uri="{BB962C8B-B14F-4D97-AF65-F5344CB8AC3E}">
        <p14:creationId xmlns:p14="http://schemas.microsoft.com/office/powerpoint/2010/main" val="13787344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1326"/>
            <a:ext cx="8229600" cy="546312"/>
          </a:xfrm>
        </p:spPr>
        <p:txBody>
          <a:bodyPr/>
          <a:lstStyle/>
          <a:p>
            <a:r>
              <a:rPr lang="en-US" sz="2800" b="1" dirty="0" smtClean="0"/>
              <a:t>Transitioning from Grades to Competencies</a:t>
            </a:r>
            <a:endParaRPr lang="en-US" sz="2800" b="1" dirty="0"/>
          </a:p>
        </p:txBody>
      </p:sp>
      <p:pic>
        <p:nvPicPr>
          <p:cNvPr id="4" name="Picture 3"/>
          <p:cNvPicPr>
            <a:picLocks noChangeAspect="1"/>
          </p:cNvPicPr>
          <p:nvPr/>
        </p:nvPicPr>
        <p:blipFill>
          <a:blip r:embed="rId2"/>
          <a:stretch>
            <a:fillRect/>
          </a:stretch>
        </p:blipFill>
        <p:spPr>
          <a:xfrm>
            <a:off x="339070" y="2971183"/>
            <a:ext cx="4074596" cy="1684551"/>
          </a:xfrm>
          <a:prstGeom prst="rect">
            <a:avLst/>
          </a:prstGeom>
        </p:spPr>
      </p:pic>
      <p:pic>
        <p:nvPicPr>
          <p:cNvPr id="5" name="Picture 4"/>
          <p:cNvPicPr>
            <a:picLocks noChangeAspect="1"/>
          </p:cNvPicPr>
          <p:nvPr/>
        </p:nvPicPr>
        <p:blipFill>
          <a:blip r:embed="rId3"/>
          <a:stretch>
            <a:fillRect/>
          </a:stretch>
        </p:blipFill>
        <p:spPr>
          <a:xfrm>
            <a:off x="5153551" y="2104037"/>
            <a:ext cx="3990449" cy="1709422"/>
          </a:xfrm>
          <a:prstGeom prst="rect">
            <a:avLst/>
          </a:prstGeom>
        </p:spPr>
      </p:pic>
      <p:pic>
        <p:nvPicPr>
          <p:cNvPr id="6" name="Picture 5"/>
          <p:cNvPicPr>
            <a:picLocks noChangeAspect="1"/>
          </p:cNvPicPr>
          <p:nvPr/>
        </p:nvPicPr>
        <p:blipFill>
          <a:blip r:embed="rId4"/>
          <a:stretch>
            <a:fillRect/>
          </a:stretch>
        </p:blipFill>
        <p:spPr>
          <a:xfrm>
            <a:off x="5153551" y="4244137"/>
            <a:ext cx="3439515" cy="1446894"/>
          </a:xfrm>
          <a:prstGeom prst="rect">
            <a:avLst/>
          </a:prstGeom>
        </p:spPr>
      </p:pic>
    </p:spTree>
    <p:extLst>
      <p:ext uri="{BB962C8B-B14F-4D97-AF65-F5344CB8AC3E}">
        <p14:creationId xmlns:p14="http://schemas.microsoft.com/office/powerpoint/2010/main" val="5896358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7484"/>
            <a:ext cx="8229600" cy="620153"/>
          </a:xfrm>
        </p:spPr>
        <p:txBody>
          <a:bodyPr/>
          <a:lstStyle/>
          <a:p>
            <a:r>
              <a:rPr lang="en-US" sz="2800" b="1" dirty="0" smtClean="0"/>
              <a:t>Grade book</a:t>
            </a:r>
            <a:endParaRPr lang="en-US" sz="2800" b="1" dirty="0"/>
          </a:p>
        </p:txBody>
      </p:sp>
      <p:pic>
        <p:nvPicPr>
          <p:cNvPr id="4" name="Picture 3"/>
          <p:cNvPicPr>
            <a:picLocks noChangeAspect="1"/>
          </p:cNvPicPr>
          <p:nvPr/>
        </p:nvPicPr>
        <p:blipFill>
          <a:blip r:embed="rId2"/>
          <a:stretch>
            <a:fillRect/>
          </a:stretch>
        </p:blipFill>
        <p:spPr>
          <a:xfrm>
            <a:off x="280558" y="2166919"/>
            <a:ext cx="8849579" cy="3489316"/>
          </a:xfrm>
          <a:prstGeom prst="rect">
            <a:avLst/>
          </a:prstGeom>
        </p:spPr>
      </p:pic>
    </p:spTree>
    <p:extLst>
      <p:ext uri="{BB962C8B-B14F-4D97-AF65-F5344CB8AC3E}">
        <p14:creationId xmlns:p14="http://schemas.microsoft.com/office/powerpoint/2010/main" val="33388276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094"/>
            <a:ext cx="8229600" cy="531544"/>
          </a:xfrm>
        </p:spPr>
        <p:txBody>
          <a:bodyPr/>
          <a:lstStyle/>
          <a:p>
            <a:r>
              <a:rPr lang="en-US" sz="2800" b="1" dirty="0" smtClean="0"/>
              <a:t>Program Outcome Columns in Grade book</a:t>
            </a:r>
            <a:endParaRPr lang="en-US" sz="2800" b="1" dirty="0"/>
          </a:p>
        </p:txBody>
      </p:sp>
      <p:pic>
        <p:nvPicPr>
          <p:cNvPr id="4" name="Picture 3"/>
          <p:cNvPicPr>
            <a:picLocks noChangeAspect="1"/>
          </p:cNvPicPr>
          <p:nvPr/>
        </p:nvPicPr>
        <p:blipFill>
          <a:blip r:embed="rId2"/>
          <a:stretch>
            <a:fillRect/>
          </a:stretch>
        </p:blipFill>
        <p:spPr>
          <a:xfrm>
            <a:off x="339070" y="1877682"/>
            <a:ext cx="8686800" cy="4048453"/>
          </a:xfrm>
          <a:prstGeom prst="rect">
            <a:avLst/>
          </a:prstGeom>
        </p:spPr>
      </p:pic>
    </p:spTree>
    <p:extLst>
      <p:ext uri="{BB962C8B-B14F-4D97-AF65-F5344CB8AC3E}">
        <p14:creationId xmlns:p14="http://schemas.microsoft.com/office/powerpoint/2010/main" val="24838561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644"/>
            <a:ext cx="8229600" cy="693994"/>
          </a:xfrm>
        </p:spPr>
        <p:txBody>
          <a:bodyPr/>
          <a:lstStyle/>
          <a:p>
            <a:r>
              <a:rPr lang="en-US" sz="2800" b="1" dirty="0" smtClean="0"/>
              <a:t>AEFIS Direct Assessment Template</a:t>
            </a:r>
            <a:endParaRPr lang="en-US" sz="2800" b="1" dirty="0"/>
          </a:p>
        </p:txBody>
      </p:sp>
      <p:pic>
        <p:nvPicPr>
          <p:cNvPr id="4" name="Picture 3"/>
          <p:cNvPicPr>
            <a:picLocks noChangeAspect="1"/>
          </p:cNvPicPr>
          <p:nvPr/>
        </p:nvPicPr>
        <p:blipFill>
          <a:blip r:embed="rId2"/>
          <a:stretch>
            <a:fillRect/>
          </a:stretch>
        </p:blipFill>
        <p:spPr>
          <a:xfrm>
            <a:off x="1048404" y="1581843"/>
            <a:ext cx="7117333" cy="5170031"/>
          </a:xfrm>
          <a:prstGeom prst="rect">
            <a:avLst/>
          </a:prstGeom>
        </p:spPr>
      </p:pic>
    </p:spTree>
    <p:extLst>
      <p:ext uri="{BB962C8B-B14F-4D97-AF65-F5344CB8AC3E}">
        <p14:creationId xmlns:p14="http://schemas.microsoft.com/office/powerpoint/2010/main" val="11342725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558"/>
            <a:ext cx="8229600" cy="561080"/>
          </a:xfrm>
        </p:spPr>
        <p:txBody>
          <a:bodyPr/>
          <a:lstStyle/>
          <a:p>
            <a:r>
              <a:rPr lang="en-US" sz="2800" b="1" dirty="0" smtClean="0"/>
              <a:t>Direct Assessment in AEFIS</a:t>
            </a:r>
            <a:endParaRPr lang="en-US" sz="2800" b="1" dirty="0"/>
          </a:p>
        </p:txBody>
      </p:sp>
      <p:pic>
        <p:nvPicPr>
          <p:cNvPr id="4" name="Picture 3"/>
          <p:cNvPicPr>
            <a:picLocks noChangeAspect="1"/>
          </p:cNvPicPr>
          <p:nvPr/>
        </p:nvPicPr>
        <p:blipFill>
          <a:blip r:embed="rId2"/>
          <a:stretch>
            <a:fillRect/>
          </a:stretch>
        </p:blipFill>
        <p:spPr>
          <a:xfrm>
            <a:off x="661527" y="1978944"/>
            <a:ext cx="7665748" cy="3224735"/>
          </a:xfrm>
          <a:prstGeom prst="rect">
            <a:avLst/>
          </a:prstGeom>
        </p:spPr>
      </p:pic>
    </p:spTree>
    <p:extLst>
      <p:ext uri="{BB962C8B-B14F-4D97-AF65-F5344CB8AC3E}">
        <p14:creationId xmlns:p14="http://schemas.microsoft.com/office/powerpoint/2010/main" val="38005706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Summary Dashboard of </a:t>
            </a:r>
            <a:br>
              <a:rPr lang="en-US" sz="2800" b="1" dirty="0" smtClean="0"/>
            </a:br>
            <a:r>
              <a:rPr lang="en-US" sz="2800" b="1" dirty="0" smtClean="0"/>
              <a:t>Direct </a:t>
            </a:r>
            <a:r>
              <a:rPr lang="en-US" sz="2800" b="1" dirty="0" smtClean="0"/>
              <a:t>Assessments</a:t>
            </a:r>
            <a:endParaRPr lang="en-US" sz="2800" b="1" dirty="0"/>
          </a:p>
        </p:txBody>
      </p:sp>
      <p:pic>
        <p:nvPicPr>
          <p:cNvPr id="4" name="Picture 3"/>
          <p:cNvPicPr>
            <a:picLocks noChangeAspect="1"/>
          </p:cNvPicPr>
          <p:nvPr/>
        </p:nvPicPr>
        <p:blipFill>
          <a:blip r:embed="rId2"/>
          <a:stretch>
            <a:fillRect/>
          </a:stretch>
        </p:blipFill>
        <p:spPr>
          <a:xfrm>
            <a:off x="781503" y="1674549"/>
            <a:ext cx="7613555" cy="4758472"/>
          </a:xfrm>
          <a:prstGeom prst="rect">
            <a:avLst/>
          </a:prstGeom>
        </p:spPr>
      </p:pic>
    </p:spTree>
    <p:extLst>
      <p:ext uri="{BB962C8B-B14F-4D97-AF65-F5344CB8AC3E}">
        <p14:creationId xmlns:p14="http://schemas.microsoft.com/office/powerpoint/2010/main" val="284835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92"/>
            <a:ext cx="8229600" cy="914645"/>
          </a:xfrm>
        </p:spPr>
        <p:txBody>
          <a:bodyPr/>
          <a:lstStyle/>
          <a:p>
            <a:r>
              <a:rPr lang="en-US" sz="2800" dirty="0" smtClean="0"/>
              <a:t>Objective</a:t>
            </a:r>
            <a:endParaRPr lang="en-US" sz="2800"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Identify </a:t>
            </a:r>
            <a:r>
              <a:rPr lang="en-US" dirty="0"/>
              <a:t>models that show how university, school, program policies can be modified to create a narrative and framework for learning </a:t>
            </a:r>
            <a:r>
              <a:rPr lang="en-US" dirty="0" smtClean="0"/>
              <a:t>assessment.</a:t>
            </a:r>
          </a:p>
          <a:p>
            <a:pPr marL="514350" indent="-514350">
              <a:buFont typeface="+mj-lt"/>
              <a:buAutoNum type="arabicPeriod"/>
            </a:pPr>
            <a:endParaRPr lang="en-US" dirty="0" smtClean="0"/>
          </a:p>
          <a:p>
            <a:pPr marL="514350" indent="-514350">
              <a:buFont typeface="+mj-lt"/>
              <a:buAutoNum type="arabicPeriod"/>
            </a:pPr>
            <a:r>
              <a:rPr lang="en-US" dirty="0" smtClean="0"/>
              <a:t>Apply </a:t>
            </a:r>
            <a:r>
              <a:rPr lang="en-US" dirty="0"/>
              <a:t>techniques and templates to support other academic units who wish navigate their organizational structures towards a learning assessment initiative</a:t>
            </a:r>
            <a:r>
              <a:rPr lang="en-US" dirty="0" smtClean="0"/>
              <a:t>.</a:t>
            </a:r>
          </a:p>
          <a:p>
            <a:pPr marL="514350" indent="-514350">
              <a:buFont typeface="+mj-lt"/>
              <a:buAutoNum type="arabicPeriod"/>
            </a:pPr>
            <a:endParaRPr lang="en-US" dirty="0"/>
          </a:p>
          <a:p>
            <a:pPr marL="514350" indent="-514350">
              <a:buFont typeface="+mj-lt"/>
              <a:buAutoNum type="arabicPeriod"/>
            </a:pPr>
            <a:r>
              <a:rPr lang="en-US" dirty="0" smtClean="0"/>
              <a:t>Apply </a:t>
            </a:r>
            <a:r>
              <a:rPr lang="en-US" dirty="0"/>
              <a:t>competency documents that yield quality customize student outcomes and changes the culture and relationship between the student, faculty, staff and employer.</a:t>
            </a:r>
          </a:p>
          <a:p>
            <a:endParaRPr lang="en-US" dirty="0"/>
          </a:p>
        </p:txBody>
      </p:sp>
    </p:spTree>
    <p:extLst>
      <p:ext uri="{BB962C8B-B14F-4D97-AF65-F5344CB8AC3E}">
        <p14:creationId xmlns:p14="http://schemas.microsoft.com/office/powerpoint/2010/main" val="326006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020"/>
            <a:ext cx="8229600" cy="590617"/>
          </a:xfrm>
        </p:spPr>
        <p:txBody>
          <a:bodyPr/>
          <a:lstStyle/>
          <a:p>
            <a:r>
              <a:rPr lang="en-US" sz="2800" b="1" dirty="0" smtClean="0"/>
              <a:t>Program Outcome 1</a:t>
            </a:r>
            <a:br>
              <a:rPr lang="en-US" sz="2800" b="1" dirty="0" smtClean="0"/>
            </a:br>
            <a:endParaRPr lang="en-US" sz="2800" b="1" dirty="0"/>
          </a:p>
        </p:txBody>
      </p:sp>
      <p:pic>
        <p:nvPicPr>
          <p:cNvPr id="4" name="Picture 3"/>
          <p:cNvPicPr>
            <a:picLocks noChangeAspect="1"/>
          </p:cNvPicPr>
          <p:nvPr/>
        </p:nvPicPr>
        <p:blipFill>
          <a:blip r:embed="rId2"/>
          <a:stretch>
            <a:fillRect/>
          </a:stretch>
        </p:blipFill>
        <p:spPr>
          <a:xfrm>
            <a:off x="457200" y="1598843"/>
            <a:ext cx="8229600" cy="5143500"/>
          </a:xfrm>
          <a:prstGeom prst="rect">
            <a:avLst/>
          </a:prstGeom>
        </p:spPr>
      </p:pic>
    </p:spTree>
    <p:extLst>
      <p:ext uri="{BB962C8B-B14F-4D97-AF65-F5344CB8AC3E}">
        <p14:creationId xmlns:p14="http://schemas.microsoft.com/office/powerpoint/2010/main" val="42136401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630"/>
            <a:ext cx="8229600" cy="502007"/>
          </a:xfrm>
        </p:spPr>
        <p:txBody>
          <a:bodyPr/>
          <a:lstStyle/>
          <a:p>
            <a:r>
              <a:rPr lang="en-US" sz="2800" b="1" dirty="0" smtClean="0"/>
              <a:t>Program Outcome 2</a:t>
            </a:r>
            <a:br>
              <a:rPr lang="en-US" sz="2800" b="1" dirty="0" smtClean="0"/>
            </a:br>
            <a:endParaRPr lang="en-US" sz="2800" b="1" dirty="0"/>
          </a:p>
        </p:txBody>
      </p:sp>
      <p:pic>
        <p:nvPicPr>
          <p:cNvPr id="4" name="Picture 3"/>
          <p:cNvPicPr>
            <a:picLocks noChangeAspect="1"/>
          </p:cNvPicPr>
          <p:nvPr/>
        </p:nvPicPr>
        <p:blipFill>
          <a:blip r:embed="rId2"/>
          <a:stretch>
            <a:fillRect/>
          </a:stretch>
        </p:blipFill>
        <p:spPr>
          <a:xfrm>
            <a:off x="682493" y="1707091"/>
            <a:ext cx="8004307" cy="5002692"/>
          </a:xfrm>
          <a:prstGeom prst="rect">
            <a:avLst/>
          </a:prstGeom>
        </p:spPr>
      </p:pic>
    </p:spTree>
    <p:extLst>
      <p:ext uri="{BB962C8B-B14F-4D97-AF65-F5344CB8AC3E}">
        <p14:creationId xmlns:p14="http://schemas.microsoft.com/office/powerpoint/2010/main" val="30466558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630"/>
            <a:ext cx="8229600" cy="502007"/>
          </a:xfrm>
        </p:spPr>
        <p:txBody>
          <a:bodyPr/>
          <a:lstStyle/>
          <a:p>
            <a:r>
              <a:rPr lang="en-US" sz="2800" b="1" dirty="0" smtClean="0"/>
              <a:t>Program Outcome 3</a:t>
            </a:r>
            <a:br>
              <a:rPr lang="en-US" sz="2800" b="1" dirty="0" smtClean="0"/>
            </a:br>
            <a:endParaRPr lang="en-US" sz="2800" b="1" dirty="0"/>
          </a:p>
        </p:txBody>
      </p:sp>
      <p:pic>
        <p:nvPicPr>
          <p:cNvPr id="4" name="Picture 3"/>
          <p:cNvPicPr>
            <a:picLocks noChangeAspect="1"/>
          </p:cNvPicPr>
          <p:nvPr/>
        </p:nvPicPr>
        <p:blipFill>
          <a:blip r:embed="rId2"/>
          <a:stretch>
            <a:fillRect/>
          </a:stretch>
        </p:blipFill>
        <p:spPr>
          <a:xfrm>
            <a:off x="780181" y="1670465"/>
            <a:ext cx="7906619" cy="4941637"/>
          </a:xfrm>
          <a:prstGeom prst="rect">
            <a:avLst/>
          </a:prstGeom>
        </p:spPr>
      </p:pic>
    </p:spTree>
    <p:extLst>
      <p:ext uri="{BB962C8B-B14F-4D97-AF65-F5344CB8AC3E}">
        <p14:creationId xmlns:p14="http://schemas.microsoft.com/office/powerpoint/2010/main" val="41510285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630"/>
            <a:ext cx="8229600" cy="502007"/>
          </a:xfrm>
        </p:spPr>
        <p:txBody>
          <a:bodyPr/>
          <a:lstStyle/>
          <a:p>
            <a:r>
              <a:rPr lang="en-US" sz="2800" b="1" dirty="0" smtClean="0"/>
              <a:t>Program Outcome 4</a:t>
            </a:r>
            <a:br>
              <a:rPr lang="en-US" sz="2800" b="1" dirty="0" smtClean="0"/>
            </a:br>
            <a:endParaRPr lang="en-US" sz="2800" b="1" dirty="0"/>
          </a:p>
        </p:txBody>
      </p:sp>
      <p:pic>
        <p:nvPicPr>
          <p:cNvPr id="4" name="Picture 3"/>
          <p:cNvPicPr>
            <a:picLocks noChangeAspect="1"/>
          </p:cNvPicPr>
          <p:nvPr/>
        </p:nvPicPr>
        <p:blipFill>
          <a:blip r:embed="rId2"/>
          <a:stretch>
            <a:fillRect/>
          </a:stretch>
        </p:blipFill>
        <p:spPr>
          <a:xfrm>
            <a:off x="552242" y="1710047"/>
            <a:ext cx="8134558" cy="5084099"/>
          </a:xfrm>
          <a:prstGeom prst="rect">
            <a:avLst/>
          </a:prstGeom>
        </p:spPr>
      </p:pic>
    </p:spTree>
    <p:extLst>
      <p:ext uri="{BB962C8B-B14F-4D97-AF65-F5344CB8AC3E}">
        <p14:creationId xmlns:p14="http://schemas.microsoft.com/office/powerpoint/2010/main" val="14804805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630"/>
            <a:ext cx="8229600" cy="502007"/>
          </a:xfrm>
        </p:spPr>
        <p:txBody>
          <a:bodyPr/>
          <a:lstStyle/>
          <a:p>
            <a:r>
              <a:rPr lang="en-US" sz="2800" b="1" dirty="0" smtClean="0"/>
              <a:t>Program Outcome 5</a:t>
            </a:r>
            <a:br>
              <a:rPr lang="en-US" sz="2800" b="1" dirty="0" smtClean="0"/>
            </a:br>
            <a:endParaRPr lang="en-US" sz="2800" b="1" dirty="0"/>
          </a:p>
        </p:txBody>
      </p:sp>
      <p:pic>
        <p:nvPicPr>
          <p:cNvPr id="4" name="Picture 3"/>
          <p:cNvPicPr>
            <a:picLocks noChangeAspect="1"/>
          </p:cNvPicPr>
          <p:nvPr/>
        </p:nvPicPr>
        <p:blipFill>
          <a:blip r:embed="rId2"/>
          <a:stretch>
            <a:fillRect/>
          </a:stretch>
        </p:blipFill>
        <p:spPr>
          <a:xfrm>
            <a:off x="796462" y="1648080"/>
            <a:ext cx="7890338" cy="4931461"/>
          </a:xfrm>
          <a:prstGeom prst="rect">
            <a:avLst/>
          </a:prstGeom>
        </p:spPr>
      </p:pic>
    </p:spTree>
    <p:extLst>
      <p:ext uri="{BB962C8B-B14F-4D97-AF65-F5344CB8AC3E}">
        <p14:creationId xmlns:p14="http://schemas.microsoft.com/office/powerpoint/2010/main" val="16193325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630"/>
            <a:ext cx="8229600" cy="502007"/>
          </a:xfrm>
        </p:spPr>
        <p:txBody>
          <a:bodyPr/>
          <a:lstStyle/>
          <a:p>
            <a:r>
              <a:rPr lang="en-US" sz="2800" b="1" dirty="0" smtClean="0"/>
              <a:t>Program Outcome 6</a:t>
            </a:r>
            <a:br>
              <a:rPr lang="en-US" sz="2800" b="1" dirty="0" smtClean="0"/>
            </a:br>
            <a:r>
              <a:rPr lang="en-US" sz="2800" b="1" dirty="0" smtClean="0"/>
              <a:t/>
            </a:r>
            <a:br>
              <a:rPr lang="en-US" sz="2800" b="1" dirty="0" smtClean="0"/>
            </a:br>
            <a:endParaRPr lang="en-US" sz="2800" b="1" dirty="0"/>
          </a:p>
        </p:txBody>
      </p:sp>
      <p:pic>
        <p:nvPicPr>
          <p:cNvPr id="4" name="Picture 3"/>
          <p:cNvPicPr>
            <a:picLocks noChangeAspect="1"/>
          </p:cNvPicPr>
          <p:nvPr/>
        </p:nvPicPr>
        <p:blipFill>
          <a:blip r:embed="rId2"/>
          <a:stretch>
            <a:fillRect/>
          </a:stretch>
        </p:blipFill>
        <p:spPr>
          <a:xfrm>
            <a:off x="812743" y="1639660"/>
            <a:ext cx="7874057" cy="4921286"/>
          </a:xfrm>
          <a:prstGeom prst="rect">
            <a:avLst/>
          </a:prstGeom>
        </p:spPr>
      </p:pic>
    </p:spTree>
    <p:extLst>
      <p:ext uri="{BB962C8B-B14F-4D97-AF65-F5344CB8AC3E}">
        <p14:creationId xmlns:p14="http://schemas.microsoft.com/office/powerpoint/2010/main" val="34208750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187"/>
            <a:ext cx="8229600" cy="959822"/>
          </a:xfrm>
        </p:spPr>
        <p:txBody>
          <a:bodyPr/>
          <a:lstStyle/>
          <a:p>
            <a:r>
              <a:rPr lang="en-US" sz="2800" b="1" dirty="0" smtClean="0"/>
              <a:t>Assignment: </a:t>
            </a:r>
            <a:r>
              <a:rPr lang="en-US" sz="2800" b="1" dirty="0" err="1" smtClean="0"/>
              <a:t>Salud</a:t>
            </a:r>
            <a:r>
              <a:rPr lang="en-US" sz="2800" b="1" dirty="0" smtClean="0"/>
              <a:t> </a:t>
            </a:r>
            <a:r>
              <a:rPr lang="en-US" sz="2800" b="1" dirty="0" err="1" smtClean="0"/>
              <a:t>Digna</a:t>
            </a:r>
            <a:r>
              <a:rPr lang="en-US" sz="2800" b="1" dirty="0"/>
              <a:t> </a:t>
            </a:r>
            <a:r>
              <a:rPr lang="en-US" sz="2800" b="1" dirty="0" smtClean="0"/>
              <a:t>Rubric Report</a:t>
            </a:r>
            <a:endParaRPr lang="en-US" sz="2800" b="1" dirty="0"/>
          </a:p>
        </p:txBody>
      </p:sp>
      <p:pic>
        <p:nvPicPr>
          <p:cNvPr id="3" name="Picture 2"/>
          <p:cNvPicPr>
            <a:picLocks noChangeAspect="1"/>
          </p:cNvPicPr>
          <p:nvPr/>
        </p:nvPicPr>
        <p:blipFill>
          <a:blip r:embed="rId2"/>
          <a:stretch>
            <a:fillRect/>
          </a:stretch>
        </p:blipFill>
        <p:spPr>
          <a:xfrm>
            <a:off x="355600" y="1417638"/>
            <a:ext cx="8432800" cy="5092700"/>
          </a:xfrm>
          <a:prstGeom prst="rect">
            <a:avLst/>
          </a:prstGeom>
        </p:spPr>
      </p:pic>
    </p:spTree>
    <p:extLst>
      <p:ext uri="{BB962C8B-B14F-4D97-AF65-F5344CB8AC3E}">
        <p14:creationId xmlns:p14="http://schemas.microsoft.com/office/powerpoint/2010/main" val="33657757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658"/>
            <a:ext cx="8229600" cy="885980"/>
          </a:xfrm>
        </p:spPr>
        <p:txBody>
          <a:bodyPr/>
          <a:lstStyle/>
          <a:p>
            <a:r>
              <a:rPr lang="en-US" sz="2800" b="1" dirty="0" smtClean="0"/>
              <a:t>Project </a:t>
            </a:r>
            <a:r>
              <a:rPr lang="en-US" sz="2800" b="1" dirty="0" err="1" smtClean="0"/>
              <a:t>Mgmt</a:t>
            </a:r>
            <a:r>
              <a:rPr lang="en-US" sz="2800" b="1" dirty="0" smtClean="0"/>
              <a:t> Rubric Report</a:t>
            </a:r>
            <a:endParaRPr lang="en-US" sz="2800" b="1" dirty="0"/>
          </a:p>
        </p:txBody>
      </p:sp>
      <p:pic>
        <p:nvPicPr>
          <p:cNvPr id="3" name="Picture 2"/>
          <p:cNvPicPr>
            <a:picLocks noChangeAspect="1"/>
          </p:cNvPicPr>
          <p:nvPr/>
        </p:nvPicPr>
        <p:blipFill>
          <a:blip r:embed="rId2"/>
          <a:stretch>
            <a:fillRect/>
          </a:stretch>
        </p:blipFill>
        <p:spPr>
          <a:xfrm>
            <a:off x="287867" y="1085343"/>
            <a:ext cx="8856133" cy="5332390"/>
          </a:xfrm>
          <a:prstGeom prst="rect">
            <a:avLst/>
          </a:prstGeom>
        </p:spPr>
      </p:pic>
    </p:spTree>
    <p:extLst>
      <p:ext uri="{BB962C8B-B14F-4D97-AF65-F5344CB8AC3E}">
        <p14:creationId xmlns:p14="http://schemas.microsoft.com/office/powerpoint/2010/main" val="12184493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570"/>
            <a:ext cx="8229600" cy="753067"/>
          </a:xfrm>
        </p:spPr>
        <p:txBody>
          <a:bodyPr/>
          <a:lstStyle/>
          <a:p>
            <a:r>
              <a:rPr lang="en-US" sz="2800" b="1" dirty="0" smtClean="0"/>
              <a:t>Working Capital Rubric Report</a:t>
            </a:r>
            <a:endParaRPr lang="en-US" sz="2800" b="1" dirty="0"/>
          </a:p>
        </p:txBody>
      </p:sp>
      <p:pic>
        <p:nvPicPr>
          <p:cNvPr id="3" name="Picture 2"/>
          <p:cNvPicPr>
            <a:picLocks noChangeAspect="1"/>
          </p:cNvPicPr>
          <p:nvPr/>
        </p:nvPicPr>
        <p:blipFill>
          <a:blip r:embed="rId2"/>
          <a:stretch>
            <a:fillRect/>
          </a:stretch>
        </p:blipFill>
        <p:spPr>
          <a:xfrm>
            <a:off x="330200" y="1282700"/>
            <a:ext cx="8470900" cy="5575300"/>
          </a:xfrm>
          <a:prstGeom prst="rect">
            <a:avLst/>
          </a:prstGeom>
        </p:spPr>
      </p:pic>
    </p:spTree>
    <p:extLst>
      <p:ext uri="{BB962C8B-B14F-4D97-AF65-F5344CB8AC3E}">
        <p14:creationId xmlns:p14="http://schemas.microsoft.com/office/powerpoint/2010/main" val="22349353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570"/>
            <a:ext cx="8229600" cy="753067"/>
          </a:xfrm>
        </p:spPr>
        <p:txBody>
          <a:bodyPr/>
          <a:lstStyle/>
          <a:p>
            <a:r>
              <a:rPr lang="en-US" sz="2800" b="1" dirty="0" smtClean="0"/>
              <a:t>DLS Rubric Report</a:t>
            </a:r>
            <a:endParaRPr lang="en-US" sz="2800" b="1" dirty="0"/>
          </a:p>
        </p:txBody>
      </p:sp>
      <p:pic>
        <p:nvPicPr>
          <p:cNvPr id="3" name="Picture 2"/>
          <p:cNvPicPr>
            <a:picLocks noChangeAspect="1"/>
          </p:cNvPicPr>
          <p:nvPr/>
        </p:nvPicPr>
        <p:blipFill>
          <a:blip r:embed="rId2"/>
          <a:stretch>
            <a:fillRect/>
          </a:stretch>
        </p:blipFill>
        <p:spPr>
          <a:xfrm>
            <a:off x="342900" y="1435100"/>
            <a:ext cx="8458200" cy="3975100"/>
          </a:xfrm>
          <a:prstGeom prst="rect">
            <a:avLst/>
          </a:prstGeom>
        </p:spPr>
      </p:pic>
    </p:spTree>
    <p:extLst>
      <p:ext uri="{BB962C8B-B14F-4D97-AF65-F5344CB8AC3E}">
        <p14:creationId xmlns:p14="http://schemas.microsoft.com/office/powerpoint/2010/main" val="19960256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Presentation Outline</a:t>
            </a:r>
            <a:r>
              <a:rPr lang="en-US" sz="3200" dirty="0"/>
              <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a:t>First illustrate how program policies can be reframed to align programs level outcomes to course outcomes.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Secondly</a:t>
            </a:r>
            <a:r>
              <a:rPr lang="en-US" dirty="0"/>
              <a:t>, it demonstrates how course assessments can be aligned to direct program level assessment to support the learning assessment narrative.  In addition, it will show how grading rubrics and the grade book in Blackboard Learn can be utilized for direct program level assessments of student competencies through the use of the Academic Evaluation Feedback Intervention System (AEFIS).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Thirdly</a:t>
            </a:r>
            <a:r>
              <a:rPr lang="en-US" dirty="0"/>
              <a:t>, the session demonstrates how the transparency of these learning outcomes develops an assessment culture and tone in the classroom and in faculty-student advising towards </a:t>
            </a:r>
            <a:r>
              <a:rPr lang="en-US" dirty="0" smtClean="0"/>
              <a:t>competencies.</a:t>
            </a:r>
          </a:p>
          <a:p>
            <a:pPr marL="514350" indent="-514350">
              <a:buFont typeface="+mj-lt"/>
              <a:buAutoNum type="arabicPeriod"/>
            </a:pPr>
            <a:endParaRPr lang="en-US" dirty="0" smtClean="0"/>
          </a:p>
          <a:p>
            <a:pPr marL="514350" indent="-514350">
              <a:buFont typeface="+mj-lt"/>
              <a:buAutoNum type="arabicPeriod"/>
            </a:pPr>
            <a:r>
              <a:rPr lang="en-US" dirty="0" smtClean="0"/>
              <a:t>Lastly</a:t>
            </a:r>
            <a:r>
              <a:rPr lang="en-US" dirty="0"/>
              <a:t>, the session investigates interventions to improve and align course to program level outcomes that improve the quality measures in the breadth and depth of student competencies.</a:t>
            </a:r>
            <a:br>
              <a:rPr lang="en-US" dirty="0"/>
            </a:br>
            <a:endParaRPr lang="en-US" dirty="0"/>
          </a:p>
        </p:txBody>
      </p:sp>
    </p:spTree>
    <p:extLst>
      <p:ext uri="{BB962C8B-B14F-4D97-AF65-F5344CB8AC3E}">
        <p14:creationId xmlns:p14="http://schemas.microsoft.com/office/powerpoint/2010/main" val="880613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020"/>
            <a:ext cx="8229600" cy="590617"/>
          </a:xfrm>
        </p:spPr>
        <p:txBody>
          <a:bodyPr/>
          <a:lstStyle/>
          <a:p>
            <a:r>
              <a:rPr lang="en-US" sz="2800" b="1" dirty="0" err="1" smtClean="0"/>
              <a:t>AethenaHealth</a:t>
            </a:r>
            <a:r>
              <a:rPr lang="en-US" sz="2800" b="1" dirty="0" smtClean="0"/>
              <a:t> Rubric Report</a:t>
            </a:r>
            <a:endParaRPr lang="en-US" sz="2800" b="1" dirty="0"/>
          </a:p>
        </p:txBody>
      </p:sp>
      <p:pic>
        <p:nvPicPr>
          <p:cNvPr id="3" name="Picture 2"/>
          <p:cNvPicPr>
            <a:picLocks noChangeAspect="1"/>
          </p:cNvPicPr>
          <p:nvPr/>
        </p:nvPicPr>
        <p:blipFill>
          <a:blip r:embed="rId2"/>
          <a:stretch>
            <a:fillRect/>
          </a:stretch>
        </p:blipFill>
        <p:spPr>
          <a:xfrm>
            <a:off x="457200" y="1652888"/>
            <a:ext cx="8117284" cy="5099163"/>
          </a:xfrm>
          <a:prstGeom prst="rect">
            <a:avLst/>
          </a:prstGeom>
        </p:spPr>
      </p:pic>
    </p:spTree>
    <p:extLst>
      <p:ext uri="{BB962C8B-B14F-4D97-AF65-F5344CB8AC3E}">
        <p14:creationId xmlns:p14="http://schemas.microsoft.com/office/powerpoint/2010/main" val="28074593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020"/>
            <a:ext cx="8229600" cy="590617"/>
          </a:xfrm>
        </p:spPr>
        <p:txBody>
          <a:bodyPr/>
          <a:lstStyle/>
          <a:p>
            <a:r>
              <a:rPr lang="en-US" sz="2800" b="1" dirty="0" smtClean="0"/>
              <a:t>Paul Levy Report</a:t>
            </a:r>
            <a:endParaRPr lang="en-US" sz="2800" b="1" dirty="0"/>
          </a:p>
        </p:txBody>
      </p:sp>
      <p:pic>
        <p:nvPicPr>
          <p:cNvPr id="3" name="Picture 2"/>
          <p:cNvPicPr>
            <a:picLocks noChangeAspect="1"/>
          </p:cNvPicPr>
          <p:nvPr/>
        </p:nvPicPr>
        <p:blipFill>
          <a:blip r:embed="rId2"/>
          <a:stretch>
            <a:fillRect/>
          </a:stretch>
        </p:blipFill>
        <p:spPr>
          <a:xfrm>
            <a:off x="457200" y="1801845"/>
            <a:ext cx="8318500" cy="4303538"/>
          </a:xfrm>
          <a:prstGeom prst="rect">
            <a:avLst/>
          </a:prstGeom>
        </p:spPr>
      </p:pic>
    </p:spTree>
    <p:extLst>
      <p:ext uri="{BB962C8B-B14F-4D97-AF65-F5344CB8AC3E}">
        <p14:creationId xmlns:p14="http://schemas.microsoft.com/office/powerpoint/2010/main" val="29047383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10"/>
            <a:ext cx="8229600" cy="693624"/>
          </a:xfrm>
        </p:spPr>
        <p:txBody>
          <a:bodyPr/>
          <a:lstStyle/>
          <a:p>
            <a:r>
              <a:rPr lang="en-US" sz="2800" b="1" dirty="0" smtClean="0"/>
              <a:t>Presentation Outline</a:t>
            </a:r>
            <a:r>
              <a:rPr lang="en-US" sz="2800" b="1" dirty="0"/>
              <a:t/>
            </a:r>
            <a:br>
              <a:rPr lang="en-US" sz="2800" b="1" dirty="0"/>
            </a:br>
            <a:endParaRPr lang="en-US" sz="2800" b="1"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a:t>First illustrate how program policies can be reframed to align programs level outcomes to course outcomes.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Secondly</a:t>
            </a:r>
            <a:r>
              <a:rPr lang="en-US" dirty="0"/>
              <a:t>, it demonstrates how course assessments can be aligned to direct program level assessment to support the learning assessment narrative.  In addition, it will show how grading rubrics and the grade book in Blackboard Learn can be utilized for direct program level assessments of student competencies through the use of the Academic Evaluation Feedback Intervention System (AEFIS).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solidFill>
                  <a:srgbClr val="0000FF"/>
                </a:solidFill>
              </a:rPr>
              <a:t>Thirdly</a:t>
            </a:r>
            <a:r>
              <a:rPr lang="en-US" dirty="0">
                <a:solidFill>
                  <a:srgbClr val="0000FF"/>
                </a:solidFill>
              </a:rPr>
              <a:t>, the session demonstrates how the transparency of these learning outcomes develops an assessment culture and tone in the classroom and in faculty-student advising towards </a:t>
            </a:r>
            <a:r>
              <a:rPr lang="en-US" dirty="0" smtClean="0">
                <a:solidFill>
                  <a:srgbClr val="0000FF"/>
                </a:solidFill>
              </a:rPr>
              <a:t>competencies.</a:t>
            </a:r>
          </a:p>
          <a:p>
            <a:pPr marL="514350" indent="-514350">
              <a:buFont typeface="+mj-lt"/>
              <a:buAutoNum type="arabicPeriod"/>
            </a:pPr>
            <a:endParaRPr lang="en-US" dirty="0" smtClean="0"/>
          </a:p>
          <a:p>
            <a:pPr marL="514350" indent="-514350">
              <a:buFont typeface="+mj-lt"/>
              <a:buAutoNum type="arabicPeriod"/>
            </a:pPr>
            <a:r>
              <a:rPr lang="en-US" dirty="0" smtClean="0"/>
              <a:t>Lastly</a:t>
            </a:r>
            <a:r>
              <a:rPr lang="en-US" dirty="0"/>
              <a:t>, the session investigates interventions to improve and align course to program level outcomes that improve the quality measures in the breadth and depth of student competencies.</a:t>
            </a:r>
            <a:br>
              <a:rPr lang="en-US" dirty="0"/>
            </a:br>
            <a:endParaRPr lang="en-US" dirty="0"/>
          </a:p>
        </p:txBody>
      </p:sp>
    </p:spTree>
    <p:extLst>
      <p:ext uri="{BB962C8B-B14F-4D97-AF65-F5344CB8AC3E}">
        <p14:creationId xmlns:p14="http://schemas.microsoft.com/office/powerpoint/2010/main" val="2264098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8412"/>
            <a:ext cx="8229600" cy="679226"/>
          </a:xfrm>
        </p:spPr>
        <p:txBody>
          <a:bodyPr/>
          <a:lstStyle/>
          <a:p>
            <a:r>
              <a:rPr lang="en-US" sz="2800" b="1" dirty="0" smtClean="0"/>
              <a:t>AEFIS Midcourse Results</a:t>
            </a:r>
            <a:endParaRPr lang="en-US" sz="2800" b="1" dirty="0"/>
          </a:p>
        </p:txBody>
      </p:sp>
      <p:sp>
        <p:nvSpPr>
          <p:cNvPr id="3" name="Content Placeholder 2"/>
          <p:cNvSpPr>
            <a:spLocks noGrp="1"/>
          </p:cNvSpPr>
          <p:nvPr>
            <p:ph idx="1"/>
          </p:nvPr>
        </p:nvSpPr>
        <p:spPr/>
        <p:txBody>
          <a:bodyPr>
            <a:normAutofit fontScale="85000" lnSpcReduction="20000"/>
          </a:bodyPr>
          <a:lstStyle/>
          <a:p>
            <a:r>
              <a:rPr lang="en-US" dirty="0"/>
              <a:t>What specific feature of the course and/or instructor is an obstacle to your learning at this point in the course?</a:t>
            </a:r>
          </a:p>
          <a:p>
            <a:pPr lvl="1"/>
            <a:r>
              <a:rPr lang="en-US" dirty="0"/>
              <a:t>31% Blackboard Organization</a:t>
            </a:r>
          </a:p>
          <a:p>
            <a:pPr lvl="1"/>
            <a:r>
              <a:rPr lang="en-US" dirty="0"/>
              <a:t>19% Assignments</a:t>
            </a:r>
          </a:p>
          <a:p>
            <a:pPr lvl="1"/>
            <a:r>
              <a:rPr lang="en-US" dirty="0"/>
              <a:t>31% Readings</a:t>
            </a:r>
          </a:p>
          <a:p>
            <a:pPr lvl="1"/>
            <a:r>
              <a:rPr lang="en-US" dirty="0"/>
              <a:t>12% Workload</a:t>
            </a:r>
          </a:p>
          <a:p>
            <a:r>
              <a:rPr lang="en-US" dirty="0"/>
              <a:t>What improvements would you like to see for the remaining of the course?</a:t>
            </a:r>
          </a:p>
          <a:p>
            <a:pPr lvl="1"/>
            <a:r>
              <a:rPr lang="en-US" dirty="0"/>
              <a:t>27% Reduce Workload</a:t>
            </a:r>
          </a:p>
          <a:p>
            <a:pPr lvl="1"/>
            <a:r>
              <a:rPr lang="en-US" dirty="0"/>
              <a:t>33% Better Organization on Blackboard</a:t>
            </a:r>
          </a:p>
          <a:p>
            <a:pPr lvl="1"/>
            <a:r>
              <a:rPr lang="en-US" dirty="0"/>
              <a:t>19% More Class Activities</a:t>
            </a:r>
          </a:p>
          <a:p>
            <a:pPr marL="0" indent="0">
              <a:buNone/>
            </a:pPr>
            <a:r>
              <a:rPr lang="en-US" dirty="0"/>
              <a:t> </a:t>
            </a:r>
          </a:p>
          <a:p>
            <a:endParaRPr lang="en-US" dirty="0"/>
          </a:p>
        </p:txBody>
      </p:sp>
    </p:spTree>
    <p:extLst>
      <p:ext uri="{BB962C8B-B14F-4D97-AF65-F5344CB8AC3E}">
        <p14:creationId xmlns:p14="http://schemas.microsoft.com/office/powerpoint/2010/main" val="36895594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558"/>
            <a:ext cx="8229600" cy="561080"/>
          </a:xfrm>
        </p:spPr>
        <p:txBody>
          <a:bodyPr/>
          <a:lstStyle/>
          <a:p>
            <a:r>
              <a:rPr lang="en-US" sz="2800" b="1" dirty="0" smtClean="0"/>
              <a:t>Activity Completion Rates</a:t>
            </a:r>
            <a:endParaRPr lang="en-US" sz="2800" b="1" dirty="0"/>
          </a:p>
        </p:txBody>
      </p:sp>
      <p:sp>
        <p:nvSpPr>
          <p:cNvPr id="3" name="Content Placeholder 2"/>
          <p:cNvSpPr>
            <a:spLocks noGrp="1"/>
          </p:cNvSpPr>
          <p:nvPr>
            <p:ph idx="1"/>
          </p:nvPr>
        </p:nvSpPr>
        <p:spPr/>
        <p:txBody>
          <a:bodyPr>
            <a:normAutofit/>
          </a:bodyPr>
          <a:lstStyle/>
          <a:p>
            <a:r>
              <a:rPr lang="en-US" sz="2800" dirty="0"/>
              <a:t>Leading and Motivating Online Assessment:  100%</a:t>
            </a:r>
          </a:p>
          <a:p>
            <a:r>
              <a:rPr lang="en-US" sz="2800" dirty="0"/>
              <a:t>Negotiations Online Assessment:  91%</a:t>
            </a:r>
          </a:p>
          <a:p>
            <a:r>
              <a:rPr lang="en-US" sz="2800" dirty="0"/>
              <a:t>Project Management Assignment: </a:t>
            </a:r>
            <a:r>
              <a:rPr lang="en-US" sz="2800" dirty="0" smtClean="0"/>
              <a:t>82%</a:t>
            </a:r>
            <a:endParaRPr lang="en-US" sz="2800" dirty="0"/>
          </a:p>
          <a:p>
            <a:r>
              <a:rPr lang="en-US" sz="2800" dirty="0" err="1"/>
              <a:t>Salud</a:t>
            </a:r>
            <a:r>
              <a:rPr lang="en-US" sz="2800" dirty="0"/>
              <a:t> </a:t>
            </a:r>
            <a:r>
              <a:rPr lang="en-US" sz="2800" dirty="0" err="1"/>
              <a:t>Digna</a:t>
            </a:r>
            <a:r>
              <a:rPr lang="en-US" sz="2800" dirty="0"/>
              <a:t> Assignment:  70%</a:t>
            </a:r>
          </a:p>
          <a:p>
            <a:r>
              <a:rPr lang="en-US" sz="2800" dirty="0"/>
              <a:t>Finance Online Assessment:  </a:t>
            </a:r>
            <a:r>
              <a:rPr lang="en-US" sz="2800" dirty="0" smtClean="0"/>
              <a:t>91%</a:t>
            </a:r>
            <a:endParaRPr lang="en-US" sz="2800" dirty="0"/>
          </a:p>
          <a:p>
            <a:r>
              <a:rPr lang="en-US" sz="2800" dirty="0"/>
              <a:t>DLS Assignment: </a:t>
            </a:r>
            <a:r>
              <a:rPr lang="en-US" sz="2800" dirty="0" smtClean="0"/>
              <a:t>80%</a:t>
            </a:r>
            <a:endParaRPr lang="en-US" sz="2800" dirty="0"/>
          </a:p>
          <a:p>
            <a:r>
              <a:rPr lang="en-US" sz="2800" dirty="0"/>
              <a:t>Working Capital Assignment: </a:t>
            </a:r>
            <a:r>
              <a:rPr lang="en-US" sz="2800" dirty="0" smtClean="0"/>
              <a:t>68%</a:t>
            </a:r>
            <a:endParaRPr lang="en-US" sz="2800" dirty="0"/>
          </a:p>
          <a:p>
            <a:endParaRPr lang="en-US" dirty="0"/>
          </a:p>
        </p:txBody>
      </p:sp>
    </p:spTree>
    <p:extLst>
      <p:ext uri="{BB962C8B-B14F-4D97-AF65-F5344CB8AC3E}">
        <p14:creationId xmlns:p14="http://schemas.microsoft.com/office/powerpoint/2010/main" val="13943283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7243"/>
            <a:ext cx="8229600" cy="665629"/>
          </a:xfrm>
        </p:spPr>
        <p:txBody>
          <a:bodyPr/>
          <a:lstStyle/>
          <a:p>
            <a:r>
              <a:rPr lang="en-US" sz="2800" b="1" dirty="0" smtClean="0"/>
              <a:t>Fall</a:t>
            </a:r>
            <a:r>
              <a:rPr lang="en-US" sz="2400" b="1" dirty="0" smtClean="0"/>
              <a:t> Semester 2013</a:t>
            </a:r>
            <a:endParaRPr lang="en-US" sz="2400" b="1" dirty="0"/>
          </a:p>
        </p:txBody>
      </p:sp>
      <p:pic>
        <p:nvPicPr>
          <p:cNvPr id="4" name="Picture 3"/>
          <p:cNvPicPr>
            <a:picLocks noChangeAspect="1"/>
          </p:cNvPicPr>
          <p:nvPr/>
        </p:nvPicPr>
        <p:blipFill>
          <a:blip r:embed="rId2"/>
          <a:stretch>
            <a:fillRect/>
          </a:stretch>
        </p:blipFill>
        <p:spPr>
          <a:xfrm>
            <a:off x="558800" y="1928887"/>
            <a:ext cx="8026400" cy="2451100"/>
          </a:xfrm>
          <a:prstGeom prst="rect">
            <a:avLst/>
          </a:prstGeom>
        </p:spPr>
      </p:pic>
    </p:spTree>
    <p:extLst>
      <p:ext uri="{BB962C8B-B14F-4D97-AF65-F5344CB8AC3E}">
        <p14:creationId xmlns:p14="http://schemas.microsoft.com/office/powerpoint/2010/main" val="16524322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066"/>
            <a:ext cx="8229600" cy="612836"/>
          </a:xfrm>
        </p:spPr>
        <p:txBody>
          <a:bodyPr/>
          <a:lstStyle/>
          <a:p>
            <a:r>
              <a:rPr lang="en-US" sz="2800" b="1" dirty="0"/>
              <a:t>Fall Semester 2013</a:t>
            </a:r>
          </a:p>
        </p:txBody>
      </p:sp>
      <p:pic>
        <p:nvPicPr>
          <p:cNvPr id="4" name="Picture 3"/>
          <p:cNvPicPr>
            <a:picLocks noChangeAspect="1"/>
          </p:cNvPicPr>
          <p:nvPr/>
        </p:nvPicPr>
        <p:blipFill>
          <a:blip r:embed="rId2"/>
          <a:stretch>
            <a:fillRect/>
          </a:stretch>
        </p:blipFill>
        <p:spPr>
          <a:xfrm>
            <a:off x="457200" y="1614765"/>
            <a:ext cx="7848600" cy="2565400"/>
          </a:xfrm>
          <a:prstGeom prst="rect">
            <a:avLst/>
          </a:prstGeom>
        </p:spPr>
      </p:pic>
    </p:spTree>
    <p:extLst>
      <p:ext uri="{BB962C8B-B14F-4D97-AF65-F5344CB8AC3E}">
        <p14:creationId xmlns:p14="http://schemas.microsoft.com/office/powerpoint/2010/main" val="13341785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948"/>
            <a:ext cx="8229600" cy="796476"/>
          </a:xfrm>
        </p:spPr>
        <p:txBody>
          <a:bodyPr/>
          <a:lstStyle/>
          <a:p>
            <a:r>
              <a:rPr lang="en-US" sz="2800" b="1" dirty="0"/>
              <a:t>Fall Semester </a:t>
            </a:r>
            <a:r>
              <a:rPr lang="en-US" sz="2800" b="1" dirty="0" smtClean="0"/>
              <a:t>2012</a:t>
            </a:r>
            <a:endParaRPr lang="en-US" sz="2800" b="1" dirty="0"/>
          </a:p>
        </p:txBody>
      </p:sp>
      <p:pic>
        <p:nvPicPr>
          <p:cNvPr id="4" name="Picture 3"/>
          <p:cNvPicPr>
            <a:picLocks noChangeAspect="1"/>
          </p:cNvPicPr>
          <p:nvPr/>
        </p:nvPicPr>
        <p:blipFill>
          <a:blip r:embed="rId2"/>
          <a:stretch>
            <a:fillRect/>
          </a:stretch>
        </p:blipFill>
        <p:spPr>
          <a:xfrm>
            <a:off x="647700" y="1595424"/>
            <a:ext cx="7848600" cy="2882900"/>
          </a:xfrm>
          <a:prstGeom prst="rect">
            <a:avLst/>
          </a:prstGeom>
        </p:spPr>
      </p:pic>
    </p:spTree>
    <p:extLst>
      <p:ext uri="{BB962C8B-B14F-4D97-AF65-F5344CB8AC3E}">
        <p14:creationId xmlns:p14="http://schemas.microsoft.com/office/powerpoint/2010/main" val="399484999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35"/>
            <a:ext cx="8229600" cy="704431"/>
          </a:xfrm>
        </p:spPr>
        <p:txBody>
          <a:bodyPr/>
          <a:lstStyle/>
          <a:p>
            <a:r>
              <a:rPr lang="en-US" sz="2800" b="1" dirty="0"/>
              <a:t>Fall Semester 2012</a:t>
            </a:r>
          </a:p>
        </p:txBody>
      </p:sp>
      <p:pic>
        <p:nvPicPr>
          <p:cNvPr id="4" name="Picture 3"/>
          <p:cNvPicPr>
            <a:picLocks noChangeAspect="1"/>
          </p:cNvPicPr>
          <p:nvPr/>
        </p:nvPicPr>
        <p:blipFill>
          <a:blip r:embed="rId2"/>
          <a:stretch>
            <a:fillRect/>
          </a:stretch>
        </p:blipFill>
        <p:spPr>
          <a:xfrm>
            <a:off x="457200" y="1533466"/>
            <a:ext cx="7988300" cy="2476500"/>
          </a:xfrm>
          <a:prstGeom prst="rect">
            <a:avLst/>
          </a:prstGeom>
        </p:spPr>
      </p:pic>
    </p:spTree>
    <p:extLst>
      <p:ext uri="{BB962C8B-B14F-4D97-AF65-F5344CB8AC3E}">
        <p14:creationId xmlns:p14="http://schemas.microsoft.com/office/powerpoint/2010/main" val="1488684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Public Heath Outcomes and </a:t>
            </a:r>
            <a:br>
              <a:rPr lang="en-US" sz="2800" b="1" dirty="0" smtClean="0"/>
            </a:br>
            <a:r>
              <a:rPr lang="en-US" sz="2800" b="1" dirty="0" smtClean="0"/>
              <a:t>DSLP 4 – Information Literacy</a:t>
            </a:r>
            <a:endParaRPr lang="en-US" sz="2800" b="1" dirty="0"/>
          </a:p>
        </p:txBody>
      </p:sp>
      <p:pic>
        <p:nvPicPr>
          <p:cNvPr id="6" name="Picture 5"/>
          <p:cNvPicPr>
            <a:picLocks noChangeAspect="1"/>
          </p:cNvPicPr>
          <p:nvPr/>
        </p:nvPicPr>
        <p:blipFill>
          <a:blip r:embed="rId2"/>
          <a:stretch>
            <a:fillRect/>
          </a:stretch>
        </p:blipFill>
        <p:spPr>
          <a:xfrm>
            <a:off x="0" y="1717927"/>
            <a:ext cx="9144000" cy="1177047"/>
          </a:xfrm>
          <a:prstGeom prst="rect">
            <a:avLst/>
          </a:prstGeom>
        </p:spPr>
      </p:pic>
    </p:spTree>
    <p:extLst>
      <p:ext uri="{BB962C8B-B14F-4D97-AF65-F5344CB8AC3E}">
        <p14:creationId xmlns:p14="http://schemas.microsoft.com/office/powerpoint/2010/main" val="40012046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19"/>
            <a:ext cx="8229600" cy="1488363"/>
          </a:xfrm>
        </p:spPr>
        <p:txBody>
          <a:bodyPr/>
          <a:lstStyle/>
          <a:p>
            <a:pPr algn="l"/>
            <a:r>
              <a:rPr lang="en-US" sz="2000" dirty="0" smtClean="0">
                <a:solidFill>
                  <a:srgbClr val="0000FF"/>
                </a:solidFill>
              </a:rPr>
              <a:t>Objective 1: Identify </a:t>
            </a:r>
            <a:r>
              <a:rPr lang="en-US" sz="2000" dirty="0">
                <a:solidFill>
                  <a:srgbClr val="0000FF"/>
                </a:solidFill>
              </a:rPr>
              <a:t>models that show how university, school, program policies can be modified to create a narrative and framework for learning assessment.</a:t>
            </a:r>
            <a:br>
              <a:rPr lang="en-US" sz="2000" dirty="0">
                <a:solidFill>
                  <a:srgbClr val="0000FF"/>
                </a:solidFill>
              </a:rPr>
            </a:br>
            <a:r>
              <a:rPr lang="en-US" sz="2000" dirty="0" smtClean="0">
                <a:solidFill>
                  <a:srgbClr val="0000FF"/>
                </a:solidFill>
              </a:rPr>
              <a:t>Outline 1</a:t>
            </a:r>
            <a:r>
              <a:rPr lang="en-US" sz="2000" dirty="0" smtClean="0">
                <a:solidFill>
                  <a:srgbClr val="0000FF"/>
                </a:solidFill>
              </a:rPr>
              <a:t>: Illustrate </a:t>
            </a:r>
            <a:r>
              <a:rPr lang="en-US" sz="2000" dirty="0">
                <a:solidFill>
                  <a:srgbClr val="0000FF"/>
                </a:solidFill>
              </a:rPr>
              <a:t>how program policies </a:t>
            </a:r>
            <a:r>
              <a:rPr lang="en-US" sz="2000" dirty="0" smtClean="0">
                <a:solidFill>
                  <a:srgbClr val="0000FF"/>
                </a:solidFill>
              </a:rPr>
              <a:t>can </a:t>
            </a:r>
            <a:r>
              <a:rPr lang="en-US" sz="2000" dirty="0" smtClean="0">
                <a:solidFill>
                  <a:srgbClr val="0000FF"/>
                </a:solidFill>
              </a:rPr>
              <a:t>be reframed </a:t>
            </a:r>
            <a:r>
              <a:rPr lang="en-US" sz="2000" dirty="0">
                <a:solidFill>
                  <a:srgbClr val="0000FF"/>
                </a:solidFill>
              </a:rPr>
              <a:t>to </a:t>
            </a:r>
            <a:r>
              <a:rPr lang="en-US" sz="2000" dirty="0" smtClean="0">
                <a:solidFill>
                  <a:srgbClr val="0000FF"/>
                </a:solidFill>
              </a:rPr>
              <a:t>align programs level </a:t>
            </a:r>
            <a:r>
              <a:rPr lang="en-US" sz="2000" dirty="0">
                <a:solidFill>
                  <a:srgbClr val="0000FF"/>
                </a:solidFill>
              </a:rPr>
              <a:t>outcomes </a:t>
            </a:r>
            <a:r>
              <a:rPr lang="en-US" sz="2000" dirty="0" smtClean="0">
                <a:solidFill>
                  <a:srgbClr val="0000FF"/>
                </a:solidFill>
              </a:rPr>
              <a:t>to </a:t>
            </a:r>
            <a:r>
              <a:rPr lang="en-US" sz="2000" dirty="0">
                <a:solidFill>
                  <a:srgbClr val="0000FF"/>
                </a:solidFill>
              </a:rPr>
              <a:t>course outcomes. </a:t>
            </a:r>
            <a:br>
              <a:rPr lang="en-US" sz="2000" dirty="0">
                <a:solidFill>
                  <a:srgbClr val="0000FF"/>
                </a:solidFill>
              </a:rPr>
            </a:br>
            <a:endParaRPr lang="en-US" sz="2000" dirty="0">
              <a:solidFill>
                <a:srgbClr val="0000FF"/>
              </a:solidFill>
            </a:endParaRPr>
          </a:p>
        </p:txBody>
      </p:sp>
      <p:sp>
        <p:nvSpPr>
          <p:cNvPr id="3" name="Content Placeholder 2"/>
          <p:cNvSpPr>
            <a:spLocks noGrp="1"/>
          </p:cNvSpPr>
          <p:nvPr>
            <p:ph idx="1"/>
          </p:nvPr>
        </p:nvSpPr>
        <p:spPr>
          <a:xfrm>
            <a:off x="457200" y="2332038"/>
            <a:ext cx="8229600" cy="4408074"/>
          </a:xfrm>
        </p:spPr>
        <p:txBody>
          <a:bodyPr>
            <a:normAutofit fontScale="85000" lnSpcReduction="20000"/>
          </a:bodyPr>
          <a:lstStyle/>
          <a:p>
            <a:r>
              <a:rPr lang="en-US" sz="2600" dirty="0" smtClean="0"/>
              <a:t>Internal Stakeholders</a:t>
            </a:r>
          </a:p>
          <a:p>
            <a:pPr lvl="1"/>
            <a:r>
              <a:rPr lang="en-US" sz="2600" dirty="0" smtClean="0"/>
              <a:t>Provost Office</a:t>
            </a:r>
          </a:p>
          <a:p>
            <a:pPr lvl="1"/>
            <a:r>
              <a:rPr lang="en-US" sz="2600" dirty="0" smtClean="0"/>
              <a:t>Faculty Senate</a:t>
            </a:r>
          </a:p>
          <a:p>
            <a:pPr lvl="1"/>
            <a:r>
              <a:rPr lang="en-US" sz="2600" dirty="0" smtClean="0"/>
              <a:t>Deans Office</a:t>
            </a:r>
          </a:p>
          <a:p>
            <a:pPr lvl="1"/>
            <a:r>
              <a:rPr lang="en-US" sz="2600" dirty="0" smtClean="0"/>
              <a:t>College/School Curriculum Committee</a:t>
            </a:r>
          </a:p>
          <a:p>
            <a:pPr lvl="1"/>
            <a:r>
              <a:rPr lang="en-US" sz="2600" dirty="0" smtClean="0"/>
              <a:t>Department Chairs</a:t>
            </a:r>
          </a:p>
          <a:p>
            <a:pPr lvl="1"/>
            <a:r>
              <a:rPr lang="en-US" sz="2600" dirty="0" smtClean="0"/>
              <a:t>Program Directors</a:t>
            </a:r>
          </a:p>
          <a:p>
            <a:pPr lvl="1"/>
            <a:r>
              <a:rPr lang="en-US" sz="2600" dirty="0" smtClean="0"/>
              <a:t>Course Directors</a:t>
            </a:r>
          </a:p>
          <a:p>
            <a:pPr lvl="1"/>
            <a:r>
              <a:rPr lang="en-US" sz="2600" dirty="0" smtClean="0"/>
              <a:t>Faculty</a:t>
            </a:r>
          </a:p>
          <a:p>
            <a:r>
              <a:rPr lang="en-US" sz="2600" dirty="0" smtClean="0"/>
              <a:t>External Stakeholders</a:t>
            </a:r>
          </a:p>
          <a:p>
            <a:pPr lvl="1"/>
            <a:r>
              <a:rPr lang="en-US" sz="2600" dirty="0" smtClean="0"/>
              <a:t>Middle States</a:t>
            </a:r>
          </a:p>
          <a:p>
            <a:pPr lvl="1"/>
            <a:r>
              <a:rPr lang="en-US" sz="2600" dirty="0" smtClean="0"/>
              <a:t>Professional Accreditation Bodies</a:t>
            </a:r>
          </a:p>
          <a:p>
            <a:pPr lvl="1"/>
            <a:r>
              <a:rPr lang="en-US" sz="2600" dirty="0" smtClean="0"/>
              <a:t>Employers</a:t>
            </a:r>
          </a:p>
          <a:p>
            <a:pPr lvl="1"/>
            <a:endParaRPr lang="en-US" dirty="0" smtClean="0"/>
          </a:p>
          <a:p>
            <a:pPr lvl="1"/>
            <a:endParaRPr lang="en-US" dirty="0"/>
          </a:p>
        </p:txBody>
      </p:sp>
    </p:spTree>
    <p:extLst>
      <p:ext uri="{BB962C8B-B14F-4D97-AF65-F5344CB8AC3E}">
        <p14:creationId xmlns:p14="http://schemas.microsoft.com/office/powerpoint/2010/main" val="4037651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11"/>
            <a:ext cx="8229600" cy="1143000"/>
          </a:xfrm>
        </p:spPr>
        <p:txBody>
          <a:bodyPr/>
          <a:lstStyle/>
          <a:p>
            <a:r>
              <a:rPr lang="en-US" sz="2800" b="1" dirty="0"/>
              <a:t>Public Heath Outcomes and </a:t>
            </a:r>
            <a:br>
              <a:rPr lang="en-US" sz="2800" b="1" dirty="0"/>
            </a:br>
            <a:r>
              <a:rPr lang="en-US" sz="2800" b="1" dirty="0"/>
              <a:t>DSLP </a:t>
            </a:r>
            <a:r>
              <a:rPr lang="en-US" sz="2800" b="1" dirty="0" smtClean="0"/>
              <a:t>2 </a:t>
            </a:r>
            <a:r>
              <a:rPr lang="en-US" sz="2800" b="1" dirty="0"/>
              <a:t>– </a:t>
            </a:r>
            <a:r>
              <a:rPr lang="en-US" sz="2800" b="1" dirty="0" smtClean="0"/>
              <a:t>Critical Thinking</a:t>
            </a:r>
            <a:endParaRPr lang="en-US" sz="2800" b="1" dirty="0"/>
          </a:p>
        </p:txBody>
      </p:sp>
      <p:pic>
        <p:nvPicPr>
          <p:cNvPr id="4" name="Picture 3"/>
          <p:cNvPicPr>
            <a:picLocks noChangeAspect="1"/>
          </p:cNvPicPr>
          <p:nvPr/>
        </p:nvPicPr>
        <p:blipFill>
          <a:blip r:embed="rId2"/>
          <a:stretch>
            <a:fillRect/>
          </a:stretch>
        </p:blipFill>
        <p:spPr>
          <a:xfrm>
            <a:off x="0" y="1790700"/>
            <a:ext cx="9144000" cy="3256633"/>
          </a:xfrm>
          <a:prstGeom prst="rect">
            <a:avLst/>
          </a:prstGeom>
        </p:spPr>
      </p:pic>
    </p:spTree>
    <p:extLst>
      <p:ext uri="{BB962C8B-B14F-4D97-AF65-F5344CB8AC3E}">
        <p14:creationId xmlns:p14="http://schemas.microsoft.com/office/powerpoint/2010/main" val="2501459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Public Heath Outcomes and </a:t>
            </a:r>
            <a:br>
              <a:rPr lang="en-US" sz="2800" b="1" dirty="0"/>
            </a:br>
            <a:r>
              <a:rPr lang="en-US" sz="2800" b="1" dirty="0"/>
              <a:t>DSLP </a:t>
            </a:r>
            <a:r>
              <a:rPr lang="en-US" sz="2800" b="1" dirty="0" smtClean="0"/>
              <a:t>8 </a:t>
            </a:r>
            <a:r>
              <a:rPr lang="en-US" sz="2800" b="1" dirty="0"/>
              <a:t>– </a:t>
            </a:r>
            <a:r>
              <a:rPr lang="en-US" sz="2800" b="1" dirty="0" smtClean="0"/>
              <a:t>Leadership</a:t>
            </a:r>
            <a:endParaRPr lang="en-US" sz="2800" b="1" dirty="0"/>
          </a:p>
        </p:txBody>
      </p:sp>
      <p:pic>
        <p:nvPicPr>
          <p:cNvPr id="4" name="Picture 3"/>
          <p:cNvPicPr>
            <a:picLocks noChangeAspect="1"/>
          </p:cNvPicPr>
          <p:nvPr/>
        </p:nvPicPr>
        <p:blipFill>
          <a:blip r:embed="rId2"/>
          <a:stretch>
            <a:fillRect/>
          </a:stretch>
        </p:blipFill>
        <p:spPr>
          <a:xfrm>
            <a:off x="0" y="1892817"/>
            <a:ext cx="9144000" cy="1230923"/>
          </a:xfrm>
          <a:prstGeom prst="rect">
            <a:avLst/>
          </a:prstGeom>
        </p:spPr>
      </p:pic>
    </p:spTree>
    <p:extLst>
      <p:ext uri="{BB962C8B-B14F-4D97-AF65-F5344CB8AC3E}">
        <p14:creationId xmlns:p14="http://schemas.microsoft.com/office/powerpoint/2010/main" val="40598026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Public Heath Outcomes and </a:t>
            </a:r>
            <a:br>
              <a:rPr lang="en-US" sz="2800" b="1" dirty="0"/>
            </a:br>
            <a:r>
              <a:rPr lang="en-US" sz="2800" b="1" dirty="0"/>
              <a:t>DSLP </a:t>
            </a:r>
            <a:r>
              <a:rPr lang="en-US" sz="2800" b="1" dirty="0" smtClean="0"/>
              <a:t>7 </a:t>
            </a:r>
            <a:r>
              <a:rPr lang="en-US" sz="2800" b="1" dirty="0"/>
              <a:t>– </a:t>
            </a:r>
            <a:r>
              <a:rPr lang="en-US" sz="2800" b="1" dirty="0" smtClean="0"/>
              <a:t>Global Competency</a:t>
            </a:r>
            <a:endParaRPr lang="en-US" sz="2800" b="1" dirty="0"/>
          </a:p>
        </p:txBody>
      </p:sp>
      <p:pic>
        <p:nvPicPr>
          <p:cNvPr id="5" name="Picture 4"/>
          <p:cNvPicPr>
            <a:picLocks noChangeAspect="1"/>
          </p:cNvPicPr>
          <p:nvPr/>
        </p:nvPicPr>
        <p:blipFill>
          <a:blip r:embed="rId2"/>
          <a:stretch>
            <a:fillRect/>
          </a:stretch>
        </p:blipFill>
        <p:spPr>
          <a:xfrm>
            <a:off x="0" y="1681542"/>
            <a:ext cx="9144000" cy="1286933"/>
          </a:xfrm>
          <a:prstGeom prst="rect">
            <a:avLst/>
          </a:prstGeom>
        </p:spPr>
      </p:pic>
    </p:spTree>
    <p:extLst>
      <p:ext uri="{BB962C8B-B14F-4D97-AF65-F5344CB8AC3E}">
        <p14:creationId xmlns:p14="http://schemas.microsoft.com/office/powerpoint/2010/main" val="103268768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7415"/>
            <a:ext cx="8229600" cy="975842"/>
          </a:xfrm>
        </p:spPr>
        <p:txBody>
          <a:bodyPr/>
          <a:lstStyle/>
          <a:p>
            <a:r>
              <a:rPr lang="en-US" sz="2800" b="1" dirty="0"/>
              <a:t>Modify Program </a:t>
            </a:r>
            <a:r>
              <a:rPr lang="en-US" sz="2800" b="1" dirty="0" smtClean="0"/>
              <a:t>Mapping</a:t>
            </a:r>
            <a:br>
              <a:rPr lang="en-US" sz="2800" b="1" dirty="0" smtClean="0"/>
            </a:br>
            <a:r>
              <a:rPr lang="en-US" sz="2800" b="1" dirty="0" smtClean="0"/>
              <a:t>PBHL 600 ES – Health Management</a:t>
            </a:r>
            <a:r>
              <a:rPr lang="en-US" sz="2800" dirty="0"/>
              <a:t/>
            </a:r>
            <a:br>
              <a:rPr lang="en-US" sz="2800" dirty="0"/>
            </a:br>
            <a:endParaRPr lang="en-US" sz="2800" dirty="0"/>
          </a:p>
        </p:txBody>
      </p:sp>
      <p:pic>
        <p:nvPicPr>
          <p:cNvPr id="4" name="Picture 3"/>
          <p:cNvPicPr>
            <a:picLocks noChangeAspect="1"/>
          </p:cNvPicPr>
          <p:nvPr/>
        </p:nvPicPr>
        <p:blipFill>
          <a:blip r:embed="rId2"/>
          <a:stretch>
            <a:fillRect/>
          </a:stretch>
        </p:blipFill>
        <p:spPr>
          <a:xfrm>
            <a:off x="205794" y="2017171"/>
            <a:ext cx="8938206" cy="3807014"/>
          </a:xfrm>
          <a:prstGeom prst="rect">
            <a:avLst/>
          </a:prstGeom>
        </p:spPr>
      </p:pic>
    </p:spTree>
    <p:extLst>
      <p:ext uri="{BB962C8B-B14F-4D97-AF65-F5344CB8AC3E}">
        <p14:creationId xmlns:p14="http://schemas.microsoft.com/office/powerpoint/2010/main" val="7466558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Modify Program Mapping</a:t>
            </a:r>
            <a:br>
              <a:rPr lang="en-US" sz="2800" b="1" dirty="0" smtClean="0"/>
            </a:br>
            <a:r>
              <a:rPr lang="en-US" sz="2800" b="1" dirty="0" smtClean="0"/>
              <a:t> for DSLPs for PBHL 600ES</a:t>
            </a:r>
            <a:endParaRPr lang="en-US" sz="2800" b="1" dirty="0"/>
          </a:p>
        </p:txBody>
      </p:sp>
      <p:pic>
        <p:nvPicPr>
          <p:cNvPr id="4" name="Picture 3"/>
          <p:cNvPicPr>
            <a:picLocks noChangeAspect="1"/>
          </p:cNvPicPr>
          <p:nvPr/>
        </p:nvPicPr>
        <p:blipFill>
          <a:blip r:embed="rId2"/>
          <a:stretch>
            <a:fillRect/>
          </a:stretch>
        </p:blipFill>
        <p:spPr>
          <a:xfrm>
            <a:off x="758934" y="1594731"/>
            <a:ext cx="7422323" cy="5036576"/>
          </a:xfrm>
          <a:prstGeom prst="rect">
            <a:avLst/>
          </a:prstGeom>
        </p:spPr>
      </p:pic>
    </p:spTree>
    <p:extLst>
      <p:ext uri="{BB962C8B-B14F-4D97-AF65-F5344CB8AC3E}">
        <p14:creationId xmlns:p14="http://schemas.microsoft.com/office/powerpoint/2010/main" val="2511836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93"/>
            <a:ext cx="8229600" cy="704192"/>
          </a:xfrm>
        </p:spPr>
        <p:txBody>
          <a:bodyPr/>
          <a:lstStyle/>
          <a:p>
            <a:r>
              <a:rPr lang="en-US" sz="2800" b="1" dirty="0" smtClean="0"/>
              <a:t>Objective</a:t>
            </a:r>
            <a:endParaRPr lang="en-US" sz="2800" b="1"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Identify </a:t>
            </a:r>
            <a:r>
              <a:rPr lang="en-US" dirty="0"/>
              <a:t>models that show how university, school, program policies can be modified to create a narrative and framework for learning </a:t>
            </a:r>
            <a:r>
              <a:rPr lang="en-US" dirty="0" smtClean="0"/>
              <a:t>assessment.</a:t>
            </a:r>
          </a:p>
          <a:p>
            <a:pPr marL="514350" indent="-514350">
              <a:buFont typeface="+mj-lt"/>
              <a:buAutoNum type="arabicPeriod"/>
            </a:pPr>
            <a:endParaRPr lang="en-US" dirty="0" smtClean="0"/>
          </a:p>
          <a:p>
            <a:pPr marL="514350" indent="-514350">
              <a:buFont typeface="+mj-lt"/>
              <a:buAutoNum type="arabicPeriod"/>
            </a:pPr>
            <a:r>
              <a:rPr lang="en-US" dirty="0" smtClean="0"/>
              <a:t>Apply </a:t>
            </a:r>
            <a:r>
              <a:rPr lang="en-US" dirty="0"/>
              <a:t>techniques and templates to support other academic units who wish navigate their organizational structures towards a learning assessment initiative</a:t>
            </a:r>
            <a:r>
              <a:rPr lang="en-US" dirty="0" smtClean="0"/>
              <a:t>.</a:t>
            </a:r>
          </a:p>
          <a:p>
            <a:pPr marL="514350" indent="-514350">
              <a:buFont typeface="+mj-lt"/>
              <a:buAutoNum type="arabicPeriod"/>
            </a:pPr>
            <a:endParaRPr lang="en-US" dirty="0"/>
          </a:p>
          <a:p>
            <a:pPr marL="514350" indent="-514350">
              <a:buFont typeface="+mj-lt"/>
              <a:buAutoNum type="arabicPeriod"/>
            </a:pPr>
            <a:r>
              <a:rPr lang="en-US" dirty="0" smtClean="0">
                <a:solidFill>
                  <a:srgbClr val="0000FF"/>
                </a:solidFill>
              </a:rPr>
              <a:t>Apply </a:t>
            </a:r>
            <a:r>
              <a:rPr lang="en-US" dirty="0">
                <a:solidFill>
                  <a:srgbClr val="0000FF"/>
                </a:solidFill>
              </a:rPr>
              <a:t>competency documents that yield quality customize student outcomes and changes the culture and relationship between the student, faculty, staff and employer.</a:t>
            </a:r>
          </a:p>
          <a:p>
            <a:endParaRPr lang="en-US" dirty="0"/>
          </a:p>
        </p:txBody>
      </p:sp>
    </p:spTree>
    <p:extLst>
      <p:ext uri="{BB962C8B-B14F-4D97-AF65-F5344CB8AC3E}">
        <p14:creationId xmlns:p14="http://schemas.microsoft.com/office/powerpoint/2010/main" val="1993690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916"/>
            <a:ext cx="8229600" cy="789717"/>
          </a:xfrm>
        </p:spPr>
        <p:txBody>
          <a:bodyPr/>
          <a:lstStyle/>
          <a:p>
            <a:r>
              <a:rPr lang="en-US" sz="2800" b="1" dirty="0" smtClean="0"/>
              <a:t>Presentation Outline</a:t>
            </a:r>
            <a:r>
              <a:rPr lang="en-US" sz="2800" b="1" dirty="0"/>
              <a:t/>
            </a:r>
            <a:br>
              <a:rPr lang="en-US" sz="2800" b="1" dirty="0"/>
            </a:br>
            <a:endParaRPr lang="en-US" sz="2800" b="1"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a:t>First illustrate how program policies can be reframed to align programs level outcomes to course outcomes.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Secondly</a:t>
            </a:r>
            <a:r>
              <a:rPr lang="en-US" dirty="0"/>
              <a:t>, it demonstrates how course assessments can be aligned to direct program level assessment to support the learning assessment narrative.  In addition, it will show how grading rubrics and the grade book in Blackboard Learn can be utilized for direct program level assessments of student competencies through the use of the Academic Evaluation Feedback Intervention System (AEFIS).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Thirdly</a:t>
            </a:r>
            <a:r>
              <a:rPr lang="en-US" dirty="0"/>
              <a:t>, the session demonstrates how the transparency of these learning outcomes develops an assessment culture and tone in the classroom and in faculty-student advising towards </a:t>
            </a:r>
            <a:r>
              <a:rPr lang="en-US" dirty="0" smtClean="0"/>
              <a:t>competencies.</a:t>
            </a:r>
          </a:p>
          <a:p>
            <a:pPr marL="514350" indent="-514350">
              <a:buFont typeface="+mj-lt"/>
              <a:buAutoNum type="arabicPeriod"/>
            </a:pPr>
            <a:endParaRPr lang="en-US" dirty="0" smtClean="0"/>
          </a:p>
          <a:p>
            <a:pPr marL="514350" indent="-514350">
              <a:buFont typeface="+mj-lt"/>
              <a:buAutoNum type="arabicPeriod"/>
            </a:pPr>
            <a:r>
              <a:rPr lang="en-US" dirty="0" smtClean="0">
                <a:solidFill>
                  <a:srgbClr val="0000FF"/>
                </a:solidFill>
              </a:rPr>
              <a:t>Lastly</a:t>
            </a:r>
            <a:r>
              <a:rPr lang="en-US" dirty="0">
                <a:solidFill>
                  <a:srgbClr val="0000FF"/>
                </a:solidFill>
              </a:rPr>
              <a:t>, the session investigates interventions to improve and align course to program level outcomes that improve the quality measures in the breadth and depth of student competencies.</a:t>
            </a:r>
            <a:br>
              <a:rPr lang="en-US" dirty="0">
                <a:solidFill>
                  <a:srgbClr val="0000FF"/>
                </a:solidFill>
              </a:rPr>
            </a:br>
            <a:endParaRPr lang="en-US" dirty="0">
              <a:solidFill>
                <a:srgbClr val="0000FF"/>
              </a:solidFill>
            </a:endParaRPr>
          </a:p>
        </p:txBody>
      </p:sp>
    </p:spTree>
    <p:extLst>
      <p:ext uri="{BB962C8B-B14F-4D97-AF65-F5344CB8AC3E}">
        <p14:creationId xmlns:p14="http://schemas.microsoft.com/office/powerpoint/2010/main" val="2264098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477"/>
            <a:ext cx="8229600" cy="1111298"/>
          </a:xfrm>
        </p:spPr>
        <p:txBody>
          <a:bodyPr/>
          <a:lstStyle/>
          <a:p>
            <a:r>
              <a:rPr lang="en-US" sz="2800" b="1" dirty="0" smtClean="0"/>
              <a:t>Expanded Competency Mapping</a:t>
            </a:r>
            <a:br>
              <a:rPr lang="en-US" sz="2800" b="1" dirty="0" smtClean="0"/>
            </a:br>
            <a:r>
              <a:rPr lang="en-US" sz="2800" b="1" dirty="0" smtClean="0"/>
              <a:t>into LMs</a:t>
            </a:r>
            <a:endParaRPr lang="en-US" sz="2800" b="1" dirty="0"/>
          </a:p>
        </p:txBody>
      </p:sp>
      <p:pic>
        <p:nvPicPr>
          <p:cNvPr id="5" name="Picture 4"/>
          <p:cNvPicPr>
            <a:picLocks noChangeAspect="1"/>
          </p:cNvPicPr>
          <p:nvPr/>
        </p:nvPicPr>
        <p:blipFill>
          <a:blip r:embed="rId2"/>
          <a:stretch>
            <a:fillRect/>
          </a:stretch>
        </p:blipFill>
        <p:spPr>
          <a:xfrm>
            <a:off x="299403" y="1904775"/>
            <a:ext cx="2260600" cy="4597400"/>
          </a:xfrm>
          <a:prstGeom prst="rect">
            <a:avLst/>
          </a:prstGeom>
        </p:spPr>
      </p:pic>
      <p:pic>
        <p:nvPicPr>
          <p:cNvPr id="6" name="Picture 5"/>
          <p:cNvPicPr>
            <a:picLocks noChangeAspect="1"/>
          </p:cNvPicPr>
          <p:nvPr/>
        </p:nvPicPr>
        <p:blipFill>
          <a:blip r:embed="rId3"/>
          <a:stretch>
            <a:fillRect/>
          </a:stretch>
        </p:blipFill>
        <p:spPr>
          <a:xfrm>
            <a:off x="2685347" y="1904775"/>
            <a:ext cx="6001454" cy="4441570"/>
          </a:xfrm>
          <a:prstGeom prst="rect">
            <a:avLst/>
          </a:prstGeom>
        </p:spPr>
      </p:pic>
    </p:spTree>
    <p:extLst>
      <p:ext uri="{BB962C8B-B14F-4D97-AF65-F5344CB8AC3E}">
        <p14:creationId xmlns:p14="http://schemas.microsoft.com/office/powerpoint/2010/main" val="1942959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sz="2800" b="1" dirty="0"/>
              <a:t>Expanded Competency Mapping</a:t>
            </a:r>
            <a:br>
              <a:rPr lang="en-US" sz="2800" b="1" dirty="0"/>
            </a:br>
            <a:r>
              <a:rPr lang="en-US" sz="2800" b="1" dirty="0"/>
              <a:t>into </a:t>
            </a:r>
            <a:r>
              <a:rPr lang="en-US" sz="2800" b="1" dirty="0" smtClean="0"/>
              <a:t>Learning Activities</a:t>
            </a:r>
            <a:endParaRPr lang="en-US" sz="2800" b="1" dirty="0"/>
          </a:p>
        </p:txBody>
      </p:sp>
      <p:pic>
        <p:nvPicPr>
          <p:cNvPr id="4" name="Picture 3"/>
          <p:cNvPicPr>
            <a:picLocks noChangeAspect="1"/>
          </p:cNvPicPr>
          <p:nvPr/>
        </p:nvPicPr>
        <p:blipFill>
          <a:blip r:embed="rId2"/>
          <a:stretch>
            <a:fillRect/>
          </a:stretch>
        </p:blipFill>
        <p:spPr>
          <a:xfrm>
            <a:off x="1557434" y="2100135"/>
            <a:ext cx="5997099" cy="4552440"/>
          </a:xfrm>
          <a:prstGeom prst="rect">
            <a:avLst/>
          </a:prstGeom>
        </p:spPr>
      </p:pic>
    </p:spTree>
    <p:extLst>
      <p:ext uri="{BB962C8B-B14F-4D97-AF65-F5344CB8AC3E}">
        <p14:creationId xmlns:p14="http://schemas.microsoft.com/office/powerpoint/2010/main" val="200807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033"/>
            <a:ext cx="8229600" cy="806797"/>
          </a:xfrm>
        </p:spPr>
        <p:txBody>
          <a:bodyPr/>
          <a:lstStyle/>
          <a:p>
            <a:r>
              <a:rPr lang="en-US" sz="2800" b="1" dirty="0" smtClean="0"/>
              <a:t>Interventions</a:t>
            </a:r>
            <a:endParaRPr lang="en-US" sz="2800" b="1" dirty="0"/>
          </a:p>
        </p:txBody>
      </p:sp>
      <p:sp>
        <p:nvSpPr>
          <p:cNvPr id="3" name="Content Placeholder 2"/>
          <p:cNvSpPr>
            <a:spLocks noGrp="1"/>
          </p:cNvSpPr>
          <p:nvPr>
            <p:ph idx="1"/>
          </p:nvPr>
        </p:nvSpPr>
        <p:spPr/>
        <p:txBody>
          <a:bodyPr/>
          <a:lstStyle/>
          <a:p>
            <a:r>
              <a:rPr lang="en-US" dirty="0" smtClean="0"/>
              <a:t>4 Online Assessments</a:t>
            </a:r>
          </a:p>
          <a:p>
            <a:r>
              <a:rPr lang="en-US" dirty="0" smtClean="0"/>
              <a:t>2 Additional Illustrations</a:t>
            </a:r>
          </a:p>
          <a:p>
            <a:r>
              <a:rPr lang="en-US" dirty="0" smtClean="0"/>
              <a:t>Practice Competency Assessment</a:t>
            </a:r>
          </a:p>
          <a:p>
            <a:r>
              <a:rPr lang="en-US" dirty="0" smtClean="0"/>
              <a:t>Indirect Competency Assessments</a:t>
            </a:r>
          </a:p>
          <a:p>
            <a:endParaRPr lang="en-US" dirty="0" smtClean="0"/>
          </a:p>
          <a:p>
            <a:endParaRPr lang="en-US" dirty="0" smtClean="0"/>
          </a:p>
          <a:p>
            <a:endParaRPr lang="en-US" dirty="0"/>
          </a:p>
        </p:txBody>
      </p:sp>
    </p:spTree>
    <p:extLst>
      <p:ext uri="{BB962C8B-B14F-4D97-AF65-F5344CB8AC3E}">
        <p14:creationId xmlns:p14="http://schemas.microsoft.com/office/powerpoint/2010/main" val="110595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753"/>
            <a:ext cx="8229600" cy="703512"/>
          </a:xfrm>
        </p:spPr>
        <p:txBody>
          <a:bodyPr/>
          <a:lstStyle/>
          <a:p>
            <a:r>
              <a:rPr lang="en-US" sz="2800" dirty="0" smtClean="0"/>
              <a:t>A Need for </a:t>
            </a:r>
            <a:r>
              <a:rPr lang="en-US" sz="2800" dirty="0"/>
              <a:t>a</a:t>
            </a:r>
            <a:r>
              <a:rPr lang="en-US" sz="2800" dirty="0" smtClean="0"/>
              <a:t> Simpler Overview…</a:t>
            </a:r>
            <a:endParaRPr lang="en-US" sz="2800" dirty="0"/>
          </a:p>
        </p:txBody>
      </p:sp>
      <p:pic>
        <p:nvPicPr>
          <p:cNvPr id="5" name="Picture 4"/>
          <p:cNvPicPr>
            <a:picLocks noChangeAspect="1"/>
          </p:cNvPicPr>
          <p:nvPr/>
        </p:nvPicPr>
        <p:blipFill>
          <a:blip r:embed="rId3"/>
          <a:stretch>
            <a:fillRect/>
          </a:stretch>
        </p:blipFill>
        <p:spPr>
          <a:xfrm>
            <a:off x="378632" y="1782763"/>
            <a:ext cx="1724610" cy="2425499"/>
          </a:xfrm>
          <a:prstGeom prst="rect">
            <a:avLst/>
          </a:prstGeom>
        </p:spPr>
        <p:style>
          <a:lnRef idx="1">
            <a:schemeClr val="dk1"/>
          </a:lnRef>
          <a:fillRef idx="2">
            <a:schemeClr val="dk1"/>
          </a:fillRef>
          <a:effectRef idx="1">
            <a:schemeClr val="dk1"/>
          </a:effectRef>
          <a:fontRef idx="minor">
            <a:schemeClr val="dk1"/>
          </a:fontRef>
        </p:style>
      </p:pic>
      <p:pic>
        <p:nvPicPr>
          <p:cNvPr id="6" name="Picture 5"/>
          <p:cNvPicPr>
            <a:picLocks noChangeAspect="1"/>
          </p:cNvPicPr>
          <p:nvPr/>
        </p:nvPicPr>
        <p:blipFill>
          <a:blip r:embed="rId4"/>
          <a:stretch>
            <a:fillRect/>
          </a:stretch>
        </p:blipFill>
        <p:spPr>
          <a:xfrm>
            <a:off x="741766" y="2315879"/>
            <a:ext cx="2110023" cy="2824441"/>
          </a:xfrm>
          <a:prstGeom prst="rect">
            <a:avLst/>
          </a:prstGeom>
        </p:spPr>
        <p:style>
          <a:lnRef idx="1">
            <a:schemeClr val="dk1"/>
          </a:lnRef>
          <a:fillRef idx="2">
            <a:schemeClr val="dk1"/>
          </a:fillRef>
          <a:effectRef idx="1">
            <a:schemeClr val="dk1"/>
          </a:effectRef>
          <a:fontRef idx="minor">
            <a:schemeClr val="dk1"/>
          </a:fontRef>
        </p:style>
      </p:pic>
      <p:pic>
        <p:nvPicPr>
          <p:cNvPr id="7" name="Picture 6"/>
          <p:cNvPicPr>
            <a:picLocks noChangeAspect="1"/>
          </p:cNvPicPr>
          <p:nvPr/>
        </p:nvPicPr>
        <p:blipFill>
          <a:blip r:embed="rId5"/>
          <a:stretch>
            <a:fillRect/>
          </a:stretch>
        </p:blipFill>
        <p:spPr>
          <a:xfrm>
            <a:off x="3590594" y="1817915"/>
            <a:ext cx="3704807" cy="1607676"/>
          </a:xfrm>
          <a:prstGeom prst="rect">
            <a:avLst/>
          </a:prstGeom>
        </p:spPr>
        <p:style>
          <a:lnRef idx="1">
            <a:schemeClr val="dk1"/>
          </a:lnRef>
          <a:fillRef idx="2">
            <a:schemeClr val="dk1"/>
          </a:fillRef>
          <a:effectRef idx="1">
            <a:schemeClr val="dk1"/>
          </a:effectRef>
          <a:fontRef idx="minor">
            <a:schemeClr val="dk1"/>
          </a:fontRef>
        </p:style>
      </p:pic>
      <p:pic>
        <p:nvPicPr>
          <p:cNvPr id="8" name="Picture 7"/>
          <p:cNvPicPr>
            <a:picLocks noChangeAspect="1"/>
          </p:cNvPicPr>
          <p:nvPr/>
        </p:nvPicPr>
        <p:blipFill>
          <a:blip r:embed="rId6"/>
          <a:stretch>
            <a:fillRect/>
          </a:stretch>
        </p:blipFill>
        <p:spPr>
          <a:xfrm>
            <a:off x="4330123" y="2397972"/>
            <a:ext cx="3760871" cy="1499222"/>
          </a:xfrm>
          <a:prstGeom prst="rect">
            <a:avLst/>
          </a:prstGeom>
        </p:spPr>
        <p:style>
          <a:lnRef idx="1">
            <a:schemeClr val="dk1"/>
          </a:lnRef>
          <a:fillRef idx="2">
            <a:schemeClr val="dk1"/>
          </a:fillRef>
          <a:effectRef idx="1">
            <a:schemeClr val="dk1"/>
          </a:effectRef>
          <a:fontRef idx="minor">
            <a:schemeClr val="dk1"/>
          </a:fontRef>
        </p:style>
      </p:pic>
      <p:pic>
        <p:nvPicPr>
          <p:cNvPr id="9" name="Picture 8"/>
          <p:cNvPicPr>
            <a:picLocks noChangeAspect="1"/>
          </p:cNvPicPr>
          <p:nvPr/>
        </p:nvPicPr>
        <p:blipFill>
          <a:blip r:embed="rId7"/>
          <a:stretch>
            <a:fillRect/>
          </a:stretch>
        </p:blipFill>
        <p:spPr>
          <a:xfrm>
            <a:off x="1242843" y="3131501"/>
            <a:ext cx="2060256" cy="2715791"/>
          </a:xfrm>
          <a:prstGeom prst="rect">
            <a:avLst/>
          </a:prstGeom>
        </p:spPr>
        <p:style>
          <a:lnRef idx="1">
            <a:schemeClr val="dk1"/>
          </a:lnRef>
          <a:fillRef idx="2">
            <a:schemeClr val="dk1"/>
          </a:fillRef>
          <a:effectRef idx="1">
            <a:schemeClr val="dk1"/>
          </a:effectRef>
          <a:fontRef idx="minor">
            <a:schemeClr val="dk1"/>
          </a:fontRef>
        </p:style>
      </p:pic>
      <p:pic>
        <p:nvPicPr>
          <p:cNvPr id="10" name="Picture 9"/>
          <p:cNvPicPr>
            <a:picLocks noChangeAspect="1"/>
          </p:cNvPicPr>
          <p:nvPr/>
        </p:nvPicPr>
        <p:blipFill>
          <a:blip r:embed="rId8"/>
          <a:stretch>
            <a:fillRect/>
          </a:stretch>
        </p:blipFill>
        <p:spPr>
          <a:xfrm>
            <a:off x="1821853" y="3606019"/>
            <a:ext cx="1645149" cy="2150171"/>
          </a:xfrm>
          <a:prstGeom prst="rect">
            <a:avLst/>
          </a:prstGeom>
        </p:spPr>
        <p:style>
          <a:lnRef idx="1">
            <a:schemeClr val="dk1"/>
          </a:lnRef>
          <a:fillRef idx="2">
            <a:schemeClr val="dk1"/>
          </a:fillRef>
          <a:effectRef idx="1">
            <a:schemeClr val="dk1"/>
          </a:effectRef>
          <a:fontRef idx="minor">
            <a:schemeClr val="dk1"/>
          </a:fontRef>
        </p:style>
      </p:pic>
      <p:pic>
        <p:nvPicPr>
          <p:cNvPr id="11" name="Picture 10"/>
          <p:cNvPicPr>
            <a:picLocks noChangeAspect="1"/>
          </p:cNvPicPr>
          <p:nvPr/>
        </p:nvPicPr>
        <p:blipFill>
          <a:blip r:embed="rId9"/>
          <a:stretch>
            <a:fillRect/>
          </a:stretch>
        </p:blipFill>
        <p:spPr>
          <a:xfrm>
            <a:off x="2227082" y="3817602"/>
            <a:ext cx="1774112" cy="2418049"/>
          </a:xfrm>
          <a:prstGeom prst="rect">
            <a:avLst/>
          </a:prstGeom>
        </p:spPr>
        <p:style>
          <a:lnRef idx="1">
            <a:schemeClr val="dk1"/>
          </a:lnRef>
          <a:fillRef idx="2">
            <a:schemeClr val="dk1"/>
          </a:fillRef>
          <a:effectRef idx="1">
            <a:schemeClr val="dk1"/>
          </a:effectRef>
          <a:fontRef idx="minor">
            <a:schemeClr val="dk1"/>
          </a:fontRef>
        </p:style>
      </p:pic>
      <p:pic>
        <p:nvPicPr>
          <p:cNvPr id="12" name="Picture 11"/>
          <p:cNvPicPr>
            <a:picLocks noChangeAspect="1"/>
          </p:cNvPicPr>
          <p:nvPr/>
        </p:nvPicPr>
        <p:blipFill>
          <a:blip r:embed="rId10"/>
          <a:stretch>
            <a:fillRect/>
          </a:stretch>
        </p:blipFill>
        <p:spPr>
          <a:xfrm>
            <a:off x="4811492" y="3126654"/>
            <a:ext cx="3064757" cy="1978293"/>
          </a:xfrm>
          <a:prstGeom prst="rect">
            <a:avLst/>
          </a:prstGeom>
        </p:spPr>
        <p:style>
          <a:lnRef idx="1">
            <a:schemeClr val="dk1"/>
          </a:lnRef>
          <a:fillRef idx="2">
            <a:schemeClr val="dk1"/>
          </a:fillRef>
          <a:effectRef idx="1">
            <a:schemeClr val="dk1"/>
          </a:effectRef>
          <a:fontRef idx="minor">
            <a:schemeClr val="dk1"/>
          </a:fontRef>
        </p:style>
      </p:pic>
      <p:pic>
        <p:nvPicPr>
          <p:cNvPr id="13" name="Picture 12"/>
          <p:cNvPicPr>
            <a:picLocks noChangeAspect="1"/>
          </p:cNvPicPr>
          <p:nvPr/>
        </p:nvPicPr>
        <p:blipFill>
          <a:blip r:embed="rId11"/>
          <a:stretch>
            <a:fillRect/>
          </a:stretch>
        </p:blipFill>
        <p:spPr>
          <a:xfrm>
            <a:off x="5092712" y="3797266"/>
            <a:ext cx="3828607" cy="1582852"/>
          </a:xfrm>
          <a:prstGeom prst="rect">
            <a:avLst/>
          </a:prstGeom>
        </p:spPr>
        <p:style>
          <a:lnRef idx="1">
            <a:schemeClr val="dk1"/>
          </a:lnRef>
          <a:fillRef idx="2">
            <a:schemeClr val="dk1"/>
          </a:fillRef>
          <a:effectRef idx="1">
            <a:schemeClr val="dk1"/>
          </a:effectRef>
          <a:fontRef idx="minor">
            <a:schemeClr val="dk1"/>
          </a:fontRef>
        </p:style>
      </p:pic>
      <p:pic>
        <p:nvPicPr>
          <p:cNvPr id="14" name="Picture 13"/>
          <p:cNvPicPr>
            <a:picLocks noChangeAspect="1"/>
          </p:cNvPicPr>
          <p:nvPr/>
        </p:nvPicPr>
        <p:blipFill>
          <a:blip r:embed="rId12"/>
          <a:stretch>
            <a:fillRect/>
          </a:stretch>
        </p:blipFill>
        <p:spPr>
          <a:xfrm>
            <a:off x="5321994" y="4528999"/>
            <a:ext cx="3555306" cy="1421274"/>
          </a:xfrm>
          <a:prstGeom prst="rect">
            <a:avLst/>
          </a:prstGeom>
        </p:spPr>
        <p:style>
          <a:lnRef idx="1">
            <a:schemeClr val="dk1"/>
          </a:lnRef>
          <a:fillRef idx="2">
            <a:schemeClr val="dk1"/>
          </a:fillRef>
          <a:effectRef idx="1">
            <a:schemeClr val="dk1"/>
          </a:effectRef>
          <a:fontRef idx="minor">
            <a:schemeClr val="dk1"/>
          </a:fontRef>
        </p:style>
      </p:pic>
      <p:sp>
        <p:nvSpPr>
          <p:cNvPr id="25" name="Rounded Rectangular Callout 24"/>
          <p:cNvSpPr/>
          <p:nvPr/>
        </p:nvSpPr>
        <p:spPr>
          <a:xfrm>
            <a:off x="6973169" y="1980132"/>
            <a:ext cx="17771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Banner</a:t>
            </a:r>
            <a:endParaRPr lang="en-US" sz="1100" dirty="0">
              <a:solidFill>
                <a:prstClr val="black"/>
              </a:solidFill>
            </a:endParaRPr>
          </a:p>
        </p:txBody>
      </p:sp>
      <p:sp>
        <p:nvSpPr>
          <p:cNvPr id="26" name="Rounded Rectangular Callout 25"/>
          <p:cNvSpPr/>
          <p:nvPr/>
        </p:nvSpPr>
        <p:spPr>
          <a:xfrm>
            <a:off x="5953537" y="1326666"/>
            <a:ext cx="17771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err="1" smtClean="0">
                <a:solidFill>
                  <a:srgbClr val="0070C0"/>
                </a:solidFill>
              </a:rPr>
              <a:t>BBLearn</a:t>
            </a:r>
            <a:endParaRPr lang="en-US" sz="1100" dirty="0">
              <a:solidFill>
                <a:prstClr val="black"/>
              </a:solidFill>
            </a:endParaRPr>
          </a:p>
        </p:txBody>
      </p:sp>
      <p:sp>
        <p:nvSpPr>
          <p:cNvPr id="27" name="Rounded Rectangular Callout 26"/>
          <p:cNvSpPr/>
          <p:nvPr/>
        </p:nvSpPr>
        <p:spPr>
          <a:xfrm>
            <a:off x="933287" y="1352842"/>
            <a:ext cx="17771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DSLPs</a:t>
            </a:r>
            <a:endParaRPr lang="en-US" sz="1100" dirty="0">
              <a:solidFill>
                <a:prstClr val="black"/>
              </a:solidFill>
            </a:endParaRPr>
          </a:p>
        </p:txBody>
      </p:sp>
      <p:sp>
        <p:nvSpPr>
          <p:cNvPr id="28" name="Rounded Rectangular Callout 27"/>
          <p:cNvSpPr/>
          <p:nvPr/>
        </p:nvSpPr>
        <p:spPr>
          <a:xfrm>
            <a:off x="1470210" y="2158551"/>
            <a:ext cx="17771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Programs</a:t>
            </a:r>
            <a:endParaRPr lang="en-US" sz="1100" dirty="0">
              <a:solidFill>
                <a:prstClr val="black"/>
              </a:solidFill>
            </a:endParaRPr>
          </a:p>
        </p:txBody>
      </p:sp>
      <p:sp>
        <p:nvSpPr>
          <p:cNvPr id="29" name="Rounded Rectangular Callout 28"/>
          <p:cNvSpPr/>
          <p:nvPr/>
        </p:nvSpPr>
        <p:spPr>
          <a:xfrm>
            <a:off x="4629704" y="2316725"/>
            <a:ext cx="17771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AEFIS</a:t>
            </a:r>
            <a:endParaRPr lang="en-US" sz="1100" dirty="0">
              <a:solidFill>
                <a:prstClr val="black"/>
              </a:solidFill>
            </a:endParaRPr>
          </a:p>
        </p:txBody>
      </p:sp>
      <p:sp>
        <p:nvSpPr>
          <p:cNvPr id="30" name="Rounded Rectangular Callout 29"/>
          <p:cNvSpPr/>
          <p:nvPr/>
        </p:nvSpPr>
        <p:spPr>
          <a:xfrm>
            <a:off x="6406835" y="3349881"/>
            <a:ext cx="1777131" cy="759078"/>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Direct</a:t>
            </a:r>
          </a:p>
          <a:p>
            <a:pPr lvl="0" algn="ctr"/>
            <a:r>
              <a:rPr lang="en-US" b="1" dirty="0" smtClean="0">
                <a:solidFill>
                  <a:srgbClr val="0070C0"/>
                </a:solidFill>
              </a:rPr>
              <a:t>Assessments</a:t>
            </a:r>
            <a:endParaRPr lang="en-US" sz="1100" dirty="0">
              <a:solidFill>
                <a:prstClr val="black"/>
              </a:solidFill>
            </a:endParaRPr>
          </a:p>
        </p:txBody>
      </p:sp>
      <p:sp>
        <p:nvSpPr>
          <p:cNvPr id="31" name="Rounded Rectangular Callout 30"/>
          <p:cNvSpPr/>
          <p:nvPr/>
        </p:nvSpPr>
        <p:spPr>
          <a:xfrm>
            <a:off x="6406835" y="4661856"/>
            <a:ext cx="17771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Surveys</a:t>
            </a:r>
            <a:endParaRPr lang="en-US" sz="1100" dirty="0">
              <a:solidFill>
                <a:prstClr val="black"/>
              </a:solidFill>
            </a:endParaRPr>
          </a:p>
        </p:txBody>
      </p:sp>
      <p:sp>
        <p:nvSpPr>
          <p:cNvPr id="32" name="Rounded Rectangular Callout 31"/>
          <p:cNvSpPr/>
          <p:nvPr/>
        </p:nvSpPr>
        <p:spPr>
          <a:xfrm>
            <a:off x="2065781" y="2995183"/>
            <a:ext cx="17771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Course</a:t>
            </a:r>
            <a:endParaRPr lang="en-US" sz="1100" dirty="0">
              <a:solidFill>
                <a:prstClr val="black"/>
              </a:solidFill>
            </a:endParaRPr>
          </a:p>
        </p:txBody>
      </p:sp>
      <p:sp>
        <p:nvSpPr>
          <p:cNvPr id="33" name="Rounded Rectangular Callout 32"/>
          <p:cNvSpPr/>
          <p:nvPr/>
        </p:nvSpPr>
        <p:spPr>
          <a:xfrm>
            <a:off x="2467906" y="3729420"/>
            <a:ext cx="1862217" cy="1096579"/>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0070C0"/>
                </a:solidFill>
              </a:rPr>
              <a:t>Learner Centered</a:t>
            </a:r>
          </a:p>
          <a:p>
            <a:pPr lvl="0" algn="ctr"/>
            <a:r>
              <a:rPr lang="en-US" b="1" dirty="0" smtClean="0">
                <a:solidFill>
                  <a:srgbClr val="0070C0"/>
                </a:solidFill>
              </a:rPr>
              <a:t>Syllabus</a:t>
            </a:r>
            <a:endParaRPr lang="en-US" sz="1100" dirty="0">
              <a:solidFill>
                <a:prstClr val="black"/>
              </a:solidFill>
            </a:endParaRPr>
          </a:p>
        </p:txBody>
      </p:sp>
    </p:spTree>
    <p:extLst>
      <p:ext uri="{BB962C8B-B14F-4D97-AF65-F5344CB8AC3E}">
        <p14:creationId xmlns:p14="http://schemas.microsoft.com/office/powerpoint/2010/main" val="24806552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Addressing Competencies </a:t>
            </a:r>
            <a:br>
              <a:rPr lang="en-US" sz="2800" b="1" dirty="0" smtClean="0"/>
            </a:br>
            <a:r>
              <a:rPr lang="en-US" sz="2800" b="1" dirty="0" smtClean="0"/>
              <a:t>in HMP CBMP</a:t>
            </a:r>
            <a:endParaRPr lang="en-US" sz="2800" b="1" dirty="0"/>
          </a:p>
        </p:txBody>
      </p:sp>
      <p:pic>
        <p:nvPicPr>
          <p:cNvPr id="5" name="Picture 4"/>
          <p:cNvPicPr>
            <a:picLocks noChangeAspect="1"/>
          </p:cNvPicPr>
          <p:nvPr/>
        </p:nvPicPr>
        <p:blipFill>
          <a:blip r:embed="rId2"/>
          <a:stretch>
            <a:fillRect/>
          </a:stretch>
        </p:blipFill>
        <p:spPr>
          <a:xfrm>
            <a:off x="338964" y="1417638"/>
            <a:ext cx="3874265" cy="4303095"/>
          </a:xfrm>
          <a:prstGeom prst="rect">
            <a:avLst/>
          </a:prstGeom>
          <a:ln>
            <a:solidFill>
              <a:srgbClr val="800000"/>
            </a:solidFill>
          </a:ln>
        </p:spPr>
      </p:pic>
      <p:pic>
        <p:nvPicPr>
          <p:cNvPr id="6" name="Picture 5"/>
          <p:cNvPicPr>
            <a:picLocks noChangeAspect="1"/>
          </p:cNvPicPr>
          <p:nvPr/>
        </p:nvPicPr>
        <p:blipFill>
          <a:blip r:embed="rId3"/>
          <a:stretch>
            <a:fillRect/>
          </a:stretch>
        </p:blipFill>
        <p:spPr>
          <a:xfrm>
            <a:off x="1213860" y="1973972"/>
            <a:ext cx="3668283" cy="399782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866820" y="2425217"/>
            <a:ext cx="3009091" cy="3996808"/>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4408073" y="3136376"/>
            <a:ext cx="2935675" cy="3466752"/>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a:off x="5875911" y="3416526"/>
            <a:ext cx="2810889" cy="3186602"/>
          </a:xfrm>
          <a:prstGeom prst="rect">
            <a:avLst/>
          </a:prstGeom>
          <a:ln>
            <a:solidFill>
              <a:schemeClr val="tx1"/>
            </a:solidFill>
          </a:ln>
        </p:spPr>
      </p:pic>
    </p:spTree>
    <p:extLst>
      <p:ext uri="{BB962C8B-B14F-4D97-AF65-F5344CB8AC3E}">
        <p14:creationId xmlns:p14="http://schemas.microsoft.com/office/powerpoint/2010/main" val="1916496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762"/>
          </a:xfrm>
        </p:spPr>
        <p:txBody>
          <a:bodyPr/>
          <a:lstStyle/>
          <a:p>
            <a:r>
              <a:rPr lang="en-US" sz="2400" b="1" dirty="0" smtClean="0"/>
              <a:t>Proposed Student Self-Assessment and</a:t>
            </a:r>
            <a:br>
              <a:rPr lang="en-US" sz="2400" b="1" dirty="0" smtClean="0"/>
            </a:br>
            <a:r>
              <a:rPr lang="en-US" sz="2400" b="1" dirty="0" smtClean="0"/>
              <a:t> Individualize Assessment via CBMP</a:t>
            </a:r>
            <a:br>
              <a:rPr lang="en-US" sz="2400" b="1" dirty="0" smtClean="0"/>
            </a:br>
            <a:r>
              <a:rPr lang="en-US" sz="2400" b="1" dirty="0" smtClean="0"/>
              <a:t> Advisor</a:t>
            </a:r>
            <a:endParaRPr lang="en-US" sz="2400" b="1" dirty="0"/>
          </a:p>
        </p:txBody>
      </p:sp>
      <p:pic>
        <p:nvPicPr>
          <p:cNvPr id="4" name="Picture 3"/>
          <p:cNvPicPr>
            <a:picLocks noChangeAspect="1"/>
          </p:cNvPicPr>
          <p:nvPr/>
        </p:nvPicPr>
        <p:blipFill>
          <a:blip r:embed="rId2"/>
          <a:stretch>
            <a:fillRect/>
          </a:stretch>
        </p:blipFill>
        <p:spPr>
          <a:xfrm>
            <a:off x="44387" y="1143000"/>
            <a:ext cx="3874327" cy="2592292"/>
          </a:xfrm>
          <a:prstGeom prst="rect">
            <a:avLst/>
          </a:prstGeom>
        </p:spPr>
      </p:pic>
      <p:pic>
        <p:nvPicPr>
          <p:cNvPr id="5" name="Picture 4"/>
          <p:cNvPicPr>
            <a:picLocks noChangeAspect="1"/>
          </p:cNvPicPr>
          <p:nvPr/>
        </p:nvPicPr>
        <p:blipFill>
          <a:blip r:embed="rId3"/>
          <a:stretch>
            <a:fillRect/>
          </a:stretch>
        </p:blipFill>
        <p:spPr>
          <a:xfrm>
            <a:off x="552450" y="1492286"/>
            <a:ext cx="4851400" cy="3324947"/>
          </a:xfrm>
          <a:prstGeom prst="rect">
            <a:avLst/>
          </a:prstGeom>
        </p:spPr>
      </p:pic>
      <p:pic>
        <p:nvPicPr>
          <p:cNvPr id="6" name="Picture 5"/>
          <p:cNvPicPr>
            <a:picLocks noChangeAspect="1"/>
          </p:cNvPicPr>
          <p:nvPr/>
        </p:nvPicPr>
        <p:blipFill>
          <a:blip r:embed="rId4"/>
          <a:stretch>
            <a:fillRect/>
          </a:stretch>
        </p:blipFill>
        <p:spPr>
          <a:xfrm>
            <a:off x="1530350" y="2029879"/>
            <a:ext cx="4483100" cy="2645687"/>
          </a:xfrm>
          <a:prstGeom prst="rect">
            <a:avLst/>
          </a:prstGeom>
        </p:spPr>
      </p:pic>
      <p:pic>
        <p:nvPicPr>
          <p:cNvPr id="7" name="Picture 6"/>
          <p:cNvPicPr>
            <a:picLocks noChangeAspect="1"/>
          </p:cNvPicPr>
          <p:nvPr/>
        </p:nvPicPr>
        <p:blipFill>
          <a:blip r:embed="rId5"/>
          <a:stretch>
            <a:fillRect/>
          </a:stretch>
        </p:blipFill>
        <p:spPr>
          <a:xfrm>
            <a:off x="2571750" y="2673859"/>
            <a:ext cx="5092700" cy="3520814"/>
          </a:xfrm>
          <a:prstGeom prst="rect">
            <a:avLst/>
          </a:prstGeom>
        </p:spPr>
      </p:pic>
      <p:pic>
        <p:nvPicPr>
          <p:cNvPr id="8" name="Picture 7"/>
          <p:cNvPicPr>
            <a:picLocks noChangeAspect="1"/>
          </p:cNvPicPr>
          <p:nvPr/>
        </p:nvPicPr>
        <p:blipFill>
          <a:blip r:embed="rId6"/>
          <a:stretch>
            <a:fillRect/>
          </a:stretch>
        </p:blipFill>
        <p:spPr>
          <a:xfrm>
            <a:off x="3644900" y="3154760"/>
            <a:ext cx="4914900" cy="3219411"/>
          </a:xfrm>
          <a:prstGeom prst="rect">
            <a:avLst/>
          </a:prstGeom>
        </p:spPr>
      </p:pic>
    </p:spTree>
    <p:extLst>
      <p:ext uri="{BB962C8B-B14F-4D97-AF65-F5344CB8AC3E}">
        <p14:creationId xmlns:p14="http://schemas.microsoft.com/office/powerpoint/2010/main" val="352603280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800" b="1" dirty="0" smtClean="0"/>
              <a:t>Blending Together Coursework, </a:t>
            </a:r>
            <a:br>
              <a:rPr lang="en-US" sz="2800" b="1" dirty="0" smtClean="0"/>
            </a:br>
            <a:r>
              <a:rPr lang="en-US" sz="2800" b="1" dirty="0" smtClean="0"/>
              <a:t>Mentoring and Non-curricular Learning Activities</a:t>
            </a:r>
            <a:endParaRPr lang="en-US" sz="2800" b="1" dirty="0"/>
          </a:p>
        </p:txBody>
      </p:sp>
      <p:sp>
        <p:nvSpPr>
          <p:cNvPr id="3" name="Content Placeholder 2"/>
          <p:cNvSpPr>
            <a:spLocks noGrp="1"/>
          </p:cNvSpPr>
          <p:nvPr>
            <p:ph idx="1"/>
          </p:nvPr>
        </p:nvSpPr>
        <p:spPr/>
        <p:txBody>
          <a:bodyPr>
            <a:normAutofit fontScale="92500" lnSpcReduction="10000"/>
          </a:bodyPr>
          <a:lstStyle/>
          <a:p>
            <a:r>
              <a:rPr lang="en-US" dirty="0" smtClean="0"/>
              <a:t>Pre-Post Assessment Course Assessment</a:t>
            </a:r>
          </a:p>
          <a:p>
            <a:r>
              <a:rPr lang="en-US" dirty="0" smtClean="0"/>
              <a:t>Student Self-Assessment</a:t>
            </a:r>
          </a:p>
          <a:p>
            <a:r>
              <a:rPr lang="en-US" dirty="0" smtClean="0"/>
              <a:t>Grading Rubrics</a:t>
            </a:r>
          </a:p>
          <a:p>
            <a:r>
              <a:rPr lang="en-US" dirty="0" smtClean="0"/>
              <a:t>AEFIS Assessment</a:t>
            </a:r>
          </a:p>
          <a:p>
            <a:r>
              <a:rPr lang="en-US" dirty="0" smtClean="0"/>
              <a:t>AEFIS Course Evaluations</a:t>
            </a:r>
          </a:p>
          <a:p>
            <a:r>
              <a:rPr lang="en-US" dirty="0" smtClean="0"/>
              <a:t>Individualize Learning Activities  (CBMP, Independent Study, Non-Curricular Learning Activities)</a:t>
            </a:r>
          </a:p>
          <a:p>
            <a:r>
              <a:rPr lang="en-US" dirty="0" smtClean="0"/>
              <a:t>Program Assessment </a:t>
            </a:r>
            <a:endParaRPr lang="en-US" dirty="0"/>
          </a:p>
        </p:txBody>
      </p:sp>
    </p:spTree>
    <p:extLst>
      <p:ext uri="{BB962C8B-B14F-4D97-AF65-F5344CB8AC3E}">
        <p14:creationId xmlns:p14="http://schemas.microsoft.com/office/powerpoint/2010/main" val="36388703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04" y="1983736"/>
            <a:ext cx="8229600" cy="2291708"/>
          </a:xfrm>
        </p:spPr>
        <p:txBody>
          <a:bodyPr/>
          <a:lstStyle/>
          <a:p>
            <a:r>
              <a:rPr lang="en-US" dirty="0" smtClean="0"/>
              <a:t>Thank You!</a:t>
            </a:r>
            <a:br>
              <a:rPr lang="en-US" dirty="0" smtClean="0"/>
            </a:br>
            <a:r>
              <a:rPr lang="en-US" dirty="0" smtClean="0"/>
              <a:t/>
            </a:r>
            <a:br>
              <a:rPr lang="en-US" dirty="0" smtClean="0"/>
            </a:br>
            <a:r>
              <a:rPr lang="en-US" dirty="0" smtClean="0"/>
              <a:t>Questions?</a:t>
            </a:r>
            <a:endParaRPr lang="en-US" dirty="0"/>
          </a:p>
        </p:txBody>
      </p:sp>
    </p:spTree>
    <p:extLst>
      <p:ext uri="{BB962C8B-B14F-4D97-AF65-F5344CB8AC3E}">
        <p14:creationId xmlns:p14="http://schemas.microsoft.com/office/powerpoint/2010/main" val="160872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97195"/>
            <a:ext cx="8229600" cy="645115"/>
          </a:xfrm>
        </p:spPr>
        <p:txBody>
          <a:bodyPr/>
          <a:lstStyle/>
          <a:p>
            <a:r>
              <a:rPr lang="en-US" sz="2800" dirty="0" smtClean="0"/>
              <a:t>Program Mapping Package for SPH</a:t>
            </a:r>
            <a:endParaRPr lang="en-US" sz="2800" dirty="0"/>
          </a:p>
        </p:txBody>
      </p:sp>
      <p:pic>
        <p:nvPicPr>
          <p:cNvPr id="3" name="Picture 2"/>
          <p:cNvPicPr>
            <a:picLocks noChangeAspect="1"/>
          </p:cNvPicPr>
          <p:nvPr/>
        </p:nvPicPr>
        <p:blipFill>
          <a:blip r:embed="rId2"/>
          <a:stretch>
            <a:fillRect/>
          </a:stretch>
        </p:blipFill>
        <p:spPr>
          <a:xfrm>
            <a:off x="716176" y="1417638"/>
            <a:ext cx="2033845" cy="2038499"/>
          </a:xfrm>
          <a:prstGeom prst="rect">
            <a:avLst/>
          </a:prstGeom>
        </p:spPr>
      </p:pic>
      <p:pic>
        <p:nvPicPr>
          <p:cNvPr id="5" name="Picture 4"/>
          <p:cNvPicPr>
            <a:picLocks noChangeAspect="1"/>
          </p:cNvPicPr>
          <p:nvPr/>
        </p:nvPicPr>
        <p:blipFill>
          <a:blip r:embed="rId3"/>
          <a:stretch>
            <a:fillRect/>
          </a:stretch>
        </p:blipFill>
        <p:spPr>
          <a:xfrm>
            <a:off x="237713" y="2284272"/>
            <a:ext cx="1878773" cy="1497013"/>
          </a:xfrm>
          <a:prstGeom prst="rect">
            <a:avLst/>
          </a:prstGeom>
        </p:spPr>
      </p:pic>
      <p:pic>
        <p:nvPicPr>
          <p:cNvPr id="6" name="Picture 5"/>
          <p:cNvPicPr>
            <a:picLocks noChangeAspect="1"/>
          </p:cNvPicPr>
          <p:nvPr/>
        </p:nvPicPr>
        <p:blipFill>
          <a:blip r:embed="rId4"/>
          <a:stretch>
            <a:fillRect/>
          </a:stretch>
        </p:blipFill>
        <p:spPr>
          <a:xfrm>
            <a:off x="1258838" y="3043905"/>
            <a:ext cx="1715295" cy="1474759"/>
          </a:xfrm>
          <a:prstGeom prst="rect">
            <a:avLst/>
          </a:prstGeom>
        </p:spPr>
      </p:pic>
      <p:pic>
        <p:nvPicPr>
          <p:cNvPr id="8" name="Picture 7"/>
          <p:cNvPicPr>
            <a:picLocks noChangeAspect="1"/>
          </p:cNvPicPr>
          <p:nvPr/>
        </p:nvPicPr>
        <p:blipFill>
          <a:blip r:embed="rId5"/>
          <a:stretch>
            <a:fillRect/>
          </a:stretch>
        </p:blipFill>
        <p:spPr>
          <a:xfrm>
            <a:off x="198239" y="3781285"/>
            <a:ext cx="1985582" cy="1702569"/>
          </a:xfrm>
          <a:prstGeom prst="rect">
            <a:avLst/>
          </a:prstGeom>
        </p:spPr>
      </p:pic>
      <p:pic>
        <p:nvPicPr>
          <p:cNvPr id="10" name="Picture 9"/>
          <p:cNvPicPr>
            <a:picLocks noChangeAspect="1"/>
          </p:cNvPicPr>
          <p:nvPr/>
        </p:nvPicPr>
        <p:blipFill>
          <a:blip r:embed="rId6"/>
          <a:stretch>
            <a:fillRect/>
          </a:stretch>
        </p:blipFill>
        <p:spPr>
          <a:xfrm>
            <a:off x="977735" y="4374199"/>
            <a:ext cx="2277502" cy="1756638"/>
          </a:xfrm>
          <a:prstGeom prst="rect">
            <a:avLst/>
          </a:prstGeom>
        </p:spPr>
      </p:pic>
      <p:pic>
        <p:nvPicPr>
          <p:cNvPr id="11" name="Picture 10"/>
          <p:cNvPicPr>
            <a:picLocks noChangeAspect="1"/>
          </p:cNvPicPr>
          <p:nvPr/>
        </p:nvPicPr>
        <p:blipFill>
          <a:blip r:embed="rId7"/>
          <a:stretch>
            <a:fillRect/>
          </a:stretch>
        </p:blipFill>
        <p:spPr>
          <a:xfrm>
            <a:off x="3412014" y="1417638"/>
            <a:ext cx="1446838" cy="2034839"/>
          </a:xfrm>
          <a:prstGeom prst="rect">
            <a:avLst/>
          </a:prstGeom>
        </p:spPr>
      </p:pic>
      <p:pic>
        <p:nvPicPr>
          <p:cNvPr id="12" name="Picture 11"/>
          <p:cNvPicPr>
            <a:picLocks noChangeAspect="1"/>
          </p:cNvPicPr>
          <p:nvPr/>
        </p:nvPicPr>
        <p:blipFill>
          <a:blip r:embed="rId8"/>
          <a:stretch>
            <a:fillRect/>
          </a:stretch>
        </p:blipFill>
        <p:spPr>
          <a:xfrm>
            <a:off x="3605862" y="4113881"/>
            <a:ext cx="2226954" cy="2261519"/>
          </a:xfrm>
          <a:prstGeom prst="rect">
            <a:avLst/>
          </a:prstGeom>
        </p:spPr>
      </p:pic>
      <p:pic>
        <p:nvPicPr>
          <p:cNvPr id="13" name="Picture 12"/>
          <p:cNvPicPr>
            <a:picLocks noChangeAspect="1"/>
          </p:cNvPicPr>
          <p:nvPr/>
        </p:nvPicPr>
        <p:blipFill>
          <a:blip r:embed="rId9"/>
          <a:stretch>
            <a:fillRect/>
          </a:stretch>
        </p:blipFill>
        <p:spPr>
          <a:xfrm>
            <a:off x="5964687" y="2362072"/>
            <a:ext cx="2722113" cy="2188129"/>
          </a:xfrm>
          <a:prstGeom prst="rect">
            <a:avLst/>
          </a:prstGeom>
        </p:spPr>
      </p:pic>
      <p:sp>
        <p:nvSpPr>
          <p:cNvPr id="14" name="Rounded Rectangular Callout 13"/>
          <p:cNvSpPr/>
          <p:nvPr/>
        </p:nvSpPr>
        <p:spPr>
          <a:xfrm>
            <a:off x="1211406" y="2565064"/>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Course Catalog Details in AEFIS</a:t>
            </a:r>
            <a:endParaRPr lang="en-US" sz="1000" dirty="0">
              <a:solidFill>
                <a:prstClr val="black"/>
              </a:solidFill>
            </a:endParaRPr>
          </a:p>
        </p:txBody>
      </p:sp>
      <p:sp>
        <p:nvSpPr>
          <p:cNvPr id="15" name="Rounded Rectangular Callout 14"/>
          <p:cNvSpPr/>
          <p:nvPr/>
        </p:nvSpPr>
        <p:spPr>
          <a:xfrm>
            <a:off x="3964678" y="2122651"/>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Drexel Student Learning Priorities – DSLP’s </a:t>
            </a:r>
            <a:endParaRPr lang="en-US" sz="1000" dirty="0">
              <a:solidFill>
                <a:prstClr val="black"/>
              </a:solidFill>
            </a:endParaRPr>
          </a:p>
        </p:txBody>
      </p:sp>
      <p:sp>
        <p:nvSpPr>
          <p:cNvPr id="16" name="Rounded Rectangular Callout 15"/>
          <p:cNvSpPr/>
          <p:nvPr/>
        </p:nvSpPr>
        <p:spPr>
          <a:xfrm>
            <a:off x="4450240" y="5244433"/>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Program Outcomes</a:t>
            </a:r>
          </a:p>
          <a:p>
            <a:pPr lvl="0" algn="ctr"/>
            <a:r>
              <a:rPr lang="en-US" sz="1400" b="1" dirty="0" smtClean="0">
                <a:solidFill>
                  <a:srgbClr val="0070C0"/>
                </a:solidFill>
              </a:rPr>
              <a:t> in AEFIS</a:t>
            </a:r>
            <a:endParaRPr lang="en-US" sz="1000" dirty="0">
              <a:solidFill>
                <a:prstClr val="black"/>
              </a:solidFill>
            </a:endParaRPr>
          </a:p>
        </p:txBody>
      </p:sp>
      <p:sp>
        <p:nvSpPr>
          <p:cNvPr id="17" name="Rounded Rectangular Callout 16"/>
          <p:cNvSpPr/>
          <p:nvPr/>
        </p:nvSpPr>
        <p:spPr>
          <a:xfrm>
            <a:off x="6352278" y="3359535"/>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Manual Mapping Template</a:t>
            </a:r>
            <a:endParaRPr lang="en-US" sz="1000" dirty="0">
              <a:solidFill>
                <a:prstClr val="black"/>
              </a:solidFill>
            </a:endParaRPr>
          </a:p>
        </p:txBody>
      </p:sp>
    </p:spTree>
    <p:extLst>
      <p:ext uri="{BB962C8B-B14F-4D97-AF65-F5344CB8AC3E}">
        <p14:creationId xmlns:p14="http://schemas.microsoft.com/office/powerpoint/2010/main" val="806008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442" y="447798"/>
            <a:ext cx="8229600" cy="1143000"/>
          </a:xfrm>
        </p:spPr>
        <p:txBody>
          <a:bodyPr/>
          <a:lstStyle/>
          <a:p>
            <a:r>
              <a:rPr lang="en-US" sz="2800" b="1" dirty="0" smtClean="0"/>
              <a:t>AEFIS Course Catalog </a:t>
            </a:r>
            <a:endParaRPr lang="en-US" sz="2800" b="1" dirty="0"/>
          </a:p>
        </p:txBody>
      </p:sp>
      <p:pic>
        <p:nvPicPr>
          <p:cNvPr id="2" name="Picture 1"/>
          <p:cNvPicPr>
            <a:picLocks noChangeAspect="1"/>
          </p:cNvPicPr>
          <p:nvPr/>
        </p:nvPicPr>
        <p:blipFill>
          <a:blip r:embed="rId2"/>
          <a:stretch>
            <a:fillRect/>
          </a:stretch>
        </p:blipFill>
        <p:spPr>
          <a:xfrm>
            <a:off x="197442" y="1407063"/>
            <a:ext cx="8342866" cy="5214291"/>
          </a:xfrm>
          <a:prstGeom prst="rect">
            <a:avLst/>
          </a:prstGeom>
        </p:spPr>
      </p:pic>
      <p:sp>
        <p:nvSpPr>
          <p:cNvPr id="9" name="Rounded Rectangular Callout 8"/>
          <p:cNvSpPr/>
          <p:nvPr/>
        </p:nvSpPr>
        <p:spPr>
          <a:xfrm>
            <a:off x="3910835" y="3756375"/>
            <a:ext cx="2043831" cy="478841"/>
          </a:xfrm>
          <a:prstGeom prst="wedgeRoundRectCallout">
            <a:avLst>
              <a:gd name="adj1" fmla="val -75399"/>
              <a:gd name="adj2" fmla="val 138735"/>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Course Wide Objectives</a:t>
            </a:r>
          </a:p>
          <a:p>
            <a:pPr lvl="0" algn="ctr"/>
            <a:r>
              <a:rPr lang="en-US" sz="1400" b="1" dirty="0" smtClean="0">
                <a:solidFill>
                  <a:srgbClr val="0070C0"/>
                </a:solidFill>
              </a:rPr>
              <a:t>In AEFIS</a:t>
            </a:r>
            <a:endParaRPr lang="en-US" sz="1000" dirty="0">
              <a:solidFill>
                <a:prstClr val="black"/>
              </a:solidFill>
            </a:endParaRPr>
          </a:p>
        </p:txBody>
      </p:sp>
      <p:sp>
        <p:nvSpPr>
          <p:cNvPr id="11" name="Rounded Rectangular Callout 10"/>
          <p:cNvSpPr/>
          <p:nvPr/>
        </p:nvSpPr>
        <p:spPr>
          <a:xfrm>
            <a:off x="1095141" y="1351377"/>
            <a:ext cx="2043831" cy="478841"/>
          </a:xfrm>
          <a:prstGeom prst="wedgeRoundRectCallout">
            <a:avLst>
              <a:gd name="adj1" fmla="val -40348"/>
              <a:gd name="adj2" fmla="val 193133"/>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Access Historical Data</a:t>
            </a:r>
          </a:p>
          <a:p>
            <a:pPr lvl="0" algn="ctr"/>
            <a:r>
              <a:rPr lang="en-US" sz="1400" b="1" dirty="0" smtClean="0">
                <a:solidFill>
                  <a:srgbClr val="0070C0"/>
                </a:solidFill>
              </a:rPr>
              <a:t>In AEFIS</a:t>
            </a:r>
            <a:endParaRPr lang="en-US" sz="1000" dirty="0">
              <a:solidFill>
                <a:prstClr val="black"/>
              </a:solidFill>
            </a:endParaRPr>
          </a:p>
        </p:txBody>
      </p:sp>
      <p:sp>
        <p:nvSpPr>
          <p:cNvPr id="13" name="Rounded Rectangular Callout 12"/>
          <p:cNvSpPr/>
          <p:nvPr/>
        </p:nvSpPr>
        <p:spPr>
          <a:xfrm>
            <a:off x="6496477" y="1649613"/>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Syllabus Defaults</a:t>
            </a:r>
          </a:p>
          <a:p>
            <a:pPr lvl="0" algn="ctr"/>
            <a:r>
              <a:rPr lang="en-US" sz="1400" b="1" dirty="0" smtClean="0">
                <a:solidFill>
                  <a:srgbClr val="0070C0"/>
                </a:solidFill>
              </a:rPr>
              <a:t>In AEFIS</a:t>
            </a:r>
            <a:endParaRPr lang="en-US" sz="1000" dirty="0">
              <a:solidFill>
                <a:prstClr val="black"/>
              </a:solidFill>
            </a:endParaRPr>
          </a:p>
        </p:txBody>
      </p:sp>
    </p:spTree>
    <p:extLst>
      <p:ext uri="{BB962C8B-B14F-4D97-AF65-F5344CB8AC3E}">
        <p14:creationId xmlns:p14="http://schemas.microsoft.com/office/powerpoint/2010/main" val="1673469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6164"/>
            <a:ext cx="8229600" cy="731473"/>
          </a:xfrm>
        </p:spPr>
        <p:txBody>
          <a:bodyPr/>
          <a:lstStyle/>
          <a:p>
            <a:r>
              <a:rPr lang="en-US" sz="2800" dirty="0" smtClean="0"/>
              <a:t>Program Mapping</a:t>
            </a:r>
            <a:endParaRPr lang="en-US" sz="2800" dirty="0"/>
          </a:p>
        </p:txBody>
      </p:sp>
      <p:pic>
        <p:nvPicPr>
          <p:cNvPr id="3" name="Picture 2"/>
          <p:cNvPicPr>
            <a:picLocks noChangeAspect="1"/>
          </p:cNvPicPr>
          <p:nvPr/>
        </p:nvPicPr>
        <p:blipFill>
          <a:blip r:embed="rId2"/>
          <a:stretch>
            <a:fillRect/>
          </a:stretch>
        </p:blipFill>
        <p:spPr>
          <a:xfrm>
            <a:off x="457201" y="1275630"/>
            <a:ext cx="8307316" cy="5151756"/>
          </a:xfrm>
          <a:prstGeom prst="rect">
            <a:avLst/>
          </a:prstGeom>
        </p:spPr>
      </p:pic>
      <p:sp>
        <p:nvSpPr>
          <p:cNvPr id="8" name="Rounded Rectangular Callout 7"/>
          <p:cNvSpPr/>
          <p:nvPr/>
        </p:nvSpPr>
        <p:spPr>
          <a:xfrm>
            <a:off x="7100169" y="3299349"/>
            <a:ext cx="2043831" cy="478841"/>
          </a:xfrm>
          <a:prstGeom prst="wedgeRoundRectCallout">
            <a:avLst>
              <a:gd name="adj1" fmla="val -34772"/>
              <a:gd name="adj2" fmla="val 63937"/>
              <a:gd name="adj3" fmla="val 16667"/>
            </a:avLst>
          </a:prstGeom>
          <a:solidFill>
            <a:srgbClr val="E0FF60">
              <a:alpha val="85098"/>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rgbClr val="0070C0"/>
                </a:solidFill>
              </a:rPr>
              <a:t>Manual Mapping Template</a:t>
            </a:r>
            <a:endParaRPr lang="en-US" sz="1000" dirty="0">
              <a:solidFill>
                <a:prstClr val="black"/>
              </a:solidFill>
            </a:endParaRPr>
          </a:p>
        </p:txBody>
      </p:sp>
    </p:spTree>
    <p:extLst>
      <p:ext uri="{BB962C8B-B14F-4D97-AF65-F5344CB8AC3E}">
        <p14:creationId xmlns:p14="http://schemas.microsoft.com/office/powerpoint/2010/main" val="39945281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1147</TotalTime>
  <Words>900</Words>
  <Application>Microsoft Macintosh PowerPoint</Application>
  <PresentationFormat>On-screen Show (4:3)</PresentationFormat>
  <Paragraphs>187</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Customizing Student Competencies through Direct Learning Assessment of Program Outcomes </vt:lpstr>
      <vt:lpstr> The achievement of customized student competencies is (1) the aspiration of academic institutes, (2) the dream of students and (3) the expectation of employers.  The delivery of uniform competencies across face-to-face, hybrid and online formats is critical to ensure quality education for all students independent of the mode of delivery. The focus of this session is to demonstrate how direct and indirect assessment of program level outcomes can enhance the quality of student competencies.   </vt:lpstr>
      <vt:lpstr>Objective</vt:lpstr>
      <vt:lpstr>Presentation Outline </vt:lpstr>
      <vt:lpstr>Objective 1: Identify models that show how university, school, program policies can be modified to create a narrative and framework for learning assessment. Outline 1: Illustrate how program policies can be reframed to align programs level outcomes to course outcomes.  </vt:lpstr>
      <vt:lpstr>A Need for a Simpler Overview…</vt:lpstr>
      <vt:lpstr>Program Mapping Package for SPH</vt:lpstr>
      <vt:lpstr>AEFIS Course Catalog </vt:lpstr>
      <vt:lpstr>Program Mapping</vt:lpstr>
      <vt:lpstr>Grouping Program Outcomes Program</vt:lpstr>
      <vt:lpstr>Mapping Program Outcomes to Courses</vt:lpstr>
      <vt:lpstr>Map Program Outcomes to Course Objectives</vt:lpstr>
      <vt:lpstr>Map Program Outcomes to Course Objectives</vt:lpstr>
      <vt:lpstr>Map Program Outcomes to Course Objectives</vt:lpstr>
      <vt:lpstr>Objective</vt:lpstr>
      <vt:lpstr>Presentation Outline </vt:lpstr>
      <vt:lpstr>Updated Mapping Template with  Direct Assessment </vt:lpstr>
      <vt:lpstr>Updated Mapping Template with  Direct Assessment </vt:lpstr>
      <vt:lpstr>Updated Mapping Template with  Direct Assessment </vt:lpstr>
      <vt:lpstr>Managing Direct Assessments</vt:lpstr>
      <vt:lpstr>Blooms Taxonomy</vt:lpstr>
      <vt:lpstr>Quality Matters Rubric</vt:lpstr>
      <vt:lpstr>Alignment to Direct Assessments</vt:lpstr>
      <vt:lpstr>Transitioning from Grades to Competencies</vt:lpstr>
      <vt:lpstr>Grade book</vt:lpstr>
      <vt:lpstr>Program Outcome Columns in Grade book</vt:lpstr>
      <vt:lpstr>AEFIS Direct Assessment Template</vt:lpstr>
      <vt:lpstr>Direct Assessment in AEFIS</vt:lpstr>
      <vt:lpstr>Summary Dashboard of  Direct Assessments</vt:lpstr>
      <vt:lpstr>Program Outcome 1 </vt:lpstr>
      <vt:lpstr>Program Outcome 2 </vt:lpstr>
      <vt:lpstr>Program Outcome 3 </vt:lpstr>
      <vt:lpstr>Program Outcome 4 </vt:lpstr>
      <vt:lpstr>Program Outcome 5 </vt:lpstr>
      <vt:lpstr>Program Outcome 6  </vt:lpstr>
      <vt:lpstr>Assignment: Salud Digna Rubric Report</vt:lpstr>
      <vt:lpstr>Project Mgmt Rubric Report</vt:lpstr>
      <vt:lpstr>Working Capital Rubric Report</vt:lpstr>
      <vt:lpstr>DLS Rubric Report</vt:lpstr>
      <vt:lpstr>AethenaHealth Rubric Report</vt:lpstr>
      <vt:lpstr>Paul Levy Report</vt:lpstr>
      <vt:lpstr>Presentation Outline </vt:lpstr>
      <vt:lpstr>AEFIS Midcourse Results</vt:lpstr>
      <vt:lpstr>Activity Completion Rates</vt:lpstr>
      <vt:lpstr>Fall Semester 2013</vt:lpstr>
      <vt:lpstr>Fall Semester 2013</vt:lpstr>
      <vt:lpstr>Fall Semester 2012</vt:lpstr>
      <vt:lpstr>Fall Semester 2012</vt:lpstr>
      <vt:lpstr>Public Heath Outcomes and  DSLP 4 – Information Literacy</vt:lpstr>
      <vt:lpstr>Public Heath Outcomes and  DSLP 2 – Critical Thinking</vt:lpstr>
      <vt:lpstr>Public Heath Outcomes and  DSLP 8 – Leadership</vt:lpstr>
      <vt:lpstr>Public Heath Outcomes and  DSLP 7 – Global Competency</vt:lpstr>
      <vt:lpstr>Modify Program Mapping PBHL 600 ES – Health Management </vt:lpstr>
      <vt:lpstr>Modify Program Mapping  for DSLPs for PBHL 600ES</vt:lpstr>
      <vt:lpstr>Objective</vt:lpstr>
      <vt:lpstr>Presentation Outline </vt:lpstr>
      <vt:lpstr>Expanded Competency Mapping into LMs</vt:lpstr>
      <vt:lpstr>Expanded Competency Mapping into Learning Activities</vt:lpstr>
      <vt:lpstr>Interventions</vt:lpstr>
      <vt:lpstr>Addressing Competencies  in HMP CBMP</vt:lpstr>
      <vt:lpstr>Proposed Student Self-Assessment and  Individualize Assessment via CBMP  Advisor</vt:lpstr>
      <vt:lpstr>Blending Together Coursework,  Mentoring and Non-curricular Learning Activities</vt:lpstr>
      <vt:lpstr>Thank You!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Direct Assessments of Program Level Outcomes/DSLPs</dc:title>
  <dc:creator>Setup</dc:creator>
  <cp:lastModifiedBy>Setup</cp:lastModifiedBy>
  <cp:revision>56</cp:revision>
  <dcterms:created xsi:type="dcterms:W3CDTF">2013-11-05T21:52:03Z</dcterms:created>
  <dcterms:modified xsi:type="dcterms:W3CDTF">2014-08-27T13:28:34Z</dcterms:modified>
</cp:coreProperties>
</file>