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73" r:id="rId5"/>
    <p:sldId id="259" r:id="rId6"/>
    <p:sldId id="287" r:id="rId7"/>
    <p:sldId id="278" r:id="rId8"/>
    <p:sldId id="277" r:id="rId9"/>
    <p:sldId id="279" r:id="rId10"/>
    <p:sldId id="280" r:id="rId11"/>
    <p:sldId id="281" r:id="rId12"/>
    <p:sldId id="282" r:id="rId13"/>
    <p:sldId id="283" r:id="rId14"/>
    <p:sldId id="284" r:id="rId15"/>
    <p:sldId id="285" r:id="rId16"/>
    <p:sldId id="260" r:id="rId17"/>
    <p:sldId id="286" r:id="rId18"/>
    <p:sldId id="261" r:id="rId19"/>
    <p:sldId id="263" r:id="rId20"/>
    <p:sldId id="291" r:id="rId21"/>
    <p:sldId id="262" r:id="rId22"/>
    <p:sldId id="288" r:id="rId23"/>
    <p:sldId id="264" r:id="rId24"/>
    <p:sldId id="266" r:id="rId25"/>
    <p:sldId id="265" r:id="rId26"/>
    <p:sldId id="289" r:id="rId27"/>
    <p:sldId id="267" r:id="rId28"/>
    <p:sldId id="268" r:id="rId29"/>
    <p:sldId id="269" r:id="rId30"/>
    <p:sldId id="292" r:id="rId31"/>
    <p:sldId id="290" r:id="rId32"/>
    <p:sldId id="271" r:id="rId33"/>
    <p:sldId id="270" r:id="rId34"/>
    <p:sldId id="27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7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4E788276-7D3C-4E64-8A73-E65224C75EA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788276-7D3C-4E64-8A73-E65224C75E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788276-7D3C-4E64-8A73-E65224C75E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788276-7D3C-4E64-8A73-E65224C75E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E788276-7D3C-4E64-8A73-E65224C75EA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788276-7D3C-4E64-8A73-E65224C75E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E788276-7D3C-4E64-8A73-E65224C75E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E788276-7D3C-4E64-8A73-E65224C75E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E788276-7D3C-4E64-8A73-E65224C75EA5}"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788276-7D3C-4E64-8A73-E65224C75E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BAD0711-BAB3-497E-AE94-29C62FF31B25}" type="datetimeFigureOut">
              <a:rPr lang="en-US" smtClean="0"/>
              <a:pPr/>
              <a:t>8/29/2014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E788276-7D3C-4E64-8A73-E65224C75EA5}"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BAD0711-BAB3-497E-AE94-29C62FF31B25}" type="datetimeFigureOut">
              <a:rPr lang="en-US" smtClean="0"/>
              <a:pPr/>
              <a:t>8/29/2014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E788276-7D3C-4E64-8A73-E65224C75EA5}"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62000"/>
            <a:ext cx="7406640" cy="2611902"/>
          </a:xfrm>
        </p:spPr>
        <p:txBody>
          <a:bodyPr>
            <a:normAutofit fontScale="90000"/>
          </a:bodyPr>
          <a:lstStyle/>
          <a:p>
            <a:r>
              <a:rPr lang="en-US" sz="6000" dirty="0" smtClean="0"/>
              <a:t>Successfully Assessing </a:t>
            </a:r>
            <a:r>
              <a:rPr lang="en-US" sz="6000" dirty="0" smtClean="0"/>
              <a:t>Failure: </a:t>
            </a:r>
            <a:r>
              <a:rPr lang="en-US" sz="6000" smtClean="0"/>
              <a:t>Authentic Assessment</a:t>
            </a:r>
            <a:endParaRPr lang="en-US" sz="6000" dirty="0"/>
          </a:p>
        </p:txBody>
      </p:sp>
      <p:sp>
        <p:nvSpPr>
          <p:cNvPr id="3" name="Subtitle 2"/>
          <p:cNvSpPr>
            <a:spLocks noGrp="1"/>
          </p:cNvSpPr>
          <p:nvPr>
            <p:ph type="subTitle" idx="1"/>
          </p:nvPr>
        </p:nvSpPr>
        <p:spPr>
          <a:xfrm>
            <a:off x="1600200" y="3657600"/>
            <a:ext cx="7406640" cy="1752600"/>
          </a:xfrm>
        </p:spPr>
        <p:txBody>
          <a:bodyPr/>
          <a:lstStyle/>
          <a:p>
            <a:r>
              <a:rPr lang="en-US" dirty="0" smtClean="0"/>
              <a:t>Krishna Dunston</a:t>
            </a:r>
          </a:p>
          <a:p>
            <a:r>
              <a:rPr lang="en-US" dirty="0" smtClean="0"/>
              <a:t>kdunston@uarts.edu</a:t>
            </a:r>
          </a:p>
          <a:p>
            <a:r>
              <a:rPr lang="en-US" dirty="0" smtClean="0"/>
              <a:t>Thursday, September 11</a:t>
            </a:r>
            <a:r>
              <a:rPr lang="en-US" baseline="30000" dirty="0" smtClean="0"/>
              <a:t>th</a:t>
            </a:r>
            <a:r>
              <a:rPr lang="en-US" dirty="0" smtClean="0"/>
              <a:t>, 11:15 – 12:15</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Participation</a:t>
            </a:r>
            <a:endParaRPr lang="en-US" dirty="0"/>
          </a:p>
        </p:txBody>
      </p:sp>
      <p:sp>
        <p:nvSpPr>
          <p:cNvPr id="3" name="Content Placeholder 2"/>
          <p:cNvSpPr>
            <a:spLocks noGrp="1"/>
          </p:cNvSpPr>
          <p:nvPr>
            <p:ph idx="1"/>
          </p:nvPr>
        </p:nvSpPr>
        <p:spPr/>
        <p:txBody>
          <a:bodyPr/>
          <a:lstStyle/>
          <a:p>
            <a:r>
              <a:rPr lang="en-US" dirty="0"/>
              <a:t>For instance, if you wanted to create a rubric for "Class Participation," you might choose criteria such as these:</a:t>
            </a:r>
          </a:p>
          <a:p>
            <a:r>
              <a:rPr lang="en-US" b="1" dirty="0"/>
              <a:t>Professionalism </a:t>
            </a:r>
            <a:endParaRPr lang="en-US" dirty="0"/>
          </a:p>
          <a:p>
            <a:r>
              <a:rPr lang="en-US" b="1" dirty="0"/>
              <a:t>Engagement </a:t>
            </a:r>
            <a:endParaRPr lang="en-US" dirty="0"/>
          </a:p>
          <a:p>
            <a:r>
              <a:rPr lang="en-US" b="1" dirty="0"/>
              <a:t>Improvement</a:t>
            </a:r>
            <a:endParaRPr lang="en-US" dirty="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Participation</a:t>
            </a:r>
            <a:endParaRPr lang="en-US" dirty="0"/>
          </a:p>
        </p:txBody>
      </p:sp>
      <p:sp>
        <p:nvSpPr>
          <p:cNvPr id="3" name="Content Placeholder 2"/>
          <p:cNvSpPr>
            <a:spLocks noGrp="1"/>
          </p:cNvSpPr>
          <p:nvPr>
            <p:ph idx="1"/>
          </p:nvPr>
        </p:nvSpPr>
        <p:spPr/>
        <p:txBody>
          <a:bodyPr/>
          <a:lstStyle/>
          <a:p>
            <a:r>
              <a:rPr lang="en-US" dirty="0"/>
              <a:t>And, you want to be able to judge on a 3 scale range: </a:t>
            </a:r>
          </a:p>
          <a:p>
            <a:r>
              <a:rPr lang="en-US" b="1" dirty="0"/>
              <a:t>Unacceptable</a:t>
            </a:r>
            <a:endParaRPr lang="en-US" dirty="0"/>
          </a:p>
          <a:p>
            <a:r>
              <a:rPr lang="en-US" b="1" dirty="0"/>
              <a:t>Acceptable</a:t>
            </a:r>
            <a:endParaRPr lang="en-US" dirty="0"/>
          </a:p>
          <a:p>
            <a:r>
              <a:rPr lang="en-US" b="1" dirty="0"/>
              <a:t>Superior</a:t>
            </a: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Participation</a:t>
            </a:r>
            <a:endParaRPr lang="en-US" dirty="0"/>
          </a:p>
        </p:txBody>
      </p:sp>
      <p:graphicFrame>
        <p:nvGraphicFramePr>
          <p:cNvPr id="4" name="Content Placeholder 3"/>
          <p:cNvGraphicFramePr>
            <a:graphicFrameLocks noGrp="1"/>
          </p:cNvGraphicFramePr>
          <p:nvPr>
            <p:ph idx="1"/>
          </p:nvPr>
        </p:nvGraphicFramePr>
        <p:xfrm>
          <a:off x="1295400" y="2209800"/>
          <a:ext cx="7391400" cy="1905001"/>
        </p:xfrm>
        <a:graphic>
          <a:graphicData uri="http://schemas.openxmlformats.org/drawingml/2006/table">
            <a:tbl>
              <a:tblPr firstRow="1" firstCol="1" bandRow="1">
                <a:tableStyleId>{5C22544A-7EE6-4342-B048-85BDC9FD1C3A}</a:tableStyleId>
              </a:tblPr>
              <a:tblGrid>
                <a:gridCol w="1847850"/>
                <a:gridCol w="1847850"/>
                <a:gridCol w="1847850"/>
                <a:gridCol w="1847850"/>
              </a:tblGrid>
              <a:tr h="410411">
                <a:tc>
                  <a:txBody>
                    <a:bodyPr/>
                    <a:lstStyle/>
                    <a:p>
                      <a:endParaRPr lang="en-US" dirty="0"/>
                    </a:p>
                  </a:txBody>
                  <a:tcPr/>
                </a:tc>
                <a:tc>
                  <a:txBody>
                    <a:bodyPr/>
                    <a:lstStyle/>
                    <a:p>
                      <a:pPr algn="ctr"/>
                      <a:r>
                        <a:rPr lang="en-US" dirty="0" smtClean="0"/>
                        <a:t>Unacceptable</a:t>
                      </a:r>
                      <a:endParaRPr lang="en-US" dirty="0"/>
                    </a:p>
                  </a:txBody>
                  <a:tcPr/>
                </a:tc>
                <a:tc>
                  <a:txBody>
                    <a:bodyPr/>
                    <a:lstStyle/>
                    <a:p>
                      <a:pPr algn="ctr"/>
                      <a:r>
                        <a:rPr lang="en-US" dirty="0" smtClean="0"/>
                        <a:t>Acceptable</a:t>
                      </a:r>
                      <a:endParaRPr lang="en-US" dirty="0"/>
                    </a:p>
                  </a:txBody>
                  <a:tcPr/>
                </a:tc>
                <a:tc>
                  <a:txBody>
                    <a:bodyPr/>
                    <a:lstStyle/>
                    <a:p>
                      <a:pPr algn="ctr"/>
                      <a:r>
                        <a:rPr lang="en-US" dirty="0" smtClean="0"/>
                        <a:t>Superior</a:t>
                      </a:r>
                      <a:endParaRPr lang="en-US" dirty="0"/>
                    </a:p>
                  </a:txBody>
                  <a:tcPr/>
                </a:tc>
              </a:tr>
              <a:tr h="673768">
                <a:tc>
                  <a:txBody>
                    <a:bodyPr/>
                    <a:lstStyle/>
                    <a:p>
                      <a:r>
                        <a:rPr lang="en-US" dirty="0" smtClean="0"/>
                        <a:t>Professionalism</a:t>
                      </a:r>
                      <a:endParaRPr lang="en-US" dirty="0"/>
                    </a:p>
                  </a:txBody>
                  <a:tcPr/>
                </a:tc>
                <a:tc>
                  <a:txBody>
                    <a:bodyPr/>
                    <a:lstStyle/>
                    <a:p>
                      <a:r>
                        <a:rPr lang="en-US" sz="1800" kern="1200" dirty="0" smtClean="0">
                          <a:solidFill>
                            <a:schemeClr val="dk1"/>
                          </a:solidFill>
                          <a:latin typeface="+mn-lt"/>
                          <a:ea typeface="+mn-ea"/>
                          <a:cs typeface="+mn-cs"/>
                        </a:rPr>
                        <a:t> </a:t>
                      </a:r>
                      <a:endParaRPr lang="en-US" dirty="0"/>
                    </a:p>
                  </a:txBody>
                  <a:tcPr/>
                </a:tc>
                <a:tc>
                  <a:txBody>
                    <a:bodyPr/>
                    <a:lstStyle/>
                    <a:p>
                      <a:endParaRPr lang="en-US"/>
                    </a:p>
                  </a:txBody>
                  <a:tcPr/>
                </a:tc>
                <a:tc>
                  <a:txBody>
                    <a:bodyPr/>
                    <a:lstStyle/>
                    <a:p>
                      <a:endParaRPr lang="en-US"/>
                    </a:p>
                  </a:txBody>
                  <a:tcPr/>
                </a:tc>
              </a:tr>
              <a:tr h="410411">
                <a:tc>
                  <a:txBody>
                    <a:bodyPr/>
                    <a:lstStyle/>
                    <a:p>
                      <a:r>
                        <a:rPr lang="en-US" dirty="0" smtClean="0"/>
                        <a:t>Engagement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410411">
                <a:tc>
                  <a:txBody>
                    <a:bodyPr/>
                    <a:lstStyle/>
                    <a:p>
                      <a:r>
                        <a:rPr lang="en-US" dirty="0" smtClean="0"/>
                        <a:t>Improvement</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1295400" y="1524000"/>
            <a:ext cx="3088153" cy="369332"/>
          </a:xfrm>
          <a:prstGeom prst="rect">
            <a:avLst/>
          </a:prstGeom>
          <a:noFill/>
        </p:spPr>
        <p:txBody>
          <a:bodyPr wrap="none" rtlCol="0">
            <a:spAutoFit/>
          </a:bodyPr>
          <a:lstStyle/>
          <a:p>
            <a:r>
              <a:rPr lang="en-US" dirty="0" smtClean="0"/>
              <a:t>Your rubric might look like this: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620000" cy="868362"/>
          </a:xfrm>
        </p:spPr>
        <p:txBody>
          <a:bodyPr/>
          <a:lstStyle/>
          <a:p>
            <a:r>
              <a:rPr lang="en-US" dirty="0" smtClean="0"/>
              <a:t>Rubric: Participation</a:t>
            </a:r>
            <a:endParaRPr lang="en-US" dirty="0"/>
          </a:p>
        </p:txBody>
      </p:sp>
      <p:graphicFrame>
        <p:nvGraphicFramePr>
          <p:cNvPr id="4" name="Content Placeholder 3"/>
          <p:cNvGraphicFramePr>
            <a:graphicFrameLocks noGrp="1"/>
          </p:cNvGraphicFramePr>
          <p:nvPr>
            <p:ph idx="1"/>
          </p:nvPr>
        </p:nvGraphicFramePr>
        <p:xfrm>
          <a:off x="457200" y="1828800"/>
          <a:ext cx="8382000" cy="4419601"/>
        </p:xfrm>
        <a:graphic>
          <a:graphicData uri="http://schemas.openxmlformats.org/drawingml/2006/table">
            <a:tbl>
              <a:tblPr firstRow="1" firstCol="1" bandRow="1">
                <a:tableStyleId>{5C22544A-7EE6-4342-B048-85BDC9FD1C3A}</a:tableStyleId>
              </a:tblPr>
              <a:tblGrid>
                <a:gridCol w="1905000"/>
                <a:gridCol w="2209800"/>
                <a:gridCol w="2016478"/>
                <a:gridCol w="2250722"/>
              </a:tblGrid>
              <a:tr h="377567">
                <a:tc>
                  <a:txBody>
                    <a:bodyPr/>
                    <a:lstStyle/>
                    <a:p>
                      <a:endParaRPr lang="en-US" dirty="0"/>
                    </a:p>
                  </a:txBody>
                  <a:tcPr/>
                </a:tc>
                <a:tc>
                  <a:txBody>
                    <a:bodyPr/>
                    <a:lstStyle/>
                    <a:p>
                      <a:pPr algn="ctr"/>
                      <a:r>
                        <a:rPr lang="en-US" dirty="0" smtClean="0"/>
                        <a:t>Unacceptable</a:t>
                      </a:r>
                      <a:endParaRPr lang="en-US" dirty="0"/>
                    </a:p>
                  </a:txBody>
                  <a:tcPr/>
                </a:tc>
                <a:tc>
                  <a:txBody>
                    <a:bodyPr/>
                    <a:lstStyle/>
                    <a:p>
                      <a:pPr algn="ctr"/>
                      <a:r>
                        <a:rPr lang="en-US" dirty="0" smtClean="0"/>
                        <a:t>Acceptable</a:t>
                      </a:r>
                      <a:endParaRPr lang="en-US" dirty="0"/>
                    </a:p>
                  </a:txBody>
                  <a:tcPr/>
                </a:tc>
                <a:tc>
                  <a:txBody>
                    <a:bodyPr/>
                    <a:lstStyle/>
                    <a:p>
                      <a:pPr algn="ctr"/>
                      <a:r>
                        <a:rPr lang="en-US" dirty="0" smtClean="0"/>
                        <a:t>Superior</a:t>
                      </a:r>
                      <a:endParaRPr lang="en-US" dirty="0"/>
                    </a:p>
                  </a:txBody>
                  <a:tcPr/>
                </a:tc>
              </a:tr>
              <a:tr h="1249074">
                <a:tc>
                  <a:txBody>
                    <a:bodyPr/>
                    <a:lstStyle/>
                    <a:p>
                      <a:r>
                        <a:rPr lang="en-US" dirty="0" smtClean="0"/>
                        <a:t>Professionalism</a:t>
                      </a:r>
                      <a:endParaRPr lang="en-US" dirty="0"/>
                    </a:p>
                  </a:txBody>
                  <a:tcPr/>
                </a:tc>
                <a:tc>
                  <a:txBody>
                    <a:bodyPr/>
                    <a:lstStyle/>
                    <a:p>
                      <a:r>
                        <a:rPr lang="en-US" sz="1400" kern="1200" dirty="0" smtClean="0">
                          <a:solidFill>
                            <a:schemeClr val="dk1"/>
                          </a:solidFill>
                          <a:latin typeface="+mn-lt"/>
                          <a:ea typeface="+mn-ea"/>
                          <a:cs typeface="+mn-cs"/>
                        </a:rPr>
                        <a:t> Often tardy; turns in assignments late; fails to prepare for class; inattentive to instructor or other students. </a:t>
                      </a:r>
                      <a:endParaRPr lang="en-US" sz="1400" dirty="0"/>
                    </a:p>
                  </a:txBody>
                  <a:tcPr/>
                </a:tc>
                <a:tc>
                  <a:txBody>
                    <a:bodyPr/>
                    <a:lstStyle/>
                    <a:p>
                      <a:r>
                        <a:rPr lang="en-US" sz="1400" kern="1200" dirty="0" smtClean="0">
                          <a:solidFill>
                            <a:schemeClr val="dk1"/>
                          </a:solidFill>
                          <a:latin typeface="+mn-lt"/>
                          <a:ea typeface="+mn-ea"/>
                          <a:cs typeface="+mn-cs"/>
                        </a:rPr>
                        <a:t>Usually arrives on time; most assignments turned in on time; listens to others. </a:t>
                      </a:r>
                      <a:endParaRPr lang="en-US" sz="1400" dirty="0"/>
                    </a:p>
                  </a:txBody>
                  <a:tcPr/>
                </a:tc>
                <a:tc>
                  <a:txBody>
                    <a:bodyPr/>
                    <a:lstStyle/>
                    <a:p>
                      <a:pPr marL="0" marR="0">
                        <a:lnSpc>
                          <a:spcPct val="115000"/>
                        </a:lnSpc>
                        <a:spcBef>
                          <a:spcPts val="0"/>
                        </a:spcBef>
                        <a:spcAft>
                          <a:spcPts val="0"/>
                        </a:spcAft>
                      </a:pPr>
                      <a:r>
                        <a:rPr lang="en-US" sz="1400" dirty="0">
                          <a:latin typeface="Calibri"/>
                          <a:ea typeface="Times New Roman"/>
                          <a:cs typeface="Times New Roman"/>
                        </a:rPr>
                        <a:t>Always arrives on time; assignments turned in properly and on time; respectful of other students in class. </a:t>
                      </a:r>
                      <a:endParaRPr lang="en-US" sz="1400" dirty="0">
                        <a:latin typeface="Calibri"/>
                        <a:ea typeface="Calibri"/>
                        <a:cs typeface="Times New Roman"/>
                      </a:endParaRPr>
                    </a:p>
                  </a:txBody>
                  <a:tcPr marL="68580" marR="68580" marT="0" marB="0"/>
                </a:tc>
              </a:tr>
              <a:tr h="1396480">
                <a:tc>
                  <a:txBody>
                    <a:bodyPr/>
                    <a:lstStyle/>
                    <a:p>
                      <a:r>
                        <a:rPr lang="en-US" dirty="0" smtClean="0"/>
                        <a:t>Engagement</a:t>
                      </a:r>
                      <a:endParaRPr lang="en-US" dirty="0"/>
                    </a:p>
                  </a:txBody>
                  <a:tcPr/>
                </a:tc>
                <a:tc>
                  <a:txBody>
                    <a:bodyPr/>
                    <a:lstStyle/>
                    <a:p>
                      <a:r>
                        <a:rPr lang="en-US" sz="1400" kern="1200" dirty="0" smtClean="0">
                          <a:solidFill>
                            <a:schemeClr val="dk1"/>
                          </a:solidFill>
                          <a:latin typeface="+mn-lt"/>
                          <a:ea typeface="+mn-ea"/>
                          <a:cs typeface="+mn-cs"/>
                        </a:rPr>
                        <a:t>Does not participate in class discussion; no evidence of technique; fails to contribute adequately to group projects. </a:t>
                      </a:r>
                      <a:endParaRPr lang="en-US" sz="1400" dirty="0"/>
                    </a:p>
                  </a:txBody>
                  <a:tcPr/>
                </a:tc>
                <a:tc>
                  <a:txBody>
                    <a:bodyPr/>
                    <a:lstStyle/>
                    <a:p>
                      <a:r>
                        <a:rPr lang="en-US" sz="1400" kern="1200" dirty="0" smtClean="0">
                          <a:solidFill>
                            <a:schemeClr val="dk1"/>
                          </a:solidFill>
                          <a:latin typeface="+mn-lt"/>
                          <a:ea typeface="+mn-ea"/>
                          <a:cs typeface="+mn-cs"/>
                        </a:rPr>
                        <a:t>Usually contributes to class discussion; has demonstrated technique; participates actively in group projects. </a:t>
                      </a:r>
                      <a:endParaRPr lang="en-US" sz="1400" b="1" dirty="0"/>
                    </a:p>
                  </a:txBody>
                  <a:tcPr/>
                </a:tc>
                <a:tc>
                  <a:txBody>
                    <a:bodyPr/>
                    <a:lstStyle/>
                    <a:p>
                      <a:r>
                        <a:rPr lang="en-US" sz="1400" kern="1200" dirty="0" smtClean="0">
                          <a:solidFill>
                            <a:schemeClr val="dk1"/>
                          </a:solidFill>
                          <a:latin typeface="+mn-lt"/>
                          <a:ea typeface="+mn-ea"/>
                          <a:cs typeface="+mn-cs"/>
                        </a:rPr>
                        <a:t>Always contributes appropriately to class discussion; frequently offers to demonstrate technique; shows leadership in group projects. </a:t>
                      </a:r>
                      <a:endParaRPr lang="en-US" sz="1400" dirty="0"/>
                    </a:p>
                  </a:txBody>
                  <a:tcPr/>
                </a:tc>
              </a:tr>
              <a:tr h="1396480">
                <a:tc>
                  <a:txBody>
                    <a:bodyPr/>
                    <a:lstStyle/>
                    <a:p>
                      <a:r>
                        <a:rPr lang="en-US" dirty="0" smtClean="0"/>
                        <a:t>Improvement</a:t>
                      </a:r>
                      <a:endParaRPr lang="en-US" dirty="0"/>
                    </a:p>
                  </a:txBody>
                  <a:tcPr/>
                </a:tc>
                <a:tc>
                  <a:txBody>
                    <a:bodyPr/>
                    <a:lstStyle/>
                    <a:p>
                      <a:r>
                        <a:rPr lang="en-US" sz="1400" kern="1200" dirty="0" smtClean="0">
                          <a:solidFill>
                            <a:schemeClr val="dk1"/>
                          </a:solidFill>
                          <a:latin typeface="+mn-lt"/>
                          <a:ea typeface="+mn-ea"/>
                          <a:cs typeface="+mn-cs"/>
                        </a:rPr>
                        <a:t>Little or no development of technique; is unable or unwilling to accept critique; unable to make adjustments.</a:t>
                      </a:r>
                      <a:endParaRPr lang="en-US" sz="1400" dirty="0"/>
                    </a:p>
                  </a:txBody>
                  <a:tcPr/>
                </a:tc>
                <a:tc>
                  <a:txBody>
                    <a:bodyPr/>
                    <a:lstStyle/>
                    <a:p>
                      <a:r>
                        <a:rPr lang="en-US" sz="1400" kern="1200" dirty="0" smtClean="0">
                          <a:solidFill>
                            <a:schemeClr val="dk1"/>
                          </a:solidFill>
                          <a:latin typeface="+mn-lt"/>
                          <a:ea typeface="+mn-ea"/>
                          <a:cs typeface="+mn-cs"/>
                        </a:rPr>
                        <a:t>Technique is developing; has shown some ability to build on previous lessons; generally able to accept critique.</a:t>
                      </a:r>
                      <a:endParaRPr lang="en-US" sz="1400" dirty="0"/>
                    </a:p>
                  </a:txBody>
                  <a:tcPr/>
                </a:tc>
                <a:tc>
                  <a:txBody>
                    <a:bodyPr/>
                    <a:lstStyle/>
                    <a:p>
                      <a:r>
                        <a:rPr lang="en-US" sz="1400" kern="1200" dirty="0" smtClean="0">
                          <a:solidFill>
                            <a:schemeClr val="dk1"/>
                          </a:solidFill>
                          <a:latin typeface="+mn-lt"/>
                          <a:ea typeface="+mn-ea"/>
                          <a:cs typeface="+mn-cs"/>
                        </a:rPr>
                        <a:t>Shows an exceptional and growing understanding of technique; builds on previous lessons; accepts critique and makes proper adjustments. </a:t>
                      </a:r>
                      <a:endParaRPr lang="en-US" sz="1400" dirty="0"/>
                    </a:p>
                  </a:txBody>
                  <a:tcPr/>
                </a:tc>
              </a:tr>
            </a:tbl>
          </a:graphicData>
        </a:graphic>
      </p:graphicFrame>
      <p:sp>
        <p:nvSpPr>
          <p:cNvPr id="5" name="TextBox 4"/>
          <p:cNvSpPr txBox="1"/>
          <p:nvPr/>
        </p:nvSpPr>
        <p:spPr>
          <a:xfrm>
            <a:off x="1066800" y="990600"/>
            <a:ext cx="7467600" cy="646331"/>
          </a:xfrm>
          <a:prstGeom prst="rect">
            <a:avLst/>
          </a:prstGeom>
          <a:noFill/>
        </p:spPr>
        <p:txBody>
          <a:bodyPr wrap="square" rtlCol="0">
            <a:spAutoFit/>
          </a:bodyPr>
          <a:lstStyle/>
          <a:p>
            <a:r>
              <a:rPr lang="en-US" dirty="0"/>
              <a:t>It becomes a useful communication device when you provide your own standards and examples: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7467600" cy="715962"/>
          </a:xfrm>
        </p:spPr>
        <p:txBody>
          <a:bodyPr>
            <a:normAutofit fontScale="90000"/>
          </a:bodyPr>
          <a:lstStyle/>
          <a:p>
            <a:r>
              <a:rPr lang="en-US" dirty="0" smtClean="0"/>
              <a:t>Rubric: Participation</a:t>
            </a:r>
            <a:endParaRPr lang="en-US" dirty="0"/>
          </a:p>
        </p:txBody>
      </p:sp>
      <p:graphicFrame>
        <p:nvGraphicFramePr>
          <p:cNvPr id="4" name="Content Placeholder 3"/>
          <p:cNvGraphicFramePr>
            <a:graphicFrameLocks noGrp="1"/>
          </p:cNvGraphicFramePr>
          <p:nvPr>
            <p:ph idx="1"/>
          </p:nvPr>
        </p:nvGraphicFramePr>
        <p:xfrm>
          <a:off x="457200" y="1828800"/>
          <a:ext cx="8229600" cy="4767580"/>
        </p:xfrm>
        <a:graphic>
          <a:graphicData uri="http://schemas.openxmlformats.org/drawingml/2006/table">
            <a:tbl>
              <a:tblPr firstRow="1" firstCol="1" bandRow="1">
                <a:tableStyleId>{5C22544A-7EE6-4342-B048-85BDC9FD1C3A}</a:tableStyleId>
              </a:tblPr>
              <a:tblGrid>
                <a:gridCol w="1905000"/>
                <a:gridCol w="2133600"/>
                <a:gridCol w="1981200"/>
                <a:gridCol w="2209800"/>
              </a:tblGrid>
              <a:tr h="370840">
                <a:tc>
                  <a:txBody>
                    <a:bodyPr/>
                    <a:lstStyle/>
                    <a:p>
                      <a:endParaRPr lang="en-US" dirty="0"/>
                    </a:p>
                  </a:txBody>
                  <a:tcPr/>
                </a:tc>
                <a:tc>
                  <a:txBody>
                    <a:bodyPr/>
                    <a:lstStyle/>
                    <a:p>
                      <a:pPr algn="ctr"/>
                      <a:r>
                        <a:rPr lang="en-US" dirty="0" smtClean="0"/>
                        <a:t>Unacceptable (1)</a:t>
                      </a:r>
                      <a:endParaRPr lang="en-US" dirty="0"/>
                    </a:p>
                  </a:txBody>
                  <a:tcPr/>
                </a:tc>
                <a:tc>
                  <a:txBody>
                    <a:bodyPr/>
                    <a:lstStyle/>
                    <a:p>
                      <a:pPr algn="ctr"/>
                      <a:r>
                        <a:rPr lang="en-US" dirty="0" smtClean="0"/>
                        <a:t>Acceptable (2)</a:t>
                      </a:r>
                      <a:endParaRPr lang="en-US" dirty="0"/>
                    </a:p>
                  </a:txBody>
                  <a:tcPr/>
                </a:tc>
                <a:tc>
                  <a:txBody>
                    <a:bodyPr/>
                    <a:lstStyle/>
                    <a:p>
                      <a:pPr algn="ctr"/>
                      <a:r>
                        <a:rPr lang="en-US" dirty="0" smtClean="0"/>
                        <a:t>Superior (3)</a:t>
                      </a:r>
                      <a:endParaRPr lang="en-US" dirty="0"/>
                    </a:p>
                  </a:txBody>
                  <a:tcPr/>
                </a:tc>
              </a:tr>
              <a:tr h="370840">
                <a:tc>
                  <a:txBody>
                    <a:bodyPr/>
                    <a:lstStyle/>
                    <a:p>
                      <a:r>
                        <a:rPr lang="en-US" dirty="0" smtClean="0"/>
                        <a:t>Professionalism</a:t>
                      </a:r>
                      <a:endParaRPr lang="en-US" dirty="0"/>
                    </a:p>
                  </a:txBody>
                  <a:tcPr/>
                </a:tc>
                <a:tc>
                  <a:txBody>
                    <a:bodyPr/>
                    <a:lstStyle/>
                    <a:p>
                      <a:r>
                        <a:rPr lang="en-US" sz="1400" kern="1200" dirty="0" smtClean="0">
                          <a:solidFill>
                            <a:schemeClr val="dk1"/>
                          </a:solidFill>
                          <a:latin typeface="+mn-lt"/>
                          <a:ea typeface="+mn-ea"/>
                          <a:cs typeface="+mn-cs"/>
                        </a:rPr>
                        <a:t> </a:t>
                      </a:r>
                      <a:r>
                        <a:rPr lang="en-US" sz="1400" b="1" kern="1200" dirty="0" smtClean="0">
                          <a:solidFill>
                            <a:srgbClr val="FF0000"/>
                          </a:solidFill>
                          <a:latin typeface="+mn-lt"/>
                          <a:ea typeface="+mn-ea"/>
                          <a:cs typeface="+mn-cs"/>
                        </a:rPr>
                        <a:t>Often tardy; turns in assignments late; fails to prepare for class; </a:t>
                      </a:r>
                      <a:r>
                        <a:rPr lang="en-US" sz="1400" kern="1200" dirty="0" smtClean="0">
                          <a:solidFill>
                            <a:schemeClr val="dk1"/>
                          </a:solidFill>
                          <a:latin typeface="+mn-lt"/>
                          <a:ea typeface="+mn-ea"/>
                          <a:cs typeface="+mn-cs"/>
                        </a:rPr>
                        <a:t>inattentive to instructor or other students. </a:t>
                      </a:r>
                      <a:endParaRPr lang="en-US" sz="1400" dirty="0"/>
                    </a:p>
                  </a:txBody>
                  <a:tcPr/>
                </a:tc>
                <a:tc>
                  <a:txBody>
                    <a:bodyPr/>
                    <a:lstStyle/>
                    <a:p>
                      <a:r>
                        <a:rPr lang="en-US" sz="1400" kern="1200" dirty="0" smtClean="0">
                          <a:solidFill>
                            <a:schemeClr val="dk1"/>
                          </a:solidFill>
                          <a:latin typeface="+mn-lt"/>
                          <a:ea typeface="+mn-ea"/>
                          <a:cs typeface="+mn-cs"/>
                        </a:rPr>
                        <a:t>Usually arrives on time; most assignments turned in on time; </a:t>
                      </a:r>
                      <a:r>
                        <a:rPr lang="en-US" sz="1400" b="1" kern="1200" dirty="0" smtClean="0">
                          <a:solidFill>
                            <a:srgbClr val="FF0000"/>
                          </a:solidFill>
                          <a:latin typeface="+mn-lt"/>
                          <a:ea typeface="+mn-ea"/>
                          <a:cs typeface="+mn-cs"/>
                        </a:rPr>
                        <a:t>listens to others. </a:t>
                      </a:r>
                      <a:endParaRPr lang="en-US" sz="1400" b="1" dirty="0">
                        <a:solidFill>
                          <a:srgbClr val="FF0000"/>
                        </a:solidFill>
                      </a:endParaRPr>
                    </a:p>
                  </a:txBody>
                  <a:tcPr/>
                </a:tc>
                <a:tc>
                  <a:txBody>
                    <a:bodyPr/>
                    <a:lstStyle/>
                    <a:p>
                      <a:pPr marL="0" marR="0">
                        <a:lnSpc>
                          <a:spcPct val="115000"/>
                        </a:lnSpc>
                        <a:spcBef>
                          <a:spcPts val="0"/>
                        </a:spcBef>
                        <a:spcAft>
                          <a:spcPts val="0"/>
                        </a:spcAft>
                      </a:pPr>
                      <a:r>
                        <a:rPr lang="en-US" sz="1400" dirty="0">
                          <a:latin typeface="Calibri"/>
                          <a:ea typeface="Times New Roman"/>
                          <a:cs typeface="Times New Roman"/>
                        </a:rPr>
                        <a:t>Always arrives on time; assignments turned in properly and on time; respectful of other students in class. </a:t>
                      </a:r>
                      <a:endParaRPr lang="en-US" sz="1400" dirty="0">
                        <a:latin typeface="Calibri"/>
                        <a:ea typeface="Calibri"/>
                        <a:cs typeface="Times New Roman"/>
                      </a:endParaRPr>
                    </a:p>
                  </a:txBody>
                  <a:tcPr marL="68580" marR="68580" marT="0" marB="0"/>
                </a:tc>
              </a:tr>
              <a:tr h="370840">
                <a:tc>
                  <a:txBody>
                    <a:bodyPr/>
                    <a:lstStyle/>
                    <a:p>
                      <a:r>
                        <a:rPr lang="en-US" dirty="0" smtClean="0"/>
                        <a:t>Engagement</a:t>
                      </a:r>
                      <a:endParaRPr lang="en-US" dirty="0"/>
                    </a:p>
                  </a:txBody>
                  <a:tcPr/>
                </a:tc>
                <a:tc>
                  <a:txBody>
                    <a:bodyPr/>
                    <a:lstStyle/>
                    <a:p>
                      <a:r>
                        <a:rPr lang="en-US" sz="1400" kern="1200" dirty="0" smtClean="0">
                          <a:solidFill>
                            <a:schemeClr val="dk1"/>
                          </a:solidFill>
                          <a:latin typeface="+mn-lt"/>
                          <a:ea typeface="+mn-ea"/>
                          <a:cs typeface="+mn-cs"/>
                        </a:rPr>
                        <a:t>Does not participate in class discussion; no evidence of technique; fails to contribute adequately to group projects. </a:t>
                      </a:r>
                      <a:endParaRPr lang="en-US" sz="1400" dirty="0"/>
                    </a:p>
                  </a:txBody>
                  <a:tcPr/>
                </a:tc>
                <a:tc>
                  <a:txBody>
                    <a:bodyPr/>
                    <a:lstStyle/>
                    <a:p>
                      <a:r>
                        <a:rPr lang="en-US" sz="1400" kern="1200" dirty="0" smtClean="0">
                          <a:solidFill>
                            <a:schemeClr val="dk1"/>
                          </a:solidFill>
                          <a:latin typeface="+mn-lt"/>
                          <a:ea typeface="+mn-ea"/>
                          <a:cs typeface="+mn-cs"/>
                        </a:rPr>
                        <a:t>Usually contributes to class discussion; has demonstrated technique; participates actively in group projects. </a:t>
                      </a:r>
                      <a:endParaRPr lang="en-US" sz="1400" b="1" dirty="0"/>
                    </a:p>
                  </a:txBody>
                  <a:tcPr/>
                </a:tc>
                <a:tc>
                  <a:txBody>
                    <a:bodyPr/>
                    <a:lstStyle/>
                    <a:p>
                      <a:r>
                        <a:rPr lang="en-US" sz="1400" b="1" kern="1200" dirty="0" smtClean="0">
                          <a:solidFill>
                            <a:srgbClr val="FF0000"/>
                          </a:solidFill>
                          <a:latin typeface="+mn-lt"/>
                          <a:ea typeface="+mn-ea"/>
                          <a:cs typeface="+mn-cs"/>
                        </a:rPr>
                        <a:t>Always contributes appropriately to class discussion; frequently offers to demonstrate technique; shows leadership in group projects. </a:t>
                      </a:r>
                      <a:endParaRPr lang="en-US" sz="1400" b="1" dirty="0">
                        <a:solidFill>
                          <a:srgbClr val="FF0000"/>
                        </a:solidFill>
                      </a:endParaRPr>
                    </a:p>
                  </a:txBody>
                  <a:tcPr/>
                </a:tc>
              </a:tr>
              <a:tr h="370840">
                <a:tc>
                  <a:txBody>
                    <a:bodyPr/>
                    <a:lstStyle/>
                    <a:p>
                      <a:r>
                        <a:rPr lang="en-US" dirty="0" smtClean="0"/>
                        <a:t>Improvement</a:t>
                      </a:r>
                      <a:endParaRPr lang="en-US" dirty="0"/>
                    </a:p>
                  </a:txBody>
                  <a:tcPr/>
                </a:tc>
                <a:tc>
                  <a:txBody>
                    <a:bodyPr/>
                    <a:lstStyle/>
                    <a:p>
                      <a:r>
                        <a:rPr lang="en-US" sz="1400" kern="1200" dirty="0" smtClean="0">
                          <a:solidFill>
                            <a:schemeClr val="dk1"/>
                          </a:solidFill>
                          <a:latin typeface="+mn-lt"/>
                          <a:ea typeface="+mn-ea"/>
                          <a:cs typeface="+mn-cs"/>
                        </a:rPr>
                        <a:t>Little or no development of technique; is unable or unwilling to accept critique; unable to make adjustments.</a:t>
                      </a:r>
                      <a:endParaRPr lang="en-US" sz="1400" dirty="0"/>
                    </a:p>
                  </a:txBody>
                  <a:tcPr/>
                </a:tc>
                <a:tc>
                  <a:txBody>
                    <a:bodyPr/>
                    <a:lstStyle/>
                    <a:p>
                      <a:r>
                        <a:rPr lang="en-US" sz="1400" kern="1200" dirty="0" smtClean="0">
                          <a:solidFill>
                            <a:schemeClr val="dk1"/>
                          </a:solidFill>
                          <a:latin typeface="+mn-lt"/>
                          <a:ea typeface="+mn-ea"/>
                          <a:cs typeface="+mn-cs"/>
                        </a:rPr>
                        <a:t>Technique is developing; has shown some ability to build on previous lessons; </a:t>
                      </a:r>
                      <a:r>
                        <a:rPr lang="en-US" sz="1400" b="1" kern="1200" dirty="0" smtClean="0">
                          <a:solidFill>
                            <a:srgbClr val="FF0000"/>
                          </a:solidFill>
                          <a:latin typeface="+mn-lt"/>
                          <a:ea typeface="+mn-ea"/>
                          <a:cs typeface="+mn-cs"/>
                        </a:rPr>
                        <a:t>generally able to accept critique</a:t>
                      </a:r>
                      <a:r>
                        <a:rPr lang="en-US" sz="1400" kern="1200" dirty="0" smtClean="0">
                          <a:solidFill>
                            <a:schemeClr val="dk1"/>
                          </a:solidFill>
                          <a:latin typeface="+mn-lt"/>
                          <a:ea typeface="+mn-ea"/>
                          <a:cs typeface="+mn-cs"/>
                        </a:rPr>
                        <a:t>.</a:t>
                      </a:r>
                      <a:endParaRPr lang="en-US" sz="1400" dirty="0"/>
                    </a:p>
                  </a:txBody>
                  <a:tcPr/>
                </a:tc>
                <a:tc>
                  <a:txBody>
                    <a:bodyPr/>
                    <a:lstStyle/>
                    <a:p>
                      <a:r>
                        <a:rPr lang="en-US" sz="1400" b="1" kern="1200" dirty="0" smtClean="0">
                          <a:solidFill>
                            <a:srgbClr val="FF0000"/>
                          </a:solidFill>
                          <a:latin typeface="+mn-lt"/>
                          <a:ea typeface="+mn-ea"/>
                          <a:cs typeface="+mn-cs"/>
                        </a:rPr>
                        <a:t>Shows an exceptional and growing understanding of technique; builds on previous lessons</a:t>
                      </a:r>
                      <a:r>
                        <a:rPr lang="en-US" sz="1400" kern="1200" dirty="0" smtClean="0">
                          <a:solidFill>
                            <a:schemeClr val="dk1"/>
                          </a:solidFill>
                          <a:latin typeface="+mn-lt"/>
                          <a:ea typeface="+mn-ea"/>
                          <a:cs typeface="+mn-cs"/>
                        </a:rPr>
                        <a:t>; accepts critique and makes proper adjustments. </a:t>
                      </a:r>
                      <a:endParaRPr lang="en-US" sz="1400" dirty="0"/>
                    </a:p>
                  </a:txBody>
                  <a:tcPr/>
                </a:tc>
              </a:tr>
            </a:tbl>
          </a:graphicData>
        </a:graphic>
      </p:graphicFrame>
      <p:sp>
        <p:nvSpPr>
          <p:cNvPr id="5" name="TextBox 4"/>
          <p:cNvSpPr txBox="1"/>
          <p:nvPr/>
        </p:nvSpPr>
        <p:spPr>
          <a:xfrm>
            <a:off x="1143000" y="685800"/>
            <a:ext cx="7391400" cy="1200329"/>
          </a:xfrm>
          <a:prstGeom prst="rect">
            <a:avLst/>
          </a:prstGeom>
          <a:noFill/>
        </p:spPr>
        <p:txBody>
          <a:bodyPr wrap="square" rtlCol="0">
            <a:spAutoFit/>
          </a:bodyPr>
          <a:lstStyle/>
          <a:p>
            <a:r>
              <a:rPr lang="en-US" dirty="0"/>
              <a:t>I like to be able to target more specifically where I'd like to see improvement.  For example, have you ever had a student who was wonderful contributor to class - but chronically tardy?  </a:t>
            </a:r>
            <a:r>
              <a:rPr lang="en-US" dirty="0" smtClean="0"/>
              <a:t>In </a:t>
            </a:r>
            <a:r>
              <a:rPr lang="en-US" dirty="0"/>
              <a:t>the example rubric, that student's participation grade would look like this: </a:t>
            </a:r>
            <a:r>
              <a:rPr lang="en-US"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Workshop Exercise</a:t>
            </a:r>
            <a:endParaRPr lang="en-US" dirty="0"/>
          </a:p>
        </p:txBody>
      </p:sp>
      <p:sp>
        <p:nvSpPr>
          <p:cNvPr id="5" name="Subtitle 4"/>
          <p:cNvSpPr>
            <a:spLocks noGrp="1"/>
          </p:cNvSpPr>
          <p:nvPr>
            <p:ph type="subTitle" idx="1"/>
          </p:nvPr>
        </p:nvSpPr>
        <p:spPr>
          <a:xfrm>
            <a:off x="1432560" y="2209800"/>
            <a:ext cx="7406640" cy="3657600"/>
          </a:xfrm>
        </p:spPr>
        <p:txBody>
          <a:bodyPr/>
          <a:lstStyle/>
          <a:p>
            <a:pPr>
              <a:buFont typeface="Arial" pitchFamily="34" charset="0"/>
              <a:buChar char="•"/>
            </a:pPr>
            <a:r>
              <a:rPr lang="en-US" dirty="0" smtClean="0"/>
              <a:t>Build a rubric which focuses on processes which might be </a:t>
            </a:r>
            <a:r>
              <a:rPr lang="en-US" i="1" dirty="0" smtClean="0"/>
              <a:t>successful</a:t>
            </a:r>
            <a:r>
              <a:rPr lang="en-US" dirty="0" smtClean="0"/>
              <a:t> – even if product, technique, or artifact is a </a:t>
            </a:r>
            <a:r>
              <a:rPr lang="en-US" i="1" dirty="0" smtClean="0"/>
              <a:t>failure</a:t>
            </a:r>
            <a:r>
              <a:rPr lang="en-US" dirty="0" smtClean="0"/>
              <a:t>.</a:t>
            </a:r>
          </a:p>
          <a:p>
            <a:endParaRPr lang="en-US" dirty="0" smtClean="0"/>
          </a:p>
          <a:p>
            <a:pPr>
              <a:buFont typeface="Arial" pitchFamily="34" charset="0"/>
              <a:buChar char="•"/>
            </a:pPr>
            <a:r>
              <a:rPr lang="en-US" dirty="0" smtClean="0"/>
              <a:t>Share research in defining criteria, program/class/assignment requirements.</a:t>
            </a:r>
          </a:p>
          <a:p>
            <a:pPr>
              <a:buFont typeface="Arial" pitchFamily="34" charset="0"/>
              <a:buChar char="•"/>
            </a:pPr>
            <a:endParaRPr lang="en-US" dirty="0" smtClean="0"/>
          </a:p>
          <a:p>
            <a:pPr>
              <a:buFont typeface="Arial" pitchFamily="34" charset="0"/>
              <a:buChar char="•"/>
            </a:pPr>
            <a:r>
              <a:rPr lang="en-US" dirty="0" smtClean="0"/>
              <a:t>Share language, terms, definitions.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Processes of Art-Making</a:t>
            </a:r>
            <a:endParaRPr lang="en-US" dirty="0"/>
          </a:p>
        </p:txBody>
      </p:sp>
      <p:graphicFrame>
        <p:nvGraphicFramePr>
          <p:cNvPr id="5" name="Table 4"/>
          <p:cNvGraphicFramePr>
            <a:graphicFrameLocks noGrp="1"/>
          </p:cNvGraphicFramePr>
          <p:nvPr/>
        </p:nvGraphicFramePr>
        <p:xfrm>
          <a:off x="1524000" y="1397000"/>
          <a:ext cx="6096000" cy="429768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endParaRPr lang="en-US" dirty="0" smtClean="0"/>
                    </a:p>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Risk-Taking</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7772400" cy="773822"/>
          </a:xfrm>
        </p:spPr>
        <p:txBody>
          <a:bodyPr>
            <a:normAutofit/>
          </a:bodyPr>
          <a:lstStyle/>
          <a:p>
            <a:r>
              <a:rPr lang="en-US" sz="3200" b="0" cap="none" dirty="0" smtClean="0">
                <a:latin typeface="+mn-lt"/>
              </a:rPr>
              <a:t>Search phrase: “Creative Thinking Rubric”</a:t>
            </a:r>
            <a:endParaRPr lang="en-US" sz="3200" b="0" cap="none" dirty="0">
              <a:latin typeface="+mn-lt"/>
            </a:endParaRPr>
          </a:p>
        </p:txBody>
      </p:sp>
      <p:sp>
        <p:nvSpPr>
          <p:cNvPr id="5" name="Text Placeholder 4"/>
          <p:cNvSpPr>
            <a:spLocks noGrp="1"/>
          </p:cNvSpPr>
          <p:nvPr>
            <p:ph type="body" idx="2"/>
          </p:nvPr>
        </p:nvSpPr>
        <p:spPr/>
        <p:txBody>
          <a:bodyPr/>
          <a:lstStyle/>
          <a:p>
            <a:endParaRPr lang="en-US"/>
          </a:p>
        </p:txBody>
      </p:sp>
      <p:graphicFrame>
        <p:nvGraphicFramePr>
          <p:cNvPr id="6" name="Content Placeholder 5"/>
          <p:cNvGraphicFramePr>
            <a:graphicFrameLocks noGrp="1" noChangeAspect="1"/>
          </p:cNvGraphicFramePr>
          <p:nvPr>
            <p:ph sz="half" idx="1"/>
          </p:nvPr>
        </p:nvGraphicFramePr>
        <p:xfrm>
          <a:off x="609600" y="1371600"/>
          <a:ext cx="8081367" cy="4906963"/>
        </p:xfrm>
        <a:graphic>
          <a:graphicData uri="http://schemas.openxmlformats.org/presentationml/2006/ole">
            <mc:AlternateContent xmlns:mc="http://schemas.openxmlformats.org/markup-compatibility/2006">
              <mc:Choice xmlns:v="urn:schemas-microsoft-com:vml" Requires="v">
                <p:oleObj spid="_x0000_s1028" name="Acrobat Document" r:id="rId3" imgW="9600000" imgH="5830114" progId="">
                  <p:embed/>
                </p:oleObj>
              </mc:Choice>
              <mc:Fallback>
                <p:oleObj name="Acrobat Document" r:id="rId3" imgW="9600000" imgH="5830114" progId="">
                  <p:embed/>
                  <p:pic>
                    <p:nvPicPr>
                      <p:cNvPr id="0" name="Content Placeholder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71600"/>
                        <a:ext cx="8081367" cy="4906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wo roads.jpg"/>
          <p:cNvPicPr>
            <a:picLocks noChangeAspect="1"/>
          </p:cNvPicPr>
          <p:nvPr/>
        </p:nvPicPr>
        <p:blipFill>
          <a:blip r:embed="rId2" cstate="print"/>
          <a:stretch>
            <a:fillRect/>
          </a:stretch>
        </p:blipFill>
        <p:spPr>
          <a:xfrm>
            <a:off x="1066800" y="2743200"/>
            <a:ext cx="4762500" cy="3571875"/>
          </a:xfrm>
          <a:prstGeom prst="rect">
            <a:avLst/>
          </a:prstGeom>
        </p:spPr>
      </p:pic>
      <p:pic>
        <p:nvPicPr>
          <p:cNvPr id="18" name="Picture 17" descr="risk graffiti.jpg"/>
          <p:cNvPicPr>
            <a:picLocks noChangeAspect="1"/>
          </p:cNvPicPr>
          <p:nvPr/>
        </p:nvPicPr>
        <p:blipFill>
          <a:blip r:embed="rId3" cstate="print"/>
          <a:stretch>
            <a:fillRect/>
          </a:stretch>
        </p:blipFill>
        <p:spPr>
          <a:xfrm>
            <a:off x="3886200" y="304800"/>
            <a:ext cx="4953000" cy="2859049"/>
          </a:xfrm>
          <a:prstGeom prst="rect">
            <a:avLst/>
          </a:prstGeom>
        </p:spPr>
      </p:pic>
      <p:pic>
        <p:nvPicPr>
          <p:cNvPr id="8" name="Content Placeholder 7" descr="tightrope"/>
          <p:cNvPicPr>
            <a:picLocks noGrp="1" noChangeAspect="1"/>
          </p:cNvPicPr>
          <p:nvPr>
            <p:ph idx="1"/>
          </p:nvPr>
        </p:nvPicPr>
        <p:blipFill>
          <a:blip r:embed="rId4" cstate="print"/>
          <a:stretch>
            <a:fillRect/>
          </a:stretch>
        </p:blipFill>
        <p:spPr>
          <a:xfrm>
            <a:off x="1066800" y="838200"/>
            <a:ext cx="2819400" cy="2819400"/>
          </a:xfrm>
        </p:spPr>
      </p:pic>
      <p:pic>
        <p:nvPicPr>
          <p:cNvPr id="17" name="Picture 16" descr="stretching.jpg"/>
          <p:cNvPicPr>
            <a:picLocks noChangeAspect="1"/>
          </p:cNvPicPr>
          <p:nvPr/>
        </p:nvPicPr>
        <p:blipFill>
          <a:blip r:embed="rId5" cstate="print"/>
          <a:stretch>
            <a:fillRect/>
          </a:stretch>
        </p:blipFill>
        <p:spPr>
          <a:xfrm>
            <a:off x="4114800" y="1371600"/>
            <a:ext cx="2514600" cy="2514600"/>
          </a:xfrm>
          <a:prstGeom prst="rect">
            <a:avLst/>
          </a:prstGeom>
        </p:spPr>
      </p:pic>
      <p:pic>
        <p:nvPicPr>
          <p:cNvPr id="13" name="Picture 12" descr="Taking-a-Risk1.jpg"/>
          <p:cNvPicPr>
            <a:picLocks noChangeAspect="1"/>
          </p:cNvPicPr>
          <p:nvPr/>
        </p:nvPicPr>
        <p:blipFill>
          <a:blip r:embed="rId6" cstate="print"/>
          <a:stretch>
            <a:fillRect/>
          </a:stretch>
        </p:blipFill>
        <p:spPr>
          <a:xfrm>
            <a:off x="1676400" y="3657600"/>
            <a:ext cx="4810600" cy="3041576"/>
          </a:xfrm>
          <a:prstGeom prst="rect">
            <a:avLst/>
          </a:prstGeom>
        </p:spPr>
      </p:pic>
      <p:sp>
        <p:nvSpPr>
          <p:cNvPr id="6" name="Title 5"/>
          <p:cNvSpPr>
            <a:spLocks noGrp="1"/>
          </p:cNvSpPr>
          <p:nvPr>
            <p:ph type="title"/>
          </p:nvPr>
        </p:nvSpPr>
        <p:spPr/>
        <p:txBody>
          <a:bodyPr/>
          <a:lstStyle/>
          <a:p>
            <a:r>
              <a:rPr lang="en-US" dirty="0" smtClean="0"/>
              <a:t>Risk-Taking</a:t>
            </a:r>
            <a:endParaRPr lang="en-US" dirty="0"/>
          </a:p>
        </p:txBody>
      </p:sp>
      <p:sp>
        <p:nvSpPr>
          <p:cNvPr id="9" name="TextBox 8"/>
          <p:cNvSpPr txBox="1"/>
          <p:nvPr/>
        </p:nvSpPr>
        <p:spPr>
          <a:xfrm>
            <a:off x="2895600" y="1295400"/>
            <a:ext cx="2895600" cy="1477328"/>
          </a:xfrm>
          <a:prstGeom prst="rect">
            <a:avLst/>
          </a:prstGeom>
          <a:noFill/>
        </p:spPr>
        <p:txBody>
          <a:bodyPr wrap="square" rtlCol="0">
            <a:spAutoFit/>
          </a:bodyPr>
          <a:lstStyle/>
          <a:p>
            <a:r>
              <a:rPr lang="en-US" dirty="0" smtClean="0"/>
              <a:t>Only those who will risk going too far can possibly find out how far one can go. – </a:t>
            </a:r>
            <a:r>
              <a:rPr lang="en-US" b="1" dirty="0" smtClean="0"/>
              <a:t>T. S. Eliot</a:t>
            </a:r>
            <a:endParaRPr lang="en-US" dirty="0" smtClean="0"/>
          </a:p>
          <a:p>
            <a:endParaRPr lang="en-US" dirty="0"/>
          </a:p>
        </p:txBody>
      </p:sp>
      <p:pic>
        <p:nvPicPr>
          <p:cNvPr id="10" name="Picture 9" descr="risktext.jpg"/>
          <p:cNvPicPr>
            <a:picLocks noChangeAspect="1"/>
          </p:cNvPicPr>
          <p:nvPr/>
        </p:nvPicPr>
        <p:blipFill>
          <a:blip r:embed="rId7" cstate="print"/>
          <a:stretch>
            <a:fillRect/>
          </a:stretch>
        </p:blipFill>
        <p:spPr>
          <a:xfrm>
            <a:off x="6019800" y="304800"/>
            <a:ext cx="2667000" cy="1904238"/>
          </a:xfrm>
          <a:prstGeom prst="rect">
            <a:avLst/>
          </a:prstGeom>
        </p:spPr>
      </p:pic>
      <p:pic>
        <p:nvPicPr>
          <p:cNvPr id="11" name="Picture 10" descr="risk-taking sign.jpg"/>
          <p:cNvPicPr>
            <a:picLocks noChangeAspect="1"/>
          </p:cNvPicPr>
          <p:nvPr/>
        </p:nvPicPr>
        <p:blipFill>
          <a:blip r:embed="rId8" cstate="print"/>
          <a:stretch>
            <a:fillRect/>
          </a:stretch>
        </p:blipFill>
        <p:spPr>
          <a:xfrm>
            <a:off x="6019800" y="4038600"/>
            <a:ext cx="2857500" cy="2286000"/>
          </a:xfrm>
          <a:prstGeom prst="rect">
            <a:avLst/>
          </a:prstGeom>
        </p:spPr>
      </p:pic>
      <p:sp>
        <p:nvSpPr>
          <p:cNvPr id="12" name="TextBox 11"/>
          <p:cNvSpPr txBox="1"/>
          <p:nvPr/>
        </p:nvSpPr>
        <p:spPr>
          <a:xfrm>
            <a:off x="1295400" y="3886200"/>
            <a:ext cx="2819399" cy="2585323"/>
          </a:xfrm>
          <a:prstGeom prst="rect">
            <a:avLst/>
          </a:prstGeom>
          <a:noFill/>
        </p:spPr>
        <p:txBody>
          <a:bodyPr wrap="square" rtlCol="0">
            <a:spAutoFit/>
          </a:bodyPr>
          <a:lstStyle/>
          <a:p>
            <a:r>
              <a:rPr lang="en-US" dirty="0" smtClean="0"/>
              <a:t>Often the difference between a successful man and a failure is not one’s better abilities or ideas, but the courage that one has to bet on his idea, to take a calculated risk, and to act. </a:t>
            </a:r>
          </a:p>
          <a:p>
            <a:r>
              <a:rPr lang="en-US" dirty="0" smtClean="0"/>
              <a:t>– </a:t>
            </a:r>
            <a:r>
              <a:rPr lang="en-US" b="1" dirty="0" smtClean="0"/>
              <a:t>Maxwell </a:t>
            </a:r>
            <a:r>
              <a:rPr lang="en-US" b="1" dirty="0" err="1" smtClean="0"/>
              <a:t>Maltz</a:t>
            </a:r>
            <a:endParaRPr lang="en-US" dirty="0" smtClean="0"/>
          </a:p>
          <a:p>
            <a:endParaRPr lang="en-US" dirty="0"/>
          </a:p>
        </p:txBody>
      </p:sp>
      <p:sp>
        <p:nvSpPr>
          <p:cNvPr id="14" name="TextBox 13"/>
          <p:cNvSpPr txBox="1"/>
          <p:nvPr/>
        </p:nvSpPr>
        <p:spPr>
          <a:xfrm>
            <a:off x="2743200" y="2514600"/>
            <a:ext cx="4038600" cy="1200329"/>
          </a:xfrm>
          <a:prstGeom prst="rect">
            <a:avLst/>
          </a:prstGeom>
          <a:noFill/>
        </p:spPr>
        <p:txBody>
          <a:bodyPr wrap="square" rtlCol="0">
            <a:spAutoFit/>
          </a:bodyPr>
          <a:lstStyle/>
          <a:p>
            <a:r>
              <a:rPr lang="en-US" dirty="0" smtClean="0"/>
              <a:t>I am always doing that which I cannot do, in order that I may learn how to do it. </a:t>
            </a:r>
          </a:p>
          <a:p>
            <a:r>
              <a:rPr lang="en-US" dirty="0" smtClean="0"/>
              <a:t>– </a:t>
            </a:r>
            <a:r>
              <a:rPr lang="en-US" b="1" dirty="0" smtClean="0"/>
              <a:t>Pablo Picasso</a:t>
            </a:r>
            <a:endParaRPr lang="en-US" dirty="0" smtClean="0"/>
          </a:p>
          <a:p>
            <a:endParaRPr lang="en-US" dirty="0"/>
          </a:p>
        </p:txBody>
      </p:sp>
      <p:sp>
        <p:nvSpPr>
          <p:cNvPr id="15" name="TextBox 14"/>
          <p:cNvSpPr txBox="1"/>
          <p:nvPr/>
        </p:nvSpPr>
        <p:spPr>
          <a:xfrm>
            <a:off x="5181600" y="3276600"/>
            <a:ext cx="3581400" cy="3139321"/>
          </a:xfrm>
          <a:prstGeom prst="rect">
            <a:avLst/>
          </a:prstGeom>
          <a:noFill/>
        </p:spPr>
        <p:txBody>
          <a:bodyPr wrap="square" rtlCol="0">
            <a:spAutoFit/>
          </a:bodyPr>
          <a:lstStyle/>
          <a:p>
            <a:r>
              <a:rPr lang="en-US" dirty="0" smtClean="0"/>
              <a:t>Do not be too timid and squeamish about your actions. All life is an experiment. The more experiments you make the better. What if they are a little course, and you may get your coat soiled or torn? What if you do fail, and get fairly rolled in the dirt once or twice. Up again, you shall never be so afraid of a tumble. – </a:t>
            </a:r>
            <a:r>
              <a:rPr lang="en-US" b="1" dirty="0" smtClean="0"/>
              <a:t>Ralph Waldo Emerson</a:t>
            </a:r>
            <a:endParaRPr lang="en-US" dirty="0" smtClean="0"/>
          </a:p>
          <a:p>
            <a:endParaRPr lang="en-US" dirty="0"/>
          </a:p>
        </p:txBody>
      </p:sp>
      <p:sp>
        <p:nvSpPr>
          <p:cNvPr id="16" name="TextBox 15"/>
          <p:cNvSpPr txBox="1"/>
          <p:nvPr/>
        </p:nvSpPr>
        <p:spPr>
          <a:xfrm>
            <a:off x="5715001" y="533400"/>
            <a:ext cx="2743200" cy="1752600"/>
          </a:xfrm>
          <a:prstGeom prst="rect">
            <a:avLst/>
          </a:prstGeom>
          <a:noFill/>
        </p:spPr>
        <p:txBody>
          <a:bodyPr wrap="square" rtlCol="0">
            <a:spAutoFit/>
          </a:bodyPr>
          <a:lstStyle/>
          <a:p>
            <a:r>
              <a:rPr lang="en-US" dirty="0" smtClean="0"/>
              <a:t>Two roads diverged in a wood, and I… I took the one less traveled by, and that has made all the difference. – </a:t>
            </a:r>
            <a:r>
              <a:rPr lang="en-US" b="1" dirty="0" smtClean="0"/>
              <a:t>Robert Frost</a:t>
            </a:r>
            <a:endParaRPr lang="en-US" dirty="0" smtClean="0"/>
          </a:p>
          <a:p>
            <a:endParaRPr lang="en-US" dirty="0"/>
          </a:p>
        </p:txBody>
      </p:sp>
    </p:spTree>
  </p:cSld>
  <p:clrMapOvr>
    <a:masterClrMapping/>
  </p:clrMapOvr>
  <p:transition advClick="0" advTm="7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0"/>
                                        <p:tgtEl>
                                          <p:spTgt spid="18"/>
                                        </p:tgtEl>
                                      </p:cBhvr>
                                    </p:animEffect>
                                    <p:set>
                                      <p:cBhvr>
                                        <p:cTn id="14" dur="1" fill="hold">
                                          <p:stCondLst>
                                            <p:cond delay="4999"/>
                                          </p:stCondLst>
                                        </p:cTn>
                                        <p:tgtEl>
                                          <p:spTgt spid="18"/>
                                        </p:tgtEl>
                                        <p:attrNameLst>
                                          <p:attrName>style.visibility</p:attrName>
                                        </p:attrNameLst>
                                      </p:cBhvr>
                                      <p:to>
                                        <p:strVal val="hidden"/>
                                      </p:to>
                                    </p:set>
                                  </p:childTnLst>
                                </p:cTn>
                              </p:par>
                              <p:par>
                                <p:cTn id="15" presetID="10" presetClass="exit" presetSubtype="0" fill="hold" grpId="1" nodeType="withEffect">
                                  <p:stCondLst>
                                    <p:cond delay="6700"/>
                                  </p:stCondLst>
                                  <p:childTnLst>
                                    <p:animEffect transition="out" filter="fade">
                                      <p:cBhvr>
                                        <p:cTn id="16" dur="2400"/>
                                        <p:tgtEl>
                                          <p:spTgt spid="12"/>
                                        </p:tgtEl>
                                      </p:cBhvr>
                                    </p:animEffect>
                                    <p:set>
                                      <p:cBhvr>
                                        <p:cTn id="17" dur="1" fill="hold">
                                          <p:stCondLst>
                                            <p:cond delay="2399"/>
                                          </p:stCondLst>
                                        </p:cTn>
                                        <p:tgtEl>
                                          <p:spTgt spid="12"/>
                                        </p:tgtEl>
                                        <p:attrNameLst>
                                          <p:attrName>style.visibility</p:attrName>
                                        </p:attrNameLst>
                                      </p:cBhvr>
                                      <p:to>
                                        <p:strVal val="hidden"/>
                                      </p:to>
                                    </p:set>
                                  </p:childTnLst>
                                </p:cTn>
                              </p:par>
                            </p:childTnLst>
                          </p:cTn>
                        </p:par>
                        <p:par>
                          <p:cTn id="18" fill="hold">
                            <p:stCondLst>
                              <p:cond delay="96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par>
                          <p:cTn id="25" fill="hold">
                            <p:stCondLst>
                              <p:cond delay="12600"/>
                            </p:stCondLst>
                            <p:childTnLst>
                              <p:par>
                                <p:cTn id="26" presetID="10" presetClass="exit" presetSubtype="0" fill="hold" grpId="1" nodeType="afterEffect">
                                  <p:stCondLst>
                                    <p:cond delay="4800"/>
                                  </p:stCondLst>
                                  <p:childTnLst>
                                    <p:animEffect transition="out" filter="fade">
                                      <p:cBhvr>
                                        <p:cTn id="27" dur="7100"/>
                                        <p:tgtEl>
                                          <p:spTgt spid="9"/>
                                        </p:tgtEl>
                                      </p:cBhvr>
                                    </p:animEffect>
                                    <p:set>
                                      <p:cBhvr>
                                        <p:cTn id="28" dur="1" fill="hold">
                                          <p:stCondLst>
                                            <p:cond delay="70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3000"/>
                                        <p:tgtEl>
                                          <p:spTgt spid="11"/>
                                        </p:tgtEl>
                                      </p:cBhvr>
                                    </p:animEffect>
                                    <p:set>
                                      <p:cBhvr>
                                        <p:cTn id="31" dur="1" fill="hold">
                                          <p:stCondLst>
                                            <p:cond delay="2999"/>
                                          </p:stCondLst>
                                        </p:cTn>
                                        <p:tgtEl>
                                          <p:spTgt spid="11"/>
                                        </p:tgtEl>
                                        <p:attrNameLst>
                                          <p:attrName>style.visibility</p:attrName>
                                        </p:attrNameLst>
                                      </p:cBhvr>
                                      <p:to>
                                        <p:strVal val="hidden"/>
                                      </p:to>
                                    </p:set>
                                  </p:childTnLst>
                                </p:cTn>
                              </p:par>
                              <p:par>
                                <p:cTn id="32" presetID="10" presetClass="entr" presetSubtype="0" fill="hold" nodeType="withEffect">
                                  <p:stCondLst>
                                    <p:cond delay="39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0"/>
                                        <p:tgtEl>
                                          <p:spTgt spid="8"/>
                                        </p:tgtEl>
                                      </p:cBhvr>
                                    </p:animEffect>
                                  </p:childTnLst>
                                </p:cTn>
                              </p:par>
                            </p:childTnLst>
                          </p:cTn>
                        </p:par>
                        <p:par>
                          <p:cTn id="35" fill="hold">
                            <p:stCondLst>
                              <p:cond delay="24500"/>
                            </p:stCondLst>
                            <p:childTnLst>
                              <p:par>
                                <p:cTn id="36" presetID="9"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2000"/>
                                        <p:tgtEl>
                                          <p:spTgt spid="15"/>
                                        </p:tgtEl>
                                      </p:cBhvr>
                                    </p:animEffect>
                                  </p:childTnLst>
                                </p:cTn>
                              </p:par>
                              <p:par>
                                <p:cTn id="39" presetID="10" presetClass="exit" presetSubtype="0" fill="hold" nodeType="withEffect">
                                  <p:stCondLst>
                                    <p:cond delay="0"/>
                                  </p:stCondLst>
                                  <p:childTnLst>
                                    <p:animEffect transition="out" filter="fade">
                                      <p:cBhvr>
                                        <p:cTn id="40" dur="5000"/>
                                        <p:tgtEl>
                                          <p:spTgt spid="8"/>
                                        </p:tgtEl>
                                      </p:cBhvr>
                                    </p:animEffect>
                                    <p:set>
                                      <p:cBhvr>
                                        <p:cTn id="41" dur="1" fill="hold">
                                          <p:stCondLst>
                                            <p:cond delay="4999"/>
                                          </p:stCondLst>
                                        </p:cTn>
                                        <p:tgtEl>
                                          <p:spTgt spid="8"/>
                                        </p:tgtEl>
                                        <p:attrNameLst>
                                          <p:attrName>style.visibility</p:attrName>
                                        </p:attrNameLst>
                                      </p:cBhvr>
                                      <p:to>
                                        <p:strVal val="hidden"/>
                                      </p:to>
                                    </p:set>
                                  </p:childTnLst>
                                </p:cTn>
                              </p:par>
                              <p:par>
                                <p:cTn id="42" presetID="9"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3000"/>
                                        <p:tgtEl>
                                          <p:spTgt spid="10"/>
                                        </p:tgtEl>
                                      </p:cBhvr>
                                    </p:animEffect>
                                  </p:childTnLst>
                                </p:cTn>
                              </p:par>
                              <p:par>
                                <p:cTn id="45" presetID="10" presetClass="entr" presetSubtype="0" fill="hold" nodeType="withEffect">
                                  <p:stCondLst>
                                    <p:cond delay="29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par>
                                <p:cTn id="48" presetID="9" presetClass="exit" presetSubtype="0" fill="hold" nodeType="withEffect">
                                  <p:stCondLst>
                                    <p:cond delay="2900"/>
                                  </p:stCondLst>
                                  <p:childTnLst>
                                    <p:animEffect transition="out" filter="dissolve">
                                      <p:cBhvr>
                                        <p:cTn id="49" dur="1200"/>
                                        <p:tgtEl>
                                          <p:spTgt spid="10"/>
                                        </p:tgtEl>
                                      </p:cBhvr>
                                    </p:animEffect>
                                    <p:set>
                                      <p:cBhvr>
                                        <p:cTn id="50" dur="1" fill="hold">
                                          <p:stCondLst>
                                            <p:cond delay="1199"/>
                                          </p:stCondLst>
                                        </p:cTn>
                                        <p:tgtEl>
                                          <p:spTgt spid="10"/>
                                        </p:tgtEl>
                                        <p:attrNameLst>
                                          <p:attrName>style.visibility</p:attrName>
                                        </p:attrNameLst>
                                      </p:cBhvr>
                                      <p:to>
                                        <p:strVal val="hidden"/>
                                      </p:to>
                                    </p:set>
                                  </p:childTnLst>
                                </p:cTn>
                              </p:par>
                            </p:childTnLst>
                          </p:cTn>
                        </p:par>
                        <p:par>
                          <p:cTn id="51" fill="hold">
                            <p:stCondLst>
                              <p:cond delay="29500"/>
                            </p:stCondLst>
                            <p:childTnLst>
                              <p:par>
                                <p:cTn id="52" presetID="10" presetClass="exit" presetSubtype="0" fill="hold" grpId="1" nodeType="afterEffect">
                                  <p:stCondLst>
                                    <p:cond delay="3600"/>
                                  </p:stCondLst>
                                  <p:childTnLst>
                                    <p:animEffect transition="out" filter="fade">
                                      <p:cBhvr>
                                        <p:cTn id="53" dur="5000"/>
                                        <p:tgtEl>
                                          <p:spTgt spid="15"/>
                                        </p:tgtEl>
                                      </p:cBhvr>
                                    </p:animEffect>
                                    <p:set>
                                      <p:cBhvr>
                                        <p:cTn id="54" dur="1" fill="hold">
                                          <p:stCondLst>
                                            <p:cond delay="4999"/>
                                          </p:stCondLst>
                                        </p:cTn>
                                        <p:tgtEl>
                                          <p:spTgt spid="15"/>
                                        </p:tgtEl>
                                        <p:attrNameLst>
                                          <p:attrName>style.visibility</p:attrName>
                                        </p:attrNameLst>
                                      </p:cBhvr>
                                      <p:to>
                                        <p:strVal val="hidden"/>
                                      </p:to>
                                    </p:set>
                                  </p:childTnLst>
                                </p:cTn>
                              </p:par>
                            </p:childTnLst>
                          </p:cTn>
                        </p:par>
                        <p:par>
                          <p:cTn id="55" fill="hold">
                            <p:stCondLst>
                              <p:cond delay="381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3000"/>
                                        <p:tgtEl>
                                          <p:spTgt spid="14"/>
                                        </p:tgtEl>
                                      </p:cBhvr>
                                    </p:animEffect>
                                  </p:childTnLst>
                                </p:cTn>
                              </p:par>
                              <p:par>
                                <p:cTn id="59" presetID="10" presetClass="exit" presetSubtype="0" fill="hold" nodeType="withEffect">
                                  <p:stCondLst>
                                    <p:cond delay="0"/>
                                  </p:stCondLst>
                                  <p:childTnLst>
                                    <p:animEffect transition="out" filter="fade">
                                      <p:cBhvr>
                                        <p:cTn id="60" dur="3000"/>
                                        <p:tgtEl>
                                          <p:spTgt spid="17"/>
                                        </p:tgtEl>
                                      </p:cBhvr>
                                    </p:animEffect>
                                    <p:set>
                                      <p:cBhvr>
                                        <p:cTn id="61" dur="1" fill="hold">
                                          <p:stCondLst>
                                            <p:cond delay="2999"/>
                                          </p:stCondLst>
                                        </p:cTn>
                                        <p:tgtEl>
                                          <p:spTgt spid="17"/>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100"/>
                                        <p:tgtEl>
                                          <p:spTgt spid="13"/>
                                        </p:tgtEl>
                                      </p:cBhvr>
                                    </p:animEffect>
                                  </p:childTnLst>
                                </p:cTn>
                              </p:par>
                            </p:childTnLst>
                          </p:cTn>
                        </p:par>
                        <p:par>
                          <p:cTn id="65" fill="hold">
                            <p:stCondLst>
                              <p:cond delay="43200"/>
                            </p:stCondLst>
                            <p:childTnLst>
                              <p:par>
                                <p:cTn id="66" presetID="10" presetClass="exit" presetSubtype="0" fill="hold" grpId="1" nodeType="afterEffect">
                                  <p:stCondLst>
                                    <p:cond delay="2600"/>
                                  </p:stCondLst>
                                  <p:childTnLst>
                                    <p:animEffect transition="out" filter="fade">
                                      <p:cBhvr>
                                        <p:cTn id="67" dur="6300"/>
                                        <p:tgtEl>
                                          <p:spTgt spid="14"/>
                                        </p:tgtEl>
                                      </p:cBhvr>
                                    </p:animEffect>
                                    <p:set>
                                      <p:cBhvr>
                                        <p:cTn id="68" dur="1" fill="hold">
                                          <p:stCondLst>
                                            <p:cond delay="6299"/>
                                          </p:stCondLst>
                                        </p:cTn>
                                        <p:tgtEl>
                                          <p:spTgt spid="1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3000"/>
                                        <p:tgtEl>
                                          <p:spTgt spid="13"/>
                                        </p:tgtEl>
                                      </p:cBhvr>
                                    </p:animEffect>
                                    <p:set>
                                      <p:cBhvr>
                                        <p:cTn id="71" dur="1" fill="hold">
                                          <p:stCondLst>
                                            <p:cond delay="2999"/>
                                          </p:stCondLst>
                                        </p:cTn>
                                        <p:tgtEl>
                                          <p:spTgt spid="13"/>
                                        </p:tgtEl>
                                        <p:attrNameLst>
                                          <p:attrName>style.visibility</p:attrName>
                                        </p:attrNameLst>
                                      </p:cBhvr>
                                      <p:to>
                                        <p:strVal val="hidden"/>
                                      </p:to>
                                    </p:set>
                                  </p:childTnLst>
                                </p:cTn>
                              </p:par>
                            </p:childTnLst>
                          </p:cTn>
                        </p:par>
                        <p:par>
                          <p:cTn id="72" fill="hold">
                            <p:stCondLst>
                              <p:cond delay="52100"/>
                            </p:stCondLst>
                            <p:childTnLst>
                              <p:par>
                                <p:cTn id="73" presetID="10" presetClass="entr" presetSubtype="0" fill="hold" grpId="1"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3000"/>
                                        <p:tgtEl>
                                          <p:spTgt spid="16"/>
                                        </p:tgtEl>
                                      </p:cBhvr>
                                    </p:animEffect>
                                  </p:childTnLst>
                                </p:cTn>
                              </p:par>
                              <p:par>
                                <p:cTn id="76" presetID="10" presetClass="entr" presetSubtype="0" fill="hold" nodeType="withEffect">
                                  <p:stCondLst>
                                    <p:cond delay="180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3200"/>
                                        <p:tgtEl>
                                          <p:spTgt spid="19"/>
                                        </p:tgtEl>
                                      </p:cBhvr>
                                    </p:animEffect>
                                  </p:childTnLst>
                                </p:cTn>
                              </p:par>
                            </p:childTnLst>
                          </p:cTn>
                        </p:par>
                        <p:par>
                          <p:cTn id="79" fill="hold">
                            <p:stCondLst>
                              <p:cond delay="57100"/>
                            </p:stCondLst>
                            <p:childTnLst>
                              <p:par>
                                <p:cTn id="80" presetID="10" presetClass="exit" presetSubtype="0" fill="hold" grpId="0" nodeType="afterEffect">
                                  <p:stCondLst>
                                    <p:cond delay="4700"/>
                                  </p:stCondLst>
                                  <p:childTnLst>
                                    <p:animEffect transition="out" filter="fade">
                                      <p:cBhvr>
                                        <p:cTn id="81" dur="8000"/>
                                        <p:tgtEl>
                                          <p:spTgt spid="16"/>
                                        </p:tgtEl>
                                      </p:cBhvr>
                                    </p:animEffect>
                                    <p:set>
                                      <p:cBhvr>
                                        <p:cTn id="82" dur="1" fill="hold">
                                          <p:stCondLst>
                                            <p:cond delay="7999"/>
                                          </p:stCondLst>
                                        </p:cTn>
                                        <p:tgtEl>
                                          <p:spTgt spid="16"/>
                                        </p:tgtEl>
                                        <p:attrNameLst>
                                          <p:attrName>style.visibility</p:attrName>
                                        </p:attrNameLst>
                                      </p:cBhvr>
                                      <p:to>
                                        <p:strVal val="hidden"/>
                                      </p:to>
                                    </p:set>
                                  </p:childTnLst>
                                </p:cTn>
                              </p:par>
                              <p:par>
                                <p:cTn id="83" presetID="10" presetClass="exit" presetSubtype="0" fill="hold" nodeType="withEffect">
                                  <p:stCondLst>
                                    <p:cond delay="1900"/>
                                  </p:stCondLst>
                                  <p:childTnLst>
                                    <p:animEffect transition="out" filter="fade">
                                      <p:cBhvr>
                                        <p:cTn id="84" dur="5000"/>
                                        <p:tgtEl>
                                          <p:spTgt spid="19"/>
                                        </p:tgtEl>
                                      </p:cBhvr>
                                    </p:animEffect>
                                    <p:set>
                                      <p:cBhvr>
                                        <p:cTn id="85" dur="1" fill="hold">
                                          <p:stCondLst>
                                            <p:cond delay="4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4" grpId="0"/>
      <p:bldP spid="14" grpId="1"/>
      <p:bldP spid="15" grpId="1"/>
      <p:bldP spid="16" grpId="0"/>
      <p:bldP spid="1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wo roads.jpg"/>
          <p:cNvPicPr>
            <a:picLocks noChangeAspect="1"/>
          </p:cNvPicPr>
          <p:nvPr/>
        </p:nvPicPr>
        <p:blipFill>
          <a:blip r:embed="rId2" cstate="print"/>
          <a:stretch>
            <a:fillRect/>
          </a:stretch>
        </p:blipFill>
        <p:spPr>
          <a:xfrm>
            <a:off x="1066800" y="2743200"/>
            <a:ext cx="4762500" cy="3571875"/>
          </a:xfrm>
          <a:prstGeom prst="rect">
            <a:avLst/>
          </a:prstGeom>
        </p:spPr>
      </p:pic>
      <p:pic>
        <p:nvPicPr>
          <p:cNvPr id="18" name="Picture 17" descr="risk graffiti.jpg"/>
          <p:cNvPicPr>
            <a:picLocks noChangeAspect="1"/>
          </p:cNvPicPr>
          <p:nvPr/>
        </p:nvPicPr>
        <p:blipFill>
          <a:blip r:embed="rId3" cstate="print"/>
          <a:stretch>
            <a:fillRect/>
          </a:stretch>
        </p:blipFill>
        <p:spPr>
          <a:xfrm>
            <a:off x="3886200" y="304800"/>
            <a:ext cx="4953000" cy="2859049"/>
          </a:xfrm>
          <a:prstGeom prst="rect">
            <a:avLst/>
          </a:prstGeom>
        </p:spPr>
      </p:pic>
      <p:pic>
        <p:nvPicPr>
          <p:cNvPr id="8" name="Content Placeholder 7" descr="tightrope"/>
          <p:cNvPicPr>
            <a:picLocks noGrp="1" noChangeAspect="1"/>
          </p:cNvPicPr>
          <p:nvPr>
            <p:ph idx="1"/>
          </p:nvPr>
        </p:nvPicPr>
        <p:blipFill>
          <a:blip r:embed="rId4" cstate="print"/>
          <a:stretch>
            <a:fillRect/>
          </a:stretch>
        </p:blipFill>
        <p:spPr>
          <a:xfrm>
            <a:off x="1066800" y="838200"/>
            <a:ext cx="2819400" cy="2819400"/>
          </a:xfrm>
        </p:spPr>
      </p:pic>
      <p:pic>
        <p:nvPicPr>
          <p:cNvPr id="17" name="Picture 16" descr="stretching.jpg"/>
          <p:cNvPicPr>
            <a:picLocks noChangeAspect="1"/>
          </p:cNvPicPr>
          <p:nvPr/>
        </p:nvPicPr>
        <p:blipFill>
          <a:blip r:embed="rId5" cstate="print"/>
          <a:stretch>
            <a:fillRect/>
          </a:stretch>
        </p:blipFill>
        <p:spPr>
          <a:xfrm>
            <a:off x="4114800" y="1371600"/>
            <a:ext cx="2514600" cy="2514600"/>
          </a:xfrm>
          <a:prstGeom prst="rect">
            <a:avLst/>
          </a:prstGeom>
        </p:spPr>
      </p:pic>
      <p:pic>
        <p:nvPicPr>
          <p:cNvPr id="13" name="Picture 12" descr="Taking-a-Risk1.jpg"/>
          <p:cNvPicPr>
            <a:picLocks noChangeAspect="1"/>
          </p:cNvPicPr>
          <p:nvPr/>
        </p:nvPicPr>
        <p:blipFill>
          <a:blip r:embed="rId6" cstate="print"/>
          <a:stretch>
            <a:fillRect/>
          </a:stretch>
        </p:blipFill>
        <p:spPr>
          <a:xfrm>
            <a:off x="1676400" y="3657600"/>
            <a:ext cx="4810600" cy="3041576"/>
          </a:xfrm>
          <a:prstGeom prst="rect">
            <a:avLst/>
          </a:prstGeom>
        </p:spPr>
      </p:pic>
      <p:sp>
        <p:nvSpPr>
          <p:cNvPr id="6" name="Title 5"/>
          <p:cNvSpPr>
            <a:spLocks noGrp="1"/>
          </p:cNvSpPr>
          <p:nvPr>
            <p:ph type="title"/>
          </p:nvPr>
        </p:nvSpPr>
        <p:spPr/>
        <p:txBody>
          <a:bodyPr/>
          <a:lstStyle/>
          <a:p>
            <a:r>
              <a:rPr lang="en-US" dirty="0" smtClean="0"/>
              <a:t>Risk-Taking</a:t>
            </a:r>
            <a:endParaRPr lang="en-US" dirty="0"/>
          </a:p>
        </p:txBody>
      </p:sp>
      <p:sp>
        <p:nvSpPr>
          <p:cNvPr id="9" name="TextBox 8"/>
          <p:cNvSpPr txBox="1"/>
          <p:nvPr/>
        </p:nvSpPr>
        <p:spPr>
          <a:xfrm>
            <a:off x="2895600" y="1295400"/>
            <a:ext cx="2895600" cy="1477328"/>
          </a:xfrm>
          <a:prstGeom prst="rect">
            <a:avLst/>
          </a:prstGeom>
          <a:noFill/>
        </p:spPr>
        <p:txBody>
          <a:bodyPr wrap="square" rtlCol="0">
            <a:spAutoFit/>
          </a:bodyPr>
          <a:lstStyle/>
          <a:p>
            <a:r>
              <a:rPr lang="en-US" dirty="0" smtClean="0"/>
              <a:t>Only those who will risk going too far can possibly find out how far one can go. – </a:t>
            </a:r>
            <a:r>
              <a:rPr lang="en-US" b="1" dirty="0" smtClean="0"/>
              <a:t>T. S. Eliot</a:t>
            </a:r>
            <a:endParaRPr lang="en-US" dirty="0" smtClean="0"/>
          </a:p>
          <a:p>
            <a:endParaRPr lang="en-US" dirty="0"/>
          </a:p>
        </p:txBody>
      </p:sp>
      <p:pic>
        <p:nvPicPr>
          <p:cNvPr id="10" name="Picture 9" descr="risktext.jpg"/>
          <p:cNvPicPr>
            <a:picLocks noChangeAspect="1"/>
          </p:cNvPicPr>
          <p:nvPr/>
        </p:nvPicPr>
        <p:blipFill>
          <a:blip r:embed="rId7" cstate="print"/>
          <a:stretch>
            <a:fillRect/>
          </a:stretch>
        </p:blipFill>
        <p:spPr>
          <a:xfrm>
            <a:off x="6019800" y="304800"/>
            <a:ext cx="2667000" cy="1904238"/>
          </a:xfrm>
          <a:prstGeom prst="rect">
            <a:avLst/>
          </a:prstGeom>
        </p:spPr>
      </p:pic>
      <p:pic>
        <p:nvPicPr>
          <p:cNvPr id="11" name="Picture 10" descr="risk-taking sign.jpg"/>
          <p:cNvPicPr>
            <a:picLocks noChangeAspect="1"/>
          </p:cNvPicPr>
          <p:nvPr/>
        </p:nvPicPr>
        <p:blipFill>
          <a:blip r:embed="rId8" cstate="print"/>
          <a:stretch>
            <a:fillRect/>
          </a:stretch>
        </p:blipFill>
        <p:spPr>
          <a:xfrm>
            <a:off x="6019800" y="4038600"/>
            <a:ext cx="2857500" cy="2286000"/>
          </a:xfrm>
          <a:prstGeom prst="rect">
            <a:avLst/>
          </a:prstGeom>
        </p:spPr>
      </p:pic>
      <p:sp>
        <p:nvSpPr>
          <p:cNvPr id="12" name="TextBox 11"/>
          <p:cNvSpPr txBox="1"/>
          <p:nvPr/>
        </p:nvSpPr>
        <p:spPr>
          <a:xfrm>
            <a:off x="1295400" y="3886200"/>
            <a:ext cx="2819399" cy="2585323"/>
          </a:xfrm>
          <a:prstGeom prst="rect">
            <a:avLst/>
          </a:prstGeom>
          <a:noFill/>
        </p:spPr>
        <p:txBody>
          <a:bodyPr wrap="square" rtlCol="0">
            <a:spAutoFit/>
          </a:bodyPr>
          <a:lstStyle/>
          <a:p>
            <a:r>
              <a:rPr lang="en-US" dirty="0" smtClean="0"/>
              <a:t>Often the difference between a successful man and a failure is not one’s better abilities or ideas, but the courage that one has to bet on his idea, to take a calculated risk, and to act. </a:t>
            </a:r>
          </a:p>
          <a:p>
            <a:r>
              <a:rPr lang="en-US" dirty="0" smtClean="0"/>
              <a:t>– </a:t>
            </a:r>
            <a:r>
              <a:rPr lang="en-US" b="1" dirty="0" smtClean="0"/>
              <a:t>Maxwell </a:t>
            </a:r>
            <a:r>
              <a:rPr lang="en-US" b="1" dirty="0" err="1" smtClean="0"/>
              <a:t>Maltz</a:t>
            </a:r>
            <a:endParaRPr lang="en-US" dirty="0" smtClean="0"/>
          </a:p>
          <a:p>
            <a:endParaRPr lang="en-US" dirty="0"/>
          </a:p>
        </p:txBody>
      </p:sp>
      <p:sp>
        <p:nvSpPr>
          <p:cNvPr id="14" name="TextBox 13"/>
          <p:cNvSpPr txBox="1"/>
          <p:nvPr/>
        </p:nvSpPr>
        <p:spPr>
          <a:xfrm>
            <a:off x="2743200" y="2514600"/>
            <a:ext cx="4038600" cy="1200329"/>
          </a:xfrm>
          <a:prstGeom prst="rect">
            <a:avLst/>
          </a:prstGeom>
          <a:noFill/>
        </p:spPr>
        <p:txBody>
          <a:bodyPr wrap="square" rtlCol="0">
            <a:spAutoFit/>
          </a:bodyPr>
          <a:lstStyle/>
          <a:p>
            <a:r>
              <a:rPr lang="en-US" dirty="0" smtClean="0"/>
              <a:t>I am always doing that which I cannot do, in order that I may learn how to do it. </a:t>
            </a:r>
          </a:p>
          <a:p>
            <a:r>
              <a:rPr lang="en-US" dirty="0" smtClean="0"/>
              <a:t>– </a:t>
            </a:r>
            <a:r>
              <a:rPr lang="en-US" b="1" dirty="0" smtClean="0"/>
              <a:t>Pablo Picasso</a:t>
            </a:r>
            <a:endParaRPr lang="en-US" dirty="0" smtClean="0"/>
          </a:p>
          <a:p>
            <a:endParaRPr lang="en-US" dirty="0"/>
          </a:p>
        </p:txBody>
      </p:sp>
      <p:sp>
        <p:nvSpPr>
          <p:cNvPr id="15" name="TextBox 14"/>
          <p:cNvSpPr txBox="1"/>
          <p:nvPr/>
        </p:nvSpPr>
        <p:spPr>
          <a:xfrm>
            <a:off x="5181600" y="3276600"/>
            <a:ext cx="3581400" cy="3139321"/>
          </a:xfrm>
          <a:prstGeom prst="rect">
            <a:avLst/>
          </a:prstGeom>
          <a:noFill/>
        </p:spPr>
        <p:txBody>
          <a:bodyPr wrap="square" rtlCol="0">
            <a:spAutoFit/>
          </a:bodyPr>
          <a:lstStyle/>
          <a:p>
            <a:r>
              <a:rPr lang="en-US" dirty="0" smtClean="0"/>
              <a:t>Do not be too timid and squeamish about your actions. All life is an experiment. The more experiments you make the better. What if they are a little course, and you may get your coat soiled or torn? What if you do fail, and get fairly rolled in the dirt once or twice. Up again, you shall never be so afraid of a tumble. – </a:t>
            </a:r>
            <a:r>
              <a:rPr lang="en-US" b="1" dirty="0" smtClean="0"/>
              <a:t>Ralph Waldo Emerson</a:t>
            </a:r>
            <a:endParaRPr lang="en-US" dirty="0" smtClean="0"/>
          </a:p>
          <a:p>
            <a:endParaRPr lang="en-US" dirty="0"/>
          </a:p>
        </p:txBody>
      </p:sp>
      <p:sp>
        <p:nvSpPr>
          <p:cNvPr id="16" name="TextBox 15"/>
          <p:cNvSpPr txBox="1"/>
          <p:nvPr/>
        </p:nvSpPr>
        <p:spPr>
          <a:xfrm>
            <a:off x="5715001" y="533400"/>
            <a:ext cx="2743200" cy="1752600"/>
          </a:xfrm>
          <a:prstGeom prst="rect">
            <a:avLst/>
          </a:prstGeom>
          <a:noFill/>
        </p:spPr>
        <p:txBody>
          <a:bodyPr wrap="square" rtlCol="0">
            <a:spAutoFit/>
          </a:bodyPr>
          <a:lstStyle/>
          <a:p>
            <a:r>
              <a:rPr lang="en-US" dirty="0" smtClean="0"/>
              <a:t>Two roads diverged in a wood, and I… I took the one less traveled by, and that has made all the difference. – </a:t>
            </a:r>
            <a:r>
              <a:rPr lang="en-US" b="1" dirty="0" smtClean="0"/>
              <a:t>Robert Frost</a:t>
            </a:r>
            <a:endParaRPr lang="en-US" dirty="0" smtClean="0"/>
          </a:p>
          <a:p>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5000"/>
                                        <p:tgtEl>
                                          <p:spTgt spid="18"/>
                                        </p:tgtEl>
                                      </p:cBhvr>
                                    </p:animEffect>
                                    <p:set>
                                      <p:cBhvr>
                                        <p:cTn id="14" dur="1" fill="hold">
                                          <p:stCondLst>
                                            <p:cond delay="4999"/>
                                          </p:stCondLst>
                                        </p:cTn>
                                        <p:tgtEl>
                                          <p:spTgt spid="18"/>
                                        </p:tgtEl>
                                        <p:attrNameLst>
                                          <p:attrName>style.visibility</p:attrName>
                                        </p:attrNameLst>
                                      </p:cBhvr>
                                      <p:to>
                                        <p:strVal val="hidden"/>
                                      </p:to>
                                    </p:set>
                                  </p:childTnLst>
                                </p:cTn>
                              </p:par>
                              <p:par>
                                <p:cTn id="15" presetID="10" presetClass="exit" presetSubtype="0" fill="hold" grpId="1" nodeType="withEffect">
                                  <p:stCondLst>
                                    <p:cond delay="6700"/>
                                  </p:stCondLst>
                                  <p:childTnLst>
                                    <p:animEffect transition="out" filter="fade">
                                      <p:cBhvr>
                                        <p:cTn id="16" dur="2400"/>
                                        <p:tgtEl>
                                          <p:spTgt spid="12"/>
                                        </p:tgtEl>
                                      </p:cBhvr>
                                    </p:animEffect>
                                    <p:set>
                                      <p:cBhvr>
                                        <p:cTn id="17" dur="1" fill="hold">
                                          <p:stCondLst>
                                            <p:cond delay="2399"/>
                                          </p:stCondLst>
                                        </p:cTn>
                                        <p:tgtEl>
                                          <p:spTgt spid="12"/>
                                        </p:tgtEl>
                                        <p:attrNameLst>
                                          <p:attrName>style.visibility</p:attrName>
                                        </p:attrNameLst>
                                      </p:cBhvr>
                                      <p:to>
                                        <p:strVal val="hidden"/>
                                      </p:to>
                                    </p:set>
                                  </p:childTnLst>
                                </p:cTn>
                              </p:par>
                            </p:childTnLst>
                          </p:cTn>
                        </p:par>
                        <p:par>
                          <p:cTn id="18" fill="hold">
                            <p:stCondLst>
                              <p:cond delay="96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3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childTnLst>
                          </p:cTn>
                        </p:par>
                        <p:par>
                          <p:cTn id="25" fill="hold">
                            <p:stCondLst>
                              <p:cond delay="12600"/>
                            </p:stCondLst>
                            <p:childTnLst>
                              <p:par>
                                <p:cTn id="26" presetID="10" presetClass="exit" presetSubtype="0" fill="hold" grpId="1" nodeType="afterEffect">
                                  <p:stCondLst>
                                    <p:cond delay="4800"/>
                                  </p:stCondLst>
                                  <p:childTnLst>
                                    <p:animEffect transition="out" filter="fade">
                                      <p:cBhvr>
                                        <p:cTn id="27" dur="7100"/>
                                        <p:tgtEl>
                                          <p:spTgt spid="9"/>
                                        </p:tgtEl>
                                      </p:cBhvr>
                                    </p:animEffect>
                                    <p:set>
                                      <p:cBhvr>
                                        <p:cTn id="28" dur="1" fill="hold">
                                          <p:stCondLst>
                                            <p:cond delay="7099"/>
                                          </p:stCondLst>
                                        </p:cTn>
                                        <p:tgtEl>
                                          <p:spTgt spid="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3000"/>
                                        <p:tgtEl>
                                          <p:spTgt spid="11"/>
                                        </p:tgtEl>
                                      </p:cBhvr>
                                    </p:animEffect>
                                    <p:set>
                                      <p:cBhvr>
                                        <p:cTn id="31" dur="1" fill="hold">
                                          <p:stCondLst>
                                            <p:cond delay="2999"/>
                                          </p:stCondLst>
                                        </p:cTn>
                                        <p:tgtEl>
                                          <p:spTgt spid="11"/>
                                        </p:tgtEl>
                                        <p:attrNameLst>
                                          <p:attrName>style.visibility</p:attrName>
                                        </p:attrNameLst>
                                      </p:cBhvr>
                                      <p:to>
                                        <p:strVal val="hidden"/>
                                      </p:to>
                                    </p:set>
                                  </p:childTnLst>
                                </p:cTn>
                              </p:par>
                              <p:par>
                                <p:cTn id="32" presetID="10" presetClass="entr" presetSubtype="0" fill="hold" nodeType="withEffect">
                                  <p:stCondLst>
                                    <p:cond delay="39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0"/>
                                        <p:tgtEl>
                                          <p:spTgt spid="8"/>
                                        </p:tgtEl>
                                      </p:cBhvr>
                                    </p:animEffect>
                                  </p:childTnLst>
                                </p:cTn>
                              </p:par>
                            </p:childTnLst>
                          </p:cTn>
                        </p:par>
                        <p:par>
                          <p:cTn id="35" fill="hold">
                            <p:stCondLst>
                              <p:cond delay="24500"/>
                            </p:stCondLst>
                            <p:childTnLst>
                              <p:par>
                                <p:cTn id="36" presetID="9"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2000"/>
                                        <p:tgtEl>
                                          <p:spTgt spid="15"/>
                                        </p:tgtEl>
                                      </p:cBhvr>
                                    </p:animEffect>
                                  </p:childTnLst>
                                </p:cTn>
                              </p:par>
                              <p:par>
                                <p:cTn id="39" presetID="10" presetClass="exit" presetSubtype="0" fill="hold" nodeType="withEffect">
                                  <p:stCondLst>
                                    <p:cond delay="0"/>
                                  </p:stCondLst>
                                  <p:childTnLst>
                                    <p:animEffect transition="out" filter="fade">
                                      <p:cBhvr>
                                        <p:cTn id="40" dur="5000"/>
                                        <p:tgtEl>
                                          <p:spTgt spid="8"/>
                                        </p:tgtEl>
                                      </p:cBhvr>
                                    </p:animEffect>
                                    <p:set>
                                      <p:cBhvr>
                                        <p:cTn id="41" dur="1" fill="hold">
                                          <p:stCondLst>
                                            <p:cond delay="4999"/>
                                          </p:stCondLst>
                                        </p:cTn>
                                        <p:tgtEl>
                                          <p:spTgt spid="8"/>
                                        </p:tgtEl>
                                        <p:attrNameLst>
                                          <p:attrName>style.visibility</p:attrName>
                                        </p:attrNameLst>
                                      </p:cBhvr>
                                      <p:to>
                                        <p:strVal val="hidden"/>
                                      </p:to>
                                    </p:set>
                                  </p:childTnLst>
                                </p:cTn>
                              </p:par>
                              <p:par>
                                <p:cTn id="42" presetID="9"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3000"/>
                                        <p:tgtEl>
                                          <p:spTgt spid="10"/>
                                        </p:tgtEl>
                                      </p:cBhvr>
                                    </p:animEffect>
                                  </p:childTnLst>
                                </p:cTn>
                              </p:par>
                              <p:par>
                                <p:cTn id="45" presetID="10" presetClass="entr" presetSubtype="0" fill="hold" nodeType="withEffect">
                                  <p:stCondLst>
                                    <p:cond delay="290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000"/>
                                        <p:tgtEl>
                                          <p:spTgt spid="17"/>
                                        </p:tgtEl>
                                      </p:cBhvr>
                                    </p:animEffect>
                                  </p:childTnLst>
                                </p:cTn>
                              </p:par>
                              <p:par>
                                <p:cTn id="48" presetID="9" presetClass="exit" presetSubtype="0" fill="hold" nodeType="withEffect">
                                  <p:stCondLst>
                                    <p:cond delay="2900"/>
                                  </p:stCondLst>
                                  <p:childTnLst>
                                    <p:animEffect transition="out" filter="dissolve">
                                      <p:cBhvr>
                                        <p:cTn id="49" dur="1200"/>
                                        <p:tgtEl>
                                          <p:spTgt spid="10"/>
                                        </p:tgtEl>
                                      </p:cBhvr>
                                    </p:animEffect>
                                    <p:set>
                                      <p:cBhvr>
                                        <p:cTn id="50" dur="1" fill="hold">
                                          <p:stCondLst>
                                            <p:cond delay="1199"/>
                                          </p:stCondLst>
                                        </p:cTn>
                                        <p:tgtEl>
                                          <p:spTgt spid="10"/>
                                        </p:tgtEl>
                                        <p:attrNameLst>
                                          <p:attrName>style.visibility</p:attrName>
                                        </p:attrNameLst>
                                      </p:cBhvr>
                                      <p:to>
                                        <p:strVal val="hidden"/>
                                      </p:to>
                                    </p:set>
                                  </p:childTnLst>
                                </p:cTn>
                              </p:par>
                            </p:childTnLst>
                          </p:cTn>
                        </p:par>
                        <p:par>
                          <p:cTn id="51" fill="hold">
                            <p:stCondLst>
                              <p:cond delay="29500"/>
                            </p:stCondLst>
                            <p:childTnLst>
                              <p:par>
                                <p:cTn id="52" presetID="10" presetClass="exit" presetSubtype="0" fill="hold" grpId="0" nodeType="afterEffect">
                                  <p:stCondLst>
                                    <p:cond delay="3600"/>
                                  </p:stCondLst>
                                  <p:childTnLst>
                                    <p:animEffect transition="out" filter="fade">
                                      <p:cBhvr>
                                        <p:cTn id="53" dur="5000"/>
                                        <p:tgtEl>
                                          <p:spTgt spid="15"/>
                                        </p:tgtEl>
                                      </p:cBhvr>
                                    </p:animEffect>
                                    <p:set>
                                      <p:cBhvr>
                                        <p:cTn id="54" dur="1" fill="hold">
                                          <p:stCondLst>
                                            <p:cond delay="4999"/>
                                          </p:stCondLst>
                                        </p:cTn>
                                        <p:tgtEl>
                                          <p:spTgt spid="15"/>
                                        </p:tgtEl>
                                        <p:attrNameLst>
                                          <p:attrName>style.visibility</p:attrName>
                                        </p:attrNameLst>
                                      </p:cBhvr>
                                      <p:to>
                                        <p:strVal val="hidden"/>
                                      </p:to>
                                    </p:set>
                                  </p:childTnLst>
                                </p:cTn>
                              </p:par>
                            </p:childTnLst>
                          </p:cTn>
                        </p:par>
                        <p:par>
                          <p:cTn id="55" fill="hold">
                            <p:stCondLst>
                              <p:cond delay="38100"/>
                            </p:stCondLst>
                            <p:childTnLst>
                              <p:par>
                                <p:cTn id="56" presetID="10"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3000"/>
                                        <p:tgtEl>
                                          <p:spTgt spid="14"/>
                                        </p:tgtEl>
                                      </p:cBhvr>
                                    </p:animEffect>
                                  </p:childTnLst>
                                </p:cTn>
                              </p:par>
                              <p:par>
                                <p:cTn id="59" presetID="10" presetClass="exit" presetSubtype="0" fill="hold" nodeType="withEffect">
                                  <p:stCondLst>
                                    <p:cond delay="0"/>
                                  </p:stCondLst>
                                  <p:childTnLst>
                                    <p:animEffect transition="out" filter="fade">
                                      <p:cBhvr>
                                        <p:cTn id="60" dur="3000"/>
                                        <p:tgtEl>
                                          <p:spTgt spid="17"/>
                                        </p:tgtEl>
                                      </p:cBhvr>
                                    </p:animEffect>
                                    <p:set>
                                      <p:cBhvr>
                                        <p:cTn id="61" dur="1" fill="hold">
                                          <p:stCondLst>
                                            <p:cond delay="2999"/>
                                          </p:stCondLst>
                                        </p:cTn>
                                        <p:tgtEl>
                                          <p:spTgt spid="17"/>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100"/>
                                        <p:tgtEl>
                                          <p:spTgt spid="13"/>
                                        </p:tgtEl>
                                      </p:cBhvr>
                                    </p:animEffect>
                                  </p:childTnLst>
                                </p:cTn>
                              </p:par>
                            </p:childTnLst>
                          </p:cTn>
                        </p:par>
                        <p:par>
                          <p:cTn id="65" fill="hold">
                            <p:stCondLst>
                              <p:cond delay="43200"/>
                            </p:stCondLst>
                            <p:childTnLst>
                              <p:par>
                                <p:cTn id="66" presetID="10" presetClass="exit" presetSubtype="0" fill="hold" grpId="1" nodeType="afterEffect">
                                  <p:stCondLst>
                                    <p:cond delay="2600"/>
                                  </p:stCondLst>
                                  <p:childTnLst>
                                    <p:animEffect transition="out" filter="fade">
                                      <p:cBhvr>
                                        <p:cTn id="67" dur="6300"/>
                                        <p:tgtEl>
                                          <p:spTgt spid="14"/>
                                        </p:tgtEl>
                                      </p:cBhvr>
                                    </p:animEffect>
                                    <p:set>
                                      <p:cBhvr>
                                        <p:cTn id="68" dur="1" fill="hold">
                                          <p:stCondLst>
                                            <p:cond delay="6299"/>
                                          </p:stCondLst>
                                        </p:cTn>
                                        <p:tgtEl>
                                          <p:spTgt spid="14"/>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3000"/>
                                        <p:tgtEl>
                                          <p:spTgt spid="13"/>
                                        </p:tgtEl>
                                      </p:cBhvr>
                                    </p:animEffect>
                                    <p:set>
                                      <p:cBhvr>
                                        <p:cTn id="71" dur="1" fill="hold">
                                          <p:stCondLst>
                                            <p:cond delay="2999"/>
                                          </p:stCondLst>
                                        </p:cTn>
                                        <p:tgtEl>
                                          <p:spTgt spid="13"/>
                                        </p:tgtEl>
                                        <p:attrNameLst>
                                          <p:attrName>style.visibility</p:attrName>
                                        </p:attrNameLst>
                                      </p:cBhvr>
                                      <p:to>
                                        <p:strVal val="hidden"/>
                                      </p:to>
                                    </p:set>
                                  </p:childTnLst>
                                </p:cTn>
                              </p:par>
                            </p:childTnLst>
                          </p:cTn>
                        </p:par>
                        <p:par>
                          <p:cTn id="72" fill="hold">
                            <p:stCondLst>
                              <p:cond delay="52100"/>
                            </p:stCondLst>
                            <p:childTnLst>
                              <p:par>
                                <p:cTn id="73" presetID="10" presetClass="entr" presetSubtype="0" fill="hold" grpId="1"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3000"/>
                                        <p:tgtEl>
                                          <p:spTgt spid="16"/>
                                        </p:tgtEl>
                                      </p:cBhvr>
                                    </p:animEffect>
                                  </p:childTnLst>
                                </p:cTn>
                              </p:par>
                              <p:par>
                                <p:cTn id="76" presetID="10" presetClass="entr" presetSubtype="0" fill="hold" nodeType="withEffect">
                                  <p:stCondLst>
                                    <p:cond delay="180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3200"/>
                                        <p:tgtEl>
                                          <p:spTgt spid="19"/>
                                        </p:tgtEl>
                                      </p:cBhvr>
                                    </p:animEffect>
                                  </p:childTnLst>
                                </p:cTn>
                              </p:par>
                            </p:childTnLst>
                          </p:cTn>
                        </p:par>
                        <p:par>
                          <p:cTn id="79" fill="hold">
                            <p:stCondLst>
                              <p:cond delay="57100"/>
                            </p:stCondLst>
                            <p:childTnLst>
                              <p:par>
                                <p:cTn id="80" presetID="10" presetClass="exit" presetSubtype="0" fill="hold" grpId="0" nodeType="afterEffect">
                                  <p:stCondLst>
                                    <p:cond delay="4700"/>
                                  </p:stCondLst>
                                  <p:childTnLst>
                                    <p:animEffect transition="out" filter="fade">
                                      <p:cBhvr>
                                        <p:cTn id="81" dur="8000"/>
                                        <p:tgtEl>
                                          <p:spTgt spid="16"/>
                                        </p:tgtEl>
                                      </p:cBhvr>
                                    </p:animEffect>
                                    <p:set>
                                      <p:cBhvr>
                                        <p:cTn id="82" dur="1" fill="hold">
                                          <p:stCondLst>
                                            <p:cond delay="7999"/>
                                          </p:stCondLst>
                                        </p:cTn>
                                        <p:tgtEl>
                                          <p:spTgt spid="16"/>
                                        </p:tgtEl>
                                        <p:attrNameLst>
                                          <p:attrName>style.visibility</p:attrName>
                                        </p:attrNameLst>
                                      </p:cBhvr>
                                      <p:to>
                                        <p:strVal val="hidden"/>
                                      </p:to>
                                    </p:set>
                                  </p:childTnLst>
                                </p:cTn>
                              </p:par>
                              <p:par>
                                <p:cTn id="83" presetID="10" presetClass="exit" presetSubtype="0" fill="hold" nodeType="withEffect">
                                  <p:stCondLst>
                                    <p:cond delay="1900"/>
                                  </p:stCondLst>
                                  <p:childTnLst>
                                    <p:animEffect transition="out" filter="fade">
                                      <p:cBhvr>
                                        <p:cTn id="84" dur="5000"/>
                                        <p:tgtEl>
                                          <p:spTgt spid="19"/>
                                        </p:tgtEl>
                                      </p:cBhvr>
                                    </p:animEffect>
                                    <p:set>
                                      <p:cBhvr>
                                        <p:cTn id="85" dur="1" fill="hold">
                                          <p:stCondLst>
                                            <p:cond delay="4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2" grpId="0"/>
      <p:bldP spid="12" grpId="1"/>
      <p:bldP spid="14" grpId="0"/>
      <p:bldP spid="14" grpId="1"/>
      <p:bldP spid="15" grpId="0"/>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Assessing the Artifact</a:t>
            </a:r>
            <a:endParaRPr lang="en-US" dirty="0"/>
          </a:p>
        </p:txBody>
      </p:sp>
      <p:sp>
        <p:nvSpPr>
          <p:cNvPr id="9" name="Content Placeholder 8"/>
          <p:cNvSpPr>
            <a:spLocks noGrp="1"/>
          </p:cNvSpPr>
          <p:nvPr>
            <p:ph idx="1"/>
          </p:nvPr>
        </p:nvSpPr>
        <p:spPr/>
        <p:txBody>
          <a:bodyPr/>
          <a:lstStyle/>
          <a:p>
            <a:r>
              <a:rPr lang="en-US" dirty="0" smtClean="0"/>
              <a:t>When is </a:t>
            </a:r>
            <a:r>
              <a:rPr lang="en-US" i="1" dirty="0" smtClean="0"/>
              <a:t>Art</a:t>
            </a:r>
            <a:r>
              <a:rPr lang="en-US" dirty="0" smtClean="0"/>
              <a:t> correct?</a:t>
            </a:r>
          </a:p>
          <a:p>
            <a:r>
              <a:rPr lang="en-US" dirty="0" smtClean="0"/>
              <a:t>What is a perfect execution of </a:t>
            </a:r>
            <a:r>
              <a:rPr lang="en-US" i="1" dirty="0" smtClean="0"/>
              <a:t>Technique</a:t>
            </a:r>
            <a:r>
              <a:rPr lang="en-US" dirty="0" smtClean="0"/>
              <a:t>?</a:t>
            </a:r>
          </a:p>
          <a:p>
            <a:r>
              <a:rPr lang="en-US" dirty="0" smtClean="0"/>
              <a:t>What is the timeline of </a:t>
            </a:r>
            <a:r>
              <a:rPr lang="en-US" i="1" dirty="0" smtClean="0"/>
              <a:t>Mastery</a:t>
            </a:r>
            <a:r>
              <a:rPr lang="en-US" dirty="0" smtClean="0"/>
              <a:t>?</a:t>
            </a:r>
          </a:p>
          <a:p>
            <a:endParaRPr lang="en-US" dirty="0"/>
          </a:p>
        </p:txBody>
      </p:sp>
      <p:pic>
        <p:nvPicPr>
          <p:cNvPr id="10" name="Picture 9" descr="Healing-Mandala.jpg"/>
          <p:cNvPicPr>
            <a:picLocks noChangeAspect="1"/>
          </p:cNvPicPr>
          <p:nvPr/>
        </p:nvPicPr>
        <p:blipFill>
          <a:blip r:embed="rId2" cstate="print"/>
          <a:stretch>
            <a:fillRect/>
          </a:stretch>
        </p:blipFill>
        <p:spPr>
          <a:xfrm>
            <a:off x="4800600" y="3733800"/>
            <a:ext cx="2895600" cy="1979742"/>
          </a:xfrm>
          <a:prstGeom prst="rect">
            <a:avLst/>
          </a:prstGeom>
        </p:spPr>
      </p:pic>
      <p:pic>
        <p:nvPicPr>
          <p:cNvPr id="11" name="Picture 10" descr="Young Painter"/>
          <p:cNvPicPr>
            <a:picLocks noChangeAspect="1"/>
          </p:cNvPicPr>
          <p:nvPr/>
        </p:nvPicPr>
        <p:blipFill>
          <a:blip r:embed="rId3" cstate="print"/>
          <a:stretch>
            <a:fillRect/>
          </a:stretch>
        </p:blipFill>
        <p:spPr>
          <a:xfrm>
            <a:off x="1600200" y="3657600"/>
            <a:ext cx="2209800" cy="2209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Please pass your rubric to the person to your right.</a:t>
            </a:r>
            <a:endParaRPr lang="en-US" dirty="0"/>
          </a:p>
        </p:txBody>
      </p:sp>
      <p:sp>
        <p:nvSpPr>
          <p:cNvPr id="5" name="Text Placeholder 4"/>
          <p:cNvSpPr>
            <a:spLocks noGrp="1"/>
          </p:cNvSpPr>
          <p:nvPr>
            <p:ph type="body" sz="half" idx="2"/>
          </p:nvPr>
        </p:nvSpPr>
        <p:spPr/>
        <p:txBody>
          <a:bodyPr/>
          <a:lstStyle/>
          <a:p>
            <a:endParaRPr lang="en-US"/>
          </a:p>
        </p:txBody>
      </p:sp>
      <p:sp>
        <p:nvSpPr>
          <p:cNvPr id="6" name="Rectangle 5"/>
          <p:cNvSpPr/>
          <p:nvPr/>
        </p:nvSpPr>
        <p:spPr>
          <a:xfrm rot="20439991">
            <a:off x="1068209" y="2387171"/>
            <a:ext cx="3752320" cy="1323439"/>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Share !</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Processes of Art-Making</a:t>
            </a:r>
            <a:endParaRPr lang="en-US" dirty="0"/>
          </a:p>
        </p:txBody>
      </p:sp>
      <p:graphicFrame>
        <p:nvGraphicFramePr>
          <p:cNvPr id="5" name="Table 4"/>
          <p:cNvGraphicFramePr>
            <a:graphicFrameLocks noGrp="1"/>
          </p:cNvGraphicFramePr>
          <p:nvPr/>
        </p:nvGraphicFramePr>
        <p:xfrm>
          <a:off x="1524000" y="1397000"/>
          <a:ext cx="6096000" cy="429768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endParaRPr lang="en-US" dirty="0" smtClean="0"/>
                    </a:p>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Risk-Taking</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Persistence/Grit</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Persistence</a:t>
            </a:r>
            <a:endParaRPr lang="en-US" dirty="0"/>
          </a:p>
        </p:txBody>
      </p:sp>
      <p:sp>
        <p:nvSpPr>
          <p:cNvPr id="3" name="Subtitle 2"/>
          <p:cNvSpPr>
            <a:spLocks noGrp="1"/>
          </p:cNvSpPr>
          <p:nvPr>
            <p:ph type="subTitle" idx="1"/>
          </p:nvPr>
        </p:nvSpPr>
        <p:spPr>
          <a:xfrm>
            <a:off x="1432560" y="1850064"/>
            <a:ext cx="7406640" cy="3407736"/>
          </a:xfrm>
        </p:spPr>
        <p:txBody>
          <a:bodyPr>
            <a:normAutofit lnSpcReduction="10000"/>
          </a:bodyPr>
          <a:lstStyle/>
          <a:p>
            <a:r>
              <a:rPr lang="en-US" dirty="0" smtClean="0"/>
              <a:t>Search Phrase: “Grit Scale” Duckworth</a:t>
            </a:r>
          </a:p>
          <a:p>
            <a:endParaRPr lang="en-US" dirty="0" smtClean="0"/>
          </a:p>
          <a:p>
            <a:r>
              <a:rPr lang="en-US" dirty="0" smtClean="0"/>
              <a:t>Dr. Angela Duckworth, UPENN</a:t>
            </a:r>
          </a:p>
          <a:p>
            <a:endParaRPr lang="en-US" dirty="0" smtClean="0"/>
          </a:p>
          <a:p>
            <a:r>
              <a:rPr lang="en-US" dirty="0" smtClean="0"/>
              <a:t>“Grit: Perseverance and Passion for Long-Term Goals”</a:t>
            </a:r>
          </a:p>
          <a:p>
            <a:endParaRPr lang="en-US" dirty="0" smtClean="0"/>
          </a:p>
          <a:p>
            <a:r>
              <a:rPr lang="en-US" dirty="0" smtClean="0"/>
              <a:t>Grit Scale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iss target"/>
          <p:cNvPicPr>
            <a:picLocks noChangeAspect="1"/>
          </p:cNvPicPr>
          <p:nvPr/>
        </p:nvPicPr>
        <p:blipFill>
          <a:blip r:embed="rId2" cstate="print"/>
          <a:stretch>
            <a:fillRect/>
          </a:stretch>
        </p:blipFill>
        <p:spPr>
          <a:xfrm>
            <a:off x="2514600" y="1676400"/>
            <a:ext cx="3095625" cy="3095625"/>
          </a:xfrm>
          <a:prstGeom prst="rect">
            <a:avLst/>
          </a:prstGeom>
        </p:spPr>
      </p:pic>
      <p:pic>
        <p:nvPicPr>
          <p:cNvPr id="8" name="Picture 7" descr="snailrace.jpg"/>
          <p:cNvPicPr>
            <a:picLocks noChangeAspect="1"/>
          </p:cNvPicPr>
          <p:nvPr/>
        </p:nvPicPr>
        <p:blipFill>
          <a:blip r:embed="rId3" cstate="print"/>
          <a:stretch>
            <a:fillRect/>
          </a:stretch>
        </p:blipFill>
        <p:spPr>
          <a:xfrm>
            <a:off x="4419600" y="762000"/>
            <a:ext cx="4152900" cy="2759371"/>
          </a:xfrm>
          <a:prstGeom prst="rect">
            <a:avLst/>
          </a:prstGeom>
        </p:spPr>
      </p:pic>
      <p:pic>
        <p:nvPicPr>
          <p:cNvPr id="6" name="Picture 5" descr="try again.bmp"/>
          <p:cNvPicPr>
            <a:picLocks noChangeAspect="1"/>
          </p:cNvPicPr>
          <p:nvPr/>
        </p:nvPicPr>
        <p:blipFill>
          <a:blip r:embed="rId4" cstate="print"/>
          <a:stretch>
            <a:fillRect/>
          </a:stretch>
        </p:blipFill>
        <p:spPr>
          <a:xfrm>
            <a:off x="1066800" y="1828800"/>
            <a:ext cx="3409524" cy="4828572"/>
          </a:xfrm>
          <a:prstGeom prst="rect">
            <a:avLst/>
          </a:prstGeom>
        </p:spPr>
      </p:pic>
      <p:sp>
        <p:nvSpPr>
          <p:cNvPr id="2" name="Title 1"/>
          <p:cNvSpPr>
            <a:spLocks noGrp="1"/>
          </p:cNvSpPr>
          <p:nvPr>
            <p:ph type="title"/>
          </p:nvPr>
        </p:nvSpPr>
        <p:spPr/>
        <p:txBody>
          <a:bodyPr/>
          <a:lstStyle/>
          <a:p>
            <a:r>
              <a:rPr lang="en-US" dirty="0" smtClean="0"/>
              <a:t>Persistence</a:t>
            </a:r>
            <a:endParaRPr lang="en-US" dirty="0"/>
          </a:p>
        </p:txBody>
      </p:sp>
      <p:sp>
        <p:nvSpPr>
          <p:cNvPr id="3" name="TextBox 2"/>
          <p:cNvSpPr txBox="1"/>
          <p:nvPr/>
        </p:nvSpPr>
        <p:spPr>
          <a:xfrm>
            <a:off x="1524000" y="1219200"/>
            <a:ext cx="5181600" cy="1569660"/>
          </a:xfrm>
          <a:prstGeom prst="rect">
            <a:avLst/>
          </a:prstGeom>
          <a:noFill/>
        </p:spPr>
        <p:txBody>
          <a:bodyPr wrap="square" rtlCol="0">
            <a:spAutoFit/>
          </a:bodyPr>
          <a:lstStyle/>
          <a:p>
            <a:r>
              <a:rPr lang="en-US" sz="1600" dirty="0" smtClean="0"/>
              <a:t>The difference between people who believe they have books inside of them and those who actually write books is sheer cussed persistence - the ability to make yourself work at your craft, every day - the belief, even in the face of obstacles, that you've got something worth saying. </a:t>
            </a:r>
            <a:br>
              <a:rPr lang="en-US" sz="1600" dirty="0" smtClean="0"/>
            </a:br>
            <a:r>
              <a:rPr lang="en-US" sz="1600" b="1" dirty="0" smtClean="0"/>
              <a:t>- Jennifer Weiner </a:t>
            </a:r>
            <a:endParaRPr lang="en-US" sz="1600" b="1" dirty="0"/>
          </a:p>
        </p:txBody>
      </p:sp>
      <p:pic>
        <p:nvPicPr>
          <p:cNvPr id="4" name="Picture 3" descr="writing"/>
          <p:cNvPicPr>
            <a:picLocks noChangeAspect="1"/>
          </p:cNvPicPr>
          <p:nvPr/>
        </p:nvPicPr>
        <p:blipFill>
          <a:blip r:embed="rId5" cstate="print"/>
          <a:stretch>
            <a:fillRect/>
          </a:stretch>
        </p:blipFill>
        <p:spPr>
          <a:xfrm>
            <a:off x="5867400" y="3352800"/>
            <a:ext cx="3095625" cy="3095625"/>
          </a:xfrm>
          <a:prstGeom prst="rect">
            <a:avLst/>
          </a:prstGeom>
        </p:spPr>
      </p:pic>
      <p:sp>
        <p:nvSpPr>
          <p:cNvPr id="5" name="TextBox 4"/>
          <p:cNvSpPr txBox="1"/>
          <p:nvPr/>
        </p:nvSpPr>
        <p:spPr>
          <a:xfrm>
            <a:off x="5257800" y="2590800"/>
            <a:ext cx="3020507" cy="923330"/>
          </a:xfrm>
          <a:prstGeom prst="rect">
            <a:avLst/>
          </a:prstGeom>
          <a:noFill/>
        </p:spPr>
        <p:txBody>
          <a:bodyPr wrap="none" rtlCol="0">
            <a:spAutoFit/>
          </a:bodyPr>
          <a:lstStyle/>
          <a:p>
            <a:r>
              <a:rPr lang="en-US" dirty="0" smtClean="0"/>
              <a:t>Try again. Fail again. Fail better.</a:t>
            </a:r>
            <a:br>
              <a:rPr lang="en-US" dirty="0" smtClean="0"/>
            </a:br>
            <a:r>
              <a:rPr lang="en-US" dirty="0" smtClean="0"/>
              <a:t>- </a:t>
            </a:r>
            <a:r>
              <a:rPr lang="en-US" b="1" dirty="0" smtClean="0"/>
              <a:t>Samuel Beckett</a:t>
            </a:r>
            <a:br>
              <a:rPr lang="en-US" b="1" dirty="0" smtClean="0"/>
            </a:br>
            <a:endParaRPr lang="en-US" b="1" dirty="0"/>
          </a:p>
        </p:txBody>
      </p:sp>
      <p:sp>
        <p:nvSpPr>
          <p:cNvPr id="7" name="TextBox 6"/>
          <p:cNvSpPr txBox="1"/>
          <p:nvPr/>
        </p:nvSpPr>
        <p:spPr>
          <a:xfrm>
            <a:off x="1447801" y="3962400"/>
            <a:ext cx="4572000" cy="1200329"/>
          </a:xfrm>
          <a:prstGeom prst="rect">
            <a:avLst/>
          </a:prstGeom>
          <a:noFill/>
        </p:spPr>
        <p:txBody>
          <a:bodyPr wrap="square" rtlCol="0">
            <a:spAutoFit/>
          </a:bodyPr>
          <a:lstStyle/>
          <a:p>
            <a:r>
              <a:rPr lang="en-US" dirty="0" smtClean="0"/>
              <a:t>Many of life's failures are people who did not realize how close they were to success when they gave up. </a:t>
            </a:r>
            <a:br>
              <a:rPr lang="en-US" dirty="0" smtClean="0"/>
            </a:br>
            <a:r>
              <a:rPr lang="en-US" dirty="0" smtClean="0"/>
              <a:t>- Thomas A. Edison</a:t>
            </a:r>
            <a:endParaRPr lang="en-US" dirty="0"/>
          </a:p>
        </p:txBody>
      </p:sp>
      <p:sp>
        <p:nvSpPr>
          <p:cNvPr id="9" name="TextBox 8"/>
          <p:cNvSpPr txBox="1"/>
          <p:nvPr/>
        </p:nvSpPr>
        <p:spPr>
          <a:xfrm>
            <a:off x="5791200" y="4800600"/>
            <a:ext cx="2667000" cy="1200329"/>
          </a:xfrm>
          <a:prstGeom prst="rect">
            <a:avLst/>
          </a:prstGeom>
          <a:noFill/>
        </p:spPr>
        <p:txBody>
          <a:bodyPr wrap="square" rtlCol="0">
            <a:spAutoFit/>
          </a:bodyPr>
          <a:lstStyle/>
          <a:p>
            <a:r>
              <a:rPr lang="en-US" dirty="0" smtClean="0"/>
              <a:t>It's not that I'm so smart, it's just that I stay with problems longer.  </a:t>
            </a:r>
          </a:p>
          <a:p>
            <a:r>
              <a:rPr lang="en-US" b="1" dirty="0" smtClean="0"/>
              <a:t>~Albert Einstein</a:t>
            </a:r>
            <a:endParaRPr lang="en-US" dirty="0"/>
          </a:p>
        </p:txBody>
      </p:sp>
      <p:sp>
        <p:nvSpPr>
          <p:cNvPr id="11" name="TextBox 10"/>
          <p:cNvSpPr txBox="1"/>
          <p:nvPr/>
        </p:nvSpPr>
        <p:spPr>
          <a:xfrm>
            <a:off x="1219200" y="5410200"/>
            <a:ext cx="7549311" cy="923330"/>
          </a:xfrm>
          <a:prstGeom prst="rect">
            <a:avLst/>
          </a:prstGeom>
          <a:noFill/>
        </p:spPr>
        <p:txBody>
          <a:bodyPr wrap="square" rtlCol="0">
            <a:spAutoFit/>
          </a:bodyPr>
          <a:lstStyle/>
          <a:p>
            <a:r>
              <a:rPr lang="en-US" dirty="0" smtClean="0"/>
              <a:t>With ordinary talent and extraordinary perseverance, all things are attainable.  </a:t>
            </a:r>
          </a:p>
          <a:p>
            <a:r>
              <a:rPr lang="en-US" b="1" dirty="0" smtClean="0"/>
              <a:t>~Thomas </a:t>
            </a:r>
            <a:r>
              <a:rPr lang="en-US" b="1" dirty="0" err="1" smtClean="0"/>
              <a:t>Foxwell</a:t>
            </a:r>
            <a:r>
              <a:rPr lang="en-US" b="1" dirty="0" smtClean="0"/>
              <a:t> Buxton</a:t>
            </a:r>
            <a:r>
              <a:rPr lang="en-US" dirty="0" smtClean="0"/>
              <a:t/>
            </a:r>
            <a:br>
              <a:rPr lang="en-US" dirty="0" smtClean="0"/>
            </a:br>
            <a:endParaRPr lang="en-US" dirty="0"/>
          </a:p>
        </p:txBody>
      </p:sp>
      <p:pic>
        <p:nvPicPr>
          <p:cNvPr id="12" name="Picture 11" descr="erosion.jpg"/>
          <p:cNvPicPr>
            <a:picLocks noChangeAspect="1"/>
          </p:cNvPicPr>
          <p:nvPr/>
        </p:nvPicPr>
        <p:blipFill>
          <a:blip r:embed="rId6" cstate="print"/>
          <a:stretch>
            <a:fillRect/>
          </a:stretch>
        </p:blipFill>
        <p:spPr>
          <a:xfrm>
            <a:off x="1981200" y="1295400"/>
            <a:ext cx="5786034" cy="3810000"/>
          </a:xfrm>
          <a:prstGeom prst="rect">
            <a:avLst/>
          </a:prstGeom>
        </p:spPr>
      </p:pic>
    </p:spTree>
  </p:cSld>
  <p:clrMapOvr>
    <a:masterClrMapping/>
  </p:clrMapOvr>
  <p:transition advClick="0" advTm="6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xit" presetSubtype="0" fill="hold" nodeType="withEffect">
                                  <p:stCondLst>
                                    <p:cond delay="480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par>
                          <p:cTn id="14" fill="hold">
                            <p:stCondLst>
                              <p:cond delay="6800"/>
                            </p:stCondLst>
                            <p:childTnLst>
                              <p:par>
                                <p:cTn id="15" presetID="10" presetClass="exit" presetSubtype="0" fill="hold" grpId="1" nodeType="afterEffect">
                                  <p:stCondLst>
                                    <p:cond delay="700"/>
                                  </p:stCondLst>
                                  <p:childTnLst>
                                    <p:animEffect transition="out" filter="fade">
                                      <p:cBhvr>
                                        <p:cTn id="16" dur="4900"/>
                                        <p:tgtEl>
                                          <p:spTgt spid="3"/>
                                        </p:tgtEl>
                                      </p:cBhvr>
                                    </p:animEffect>
                                    <p:set>
                                      <p:cBhvr>
                                        <p:cTn id="17" dur="1" fill="hold">
                                          <p:stCondLst>
                                            <p:cond delay="4899"/>
                                          </p:stCondLst>
                                        </p:cTn>
                                        <p:tgtEl>
                                          <p:spTgt spid="3"/>
                                        </p:tgtEl>
                                        <p:attrNameLst>
                                          <p:attrName>style.visibility</p:attrName>
                                        </p:attrNameLst>
                                      </p:cBhvr>
                                      <p:to>
                                        <p:strVal val="hidden"/>
                                      </p:to>
                                    </p:set>
                                  </p:childTnLst>
                                </p:cTn>
                              </p:par>
                              <p:par>
                                <p:cTn id="18" presetID="10" presetClass="entr" presetSubtype="0" fill="hold" grpId="0" nodeType="withEffect">
                                  <p:stCondLst>
                                    <p:cond delay="46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nodeType="withEffect">
                                  <p:stCondLst>
                                    <p:cond delay="5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10" presetClass="exit" presetSubtype="0" fill="hold" grpId="1" nodeType="withEffect">
                                  <p:stCondLst>
                                    <p:cond delay="12600"/>
                                  </p:stCondLst>
                                  <p:childTnLst>
                                    <p:animEffect transition="out" filter="fade">
                                      <p:cBhvr>
                                        <p:cTn id="25" dur="3000"/>
                                        <p:tgtEl>
                                          <p:spTgt spid="5"/>
                                        </p:tgtEl>
                                      </p:cBhvr>
                                    </p:animEffect>
                                    <p:set>
                                      <p:cBhvr>
                                        <p:cTn id="26" dur="1" fill="hold">
                                          <p:stCondLst>
                                            <p:cond delay="2999"/>
                                          </p:stCondLst>
                                        </p:cTn>
                                        <p:tgtEl>
                                          <p:spTgt spid="5"/>
                                        </p:tgtEl>
                                        <p:attrNameLst>
                                          <p:attrName>style.visibility</p:attrName>
                                        </p:attrNameLst>
                                      </p:cBhvr>
                                      <p:to>
                                        <p:strVal val="hidden"/>
                                      </p:to>
                                    </p:set>
                                  </p:childTnLst>
                                </p:cTn>
                              </p:par>
                              <p:par>
                                <p:cTn id="27" presetID="10" presetClass="exit" presetSubtype="0" fill="hold" nodeType="withEffect">
                                  <p:stCondLst>
                                    <p:cond delay="11200"/>
                                  </p:stCondLst>
                                  <p:childTnLst>
                                    <p:animEffect transition="out" filter="fade">
                                      <p:cBhvr>
                                        <p:cTn id="28" dur="3000"/>
                                        <p:tgtEl>
                                          <p:spTgt spid="6"/>
                                        </p:tgtEl>
                                      </p:cBhvr>
                                    </p:animEffect>
                                    <p:set>
                                      <p:cBhvr>
                                        <p:cTn id="29" dur="1" fill="hold">
                                          <p:stCondLst>
                                            <p:cond delay="2999"/>
                                          </p:stCondLst>
                                        </p:cTn>
                                        <p:tgtEl>
                                          <p:spTgt spid="6"/>
                                        </p:tgtEl>
                                        <p:attrNameLst>
                                          <p:attrName>style.visibility</p:attrName>
                                        </p:attrNameLst>
                                      </p:cBhvr>
                                      <p:to>
                                        <p:strVal val="hidden"/>
                                      </p:to>
                                    </p:set>
                                  </p:childTnLst>
                                </p:cTn>
                              </p:par>
                              <p:par>
                                <p:cTn id="30" presetID="10" presetClass="entr" presetSubtype="0" fill="hold" grpId="0" nodeType="withEffect">
                                  <p:stCondLst>
                                    <p:cond delay="151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par>
                                <p:cTn id="33" presetID="10" presetClass="entr" presetSubtype="0" fill="hold" nodeType="withEffect">
                                  <p:stCondLst>
                                    <p:cond delay="151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xit" presetSubtype="0" fill="hold" grpId="1" nodeType="withEffect">
                                  <p:stCondLst>
                                    <p:cond delay="21800"/>
                                  </p:stCondLst>
                                  <p:childTnLst>
                                    <p:animEffect transition="out" filter="fade">
                                      <p:cBhvr>
                                        <p:cTn id="37" dur="5000"/>
                                        <p:tgtEl>
                                          <p:spTgt spid="7"/>
                                        </p:tgtEl>
                                      </p:cBhvr>
                                    </p:animEffect>
                                    <p:set>
                                      <p:cBhvr>
                                        <p:cTn id="38" dur="1" fill="hold">
                                          <p:stCondLst>
                                            <p:cond delay="4999"/>
                                          </p:stCondLst>
                                        </p:cTn>
                                        <p:tgtEl>
                                          <p:spTgt spid="7"/>
                                        </p:tgtEl>
                                        <p:attrNameLst>
                                          <p:attrName>style.visibility</p:attrName>
                                        </p:attrNameLst>
                                      </p:cBhvr>
                                      <p:to>
                                        <p:strVal val="hidden"/>
                                      </p:to>
                                    </p:set>
                                  </p:childTnLst>
                                </p:cTn>
                              </p:par>
                              <p:par>
                                <p:cTn id="39" presetID="10" presetClass="exit" presetSubtype="0" fill="hold" nodeType="withEffect">
                                  <p:stCondLst>
                                    <p:cond delay="20300"/>
                                  </p:stCondLst>
                                  <p:childTnLst>
                                    <p:animEffect transition="out" filter="fade">
                                      <p:cBhvr>
                                        <p:cTn id="40" dur="3000"/>
                                        <p:tgtEl>
                                          <p:spTgt spid="8"/>
                                        </p:tgtEl>
                                      </p:cBhvr>
                                    </p:animEffect>
                                    <p:set>
                                      <p:cBhvr>
                                        <p:cTn id="41" dur="1" fill="hold">
                                          <p:stCondLst>
                                            <p:cond delay="29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259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10" presetClass="entr" presetSubtype="0" fill="hold" nodeType="withEffect">
                                  <p:stCondLst>
                                    <p:cond delay="275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3000"/>
                                        <p:tgtEl>
                                          <p:spTgt spid="10"/>
                                        </p:tgtEl>
                                      </p:cBhvr>
                                    </p:animEffect>
                                  </p:childTnLst>
                                </p:cTn>
                              </p:par>
                              <p:par>
                                <p:cTn id="48" presetID="10" presetClass="exit" presetSubtype="0" fill="hold" grpId="1" nodeType="withEffect">
                                  <p:stCondLst>
                                    <p:cond delay="35200"/>
                                  </p:stCondLst>
                                  <p:childTnLst>
                                    <p:animEffect transition="out" filter="fade">
                                      <p:cBhvr>
                                        <p:cTn id="49" dur="3000"/>
                                        <p:tgtEl>
                                          <p:spTgt spid="9"/>
                                        </p:tgtEl>
                                      </p:cBhvr>
                                    </p:animEffect>
                                    <p:set>
                                      <p:cBhvr>
                                        <p:cTn id="50" dur="1" fill="hold">
                                          <p:stCondLst>
                                            <p:cond delay="2999"/>
                                          </p:stCondLst>
                                        </p:cTn>
                                        <p:tgtEl>
                                          <p:spTgt spid="9"/>
                                        </p:tgtEl>
                                        <p:attrNameLst>
                                          <p:attrName>style.visibility</p:attrName>
                                        </p:attrNameLst>
                                      </p:cBhvr>
                                      <p:to>
                                        <p:strVal val="hidden"/>
                                      </p:to>
                                    </p:set>
                                  </p:childTnLst>
                                </p:cTn>
                              </p:par>
                              <p:par>
                                <p:cTn id="51" presetID="10" presetClass="exit" presetSubtype="0" fill="hold" nodeType="withEffect">
                                  <p:stCondLst>
                                    <p:cond delay="34100"/>
                                  </p:stCondLst>
                                  <p:childTnLst>
                                    <p:animEffect transition="out" filter="fade">
                                      <p:cBhvr>
                                        <p:cTn id="52" dur="2000"/>
                                        <p:tgtEl>
                                          <p:spTgt spid="10"/>
                                        </p:tgtEl>
                                      </p:cBhvr>
                                    </p:animEffect>
                                    <p:set>
                                      <p:cBhvr>
                                        <p:cTn id="53" dur="1" fill="hold">
                                          <p:stCondLst>
                                            <p:cond delay="19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376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par>
                                <p:cTn id="57" presetID="10" presetClass="entr" presetSubtype="0" fill="hold" nodeType="withEffect">
                                  <p:stCondLst>
                                    <p:cond delay="376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0"/>
                                        <p:tgtEl>
                                          <p:spTgt spid="12"/>
                                        </p:tgtEl>
                                      </p:cBhvr>
                                    </p:animEffect>
                                  </p:childTnLst>
                                </p:cTn>
                              </p:par>
                              <p:par>
                                <p:cTn id="60" presetID="10" presetClass="exit" presetSubtype="0" fill="hold" grpId="1" nodeType="withEffect">
                                  <p:stCondLst>
                                    <p:cond delay="50000"/>
                                  </p:stCondLst>
                                  <p:childTnLst>
                                    <p:animEffect transition="out" filter="fade">
                                      <p:cBhvr>
                                        <p:cTn id="61" dur="3000"/>
                                        <p:tgtEl>
                                          <p:spTgt spid="11"/>
                                        </p:tgtEl>
                                      </p:cBhvr>
                                    </p:animEffect>
                                    <p:set>
                                      <p:cBhvr>
                                        <p:cTn id="62" dur="1" fill="hold">
                                          <p:stCondLst>
                                            <p:cond delay="2999"/>
                                          </p:stCondLst>
                                        </p:cTn>
                                        <p:tgtEl>
                                          <p:spTgt spid="11"/>
                                        </p:tgtEl>
                                        <p:attrNameLst>
                                          <p:attrName>style.visibility</p:attrName>
                                        </p:attrNameLst>
                                      </p:cBhvr>
                                      <p:to>
                                        <p:strVal val="hidden"/>
                                      </p:to>
                                    </p:set>
                                  </p:childTnLst>
                                </p:cTn>
                              </p:par>
                              <p:par>
                                <p:cTn id="63" presetID="10" presetClass="exit" presetSubtype="0" fill="hold" nodeType="withEffect">
                                  <p:stCondLst>
                                    <p:cond delay="48200"/>
                                  </p:stCondLst>
                                  <p:childTnLst>
                                    <p:animEffect transition="out" filter="fade">
                                      <p:cBhvr>
                                        <p:cTn id="64" dur="3000"/>
                                        <p:tgtEl>
                                          <p:spTgt spid="12"/>
                                        </p:tgtEl>
                                      </p:cBhvr>
                                    </p:animEffect>
                                    <p:set>
                                      <p:cBhvr>
                                        <p:cTn id="65"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9" grpId="0"/>
      <p:bldP spid="9" grpId="1"/>
      <p:bldP spid="11" grpId="0"/>
      <p:bldP spid="11"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Persistence</a:t>
            </a:r>
            <a:endParaRPr lang="en-US" dirty="0"/>
          </a:p>
        </p:txBody>
      </p:sp>
      <p:sp>
        <p:nvSpPr>
          <p:cNvPr id="4" name="Rectangle 3"/>
          <p:cNvSpPr/>
          <p:nvPr/>
        </p:nvSpPr>
        <p:spPr>
          <a:xfrm>
            <a:off x="6096000" y="2819400"/>
            <a:ext cx="152638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Grit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1524000" y="1828800"/>
            <a:ext cx="500008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Determination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2667000" y="3810000"/>
            <a:ext cx="593521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Stick-to-it-</a:t>
            </a: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iveness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343400" y="990600"/>
            <a:ext cx="446526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Perseverance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2438400" y="2819400"/>
            <a:ext cx="287290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Stamina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828800" y="4876800"/>
            <a:ext cx="288848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Tenacity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210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300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410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par>
                                <p:cTn id="20" presetID="9" presetClass="entr" presetSubtype="0" fill="hold" grpId="0" nodeType="withEffect">
                                  <p:stCondLst>
                                    <p:cond delay="500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iss target"/>
          <p:cNvPicPr>
            <a:picLocks noChangeAspect="1"/>
          </p:cNvPicPr>
          <p:nvPr/>
        </p:nvPicPr>
        <p:blipFill>
          <a:blip r:embed="rId2" cstate="print"/>
          <a:stretch>
            <a:fillRect/>
          </a:stretch>
        </p:blipFill>
        <p:spPr>
          <a:xfrm>
            <a:off x="2514600" y="1676400"/>
            <a:ext cx="3095625" cy="3095625"/>
          </a:xfrm>
          <a:prstGeom prst="rect">
            <a:avLst/>
          </a:prstGeom>
        </p:spPr>
      </p:pic>
      <p:pic>
        <p:nvPicPr>
          <p:cNvPr id="8" name="Picture 7" descr="snailrace.jpg"/>
          <p:cNvPicPr>
            <a:picLocks noChangeAspect="1"/>
          </p:cNvPicPr>
          <p:nvPr/>
        </p:nvPicPr>
        <p:blipFill>
          <a:blip r:embed="rId3" cstate="print"/>
          <a:stretch>
            <a:fillRect/>
          </a:stretch>
        </p:blipFill>
        <p:spPr>
          <a:xfrm>
            <a:off x="4419600" y="762000"/>
            <a:ext cx="4152900" cy="2759371"/>
          </a:xfrm>
          <a:prstGeom prst="rect">
            <a:avLst/>
          </a:prstGeom>
        </p:spPr>
      </p:pic>
      <p:pic>
        <p:nvPicPr>
          <p:cNvPr id="6" name="Picture 5" descr="try again.bmp"/>
          <p:cNvPicPr>
            <a:picLocks noChangeAspect="1"/>
          </p:cNvPicPr>
          <p:nvPr/>
        </p:nvPicPr>
        <p:blipFill>
          <a:blip r:embed="rId4" cstate="print"/>
          <a:stretch>
            <a:fillRect/>
          </a:stretch>
        </p:blipFill>
        <p:spPr>
          <a:xfrm>
            <a:off x="1066800" y="1828800"/>
            <a:ext cx="3409524" cy="4828572"/>
          </a:xfrm>
          <a:prstGeom prst="rect">
            <a:avLst/>
          </a:prstGeom>
        </p:spPr>
      </p:pic>
      <p:sp>
        <p:nvSpPr>
          <p:cNvPr id="2" name="Title 1"/>
          <p:cNvSpPr>
            <a:spLocks noGrp="1"/>
          </p:cNvSpPr>
          <p:nvPr>
            <p:ph type="title"/>
          </p:nvPr>
        </p:nvSpPr>
        <p:spPr/>
        <p:txBody>
          <a:bodyPr/>
          <a:lstStyle/>
          <a:p>
            <a:r>
              <a:rPr lang="en-US" dirty="0" smtClean="0"/>
              <a:t>Persistence</a:t>
            </a:r>
            <a:endParaRPr lang="en-US" dirty="0"/>
          </a:p>
        </p:txBody>
      </p:sp>
      <p:sp>
        <p:nvSpPr>
          <p:cNvPr id="3" name="TextBox 2"/>
          <p:cNvSpPr txBox="1"/>
          <p:nvPr/>
        </p:nvSpPr>
        <p:spPr>
          <a:xfrm>
            <a:off x="1524000" y="1219200"/>
            <a:ext cx="5181600" cy="1569660"/>
          </a:xfrm>
          <a:prstGeom prst="rect">
            <a:avLst/>
          </a:prstGeom>
          <a:noFill/>
        </p:spPr>
        <p:txBody>
          <a:bodyPr wrap="square" rtlCol="0">
            <a:spAutoFit/>
          </a:bodyPr>
          <a:lstStyle/>
          <a:p>
            <a:r>
              <a:rPr lang="en-US" sz="1600" dirty="0" smtClean="0"/>
              <a:t>The difference between people who believe they have books inside of them and those who actually write books is sheer cussed persistence - the ability to make yourself work at your craft, every day - the belief, even in the face of obstacles, that you've got something worth saying. </a:t>
            </a:r>
            <a:br>
              <a:rPr lang="en-US" sz="1600" dirty="0" smtClean="0"/>
            </a:br>
            <a:r>
              <a:rPr lang="en-US" sz="1600" b="1" dirty="0" smtClean="0"/>
              <a:t>- Jennifer Weiner </a:t>
            </a:r>
            <a:endParaRPr lang="en-US" sz="1600" b="1" dirty="0"/>
          </a:p>
        </p:txBody>
      </p:sp>
      <p:pic>
        <p:nvPicPr>
          <p:cNvPr id="4" name="Picture 3" descr="writing"/>
          <p:cNvPicPr>
            <a:picLocks noChangeAspect="1"/>
          </p:cNvPicPr>
          <p:nvPr/>
        </p:nvPicPr>
        <p:blipFill>
          <a:blip r:embed="rId5" cstate="print"/>
          <a:stretch>
            <a:fillRect/>
          </a:stretch>
        </p:blipFill>
        <p:spPr>
          <a:xfrm>
            <a:off x="5867400" y="3352800"/>
            <a:ext cx="3095625" cy="3095625"/>
          </a:xfrm>
          <a:prstGeom prst="rect">
            <a:avLst/>
          </a:prstGeom>
        </p:spPr>
      </p:pic>
      <p:sp>
        <p:nvSpPr>
          <p:cNvPr id="5" name="TextBox 4"/>
          <p:cNvSpPr txBox="1"/>
          <p:nvPr/>
        </p:nvSpPr>
        <p:spPr>
          <a:xfrm>
            <a:off x="5257800" y="2590800"/>
            <a:ext cx="3020507" cy="923330"/>
          </a:xfrm>
          <a:prstGeom prst="rect">
            <a:avLst/>
          </a:prstGeom>
          <a:noFill/>
        </p:spPr>
        <p:txBody>
          <a:bodyPr wrap="none" rtlCol="0">
            <a:spAutoFit/>
          </a:bodyPr>
          <a:lstStyle/>
          <a:p>
            <a:r>
              <a:rPr lang="en-US" dirty="0" smtClean="0"/>
              <a:t>Try again. Fail again. Fail better.</a:t>
            </a:r>
            <a:br>
              <a:rPr lang="en-US" dirty="0" smtClean="0"/>
            </a:br>
            <a:r>
              <a:rPr lang="en-US" dirty="0" smtClean="0"/>
              <a:t>- </a:t>
            </a:r>
            <a:r>
              <a:rPr lang="en-US" b="1" dirty="0" smtClean="0"/>
              <a:t>Samuel Beckett</a:t>
            </a:r>
            <a:br>
              <a:rPr lang="en-US" b="1" dirty="0" smtClean="0"/>
            </a:br>
            <a:endParaRPr lang="en-US" b="1" dirty="0"/>
          </a:p>
        </p:txBody>
      </p:sp>
      <p:sp>
        <p:nvSpPr>
          <p:cNvPr id="7" name="TextBox 6"/>
          <p:cNvSpPr txBox="1"/>
          <p:nvPr/>
        </p:nvSpPr>
        <p:spPr>
          <a:xfrm>
            <a:off x="1447801" y="3962400"/>
            <a:ext cx="4572000" cy="1200329"/>
          </a:xfrm>
          <a:prstGeom prst="rect">
            <a:avLst/>
          </a:prstGeom>
          <a:noFill/>
        </p:spPr>
        <p:txBody>
          <a:bodyPr wrap="square" rtlCol="0">
            <a:spAutoFit/>
          </a:bodyPr>
          <a:lstStyle/>
          <a:p>
            <a:r>
              <a:rPr lang="en-US" dirty="0" smtClean="0"/>
              <a:t>Many of life's failures are people who did not realize how close they were to success when they gave up. </a:t>
            </a:r>
            <a:br>
              <a:rPr lang="en-US" dirty="0" smtClean="0"/>
            </a:br>
            <a:r>
              <a:rPr lang="en-US" dirty="0" smtClean="0"/>
              <a:t>- Thomas A. Edison</a:t>
            </a:r>
            <a:endParaRPr lang="en-US" dirty="0"/>
          </a:p>
        </p:txBody>
      </p:sp>
      <p:sp>
        <p:nvSpPr>
          <p:cNvPr id="9" name="TextBox 8"/>
          <p:cNvSpPr txBox="1"/>
          <p:nvPr/>
        </p:nvSpPr>
        <p:spPr>
          <a:xfrm>
            <a:off x="5791200" y="4800600"/>
            <a:ext cx="2667000" cy="1200329"/>
          </a:xfrm>
          <a:prstGeom prst="rect">
            <a:avLst/>
          </a:prstGeom>
          <a:noFill/>
        </p:spPr>
        <p:txBody>
          <a:bodyPr wrap="square" rtlCol="0">
            <a:spAutoFit/>
          </a:bodyPr>
          <a:lstStyle/>
          <a:p>
            <a:r>
              <a:rPr lang="en-US" dirty="0" smtClean="0"/>
              <a:t>It's not that I'm so smart, it's just that I stay with problems longer.  </a:t>
            </a:r>
          </a:p>
          <a:p>
            <a:r>
              <a:rPr lang="en-US" b="1" dirty="0" smtClean="0"/>
              <a:t>~Albert Einstein</a:t>
            </a:r>
            <a:endParaRPr lang="en-US" dirty="0"/>
          </a:p>
        </p:txBody>
      </p:sp>
      <p:sp>
        <p:nvSpPr>
          <p:cNvPr id="11" name="TextBox 10"/>
          <p:cNvSpPr txBox="1"/>
          <p:nvPr/>
        </p:nvSpPr>
        <p:spPr>
          <a:xfrm>
            <a:off x="1219200" y="5410200"/>
            <a:ext cx="7549311" cy="923330"/>
          </a:xfrm>
          <a:prstGeom prst="rect">
            <a:avLst/>
          </a:prstGeom>
          <a:noFill/>
        </p:spPr>
        <p:txBody>
          <a:bodyPr wrap="square" rtlCol="0">
            <a:spAutoFit/>
          </a:bodyPr>
          <a:lstStyle/>
          <a:p>
            <a:r>
              <a:rPr lang="en-US" dirty="0" smtClean="0"/>
              <a:t>With ordinary talent and extraordinary perseverance, all things are attainable.  </a:t>
            </a:r>
          </a:p>
          <a:p>
            <a:r>
              <a:rPr lang="en-US" b="1" dirty="0" smtClean="0"/>
              <a:t>~Thomas </a:t>
            </a:r>
            <a:r>
              <a:rPr lang="en-US" b="1" dirty="0" err="1" smtClean="0"/>
              <a:t>Foxwell</a:t>
            </a:r>
            <a:r>
              <a:rPr lang="en-US" b="1" dirty="0" smtClean="0"/>
              <a:t> Buxton</a:t>
            </a:r>
            <a:r>
              <a:rPr lang="en-US" dirty="0" smtClean="0"/>
              <a:t/>
            </a:r>
            <a:br>
              <a:rPr lang="en-US" dirty="0" smtClean="0"/>
            </a:br>
            <a:endParaRPr lang="en-US" dirty="0"/>
          </a:p>
        </p:txBody>
      </p:sp>
      <p:pic>
        <p:nvPicPr>
          <p:cNvPr id="12" name="Picture 11" descr="erosion.jpg"/>
          <p:cNvPicPr>
            <a:picLocks noChangeAspect="1"/>
          </p:cNvPicPr>
          <p:nvPr/>
        </p:nvPicPr>
        <p:blipFill>
          <a:blip r:embed="rId6" cstate="print"/>
          <a:stretch>
            <a:fillRect/>
          </a:stretch>
        </p:blipFill>
        <p:spPr>
          <a:xfrm>
            <a:off x="1981200" y="1295400"/>
            <a:ext cx="5786034"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xit" presetSubtype="0" fill="hold" nodeType="withEffect">
                                  <p:stCondLst>
                                    <p:cond delay="4800"/>
                                  </p:stCondLst>
                                  <p:childTnLst>
                                    <p:animEffect transition="out" filter="fade">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par>
                          <p:cTn id="14" fill="hold">
                            <p:stCondLst>
                              <p:cond delay="6800"/>
                            </p:stCondLst>
                            <p:childTnLst>
                              <p:par>
                                <p:cTn id="15" presetID="10" presetClass="exit" presetSubtype="0" fill="hold" grpId="1" nodeType="afterEffect">
                                  <p:stCondLst>
                                    <p:cond delay="700"/>
                                  </p:stCondLst>
                                  <p:childTnLst>
                                    <p:animEffect transition="out" filter="fade">
                                      <p:cBhvr>
                                        <p:cTn id="16" dur="4900"/>
                                        <p:tgtEl>
                                          <p:spTgt spid="3"/>
                                        </p:tgtEl>
                                      </p:cBhvr>
                                    </p:animEffect>
                                    <p:set>
                                      <p:cBhvr>
                                        <p:cTn id="17" dur="1" fill="hold">
                                          <p:stCondLst>
                                            <p:cond delay="4899"/>
                                          </p:stCondLst>
                                        </p:cTn>
                                        <p:tgtEl>
                                          <p:spTgt spid="3"/>
                                        </p:tgtEl>
                                        <p:attrNameLst>
                                          <p:attrName>style.visibility</p:attrName>
                                        </p:attrNameLst>
                                      </p:cBhvr>
                                      <p:to>
                                        <p:strVal val="hidden"/>
                                      </p:to>
                                    </p:set>
                                  </p:childTnLst>
                                </p:cTn>
                              </p:par>
                              <p:par>
                                <p:cTn id="18" presetID="10" presetClass="entr" presetSubtype="0" fill="hold" grpId="0" nodeType="withEffect">
                                  <p:stCondLst>
                                    <p:cond delay="460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childTnLst>
                                </p:cTn>
                              </p:par>
                              <p:par>
                                <p:cTn id="21" presetID="10" presetClass="entr" presetSubtype="0" fill="hold" nodeType="withEffect">
                                  <p:stCondLst>
                                    <p:cond delay="5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par>
                                <p:cTn id="24" presetID="10" presetClass="exit" presetSubtype="0" fill="hold" grpId="1" nodeType="withEffect">
                                  <p:stCondLst>
                                    <p:cond delay="12600"/>
                                  </p:stCondLst>
                                  <p:childTnLst>
                                    <p:animEffect transition="out" filter="fade">
                                      <p:cBhvr>
                                        <p:cTn id="25" dur="3000"/>
                                        <p:tgtEl>
                                          <p:spTgt spid="5"/>
                                        </p:tgtEl>
                                      </p:cBhvr>
                                    </p:animEffect>
                                    <p:set>
                                      <p:cBhvr>
                                        <p:cTn id="26" dur="1" fill="hold">
                                          <p:stCondLst>
                                            <p:cond delay="2999"/>
                                          </p:stCondLst>
                                        </p:cTn>
                                        <p:tgtEl>
                                          <p:spTgt spid="5"/>
                                        </p:tgtEl>
                                        <p:attrNameLst>
                                          <p:attrName>style.visibility</p:attrName>
                                        </p:attrNameLst>
                                      </p:cBhvr>
                                      <p:to>
                                        <p:strVal val="hidden"/>
                                      </p:to>
                                    </p:set>
                                  </p:childTnLst>
                                </p:cTn>
                              </p:par>
                              <p:par>
                                <p:cTn id="27" presetID="10" presetClass="exit" presetSubtype="0" fill="hold" nodeType="withEffect">
                                  <p:stCondLst>
                                    <p:cond delay="11200"/>
                                  </p:stCondLst>
                                  <p:childTnLst>
                                    <p:animEffect transition="out" filter="fade">
                                      <p:cBhvr>
                                        <p:cTn id="28" dur="3000"/>
                                        <p:tgtEl>
                                          <p:spTgt spid="6"/>
                                        </p:tgtEl>
                                      </p:cBhvr>
                                    </p:animEffect>
                                    <p:set>
                                      <p:cBhvr>
                                        <p:cTn id="29" dur="1" fill="hold">
                                          <p:stCondLst>
                                            <p:cond delay="2999"/>
                                          </p:stCondLst>
                                        </p:cTn>
                                        <p:tgtEl>
                                          <p:spTgt spid="6"/>
                                        </p:tgtEl>
                                        <p:attrNameLst>
                                          <p:attrName>style.visibility</p:attrName>
                                        </p:attrNameLst>
                                      </p:cBhvr>
                                      <p:to>
                                        <p:strVal val="hidden"/>
                                      </p:to>
                                    </p:set>
                                  </p:childTnLst>
                                </p:cTn>
                              </p:par>
                              <p:par>
                                <p:cTn id="30" presetID="10" presetClass="entr" presetSubtype="0" fill="hold" grpId="0" nodeType="withEffect">
                                  <p:stCondLst>
                                    <p:cond delay="151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childTnLst>
                                </p:cTn>
                              </p:par>
                              <p:par>
                                <p:cTn id="33" presetID="10" presetClass="entr" presetSubtype="0" fill="hold" nodeType="withEffect">
                                  <p:stCondLst>
                                    <p:cond delay="151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2000"/>
                                        <p:tgtEl>
                                          <p:spTgt spid="8"/>
                                        </p:tgtEl>
                                      </p:cBhvr>
                                    </p:animEffect>
                                  </p:childTnLst>
                                </p:cTn>
                              </p:par>
                              <p:par>
                                <p:cTn id="36" presetID="10" presetClass="exit" presetSubtype="0" fill="hold" grpId="1" nodeType="withEffect">
                                  <p:stCondLst>
                                    <p:cond delay="21800"/>
                                  </p:stCondLst>
                                  <p:childTnLst>
                                    <p:animEffect transition="out" filter="fade">
                                      <p:cBhvr>
                                        <p:cTn id="37" dur="5000"/>
                                        <p:tgtEl>
                                          <p:spTgt spid="7"/>
                                        </p:tgtEl>
                                      </p:cBhvr>
                                    </p:animEffect>
                                    <p:set>
                                      <p:cBhvr>
                                        <p:cTn id="38" dur="1" fill="hold">
                                          <p:stCondLst>
                                            <p:cond delay="4999"/>
                                          </p:stCondLst>
                                        </p:cTn>
                                        <p:tgtEl>
                                          <p:spTgt spid="7"/>
                                        </p:tgtEl>
                                        <p:attrNameLst>
                                          <p:attrName>style.visibility</p:attrName>
                                        </p:attrNameLst>
                                      </p:cBhvr>
                                      <p:to>
                                        <p:strVal val="hidden"/>
                                      </p:to>
                                    </p:set>
                                  </p:childTnLst>
                                </p:cTn>
                              </p:par>
                              <p:par>
                                <p:cTn id="39" presetID="10" presetClass="exit" presetSubtype="0" fill="hold" nodeType="withEffect">
                                  <p:stCondLst>
                                    <p:cond delay="20300"/>
                                  </p:stCondLst>
                                  <p:childTnLst>
                                    <p:animEffect transition="out" filter="fade">
                                      <p:cBhvr>
                                        <p:cTn id="40" dur="3000"/>
                                        <p:tgtEl>
                                          <p:spTgt spid="8"/>
                                        </p:tgtEl>
                                      </p:cBhvr>
                                    </p:animEffect>
                                    <p:set>
                                      <p:cBhvr>
                                        <p:cTn id="41" dur="1" fill="hold">
                                          <p:stCondLst>
                                            <p:cond delay="2999"/>
                                          </p:stCondLst>
                                        </p:cTn>
                                        <p:tgtEl>
                                          <p:spTgt spid="8"/>
                                        </p:tgtEl>
                                        <p:attrNameLst>
                                          <p:attrName>style.visibility</p:attrName>
                                        </p:attrNameLst>
                                      </p:cBhvr>
                                      <p:to>
                                        <p:strVal val="hidden"/>
                                      </p:to>
                                    </p:set>
                                  </p:childTnLst>
                                </p:cTn>
                              </p:par>
                              <p:par>
                                <p:cTn id="42" presetID="10" presetClass="entr" presetSubtype="0" fill="hold" grpId="0" nodeType="withEffect">
                                  <p:stCondLst>
                                    <p:cond delay="259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000"/>
                                        <p:tgtEl>
                                          <p:spTgt spid="9"/>
                                        </p:tgtEl>
                                      </p:cBhvr>
                                    </p:animEffect>
                                  </p:childTnLst>
                                </p:cTn>
                              </p:par>
                              <p:par>
                                <p:cTn id="45" presetID="10" presetClass="entr" presetSubtype="0" fill="hold" nodeType="withEffect">
                                  <p:stCondLst>
                                    <p:cond delay="2750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3000"/>
                                        <p:tgtEl>
                                          <p:spTgt spid="10"/>
                                        </p:tgtEl>
                                      </p:cBhvr>
                                    </p:animEffect>
                                  </p:childTnLst>
                                </p:cTn>
                              </p:par>
                              <p:par>
                                <p:cTn id="48" presetID="10" presetClass="exit" presetSubtype="0" fill="hold" grpId="1" nodeType="withEffect">
                                  <p:stCondLst>
                                    <p:cond delay="35200"/>
                                  </p:stCondLst>
                                  <p:childTnLst>
                                    <p:animEffect transition="out" filter="fade">
                                      <p:cBhvr>
                                        <p:cTn id="49" dur="3000"/>
                                        <p:tgtEl>
                                          <p:spTgt spid="9"/>
                                        </p:tgtEl>
                                      </p:cBhvr>
                                    </p:animEffect>
                                    <p:set>
                                      <p:cBhvr>
                                        <p:cTn id="50" dur="1" fill="hold">
                                          <p:stCondLst>
                                            <p:cond delay="2999"/>
                                          </p:stCondLst>
                                        </p:cTn>
                                        <p:tgtEl>
                                          <p:spTgt spid="9"/>
                                        </p:tgtEl>
                                        <p:attrNameLst>
                                          <p:attrName>style.visibility</p:attrName>
                                        </p:attrNameLst>
                                      </p:cBhvr>
                                      <p:to>
                                        <p:strVal val="hidden"/>
                                      </p:to>
                                    </p:set>
                                  </p:childTnLst>
                                </p:cTn>
                              </p:par>
                              <p:par>
                                <p:cTn id="51" presetID="10" presetClass="exit" presetSubtype="0" fill="hold" nodeType="withEffect">
                                  <p:stCondLst>
                                    <p:cond delay="34100"/>
                                  </p:stCondLst>
                                  <p:childTnLst>
                                    <p:animEffect transition="out" filter="fade">
                                      <p:cBhvr>
                                        <p:cTn id="52" dur="2000"/>
                                        <p:tgtEl>
                                          <p:spTgt spid="10"/>
                                        </p:tgtEl>
                                      </p:cBhvr>
                                    </p:animEffect>
                                    <p:set>
                                      <p:cBhvr>
                                        <p:cTn id="53" dur="1" fill="hold">
                                          <p:stCondLst>
                                            <p:cond delay="19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3760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2000"/>
                                        <p:tgtEl>
                                          <p:spTgt spid="11"/>
                                        </p:tgtEl>
                                      </p:cBhvr>
                                    </p:animEffect>
                                  </p:childTnLst>
                                </p:cTn>
                              </p:par>
                              <p:par>
                                <p:cTn id="57" presetID="10" presetClass="entr" presetSubtype="0" fill="hold" nodeType="withEffect">
                                  <p:stCondLst>
                                    <p:cond delay="376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0"/>
                                        <p:tgtEl>
                                          <p:spTgt spid="12"/>
                                        </p:tgtEl>
                                      </p:cBhvr>
                                    </p:animEffect>
                                  </p:childTnLst>
                                </p:cTn>
                              </p:par>
                              <p:par>
                                <p:cTn id="60" presetID="10" presetClass="exit" presetSubtype="0" fill="hold" grpId="1" nodeType="withEffect">
                                  <p:stCondLst>
                                    <p:cond delay="50000"/>
                                  </p:stCondLst>
                                  <p:childTnLst>
                                    <p:animEffect transition="out" filter="fade">
                                      <p:cBhvr>
                                        <p:cTn id="61" dur="3000"/>
                                        <p:tgtEl>
                                          <p:spTgt spid="11"/>
                                        </p:tgtEl>
                                      </p:cBhvr>
                                    </p:animEffect>
                                    <p:set>
                                      <p:cBhvr>
                                        <p:cTn id="62" dur="1" fill="hold">
                                          <p:stCondLst>
                                            <p:cond delay="2999"/>
                                          </p:stCondLst>
                                        </p:cTn>
                                        <p:tgtEl>
                                          <p:spTgt spid="11"/>
                                        </p:tgtEl>
                                        <p:attrNameLst>
                                          <p:attrName>style.visibility</p:attrName>
                                        </p:attrNameLst>
                                      </p:cBhvr>
                                      <p:to>
                                        <p:strVal val="hidden"/>
                                      </p:to>
                                    </p:set>
                                  </p:childTnLst>
                                </p:cTn>
                              </p:par>
                              <p:par>
                                <p:cTn id="63" presetID="10" presetClass="exit" presetSubtype="0" fill="hold" nodeType="withEffect">
                                  <p:stCondLst>
                                    <p:cond delay="48200"/>
                                  </p:stCondLst>
                                  <p:childTnLst>
                                    <p:animEffect transition="out" filter="fade">
                                      <p:cBhvr>
                                        <p:cTn id="64" dur="3000"/>
                                        <p:tgtEl>
                                          <p:spTgt spid="12"/>
                                        </p:tgtEl>
                                      </p:cBhvr>
                                    </p:animEffect>
                                    <p:set>
                                      <p:cBhvr>
                                        <p:cTn id="65" dur="1" fill="hold">
                                          <p:stCondLst>
                                            <p:cond delay="2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9" grpId="0"/>
      <p:bldP spid="9" grpId="1"/>
      <p:bldP spid="11" grpId="0"/>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Please pass your rubric to the person to your right.</a:t>
            </a:r>
            <a:endParaRPr lang="en-US" dirty="0"/>
          </a:p>
        </p:txBody>
      </p:sp>
      <p:sp>
        <p:nvSpPr>
          <p:cNvPr id="5" name="Text Placeholder 4"/>
          <p:cNvSpPr>
            <a:spLocks noGrp="1"/>
          </p:cNvSpPr>
          <p:nvPr>
            <p:ph type="body" sz="half" idx="2"/>
          </p:nvPr>
        </p:nvSpPr>
        <p:spPr/>
        <p:txBody>
          <a:bodyPr/>
          <a:lstStyle/>
          <a:p>
            <a:endParaRPr lang="en-US"/>
          </a:p>
        </p:txBody>
      </p:sp>
      <p:sp>
        <p:nvSpPr>
          <p:cNvPr id="6" name="Rectangle 5"/>
          <p:cNvSpPr/>
          <p:nvPr/>
        </p:nvSpPr>
        <p:spPr>
          <a:xfrm rot="20439991">
            <a:off x="1068209" y="2387171"/>
            <a:ext cx="3752320" cy="1323439"/>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Share !</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Processes of Art-Making</a:t>
            </a:r>
            <a:endParaRPr lang="en-US" dirty="0"/>
          </a:p>
        </p:txBody>
      </p:sp>
      <p:graphicFrame>
        <p:nvGraphicFramePr>
          <p:cNvPr id="5" name="Table 4"/>
          <p:cNvGraphicFramePr>
            <a:graphicFrameLocks noGrp="1"/>
          </p:cNvGraphicFramePr>
          <p:nvPr/>
        </p:nvGraphicFramePr>
        <p:xfrm>
          <a:off x="1524000" y="1397000"/>
          <a:ext cx="6096000" cy="429768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endParaRPr lang="en-US" dirty="0" smtClean="0"/>
                    </a:p>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Risk-Taking</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Persistence/Grit</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Intention</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der.jpg"/>
          <p:cNvPicPr>
            <a:picLocks noChangeAspect="1"/>
          </p:cNvPicPr>
          <p:nvPr/>
        </p:nvPicPr>
        <p:blipFill>
          <a:blip r:embed="rId2" cstate="print"/>
          <a:stretch>
            <a:fillRect/>
          </a:stretch>
        </p:blipFill>
        <p:spPr>
          <a:xfrm>
            <a:off x="1371600" y="2133600"/>
            <a:ext cx="4762500" cy="3381375"/>
          </a:xfrm>
          <a:prstGeom prst="rect">
            <a:avLst/>
          </a:prstGeom>
        </p:spPr>
      </p:pic>
      <p:sp>
        <p:nvSpPr>
          <p:cNvPr id="2" name="Title 1"/>
          <p:cNvSpPr>
            <a:spLocks noGrp="1"/>
          </p:cNvSpPr>
          <p:nvPr>
            <p:ph type="title"/>
          </p:nvPr>
        </p:nvSpPr>
        <p:spPr/>
        <p:txBody>
          <a:bodyPr/>
          <a:lstStyle/>
          <a:p>
            <a:r>
              <a:rPr lang="en-US" dirty="0" smtClean="0"/>
              <a:t>Intention</a:t>
            </a:r>
            <a:endParaRPr lang="en-US" dirty="0"/>
          </a:p>
        </p:txBody>
      </p:sp>
      <p:sp>
        <p:nvSpPr>
          <p:cNvPr id="3" name="TextBox 2"/>
          <p:cNvSpPr txBox="1"/>
          <p:nvPr/>
        </p:nvSpPr>
        <p:spPr>
          <a:xfrm>
            <a:off x="4267200" y="4191000"/>
            <a:ext cx="4675767" cy="646331"/>
          </a:xfrm>
          <a:prstGeom prst="rect">
            <a:avLst/>
          </a:prstGeom>
          <a:noFill/>
        </p:spPr>
        <p:txBody>
          <a:bodyPr wrap="none" rtlCol="0">
            <a:spAutoFit/>
          </a:bodyPr>
          <a:lstStyle/>
          <a:p>
            <a:r>
              <a:rPr lang="en-US" dirty="0" smtClean="0"/>
              <a:t>“By failing to prepare, you are preparing to fail.” </a:t>
            </a:r>
            <a:br>
              <a:rPr lang="en-US" dirty="0" smtClean="0"/>
            </a:br>
            <a:r>
              <a:rPr lang="en-US" dirty="0" smtClean="0"/>
              <a:t>― Benjamin Franklin</a:t>
            </a:r>
            <a:endParaRPr lang="en-US" dirty="0"/>
          </a:p>
        </p:txBody>
      </p:sp>
      <p:pic>
        <p:nvPicPr>
          <p:cNvPr id="4" name="Picture 3" descr="confusedsign.jpg"/>
          <p:cNvPicPr>
            <a:picLocks noChangeAspect="1"/>
          </p:cNvPicPr>
          <p:nvPr/>
        </p:nvPicPr>
        <p:blipFill>
          <a:blip r:embed="rId3" cstate="print"/>
          <a:stretch>
            <a:fillRect/>
          </a:stretch>
        </p:blipFill>
        <p:spPr>
          <a:xfrm>
            <a:off x="2057400" y="1524000"/>
            <a:ext cx="4048125" cy="2695575"/>
          </a:xfrm>
          <a:prstGeom prst="rect">
            <a:avLst/>
          </a:prstGeom>
        </p:spPr>
      </p:pic>
      <p:sp>
        <p:nvSpPr>
          <p:cNvPr id="5" name="TextBox 4"/>
          <p:cNvSpPr txBox="1"/>
          <p:nvPr/>
        </p:nvSpPr>
        <p:spPr>
          <a:xfrm>
            <a:off x="1600200" y="1295400"/>
            <a:ext cx="7064050" cy="646331"/>
          </a:xfrm>
          <a:prstGeom prst="rect">
            <a:avLst/>
          </a:prstGeom>
          <a:noFill/>
        </p:spPr>
        <p:txBody>
          <a:bodyPr wrap="none" rtlCol="0">
            <a:spAutoFit/>
          </a:bodyPr>
          <a:lstStyle/>
          <a:p>
            <a:r>
              <a:rPr lang="en-US" dirty="0" smtClean="0"/>
              <a:t>“Good fortune is what happens when opportunity meets with planning.”  </a:t>
            </a:r>
          </a:p>
          <a:p>
            <a:r>
              <a:rPr lang="en-US" dirty="0" smtClean="0"/>
              <a:t>- Thomas Alva Edison</a:t>
            </a:r>
            <a:endParaRPr lang="en-US" dirty="0"/>
          </a:p>
        </p:txBody>
      </p:sp>
      <p:pic>
        <p:nvPicPr>
          <p:cNvPr id="6" name="Picture 5" descr="IntentionMind.jpg"/>
          <p:cNvPicPr>
            <a:picLocks noChangeAspect="1"/>
          </p:cNvPicPr>
          <p:nvPr/>
        </p:nvPicPr>
        <p:blipFill>
          <a:blip r:embed="rId4" cstate="print"/>
          <a:stretch>
            <a:fillRect/>
          </a:stretch>
        </p:blipFill>
        <p:spPr>
          <a:xfrm>
            <a:off x="3962400" y="1676400"/>
            <a:ext cx="4286250" cy="3448050"/>
          </a:xfrm>
          <a:prstGeom prst="rect">
            <a:avLst/>
          </a:prstGeom>
        </p:spPr>
      </p:pic>
      <p:sp>
        <p:nvSpPr>
          <p:cNvPr id="7" name="TextBox 6"/>
          <p:cNvSpPr txBox="1"/>
          <p:nvPr/>
        </p:nvSpPr>
        <p:spPr>
          <a:xfrm>
            <a:off x="2743200" y="5638800"/>
            <a:ext cx="4348883" cy="646331"/>
          </a:xfrm>
          <a:prstGeom prst="rect">
            <a:avLst/>
          </a:prstGeom>
          <a:noFill/>
        </p:spPr>
        <p:txBody>
          <a:bodyPr wrap="none" rtlCol="0">
            <a:spAutoFit/>
          </a:bodyPr>
          <a:lstStyle/>
          <a:p>
            <a:r>
              <a:rPr lang="en-US" dirty="0" smtClean="0"/>
              <a:t>Action is the foundational key to all success. </a:t>
            </a:r>
            <a:br>
              <a:rPr lang="en-US" dirty="0" smtClean="0"/>
            </a:br>
            <a:r>
              <a:rPr lang="en-US" dirty="0" smtClean="0"/>
              <a:t>- Pablo Picasso</a:t>
            </a:r>
            <a:endParaRPr lang="en-US" dirty="0"/>
          </a:p>
        </p:txBody>
      </p:sp>
      <p:pic>
        <p:nvPicPr>
          <p:cNvPr id="8" name="Picture 7" descr="mannequins-plan.jpg"/>
          <p:cNvPicPr>
            <a:picLocks noChangeAspect="1"/>
          </p:cNvPicPr>
          <p:nvPr/>
        </p:nvPicPr>
        <p:blipFill>
          <a:blip r:embed="rId5" cstate="print"/>
          <a:stretch>
            <a:fillRect/>
          </a:stretch>
        </p:blipFill>
        <p:spPr>
          <a:xfrm>
            <a:off x="2057400" y="1981200"/>
            <a:ext cx="5867400" cy="3302000"/>
          </a:xfrm>
          <a:prstGeom prst="rect">
            <a:avLst/>
          </a:prstGeom>
        </p:spPr>
      </p:pic>
      <p:sp>
        <p:nvSpPr>
          <p:cNvPr id="9" name="TextBox 8"/>
          <p:cNvSpPr txBox="1"/>
          <p:nvPr/>
        </p:nvSpPr>
        <p:spPr>
          <a:xfrm>
            <a:off x="5486400" y="2362200"/>
            <a:ext cx="2971799" cy="2585323"/>
          </a:xfrm>
          <a:prstGeom prst="rect">
            <a:avLst/>
          </a:prstGeom>
          <a:noFill/>
        </p:spPr>
        <p:txBody>
          <a:bodyPr wrap="square" rtlCol="0">
            <a:spAutoFit/>
          </a:bodyPr>
          <a:lstStyle/>
          <a:p>
            <a:r>
              <a:rPr lang="en-US" dirty="0" smtClean="0"/>
              <a:t>"I have learned, that if one advances confidently in the direction of his dreams, and endeavors to live the life he has imagined, he will meet with a success unexpected in common hours.“</a:t>
            </a:r>
          </a:p>
          <a:p>
            <a:r>
              <a:rPr lang="en-US" dirty="0" smtClean="0"/>
              <a:t> - Henry Thoreau </a:t>
            </a:r>
          </a:p>
          <a:p>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xit" presetSubtype="0" fill="hold" nodeType="withEffect">
                                  <p:stCondLst>
                                    <p:cond delay="3700"/>
                                  </p:stCondLst>
                                  <p:childTnLst>
                                    <p:animEffect transition="out" filter="fade">
                                      <p:cBhvr>
                                        <p:cTn id="12" dur="5000"/>
                                        <p:tgtEl>
                                          <p:spTgt spid="4"/>
                                        </p:tgtEl>
                                      </p:cBhvr>
                                    </p:animEffect>
                                    <p:set>
                                      <p:cBhvr>
                                        <p:cTn id="13" dur="1" fill="hold">
                                          <p:stCondLst>
                                            <p:cond delay="49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830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97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108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10" presetClass="exit" presetSubtype="0" fill="hold" nodeType="withEffect">
                                  <p:stCondLst>
                                    <p:cond delay="14500"/>
                                  </p:stCondLst>
                                  <p:childTnLst>
                                    <p:animEffect transition="out" filter="fade">
                                      <p:cBhvr>
                                        <p:cTn id="24" dur="3000"/>
                                        <p:tgtEl>
                                          <p:spTgt spid="6"/>
                                        </p:tgtEl>
                                      </p:cBhvr>
                                    </p:animEffect>
                                    <p:set>
                                      <p:cBhvr>
                                        <p:cTn id="25" dur="1" fill="hold">
                                          <p:stCondLst>
                                            <p:cond delay="29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15500"/>
                                  </p:stCondLst>
                                  <p:childTnLst>
                                    <p:animEffect transition="out" filter="fade">
                                      <p:cBhvr>
                                        <p:cTn id="27" dur="5000"/>
                                        <p:tgtEl>
                                          <p:spTgt spid="5"/>
                                        </p:tgtEl>
                                      </p:cBhvr>
                                    </p:animEffect>
                                    <p:set>
                                      <p:cBhvr>
                                        <p:cTn id="28" dur="1" fill="hold">
                                          <p:stCondLst>
                                            <p:cond delay="49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19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nodeType="withEffect">
                                  <p:stCondLst>
                                    <p:cond delay="208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3000"/>
                                        <p:tgtEl>
                                          <p:spTgt spid="8"/>
                                        </p:tgtEl>
                                      </p:cBhvr>
                                    </p:animEffect>
                                  </p:childTnLst>
                                </p:cTn>
                              </p:par>
                              <p:par>
                                <p:cTn id="35" presetID="10" presetClass="exit" presetSubtype="0" fill="hold" nodeType="withEffect">
                                  <p:stCondLst>
                                    <p:cond delay="25500"/>
                                  </p:stCondLst>
                                  <p:childTnLst>
                                    <p:animEffect transition="out" filter="fade">
                                      <p:cBhvr>
                                        <p:cTn id="36" dur="3000"/>
                                        <p:tgtEl>
                                          <p:spTgt spid="8"/>
                                        </p:tgtEl>
                                      </p:cBhvr>
                                    </p:animEffect>
                                    <p:set>
                                      <p:cBhvr>
                                        <p:cTn id="37" dur="1" fill="hold">
                                          <p:stCondLst>
                                            <p:cond delay="2999"/>
                                          </p:stCondLst>
                                        </p:cTn>
                                        <p:tgtEl>
                                          <p:spTgt spid="8"/>
                                        </p:tgtEl>
                                        <p:attrNameLst>
                                          <p:attrName>style.visibility</p:attrName>
                                        </p:attrNameLst>
                                      </p:cBhvr>
                                      <p:to>
                                        <p:strVal val="hidden"/>
                                      </p:to>
                                    </p:set>
                                  </p:childTnLst>
                                </p:cTn>
                              </p:par>
                              <p:par>
                                <p:cTn id="38" presetID="10" presetClass="exit" presetSubtype="0" fill="hold" grpId="1" nodeType="withEffect">
                                  <p:stCondLst>
                                    <p:cond delay="30000"/>
                                  </p:stCondLst>
                                  <p:childTnLst>
                                    <p:animEffect transition="out" filter="fade">
                                      <p:cBhvr>
                                        <p:cTn id="39" dur="2000"/>
                                        <p:tgtEl>
                                          <p:spTgt spid="7"/>
                                        </p:tgtEl>
                                      </p:cBhvr>
                                    </p:animEffect>
                                    <p:set>
                                      <p:cBhvr>
                                        <p:cTn id="40" dur="1" fill="hold">
                                          <p:stCondLst>
                                            <p:cond delay="1999"/>
                                          </p:stCondLst>
                                        </p:cTn>
                                        <p:tgtEl>
                                          <p:spTgt spid="7"/>
                                        </p:tgtEl>
                                        <p:attrNameLst>
                                          <p:attrName>style.visibility</p:attrName>
                                        </p:attrNameLst>
                                      </p:cBhvr>
                                      <p:to>
                                        <p:strVal val="hidden"/>
                                      </p:to>
                                    </p:set>
                                  </p:childTnLst>
                                </p:cTn>
                              </p:par>
                              <p:par>
                                <p:cTn id="41" presetID="10" presetClass="entr" presetSubtype="0" fill="hold" grpId="0" nodeType="withEffect">
                                  <p:stCondLst>
                                    <p:cond delay="316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par>
                                <p:cTn id="44" presetID="10" presetClass="entr" presetSubtype="0" fill="hold" nodeType="withEffect">
                                  <p:stCondLst>
                                    <p:cond delay="327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0"/>
                                        <p:tgtEl>
                                          <p:spTgt spid="10"/>
                                        </p:tgtEl>
                                      </p:cBhvr>
                                    </p:animEffect>
                                  </p:childTnLst>
                                </p:cTn>
                              </p:par>
                              <p:par>
                                <p:cTn id="47" presetID="10" presetClass="exit" presetSubtype="0" fill="hold" nodeType="withEffect">
                                  <p:stCondLst>
                                    <p:cond delay="42100"/>
                                  </p:stCondLst>
                                  <p:childTnLst>
                                    <p:animEffect transition="out" filter="fade">
                                      <p:cBhvr>
                                        <p:cTn id="48" dur="2000"/>
                                        <p:tgtEl>
                                          <p:spTgt spid="10"/>
                                        </p:tgtEl>
                                      </p:cBhvr>
                                    </p:animEffect>
                                    <p:set>
                                      <p:cBhvr>
                                        <p:cTn id="49" dur="1" fill="hold">
                                          <p:stCondLst>
                                            <p:cond delay="1999"/>
                                          </p:stCondLst>
                                        </p:cTn>
                                        <p:tgtEl>
                                          <p:spTgt spid="10"/>
                                        </p:tgtEl>
                                        <p:attrNameLst>
                                          <p:attrName>style.visibility</p:attrName>
                                        </p:attrNameLst>
                                      </p:cBhvr>
                                      <p:to>
                                        <p:strVal val="hidden"/>
                                      </p:to>
                                    </p:set>
                                  </p:childTnLst>
                                </p:cTn>
                              </p:par>
                              <p:par>
                                <p:cTn id="50" presetID="10" presetClass="exit" presetSubtype="0" fill="hold" grpId="1" nodeType="withEffect">
                                  <p:stCondLst>
                                    <p:cond delay="42300"/>
                                  </p:stCondLst>
                                  <p:childTnLst>
                                    <p:animEffect transition="out" filter="fade">
                                      <p:cBhvr>
                                        <p:cTn id="51" dur="5000"/>
                                        <p:tgtEl>
                                          <p:spTgt spid="9"/>
                                        </p:tgtEl>
                                      </p:cBhvr>
                                    </p:animEffect>
                                    <p:set>
                                      <p:cBhvr>
                                        <p:cTn id="52"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9" grpId="0"/>
      <p:bldP spid="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Intention</a:t>
            </a:r>
            <a:endParaRPr lang="en-US" dirty="0"/>
          </a:p>
        </p:txBody>
      </p:sp>
      <p:sp>
        <p:nvSpPr>
          <p:cNvPr id="3" name="Rectangle 2"/>
          <p:cNvSpPr/>
          <p:nvPr/>
        </p:nvSpPr>
        <p:spPr>
          <a:xfrm>
            <a:off x="5105400" y="3048000"/>
            <a:ext cx="2382383"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Design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5791200" y="990600"/>
            <a:ext cx="253986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Project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2819400" y="2209800"/>
            <a:ext cx="368081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Motivation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495800" y="4114800"/>
            <a:ext cx="284565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Purpose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1676400" y="4800600"/>
            <a:ext cx="32357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Direction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752600" y="1295400"/>
            <a:ext cx="329827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Objective</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1981200" y="3505200"/>
            <a:ext cx="159691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Plan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3757529" y="5486400"/>
            <a:ext cx="499688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Deliberateness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14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29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42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58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grpId="0" nodeType="withEffect">
                                  <p:stCondLst>
                                    <p:cond delay="72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10" presetClass="entr" presetSubtype="0" fill="hold" grpId="0" nodeType="withEffect">
                                  <p:stCondLst>
                                    <p:cond delay="83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par>
                                <p:cTn id="26" presetID="10" presetClass="entr" presetSubtype="0" fill="hold" grpId="0" nodeType="withEffect">
                                  <p:stCondLst>
                                    <p:cond delay="9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fontScale="90000"/>
          </a:bodyPr>
          <a:lstStyle/>
          <a:p>
            <a:r>
              <a:rPr lang="en-US" dirty="0" smtClean="0"/>
              <a:t>The Wrong Stuff – www.slate.com</a:t>
            </a:r>
            <a:endParaRPr lang="en-US" dirty="0"/>
          </a:p>
        </p:txBody>
      </p:sp>
      <p:sp>
        <p:nvSpPr>
          <p:cNvPr id="3" name="Content Placeholder 2"/>
          <p:cNvSpPr>
            <a:spLocks noGrp="1"/>
          </p:cNvSpPr>
          <p:nvPr>
            <p:ph idx="1"/>
          </p:nvPr>
        </p:nvSpPr>
        <p:spPr/>
        <p:txBody>
          <a:bodyPr/>
          <a:lstStyle/>
          <a:p>
            <a:r>
              <a:rPr lang="en-US" dirty="0" smtClean="0"/>
              <a:t>Kathryn Schultz</a:t>
            </a:r>
          </a:p>
          <a:p>
            <a:endParaRPr lang="en-US" dirty="0" smtClean="0"/>
          </a:p>
          <a:p>
            <a:r>
              <a:rPr lang="en-US" dirty="0" smtClean="0"/>
              <a:t>Search Phrase, “The Wrong Stuff” slate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der.jpg"/>
          <p:cNvPicPr>
            <a:picLocks noChangeAspect="1"/>
          </p:cNvPicPr>
          <p:nvPr/>
        </p:nvPicPr>
        <p:blipFill>
          <a:blip r:embed="rId2" cstate="print"/>
          <a:stretch>
            <a:fillRect/>
          </a:stretch>
        </p:blipFill>
        <p:spPr>
          <a:xfrm>
            <a:off x="1371600" y="2133600"/>
            <a:ext cx="4762500" cy="3381375"/>
          </a:xfrm>
          <a:prstGeom prst="rect">
            <a:avLst/>
          </a:prstGeom>
        </p:spPr>
      </p:pic>
      <p:sp>
        <p:nvSpPr>
          <p:cNvPr id="2" name="Title 1"/>
          <p:cNvSpPr>
            <a:spLocks noGrp="1"/>
          </p:cNvSpPr>
          <p:nvPr>
            <p:ph type="title"/>
          </p:nvPr>
        </p:nvSpPr>
        <p:spPr/>
        <p:txBody>
          <a:bodyPr/>
          <a:lstStyle/>
          <a:p>
            <a:r>
              <a:rPr lang="en-US" dirty="0" smtClean="0"/>
              <a:t>Intention</a:t>
            </a:r>
            <a:endParaRPr lang="en-US" dirty="0"/>
          </a:p>
        </p:txBody>
      </p:sp>
      <p:sp>
        <p:nvSpPr>
          <p:cNvPr id="3" name="TextBox 2"/>
          <p:cNvSpPr txBox="1"/>
          <p:nvPr/>
        </p:nvSpPr>
        <p:spPr>
          <a:xfrm>
            <a:off x="4267200" y="4191000"/>
            <a:ext cx="4675767" cy="646331"/>
          </a:xfrm>
          <a:prstGeom prst="rect">
            <a:avLst/>
          </a:prstGeom>
          <a:noFill/>
        </p:spPr>
        <p:txBody>
          <a:bodyPr wrap="none" rtlCol="0">
            <a:spAutoFit/>
          </a:bodyPr>
          <a:lstStyle/>
          <a:p>
            <a:r>
              <a:rPr lang="en-US" dirty="0" smtClean="0"/>
              <a:t>“By failing to prepare, you are preparing to fail.” </a:t>
            </a:r>
            <a:br>
              <a:rPr lang="en-US" dirty="0" smtClean="0"/>
            </a:br>
            <a:r>
              <a:rPr lang="en-US" dirty="0" smtClean="0"/>
              <a:t>― Benjamin Franklin</a:t>
            </a:r>
            <a:endParaRPr lang="en-US" dirty="0"/>
          </a:p>
        </p:txBody>
      </p:sp>
      <p:pic>
        <p:nvPicPr>
          <p:cNvPr id="4" name="Picture 3" descr="confusedsign.jpg"/>
          <p:cNvPicPr>
            <a:picLocks noChangeAspect="1"/>
          </p:cNvPicPr>
          <p:nvPr/>
        </p:nvPicPr>
        <p:blipFill>
          <a:blip r:embed="rId3" cstate="print"/>
          <a:stretch>
            <a:fillRect/>
          </a:stretch>
        </p:blipFill>
        <p:spPr>
          <a:xfrm>
            <a:off x="2057400" y="1524000"/>
            <a:ext cx="4048125" cy="2695575"/>
          </a:xfrm>
          <a:prstGeom prst="rect">
            <a:avLst/>
          </a:prstGeom>
        </p:spPr>
      </p:pic>
      <p:sp>
        <p:nvSpPr>
          <p:cNvPr id="5" name="TextBox 4"/>
          <p:cNvSpPr txBox="1"/>
          <p:nvPr/>
        </p:nvSpPr>
        <p:spPr>
          <a:xfrm>
            <a:off x="1600200" y="1295400"/>
            <a:ext cx="7064050" cy="646331"/>
          </a:xfrm>
          <a:prstGeom prst="rect">
            <a:avLst/>
          </a:prstGeom>
          <a:noFill/>
        </p:spPr>
        <p:txBody>
          <a:bodyPr wrap="none" rtlCol="0">
            <a:spAutoFit/>
          </a:bodyPr>
          <a:lstStyle/>
          <a:p>
            <a:r>
              <a:rPr lang="en-US" dirty="0" smtClean="0"/>
              <a:t>“Good fortune is what happens when opportunity meets with planning.”  </a:t>
            </a:r>
          </a:p>
          <a:p>
            <a:r>
              <a:rPr lang="en-US" dirty="0" smtClean="0"/>
              <a:t>- Thomas Alva Edison</a:t>
            </a:r>
            <a:endParaRPr lang="en-US" dirty="0"/>
          </a:p>
        </p:txBody>
      </p:sp>
      <p:pic>
        <p:nvPicPr>
          <p:cNvPr id="6" name="Picture 5" descr="IntentionMind.jpg"/>
          <p:cNvPicPr>
            <a:picLocks noChangeAspect="1"/>
          </p:cNvPicPr>
          <p:nvPr/>
        </p:nvPicPr>
        <p:blipFill>
          <a:blip r:embed="rId4" cstate="print"/>
          <a:stretch>
            <a:fillRect/>
          </a:stretch>
        </p:blipFill>
        <p:spPr>
          <a:xfrm>
            <a:off x="3962400" y="1676400"/>
            <a:ext cx="4286250" cy="3448050"/>
          </a:xfrm>
          <a:prstGeom prst="rect">
            <a:avLst/>
          </a:prstGeom>
        </p:spPr>
      </p:pic>
      <p:sp>
        <p:nvSpPr>
          <p:cNvPr id="7" name="TextBox 6"/>
          <p:cNvSpPr txBox="1"/>
          <p:nvPr/>
        </p:nvSpPr>
        <p:spPr>
          <a:xfrm>
            <a:off x="2743200" y="5638800"/>
            <a:ext cx="4348883" cy="646331"/>
          </a:xfrm>
          <a:prstGeom prst="rect">
            <a:avLst/>
          </a:prstGeom>
          <a:noFill/>
        </p:spPr>
        <p:txBody>
          <a:bodyPr wrap="none" rtlCol="0">
            <a:spAutoFit/>
          </a:bodyPr>
          <a:lstStyle/>
          <a:p>
            <a:r>
              <a:rPr lang="en-US" dirty="0" smtClean="0"/>
              <a:t>Action is the foundational key to all success. </a:t>
            </a:r>
            <a:br>
              <a:rPr lang="en-US" dirty="0" smtClean="0"/>
            </a:br>
            <a:r>
              <a:rPr lang="en-US" dirty="0" smtClean="0"/>
              <a:t>- Pablo Picasso</a:t>
            </a:r>
            <a:endParaRPr lang="en-US" dirty="0"/>
          </a:p>
        </p:txBody>
      </p:sp>
      <p:pic>
        <p:nvPicPr>
          <p:cNvPr id="8" name="Picture 7" descr="mannequins-plan.jpg"/>
          <p:cNvPicPr>
            <a:picLocks noChangeAspect="1"/>
          </p:cNvPicPr>
          <p:nvPr/>
        </p:nvPicPr>
        <p:blipFill>
          <a:blip r:embed="rId5" cstate="print"/>
          <a:stretch>
            <a:fillRect/>
          </a:stretch>
        </p:blipFill>
        <p:spPr>
          <a:xfrm>
            <a:off x="2057400" y="1981200"/>
            <a:ext cx="5867400" cy="3302000"/>
          </a:xfrm>
          <a:prstGeom prst="rect">
            <a:avLst/>
          </a:prstGeom>
        </p:spPr>
      </p:pic>
      <p:sp>
        <p:nvSpPr>
          <p:cNvPr id="9" name="TextBox 8"/>
          <p:cNvSpPr txBox="1"/>
          <p:nvPr/>
        </p:nvSpPr>
        <p:spPr>
          <a:xfrm>
            <a:off x="5486400" y="2362200"/>
            <a:ext cx="2971799" cy="2585323"/>
          </a:xfrm>
          <a:prstGeom prst="rect">
            <a:avLst/>
          </a:prstGeom>
          <a:noFill/>
        </p:spPr>
        <p:txBody>
          <a:bodyPr wrap="square" rtlCol="0">
            <a:spAutoFit/>
          </a:bodyPr>
          <a:lstStyle/>
          <a:p>
            <a:r>
              <a:rPr lang="en-US" dirty="0" smtClean="0"/>
              <a:t>"I have learned, that if one advances confidently in the direction of his dreams, and endeavors to live the life he has imagined, he will meet with a success unexpected in common hours.“</a:t>
            </a:r>
          </a:p>
          <a:p>
            <a:r>
              <a:rPr lang="en-US" dirty="0" smtClean="0"/>
              <a:t> - Henry Thoreau </a:t>
            </a:r>
          </a:p>
          <a:p>
            <a:endParaRPr lang="en-US"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xit" presetSubtype="0" fill="hold" nodeType="withEffect">
                                  <p:stCondLst>
                                    <p:cond delay="3700"/>
                                  </p:stCondLst>
                                  <p:childTnLst>
                                    <p:animEffect transition="out" filter="fade">
                                      <p:cBhvr>
                                        <p:cTn id="12" dur="5000"/>
                                        <p:tgtEl>
                                          <p:spTgt spid="4"/>
                                        </p:tgtEl>
                                      </p:cBhvr>
                                    </p:animEffect>
                                    <p:set>
                                      <p:cBhvr>
                                        <p:cTn id="13" dur="1" fill="hold">
                                          <p:stCondLst>
                                            <p:cond delay="49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830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97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108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childTnLst>
                                </p:cTn>
                              </p:par>
                              <p:par>
                                <p:cTn id="23" presetID="10" presetClass="exit" presetSubtype="0" fill="hold" nodeType="withEffect">
                                  <p:stCondLst>
                                    <p:cond delay="14500"/>
                                  </p:stCondLst>
                                  <p:childTnLst>
                                    <p:animEffect transition="out" filter="fade">
                                      <p:cBhvr>
                                        <p:cTn id="24" dur="3000"/>
                                        <p:tgtEl>
                                          <p:spTgt spid="6"/>
                                        </p:tgtEl>
                                      </p:cBhvr>
                                    </p:animEffect>
                                    <p:set>
                                      <p:cBhvr>
                                        <p:cTn id="25" dur="1" fill="hold">
                                          <p:stCondLst>
                                            <p:cond delay="29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15500"/>
                                  </p:stCondLst>
                                  <p:childTnLst>
                                    <p:animEffect transition="out" filter="fade">
                                      <p:cBhvr>
                                        <p:cTn id="27" dur="5000"/>
                                        <p:tgtEl>
                                          <p:spTgt spid="5"/>
                                        </p:tgtEl>
                                      </p:cBhvr>
                                    </p:animEffect>
                                    <p:set>
                                      <p:cBhvr>
                                        <p:cTn id="28" dur="1" fill="hold">
                                          <p:stCondLst>
                                            <p:cond delay="49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19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nodeType="withEffect">
                                  <p:stCondLst>
                                    <p:cond delay="208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3000"/>
                                        <p:tgtEl>
                                          <p:spTgt spid="8"/>
                                        </p:tgtEl>
                                      </p:cBhvr>
                                    </p:animEffect>
                                  </p:childTnLst>
                                </p:cTn>
                              </p:par>
                              <p:par>
                                <p:cTn id="35" presetID="10" presetClass="exit" presetSubtype="0" fill="hold" nodeType="withEffect">
                                  <p:stCondLst>
                                    <p:cond delay="25500"/>
                                  </p:stCondLst>
                                  <p:childTnLst>
                                    <p:animEffect transition="out" filter="fade">
                                      <p:cBhvr>
                                        <p:cTn id="36" dur="3000"/>
                                        <p:tgtEl>
                                          <p:spTgt spid="8"/>
                                        </p:tgtEl>
                                      </p:cBhvr>
                                    </p:animEffect>
                                    <p:set>
                                      <p:cBhvr>
                                        <p:cTn id="37" dur="1" fill="hold">
                                          <p:stCondLst>
                                            <p:cond delay="2999"/>
                                          </p:stCondLst>
                                        </p:cTn>
                                        <p:tgtEl>
                                          <p:spTgt spid="8"/>
                                        </p:tgtEl>
                                        <p:attrNameLst>
                                          <p:attrName>style.visibility</p:attrName>
                                        </p:attrNameLst>
                                      </p:cBhvr>
                                      <p:to>
                                        <p:strVal val="hidden"/>
                                      </p:to>
                                    </p:set>
                                  </p:childTnLst>
                                </p:cTn>
                              </p:par>
                              <p:par>
                                <p:cTn id="38" presetID="10" presetClass="exit" presetSubtype="0" fill="hold" grpId="1" nodeType="withEffect">
                                  <p:stCondLst>
                                    <p:cond delay="30000"/>
                                  </p:stCondLst>
                                  <p:childTnLst>
                                    <p:animEffect transition="out" filter="fade">
                                      <p:cBhvr>
                                        <p:cTn id="39" dur="2000"/>
                                        <p:tgtEl>
                                          <p:spTgt spid="7"/>
                                        </p:tgtEl>
                                      </p:cBhvr>
                                    </p:animEffect>
                                    <p:set>
                                      <p:cBhvr>
                                        <p:cTn id="40" dur="1" fill="hold">
                                          <p:stCondLst>
                                            <p:cond delay="1999"/>
                                          </p:stCondLst>
                                        </p:cTn>
                                        <p:tgtEl>
                                          <p:spTgt spid="7"/>
                                        </p:tgtEl>
                                        <p:attrNameLst>
                                          <p:attrName>style.visibility</p:attrName>
                                        </p:attrNameLst>
                                      </p:cBhvr>
                                      <p:to>
                                        <p:strVal val="hidden"/>
                                      </p:to>
                                    </p:set>
                                  </p:childTnLst>
                                </p:cTn>
                              </p:par>
                              <p:par>
                                <p:cTn id="41" presetID="10" presetClass="entr" presetSubtype="0" fill="hold" grpId="0" nodeType="withEffect">
                                  <p:stCondLst>
                                    <p:cond delay="316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2000"/>
                                        <p:tgtEl>
                                          <p:spTgt spid="9"/>
                                        </p:tgtEl>
                                      </p:cBhvr>
                                    </p:animEffect>
                                  </p:childTnLst>
                                </p:cTn>
                              </p:par>
                              <p:par>
                                <p:cTn id="44" presetID="10" presetClass="entr" presetSubtype="0" fill="hold" nodeType="withEffect">
                                  <p:stCondLst>
                                    <p:cond delay="327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3000"/>
                                        <p:tgtEl>
                                          <p:spTgt spid="10"/>
                                        </p:tgtEl>
                                      </p:cBhvr>
                                    </p:animEffect>
                                  </p:childTnLst>
                                </p:cTn>
                              </p:par>
                              <p:par>
                                <p:cTn id="47" presetID="10" presetClass="exit" presetSubtype="0" fill="hold" nodeType="withEffect">
                                  <p:stCondLst>
                                    <p:cond delay="42100"/>
                                  </p:stCondLst>
                                  <p:childTnLst>
                                    <p:animEffect transition="out" filter="fade">
                                      <p:cBhvr>
                                        <p:cTn id="48" dur="2000"/>
                                        <p:tgtEl>
                                          <p:spTgt spid="10"/>
                                        </p:tgtEl>
                                      </p:cBhvr>
                                    </p:animEffect>
                                    <p:set>
                                      <p:cBhvr>
                                        <p:cTn id="49" dur="1" fill="hold">
                                          <p:stCondLst>
                                            <p:cond delay="1999"/>
                                          </p:stCondLst>
                                        </p:cTn>
                                        <p:tgtEl>
                                          <p:spTgt spid="10"/>
                                        </p:tgtEl>
                                        <p:attrNameLst>
                                          <p:attrName>style.visibility</p:attrName>
                                        </p:attrNameLst>
                                      </p:cBhvr>
                                      <p:to>
                                        <p:strVal val="hidden"/>
                                      </p:to>
                                    </p:set>
                                  </p:childTnLst>
                                </p:cTn>
                              </p:par>
                              <p:par>
                                <p:cTn id="50" presetID="10" presetClass="exit" presetSubtype="0" fill="hold" grpId="1" nodeType="withEffect">
                                  <p:stCondLst>
                                    <p:cond delay="42300"/>
                                  </p:stCondLst>
                                  <p:childTnLst>
                                    <p:animEffect transition="out" filter="fade">
                                      <p:cBhvr>
                                        <p:cTn id="51" dur="5000"/>
                                        <p:tgtEl>
                                          <p:spTgt spid="9"/>
                                        </p:tgtEl>
                                      </p:cBhvr>
                                    </p:animEffect>
                                    <p:set>
                                      <p:cBhvr>
                                        <p:cTn id="52"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9" grpId="0"/>
      <p:bldP spid="9"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Please pass your rubric to the person to your right.</a:t>
            </a:r>
            <a:endParaRPr lang="en-US" dirty="0"/>
          </a:p>
        </p:txBody>
      </p:sp>
      <p:sp>
        <p:nvSpPr>
          <p:cNvPr id="5" name="Text Placeholder 4"/>
          <p:cNvSpPr>
            <a:spLocks noGrp="1"/>
          </p:cNvSpPr>
          <p:nvPr>
            <p:ph type="body" sz="half" idx="2"/>
          </p:nvPr>
        </p:nvSpPr>
        <p:spPr/>
        <p:txBody>
          <a:bodyPr/>
          <a:lstStyle/>
          <a:p>
            <a:endParaRPr lang="en-US"/>
          </a:p>
        </p:txBody>
      </p:sp>
      <p:sp>
        <p:nvSpPr>
          <p:cNvPr id="6" name="Rectangle 5"/>
          <p:cNvSpPr/>
          <p:nvPr/>
        </p:nvSpPr>
        <p:spPr>
          <a:xfrm rot="20439991">
            <a:off x="1068209" y="2387171"/>
            <a:ext cx="3752320" cy="1323439"/>
          </a:xfrm>
          <a:prstGeom prst="rect">
            <a:avLst/>
          </a:prstGeom>
          <a:noFill/>
        </p:spPr>
        <p:txBody>
          <a:bodyPr wrap="square" lIns="91440" tIns="45720" rIns="91440" bIns="45720">
            <a:spAutoFit/>
          </a:bodyPr>
          <a:lstStyle/>
          <a:p>
            <a:pPr algn="ctr"/>
            <a:r>
              <a:rPr lang="en-US" sz="8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Share !</a:t>
            </a:r>
            <a:endParaRPr lang="en-US" sz="8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Processes of Art-Making</a:t>
            </a:r>
            <a:endParaRPr lang="en-US" dirty="0"/>
          </a:p>
        </p:txBody>
      </p:sp>
      <p:graphicFrame>
        <p:nvGraphicFramePr>
          <p:cNvPr id="5" name="Table 4"/>
          <p:cNvGraphicFramePr>
            <a:graphicFrameLocks noGrp="1"/>
          </p:cNvGraphicFramePr>
          <p:nvPr/>
        </p:nvGraphicFramePr>
        <p:xfrm>
          <a:off x="1524000" y="1397000"/>
          <a:ext cx="6096000" cy="4297680"/>
        </p:xfrm>
        <a:graphic>
          <a:graphicData uri="http://schemas.openxmlformats.org/drawingml/2006/table">
            <a:tbl>
              <a:tblPr firstRow="1" firstCol="1" bandRow="1">
                <a:tableStyleId>{5C22544A-7EE6-4342-B048-85BDC9FD1C3A}</a:tableStyleId>
              </a:tblPr>
              <a:tblGrid>
                <a:gridCol w="1524000"/>
                <a:gridCol w="1524000"/>
                <a:gridCol w="1524000"/>
                <a:gridCol w="1524000"/>
              </a:tblGrid>
              <a:tr h="370840">
                <a:tc>
                  <a:txBody>
                    <a:bodyPr/>
                    <a:lstStyle/>
                    <a:p>
                      <a:endParaRPr lang="en-US" dirty="0"/>
                    </a:p>
                  </a:txBody>
                  <a:tcPr/>
                </a:tc>
                <a:tc>
                  <a:txBody>
                    <a:bodyPr/>
                    <a:lstStyle/>
                    <a:p>
                      <a:endParaRPr lang="en-US" dirty="0" smtClean="0"/>
                    </a:p>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Risk-Taking</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Persistence/Grit</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Intention</a:t>
                      </a:r>
                      <a:endParaRPr lang="en-US" dirty="0"/>
                    </a:p>
                  </a:txBody>
                  <a:tcPr/>
                </a:tc>
                <a:tc>
                  <a:txBody>
                    <a:bodyPr/>
                    <a:lstStyle/>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Growth</a:t>
                      </a:r>
                      <a:endParaRPr lang="en-US" dirty="0"/>
                    </a:p>
                  </a:txBody>
                  <a:tcPr/>
                </a:tc>
                <a:tc>
                  <a:txBody>
                    <a:bodyPr/>
                    <a:lstStyle/>
                    <a:p>
                      <a:endParaRPr lang="en-US" dirty="0" smtClean="0"/>
                    </a:p>
                    <a:p>
                      <a:endParaRPr lang="en-US" dirty="0" smtClean="0"/>
                    </a:p>
                    <a:p>
                      <a:endParaRPr lang="en-US" dirty="0"/>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ach"/>
          <p:cNvPicPr>
            <a:picLocks noChangeAspect="1"/>
          </p:cNvPicPr>
          <p:nvPr/>
        </p:nvPicPr>
        <p:blipFill>
          <a:blip r:embed="rId2" cstate="print"/>
          <a:stretch>
            <a:fillRect/>
          </a:stretch>
        </p:blipFill>
        <p:spPr>
          <a:xfrm>
            <a:off x="4267200" y="1752600"/>
            <a:ext cx="4343400" cy="4343400"/>
          </a:xfrm>
          <a:prstGeom prst="rect">
            <a:avLst/>
          </a:prstGeom>
        </p:spPr>
      </p:pic>
      <p:pic>
        <p:nvPicPr>
          <p:cNvPr id="4" name="Picture 3" descr="seed"/>
          <p:cNvPicPr>
            <a:picLocks noChangeAspect="1"/>
          </p:cNvPicPr>
          <p:nvPr/>
        </p:nvPicPr>
        <p:blipFill>
          <a:blip r:embed="rId3" cstate="print"/>
          <a:stretch>
            <a:fillRect/>
          </a:stretch>
        </p:blipFill>
        <p:spPr>
          <a:xfrm>
            <a:off x="2362200" y="2133600"/>
            <a:ext cx="3095625" cy="3095625"/>
          </a:xfrm>
          <a:prstGeom prst="rect">
            <a:avLst/>
          </a:prstGeom>
        </p:spPr>
      </p:pic>
      <p:sp>
        <p:nvSpPr>
          <p:cNvPr id="2" name="Title 1"/>
          <p:cNvSpPr>
            <a:spLocks noGrp="1"/>
          </p:cNvSpPr>
          <p:nvPr>
            <p:ph type="title"/>
          </p:nvPr>
        </p:nvSpPr>
        <p:spPr/>
        <p:txBody>
          <a:bodyPr/>
          <a:lstStyle/>
          <a:p>
            <a:r>
              <a:rPr lang="en-US" dirty="0" smtClean="0"/>
              <a:t>Growth</a:t>
            </a:r>
            <a:endParaRPr lang="en-US" dirty="0"/>
          </a:p>
        </p:txBody>
      </p:sp>
      <p:sp>
        <p:nvSpPr>
          <p:cNvPr id="3" name="TextBox 2"/>
          <p:cNvSpPr txBox="1"/>
          <p:nvPr/>
        </p:nvSpPr>
        <p:spPr>
          <a:xfrm>
            <a:off x="4876801" y="1600200"/>
            <a:ext cx="3352800" cy="1200329"/>
          </a:xfrm>
          <a:prstGeom prst="rect">
            <a:avLst/>
          </a:prstGeom>
          <a:noFill/>
        </p:spPr>
        <p:txBody>
          <a:bodyPr wrap="square" rtlCol="0">
            <a:spAutoFit/>
          </a:bodyPr>
          <a:lstStyle/>
          <a:p>
            <a:r>
              <a:rPr lang="en-US" dirty="0" smtClean="0"/>
              <a:t>Be not afraid of growing slowly; be afraid only of standing still.</a:t>
            </a:r>
            <a:br>
              <a:rPr lang="en-US" dirty="0" smtClean="0"/>
            </a:br>
            <a:r>
              <a:rPr lang="en-US" b="1" dirty="0" smtClean="0"/>
              <a:t>Chinese Proverb</a:t>
            </a:r>
            <a:endParaRPr lang="en-US" dirty="0" smtClean="0"/>
          </a:p>
          <a:p>
            <a:endParaRPr lang="en-US" dirty="0"/>
          </a:p>
        </p:txBody>
      </p:sp>
      <p:sp>
        <p:nvSpPr>
          <p:cNvPr id="5" name="TextBox 4"/>
          <p:cNvSpPr txBox="1"/>
          <p:nvPr/>
        </p:nvSpPr>
        <p:spPr>
          <a:xfrm>
            <a:off x="1676400" y="2819400"/>
            <a:ext cx="3124200" cy="2031325"/>
          </a:xfrm>
          <a:prstGeom prst="rect">
            <a:avLst/>
          </a:prstGeom>
          <a:noFill/>
        </p:spPr>
        <p:txBody>
          <a:bodyPr wrap="square" rtlCol="0">
            <a:spAutoFit/>
          </a:bodyPr>
          <a:lstStyle/>
          <a:p>
            <a:r>
              <a:rPr lang="en-US" dirty="0" smtClean="0"/>
              <a:t>Change and growth take place when a person has risked himself and dares to become involved with experimenting with his own life. </a:t>
            </a:r>
            <a:r>
              <a:rPr lang="en-US" b="1" dirty="0" smtClean="0"/>
              <a:t/>
            </a:r>
            <a:br>
              <a:rPr lang="en-US" b="1" dirty="0" smtClean="0"/>
            </a:br>
            <a:r>
              <a:rPr lang="en-US" b="1" dirty="0" smtClean="0"/>
              <a:t>Herbert Otto</a:t>
            </a:r>
            <a:endParaRPr lang="en-US" dirty="0" smtClean="0"/>
          </a:p>
          <a:p>
            <a:endParaRPr lang="en-US" dirty="0"/>
          </a:p>
        </p:txBody>
      </p:sp>
      <p:sp>
        <p:nvSpPr>
          <p:cNvPr id="7" name="TextBox 6"/>
          <p:cNvSpPr txBox="1"/>
          <p:nvPr/>
        </p:nvSpPr>
        <p:spPr>
          <a:xfrm>
            <a:off x="2286001" y="5562600"/>
            <a:ext cx="5410200" cy="923330"/>
          </a:xfrm>
          <a:prstGeom prst="rect">
            <a:avLst/>
          </a:prstGeom>
          <a:noFill/>
        </p:spPr>
        <p:txBody>
          <a:bodyPr wrap="square" rtlCol="0">
            <a:spAutoFit/>
          </a:bodyPr>
          <a:lstStyle/>
          <a:p>
            <a:r>
              <a:rPr lang="en-US" dirty="0" smtClean="0"/>
              <a:t>“The great thing in the world is not so much where we stand, as in what direction we are moving.”  </a:t>
            </a:r>
          </a:p>
          <a:p>
            <a:r>
              <a:rPr lang="en-US" dirty="0" smtClean="0"/>
              <a:t>- </a:t>
            </a:r>
            <a:r>
              <a:rPr lang="en-US" b="1" dirty="0" smtClean="0"/>
              <a:t>Oliver Wendell Holmes </a:t>
            </a:r>
            <a:endParaRPr lang="en-US" dirty="0"/>
          </a:p>
        </p:txBody>
      </p:sp>
      <p:pic>
        <p:nvPicPr>
          <p:cNvPr id="8" name="Picture 7" descr="climb"/>
          <p:cNvPicPr>
            <a:picLocks noChangeAspect="1"/>
          </p:cNvPicPr>
          <p:nvPr/>
        </p:nvPicPr>
        <p:blipFill>
          <a:blip r:embed="rId4" cstate="print"/>
          <a:stretch>
            <a:fillRect/>
          </a:stretch>
        </p:blipFill>
        <p:spPr>
          <a:xfrm>
            <a:off x="2743200" y="1143000"/>
            <a:ext cx="4419600" cy="4419600"/>
          </a:xfrm>
          <a:prstGeom prst="rect">
            <a:avLst/>
          </a:prstGeom>
        </p:spPr>
      </p:pic>
      <p:sp>
        <p:nvSpPr>
          <p:cNvPr id="9" name="TextBox 8"/>
          <p:cNvSpPr txBox="1"/>
          <p:nvPr/>
        </p:nvSpPr>
        <p:spPr>
          <a:xfrm>
            <a:off x="1600200" y="1524000"/>
            <a:ext cx="5257800" cy="923330"/>
          </a:xfrm>
          <a:prstGeom prst="rect">
            <a:avLst/>
          </a:prstGeom>
          <a:noFill/>
        </p:spPr>
        <p:txBody>
          <a:bodyPr wrap="square" rtlCol="0">
            <a:spAutoFit/>
          </a:bodyPr>
          <a:lstStyle/>
          <a:p>
            <a:r>
              <a:rPr lang="en-US" b="1" dirty="0" smtClean="0"/>
              <a:t>“Growth means change and change involves risk, stepping from the known to the unknown.”</a:t>
            </a:r>
          </a:p>
          <a:p>
            <a:endParaRPr lang="en-US" dirty="0"/>
          </a:p>
        </p:txBody>
      </p:sp>
      <p:pic>
        <p:nvPicPr>
          <p:cNvPr id="10" name="Picture 9" descr="butterflies"/>
          <p:cNvPicPr>
            <a:picLocks noChangeAspect="1"/>
          </p:cNvPicPr>
          <p:nvPr/>
        </p:nvPicPr>
        <p:blipFill>
          <a:blip r:embed="rId5" cstate="print"/>
          <a:stretch>
            <a:fillRect/>
          </a:stretch>
        </p:blipFill>
        <p:spPr>
          <a:xfrm>
            <a:off x="3657600" y="2133600"/>
            <a:ext cx="4391025" cy="4391025"/>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xit" presetSubtype="0" fill="hold" nodeType="withEffect">
                                  <p:stCondLst>
                                    <p:cond delay="5700"/>
                                  </p:stCondLst>
                                  <p:childTnLst>
                                    <p:animEffect transition="out" filter="fade">
                                      <p:cBhvr>
                                        <p:cTn id="12" dur="3000"/>
                                        <p:tgtEl>
                                          <p:spTgt spid="4"/>
                                        </p:tgtEl>
                                      </p:cBhvr>
                                    </p:animEffect>
                                    <p:set>
                                      <p:cBhvr>
                                        <p:cTn id="13" dur="1" fill="hold">
                                          <p:stCondLst>
                                            <p:cond delay="29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720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84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8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childTnLst>
                                </p:cTn>
                              </p:par>
                              <p:par>
                                <p:cTn id="23" presetID="10" presetClass="exit" presetSubtype="0" fill="hold" nodeType="withEffect">
                                  <p:stCondLst>
                                    <p:cond delay="13600"/>
                                  </p:stCondLst>
                                  <p:childTnLst>
                                    <p:animEffect transition="out" filter="fade">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1510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167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nodeType="withEffect">
                                  <p:stCondLst>
                                    <p:cond delay="172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par>
                                <p:cTn id="35" presetID="10" presetClass="exit" presetSubtype="0" fill="hold" nodeType="withEffect">
                                  <p:stCondLst>
                                    <p:cond delay="21700"/>
                                  </p:stCondLst>
                                  <p:childTnLst>
                                    <p:animEffect transition="out" filter="fade">
                                      <p:cBhvr>
                                        <p:cTn id="36" dur="3000"/>
                                        <p:tgtEl>
                                          <p:spTgt spid="8"/>
                                        </p:tgtEl>
                                      </p:cBhvr>
                                    </p:animEffect>
                                    <p:set>
                                      <p:cBhvr>
                                        <p:cTn id="37" dur="1" fill="hold">
                                          <p:stCondLst>
                                            <p:cond delay="2999"/>
                                          </p:stCondLst>
                                        </p:cTn>
                                        <p:tgtEl>
                                          <p:spTgt spid="8"/>
                                        </p:tgtEl>
                                        <p:attrNameLst>
                                          <p:attrName>style.visibility</p:attrName>
                                        </p:attrNameLst>
                                      </p:cBhvr>
                                      <p:to>
                                        <p:strVal val="hidden"/>
                                      </p:to>
                                    </p:set>
                                  </p:childTnLst>
                                </p:cTn>
                              </p:par>
                              <p:par>
                                <p:cTn id="38" presetID="10" presetClass="exit" presetSubtype="0" fill="hold" grpId="1" nodeType="withEffect">
                                  <p:stCondLst>
                                    <p:cond delay="23600"/>
                                  </p:stCondLst>
                                  <p:childTnLst>
                                    <p:animEffect transition="out" filter="fade">
                                      <p:cBhvr>
                                        <p:cTn id="39" dur="2000"/>
                                        <p:tgtEl>
                                          <p:spTgt spid="7"/>
                                        </p:tgtEl>
                                      </p:cBhvr>
                                    </p:animEffect>
                                    <p:set>
                                      <p:cBhvr>
                                        <p:cTn id="40" dur="1" fill="hold">
                                          <p:stCondLst>
                                            <p:cond delay="1999"/>
                                          </p:stCondLst>
                                        </p:cTn>
                                        <p:tgtEl>
                                          <p:spTgt spid="7"/>
                                        </p:tgtEl>
                                        <p:attrNameLst>
                                          <p:attrName>style.visibility</p:attrName>
                                        </p:attrNameLst>
                                      </p:cBhvr>
                                      <p:to>
                                        <p:strVal val="hidden"/>
                                      </p:to>
                                    </p:set>
                                  </p:childTnLst>
                                </p:cTn>
                              </p:par>
                              <p:par>
                                <p:cTn id="41" presetID="10" presetClass="entr" presetSubtype="0" fill="hold" grpId="0" nodeType="withEffect">
                                  <p:stCondLst>
                                    <p:cond delay="256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3000"/>
                                        <p:tgtEl>
                                          <p:spTgt spid="9"/>
                                        </p:tgtEl>
                                      </p:cBhvr>
                                    </p:animEffect>
                                  </p:childTnLst>
                                </p:cTn>
                              </p:par>
                              <p:par>
                                <p:cTn id="44" presetID="10" presetClass="entr" presetSubtype="0" fill="hold" nodeType="withEffect">
                                  <p:stCondLst>
                                    <p:cond delay="265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childTnLst>
                                </p:cTn>
                              </p:par>
                              <p:par>
                                <p:cTn id="47" presetID="10" presetClass="exit" presetSubtype="0" fill="hold" nodeType="withEffect">
                                  <p:stCondLst>
                                    <p:cond delay="31300"/>
                                  </p:stCondLst>
                                  <p:childTnLst>
                                    <p:animEffect transition="out" filter="fade">
                                      <p:cBhvr>
                                        <p:cTn id="48" dur="2000"/>
                                        <p:tgtEl>
                                          <p:spTgt spid="10"/>
                                        </p:tgtEl>
                                      </p:cBhvr>
                                    </p:animEffect>
                                    <p:set>
                                      <p:cBhvr>
                                        <p:cTn id="49" dur="1" fill="hold">
                                          <p:stCondLst>
                                            <p:cond delay="1999"/>
                                          </p:stCondLst>
                                        </p:cTn>
                                        <p:tgtEl>
                                          <p:spTgt spid="10"/>
                                        </p:tgtEl>
                                        <p:attrNameLst>
                                          <p:attrName>style.visibility</p:attrName>
                                        </p:attrNameLst>
                                      </p:cBhvr>
                                      <p:to>
                                        <p:strVal val="hidden"/>
                                      </p:to>
                                    </p:set>
                                  </p:childTnLst>
                                </p:cTn>
                              </p:par>
                              <p:par>
                                <p:cTn id="50" presetID="10" presetClass="exit" presetSubtype="0" fill="hold" grpId="1" nodeType="withEffect">
                                  <p:stCondLst>
                                    <p:cond delay="31300"/>
                                  </p:stCondLst>
                                  <p:childTnLst>
                                    <p:animEffect transition="out" filter="fade">
                                      <p:cBhvr>
                                        <p:cTn id="51" dur="3000"/>
                                        <p:tgtEl>
                                          <p:spTgt spid="9"/>
                                        </p:tgtEl>
                                      </p:cBhvr>
                                    </p:animEffect>
                                    <p:set>
                                      <p:cBhvr>
                                        <p:cTn id="52"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9" grpId="0"/>
      <p:bldP spid="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a:t>
            </a:r>
            <a:endParaRPr lang="en-US" dirty="0"/>
          </a:p>
        </p:txBody>
      </p:sp>
      <p:sp>
        <p:nvSpPr>
          <p:cNvPr id="3" name="Rectangle 2"/>
          <p:cNvSpPr/>
          <p:nvPr/>
        </p:nvSpPr>
        <p:spPr>
          <a:xfrm>
            <a:off x="1905000" y="3733800"/>
            <a:ext cx="414055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Adaptability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953000" y="838200"/>
            <a:ext cx="325018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Evolution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1676400" y="1600200"/>
            <a:ext cx="455361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Development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038600" y="4572000"/>
            <a:ext cx="461107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Improvement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1524000" y="5334000"/>
            <a:ext cx="4709944"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Advancement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6172200" y="2362200"/>
            <a:ext cx="215155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Reach</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2743200" y="2895600"/>
            <a:ext cx="381065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Maturation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grpId="0" nodeType="withEffect">
                                  <p:stCondLst>
                                    <p:cond delay="30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grpId="0" nodeType="withEffect">
                                  <p:stCondLst>
                                    <p:cond delay="4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par>
                                <p:cTn id="17" presetID="10" presetClass="entr" presetSubtype="0" fill="hold" grpId="0" nodeType="withEffect">
                                  <p:stCondLst>
                                    <p:cond delay="63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grpId="0" nodeType="withEffect">
                                  <p:stCondLst>
                                    <p:cond delay="78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grpId="0" nodeType="withEffect">
                                  <p:stCondLst>
                                    <p:cond delay="94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each"/>
          <p:cNvPicPr>
            <a:picLocks noChangeAspect="1"/>
          </p:cNvPicPr>
          <p:nvPr/>
        </p:nvPicPr>
        <p:blipFill>
          <a:blip r:embed="rId2" cstate="print"/>
          <a:stretch>
            <a:fillRect/>
          </a:stretch>
        </p:blipFill>
        <p:spPr>
          <a:xfrm>
            <a:off x="4267200" y="1752600"/>
            <a:ext cx="4343400" cy="4343400"/>
          </a:xfrm>
          <a:prstGeom prst="rect">
            <a:avLst/>
          </a:prstGeom>
        </p:spPr>
      </p:pic>
      <p:pic>
        <p:nvPicPr>
          <p:cNvPr id="4" name="Picture 3" descr="seed"/>
          <p:cNvPicPr>
            <a:picLocks noChangeAspect="1"/>
          </p:cNvPicPr>
          <p:nvPr/>
        </p:nvPicPr>
        <p:blipFill>
          <a:blip r:embed="rId3" cstate="print"/>
          <a:stretch>
            <a:fillRect/>
          </a:stretch>
        </p:blipFill>
        <p:spPr>
          <a:xfrm>
            <a:off x="2362200" y="2133600"/>
            <a:ext cx="3095625" cy="3095625"/>
          </a:xfrm>
          <a:prstGeom prst="rect">
            <a:avLst/>
          </a:prstGeom>
        </p:spPr>
      </p:pic>
      <p:sp>
        <p:nvSpPr>
          <p:cNvPr id="2" name="Title 1"/>
          <p:cNvSpPr>
            <a:spLocks noGrp="1"/>
          </p:cNvSpPr>
          <p:nvPr>
            <p:ph type="title"/>
          </p:nvPr>
        </p:nvSpPr>
        <p:spPr/>
        <p:txBody>
          <a:bodyPr/>
          <a:lstStyle/>
          <a:p>
            <a:r>
              <a:rPr lang="en-US" dirty="0" smtClean="0"/>
              <a:t>Growth</a:t>
            </a:r>
            <a:endParaRPr lang="en-US" dirty="0"/>
          </a:p>
        </p:txBody>
      </p:sp>
      <p:sp>
        <p:nvSpPr>
          <p:cNvPr id="3" name="TextBox 2"/>
          <p:cNvSpPr txBox="1"/>
          <p:nvPr/>
        </p:nvSpPr>
        <p:spPr>
          <a:xfrm>
            <a:off x="4876801" y="1600200"/>
            <a:ext cx="3352800" cy="1200329"/>
          </a:xfrm>
          <a:prstGeom prst="rect">
            <a:avLst/>
          </a:prstGeom>
          <a:noFill/>
        </p:spPr>
        <p:txBody>
          <a:bodyPr wrap="square" rtlCol="0">
            <a:spAutoFit/>
          </a:bodyPr>
          <a:lstStyle/>
          <a:p>
            <a:r>
              <a:rPr lang="en-US" dirty="0" smtClean="0"/>
              <a:t>Be not afraid of growing slowly; be afraid only of standing still.</a:t>
            </a:r>
            <a:br>
              <a:rPr lang="en-US" dirty="0" smtClean="0"/>
            </a:br>
            <a:r>
              <a:rPr lang="en-US" b="1" dirty="0" smtClean="0"/>
              <a:t>Chinese Proverb</a:t>
            </a:r>
            <a:endParaRPr lang="en-US" dirty="0" smtClean="0"/>
          </a:p>
          <a:p>
            <a:endParaRPr lang="en-US" dirty="0"/>
          </a:p>
        </p:txBody>
      </p:sp>
      <p:sp>
        <p:nvSpPr>
          <p:cNvPr id="5" name="TextBox 4"/>
          <p:cNvSpPr txBox="1"/>
          <p:nvPr/>
        </p:nvSpPr>
        <p:spPr>
          <a:xfrm>
            <a:off x="1676400" y="2819400"/>
            <a:ext cx="3124200" cy="2031325"/>
          </a:xfrm>
          <a:prstGeom prst="rect">
            <a:avLst/>
          </a:prstGeom>
          <a:noFill/>
        </p:spPr>
        <p:txBody>
          <a:bodyPr wrap="square" rtlCol="0">
            <a:spAutoFit/>
          </a:bodyPr>
          <a:lstStyle/>
          <a:p>
            <a:r>
              <a:rPr lang="en-US" dirty="0" smtClean="0"/>
              <a:t>Change and growth take place when a person has risked himself and dares to become involved with experimenting with his own life. </a:t>
            </a:r>
            <a:r>
              <a:rPr lang="en-US" b="1" dirty="0" smtClean="0"/>
              <a:t/>
            </a:r>
            <a:br>
              <a:rPr lang="en-US" b="1" dirty="0" smtClean="0"/>
            </a:br>
            <a:r>
              <a:rPr lang="en-US" b="1" dirty="0" smtClean="0"/>
              <a:t>Herbert Otto</a:t>
            </a:r>
            <a:endParaRPr lang="en-US" dirty="0" smtClean="0"/>
          </a:p>
          <a:p>
            <a:endParaRPr lang="en-US" dirty="0"/>
          </a:p>
        </p:txBody>
      </p:sp>
      <p:sp>
        <p:nvSpPr>
          <p:cNvPr id="7" name="TextBox 6"/>
          <p:cNvSpPr txBox="1"/>
          <p:nvPr/>
        </p:nvSpPr>
        <p:spPr>
          <a:xfrm>
            <a:off x="2286001" y="5562600"/>
            <a:ext cx="5410200" cy="923330"/>
          </a:xfrm>
          <a:prstGeom prst="rect">
            <a:avLst/>
          </a:prstGeom>
          <a:noFill/>
        </p:spPr>
        <p:txBody>
          <a:bodyPr wrap="square" rtlCol="0">
            <a:spAutoFit/>
          </a:bodyPr>
          <a:lstStyle/>
          <a:p>
            <a:r>
              <a:rPr lang="en-US" dirty="0" smtClean="0"/>
              <a:t>“The great thing in the world is not so much where we stand, as in what direction we are moving.”  </a:t>
            </a:r>
          </a:p>
          <a:p>
            <a:r>
              <a:rPr lang="en-US" dirty="0" smtClean="0"/>
              <a:t>- </a:t>
            </a:r>
            <a:r>
              <a:rPr lang="en-US" b="1" dirty="0" smtClean="0"/>
              <a:t>Oliver Wendell Holmes </a:t>
            </a:r>
            <a:endParaRPr lang="en-US" dirty="0"/>
          </a:p>
        </p:txBody>
      </p:sp>
      <p:pic>
        <p:nvPicPr>
          <p:cNvPr id="8" name="Picture 7" descr="climb"/>
          <p:cNvPicPr>
            <a:picLocks noChangeAspect="1"/>
          </p:cNvPicPr>
          <p:nvPr/>
        </p:nvPicPr>
        <p:blipFill>
          <a:blip r:embed="rId4" cstate="print"/>
          <a:stretch>
            <a:fillRect/>
          </a:stretch>
        </p:blipFill>
        <p:spPr>
          <a:xfrm>
            <a:off x="2743200" y="1143000"/>
            <a:ext cx="4419600" cy="4419600"/>
          </a:xfrm>
          <a:prstGeom prst="rect">
            <a:avLst/>
          </a:prstGeom>
        </p:spPr>
      </p:pic>
      <p:sp>
        <p:nvSpPr>
          <p:cNvPr id="9" name="TextBox 8"/>
          <p:cNvSpPr txBox="1"/>
          <p:nvPr/>
        </p:nvSpPr>
        <p:spPr>
          <a:xfrm>
            <a:off x="1600200" y="1524000"/>
            <a:ext cx="5257800" cy="923330"/>
          </a:xfrm>
          <a:prstGeom prst="rect">
            <a:avLst/>
          </a:prstGeom>
          <a:noFill/>
        </p:spPr>
        <p:txBody>
          <a:bodyPr wrap="square" rtlCol="0">
            <a:spAutoFit/>
          </a:bodyPr>
          <a:lstStyle/>
          <a:p>
            <a:r>
              <a:rPr lang="en-US" b="1" dirty="0" smtClean="0"/>
              <a:t>“Growth means change and change involves risk, stepping from the known to the unknown.”</a:t>
            </a:r>
          </a:p>
          <a:p>
            <a:endParaRPr lang="en-US" dirty="0"/>
          </a:p>
        </p:txBody>
      </p:sp>
      <p:pic>
        <p:nvPicPr>
          <p:cNvPr id="10" name="Picture 9" descr="butterflies"/>
          <p:cNvPicPr>
            <a:picLocks noChangeAspect="1"/>
          </p:cNvPicPr>
          <p:nvPr/>
        </p:nvPicPr>
        <p:blipFill>
          <a:blip r:embed="rId5" cstate="print"/>
          <a:stretch>
            <a:fillRect/>
          </a:stretch>
        </p:blipFill>
        <p:spPr>
          <a:xfrm>
            <a:off x="3657600" y="2133600"/>
            <a:ext cx="4391025" cy="4391025"/>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10" presetClass="entr" presetSubtype="0"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xit" presetSubtype="0" fill="hold" nodeType="withEffect">
                                  <p:stCondLst>
                                    <p:cond delay="5700"/>
                                  </p:stCondLst>
                                  <p:childTnLst>
                                    <p:animEffect transition="out" filter="fade">
                                      <p:cBhvr>
                                        <p:cTn id="12" dur="3000"/>
                                        <p:tgtEl>
                                          <p:spTgt spid="4"/>
                                        </p:tgtEl>
                                      </p:cBhvr>
                                    </p:animEffect>
                                    <p:set>
                                      <p:cBhvr>
                                        <p:cTn id="13" dur="1" fill="hold">
                                          <p:stCondLst>
                                            <p:cond delay="29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7200"/>
                                  </p:stCondLst>
                                  <p:childTnLst>
                                    <p:animEffect transition="out" filter="fade">
                                      <p:cBhvr>
                                        <p:cTn id="15" dur="2000"/>
                                        <p:tgtEl>
                                          <p:spTgt spid="3"/>
                                        </p:tgtEl>
                                      </p:cBhvr>
                                    </p:animEffect>
                                    <p:set>
                                      <p:cBhvr>
                                        <p:cTn id="16" dur="1" fill="hold">
                                          <p:stCondLst>
                                            <p:cond delay="1999"/>
                                          </p:stCondLst>
                                        </p:cTn>
                                        <p:tgtEl>
                                          <p:spTgt spid="3"/>
                                        </p:tgtEl>
                                        <p:attrNameLst>
                                          <p:attrName>style.visibility</p:attrName>
                                        </p:attrNameLst>
                                      </p:cBhvr>
                                      <p:to>
                                        <p:strVal val="hidden"/>
                                      </p:to>
                                    </p:set>
                                  </p:childTnLst>
                                </p:cTn>
                              </p:par>
                              <p:par>
                                <p:cTn id="17" presetID="10" presetClass="entr" presetSubtype="0" fill="hold" grpId="0" nodeType="withEffect">
                                  <p:stCondLst>
                                    <p:cond delay="84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par>
                                <p:cTn id="20" presetID="10" presetClass="entr" presetSubtype="0" fill="hold" nodeType="withEffect">
                                  <p:stCondLst>
                                    <p:cond delay="84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3000"/>
                                        <p:tgtEl>
                                          <p:spTgt spid="6"/>
                                        </p:tgtEl>
                                      </p:cBhvr>
                                    </p:animEffect>
                                  </p:childTnLst>
                                </p:cTn>
                              </p:par>
                              <p:par>
                                <p:cTn id="23" presetID="10" presetClass="exit" presetSubtype="0" fill="hold" nodeType="withEffect">
                                  <p:stCondLst>
                                    <p:cond delay="13600"/>
                                  </p:stCondLst>
                                  <p:childTnLst>
                                    <p:animEffect transition="out" filter="fade">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15100"/>
                                  </p:stCondLst>
                                  <p:childTnLst>
                                    <p:animEffect transition="out" filter="fade">
                                      <p:cBhvr>
                                        <p:cTn id="27" dur="2000"/>
                                        <p:tgtEl>
                                          <p:spTgt spid="5"/>
                                        </p:tgtEl>
                                      </p:cBhvr>
                                    </p:animEffect>
                                    <p:set>
                                      <p:cBhvr>
                                        <p:cTn id="28" dur="1" fill="hold">
                                          <p:stCondLst>
                                            <p:cond delay="1999"/>
                                          </p:stCondLst>
                                        </p:cTn>
                                        <p:tgtEl>
                                          <p:spTgt spid="5"/>
                                        </p:tgtEl>
                                        <p:attrNameLst>
                                          <p:attrName>style.visibility</p:attrName>
                                        </p:attrNameLst>
                                      </p:cBhvr>
                                      <p:to>
                                        <p:strVal val="hidden"/>
                                      </p:to>
                                    </p:set>
                                  </p:childTnLst>
                                </p:cTn>
                              </p:par>
                              <p:par>
                                <p:cTn id="29" presetID="10" presetClass="entr" presetSubtype="0" fill="hold" grpId="0" nodeType="withEffect">
                                  <p:stCondLst>
                                    <p:cond delay="167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par>
                                <p:cTn id="32" presetID="10" presetClass="entr" presetSubtype="0" fill="hold" nodeType="withEffect">
                                  <p:stCondLst>
                                    <p:cond delay="172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0"/>
                                        <p:tgtEl>
                                          <p:spTgt spid="8"/>
                                        </p:tgtEl>
                                      </p:cBhvr>
                                    </p:animEffect>
                                  </p:childTnLst>
                                </p:cTn>
                              </p:par>
                              <p:par>
                                <p:cTn id="35" presetID="10" presetClass="exit" presetSubtype="0" fill="hold" nodeType="withEffect">
                                  <p:stCondLst>
                                    <p:cond delay="21700"/>
                                  </p:stCondLst>
                                  <p:childTnLst>
                                    <p:animEffect transition="out" filter="fade">
                                      <p:cBhvr>
                                        <p:cTn id="36" dur="3000"/>
                                        <p:tgtEl>
                                          <p:spTgt spid="8"/>
                                        </p:tgtEl>
                                      </p:cBhvr>
                                    </p:animEffect>
                                    <p:set>
                                      <p:cBhvr>
                                        <p:cTn id="37" dur="1" fill="hold">
                                          <p:stCondLst>
                                            <p:cond delay="2999"/>
                                          </p:stCondLst>
                                        </p:cTn>
                                        <p:tgtEl>
                                          <p:spTgt spid="8"/>
                                        </p:tgtEl>
                                        <p:attrNameLst>
                                          <p:attrName>style.visibility</p:attrName>
                                        </p:attrNameLst>
                                      </p:cBhvr>
                                      <p:to>
                                        <p:strVal val="hidden"/>
                                      </p:to>
                                    </p:set>
                                  </p:childTnLst>
                                </p:cTn>
                              </p:par>
                              <p:par>
                                <p:cTn id="38" presetID="10" presetClass="exit" presetSubtype="0" fill="hold" grpId="1" nodeType="withEffect">
                                  <p:stCondLst>
                                    <p:cond delay="23600"/>
                                  </p:stCondLst>
                                  <p:childTnLst>
                                    <p:animEffect transition="out" filter="fade">
                                      <p:cBhvr>
                                        <p:cTn id="39" dur="2000"/>
                                        <p:tgtEl>
                                          <p:spTgt spid="7"/>
                                        </p:tgtEl>
                                      </p:cBhvr>
                                    </p:animEffect>
                                    <p:set>
                                      <p:cBhvr>
                                        <p:cTn id="40" dur="1" fill="hold">
                                          <p:stCondLst>
                                            <p:cond delay="1999"/>
                                          </p:stCondLst>
                                        </p:cTn>
                                        <p:tgtEl>
                                          <p:spTgt spid="7"/>
                                        </p:tgtEl>
                                        <p:attrNameLst>
                                          <p:attrName>style.visibility</p:attrName>
                                        </p:attrNameLst>
                                      </p:cBhvr>
                                      <p:to>
                                        <p:strVal val="hidden"/>
                                      </p:to>
                                    </p:set>
                                  </p:childTnLst>
                                </p:cTn>
                              </p:par>
                              <p:par>
                                <p:cTn id="41" presetID="10" presetClass="entr" presetSubtype="0" fill="hold" grpId="0" nodeType="withEffect">
                                  <p:stCondLst>
                                    <p:cond delay="2560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3000"/>
                                        <p:tgtEl>
                                          <p:spTgt spid="9"/>
                                        </p:tgtEl>
                                      </p:cBhvr>
                                    </p:animEffect>
                                  </p:childTnLst>
                                </p:cTn>
                              </p:par>
                              <p:par>
                                <p:cTn id="44" presetID="10" presetClass="entr" presetSubtype="0" fill="hold" nodeType="withEffect">
                                  <p:stCondLst>
                                    <p:cond delay="265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2000"/>
                                        <p:tgtEl>
                                          <p:spTgt spid="10"/>
                                        </p:tgtEl>
                                      </p:cBhvr>
                                    </p:animEffect>
                                  </p:childTnLst>
                                </p:cTn>
                              </p:par>
                              <p:par>
                                <p:cTn id="47" presetID="10" presetClass="exit" presetSubtype="0" fill="hold" nodeType="withEffect">
                                  <p:stCondLst>
                                    <p:cond delay="31300"/>
                                  </p:stCondLst>
                                  <p:childTnLst>
                                    <p:animEffect transition="out" filter="fade">
                                      <p:cBhvr>
                                        <p:cTn id="48" dur="2000"/>
                                        <p:tgtEl>
                                          <p:spTgt spid="10"/>
                                        </p:tgtEl>
                                      </p:cBhvr>
                                    </p:animEffect>
                                    <p:set>
                                      <p:cBhvr>
                                        <p:cTn id="49" dur="1" fill="hold">
                                          <p:stCondLst>
                                            <p:cond delay="1999"/>
                                          </p:stCondLst>
                                        </p:cTn>
                                        <p:tgtEl>
                                          <p:spTgt spid="10"/>
                                        </p:tgtEl>
                                        <p:attrNameLst>
                                          <p:attrName>style.visibility</p:attrName>
                                        </p:attrNameLst>
                                      </p:cBhvr>
                                      <p:to>
                                        <p:strVal val="hidden"/>
                                      </p:to>
                                    </p:set>
                                  </p:childTnLst>
                                </p:cTn>
                              </p:par>
                              <p:par>
                                <p:cTn id="50" presetID="10" presetClass="exit" presetSubtype="0" fill="hold" grpId="1" nodeType="withEffect">
                                  <p:stCondLst>
                                    <p:cond delay="31300"/>
                                  </p:stCondLst>
                                  <p:childTnLst>
                                    <p:animEffect transition="out" filter="fade">
                                      <p:cBhvr>
                                        <p:cTn id="51" dur="3000"/>
                                        <p:tgtEl>
                                          <p:spTgt spid="9"/>
                                        </p:tgtEl>
                                      </p:cBhvr>
                                    </p:animEffect>
                                    <p:set>
                                      <p:cBhvr>
                                        <p:cTn id="52" dur="1" fill="hold">
                                          <p:stCondLst>
                                            <p:cond delay="2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P spid="7" grpId="0"/>
      <p:bldP spid="7" grpId="1"/>
      <p:bldP spid="9" grpId="0"/>
      <p:bldP spid="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sa.bmp"/>
          <p:cNvPicPr>
            <a:picLocks noChangeAspect="1"/>
          </p:cNvPicPr>
          <p:nvPr/>
        </p:nvPicPr>
        <p:blipFill>
          <a:blip r:embed="rId2" cstate="print"/>
          <a:stretch>
            <a:fillRect/>
          </a:stretch>
        </p:blipFill>
        <p:spPr>
          <a:xfrm>
            <a:off x="2743200" y="1219200"/>
            <a:ext cx="2828572" cy="828571"/>
          </a:xfrm>
          <a:prstGeom prst="rect">
            <a:avLst/>
          </a:prstGeom>
        </p:spPr>
      </p:pic>
      <p:sp>
        <p:nvSpPr>
          <p:cNvPr id="2" name="Title 1"/>
          <p:cNvSpPr>
            <a:spLocks noGrp="1"/>
          </p:cNvSpPr>
          <p:nvPr>
            <p:ph type="title"/>
          </p:nvPr>
        </p:nvSpPr>
        <p:spPr>
          <a:xfrm>
            <a:off x="1435608" y="274638"/>
            <a:ext cx="7498080" cy="868362"/>
          </a:xfrm>
        </p:spPr>
        <p:txBody>
          <a:bodyPr>
            <a:normAutofit fontScale="90000"/>
          </a:bodyPr>
          <a:lstStyle/>
          <a:p>
            <a:r>
              <a:rPr lang="en-US" dirty="0" smtClean="0"/>
              <a:t>The Wrong Stuff – www.slate.com</a:t>
            </a:r>
            <a:endParaRPr lang="en-US" dirty="0"/>
          </a:p>
        </p:txBody>
      </p:sp>
      <p:sp>
        <p:nvSpPr>
          <p:cNvPr id="3" name="Content Placeholder 2"/>
          <p:cNvSpPr>
            <a:spLocks noGrp="1"/>
          </p:cNvSpPr>
          <p:nvPr>
            <p:ph idx="1"/>
          </p:nvPr>
        </p:nvSpPr>
        <p:spPr/>
        <p:txBody>
          <a:bodyPr/>
          <a:lstStyle/>
          <a:p>
            <a:r>
              <a:rPr lang="en-US" dirty="0" smtClean="0"/>
              <a:t> The                            Model</a:t>
            </a:r>
          </a:p>
          <a:p>
            <a:pPr lvl="1"/>
            <a:r>
              <a:rPr lang="en-US" dirty="0" smtClean="0"/>
              <a:t>Mathematically perfect</a:t>
            </a:r>
          </a:p>
          <a:p>
            <a:pPr lvl="1"/>
            <a:r>
              <a:rPr lang="en-US" dirty="0" smtClean="0"/>
              <a:t>No errors</a:t>
            </a:r>
          </a:p>
          <a:p>
            <a:pPr lvl="1"/>
            <a:r>
              <a:rPr lang="en-US" dirty="0" smtClean="0"/>
              <a:t>Double check product</a:t>
            </a:r>
          </a:p>
          <a:p>
            <a:pPr lvl="1"/>
            <a:r>
              <a:rPr lang="en-US" dirty="0" smtClean="0"/>
              <a:t>“Go” or “No Go”</a:t>
            </a:r>
          </a:p>
          <a:p>
            <a:pPr lvl="1"/>
            <a:r>
              <a:rPr lang="en-US" dirty="0" smtClean="0"/>
              <a:t>High risk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bmp"/>
          <p:cNvPicPr>
            <a:picLocks noChangeAspect="1"/>
          </p:cNvPicPr>
          <p:nvPr/>
        </p:nvPicPr>
        <p:blipFill>
          <a:blip r:embed="rId2" cstate="print"/>
          <a:stretch>
            <a:fillRect/>
          </a:stretch>
        </p:blipFill>
        <p:spPr>
          <a:xfrm>
            <a:off x="2362200" y="990600"/>
            <a:ext cx="2542857" cy="1800000"/>
          </a:xfrm>
          <a:prstGeom prst="rect">
            <a:avLst/>
          </a:prstGeom>
        </p:spPr>
      </p:pic>
      <p:sp>
        <p:nvSpPr>
          <p:cNvPr id="2" name="Title 1"/>
          <p:cNvSpPr>
            <a:spLocks noGrp="1"/>
          </p:cNvSpPr>
          <p:nvPr>
            <p:ph type="title"/>
          </p:nvPr>
        </p:nvSpPr>
        <p:spPr/>
        <p:txBody>
          <a:bodyPr>
            <a:normAutofit fontScale="90000"/>
          </a:bodyPr>
          <a:lstStyle/>
          <a:p>
            <a:r>
              <a:rPr lang="en-US" dirty="0" smtClean="0"/>
              <a:t>The Wrong Stuff – www.slate.com</a:t>
            </a:r>
            <a:endParaRPr lang="en-US" dirty="0"/>
          </a:p>
        </p:txBody>
      </p:sp>
      <p:sp>
        <p:nvSpPr>
          <p:cNvPr id="3" name="Content Placeholder 2"/>
          <p:cNvSpPr>
            <a:spLocks noGrp="1"/>
          </p:cNvSpPr>
          <p:nvPr>
            <p:ph idx="1"/>
          </p:nvPr>
        </p:nvSpPr>
        <p:spPr>
          <a:xfrm>
            <a:off x="1371600" y="1600200"/>
            <a:ext cx="7498080" cy="4648200"/>
          </a:xfrm>
        </p:spPr>
        <p:txBody>
          <a:bodyPr>
            <a:normAutofit/>
          </a:bodyPr>
          <a:lstStyle/>
          <a:p>
            <a:r>
              <a:rPr lang="en-US" dirty="0" smtClean="0"/>
              <a:t>The                       Model:</a:t>
            </a:r>
          </a:p>
          <a:p>
            <a:pPr lvl="1"/>
            <a:r>
              <a:rPr lang="en-US" dirty="0" smtClean="0"/>
              <a:t>Process is at the center</a:t>
            </a:r>
          </a:p>
          <a:p>
            <a:pPr lvl="1"/>
            <a:r>
              <a:rPr lang="en-US" dirty="0" smtClean="0"/>
              <a:t>Test for success AND test for errors</a:t>
            </a:r>
          </a:p>
          <a:p>
            <a:pPr lvl="1"/>
            <a:r>
              <a:rPr lang="en-US" dirty="0" smtClean="0"/>
              <a:t>Make a lot of attempts</a:t>
            </a:r>
          </a:p>
          <a:p>
            <a:pPr lvl="1"/>
            <a:r>
              <a:rPr lang="en-US" dirty="0" smtClean="0"/>
              <a:t>Passionate people work hard</a:t>
            </a:r>
          </a:p>
          <a:p>
            <a:pPr lvl="1"/>
            <a:r>
              <a:rPr lang="en-US" dirty="0" smtClean="0"/>
              <a:t>Things change</a:t>
            </a:r>
          </a:p>
          <a:p>
            <a:pPr lvl="1"/>
            <a:r>
              <a:rPr lang="en-US" dirty="0" smtClean="0"/>
              <a:t>Try again</a:t>
            </a:r>
          </a:p>
          <a:p>
            <a:pPr lvl="1"/>
            <a:r>
              <a:rPr lang="en-US" dirty="0" smtClean="0"/>
              <a:t>If it doesn’t work now, put it aside and maybe it will work later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Rubric Users/Builder Assessment</a:t>
            </a:r>
            <a:endParaRPr lang="en-US" dirty="0"/>
          </a:p>
        </p:txBody>
      </p:sp>
      <p:sp>
        <p:nvSpPr>
          <p:cNvPr id="4" name="Content Placeholder 3"/>
          <p:cNvSpPr>
            <a:spLocks noGrp="1"/>
          </p:cNvSpPr>
          <p:nvPr>
            <p:ph idx="1"/>
          </p:nvPr>
        </p:nvSpPr>
        <p:spPr/>
        <p:txBody>
          <a:bodyPr/>
          <a:lstStyle/>
          <a:p>
            <a:r>
              <a:rPr lang="en-US" dirty="0" smtClean="0"/>
              <a:t>Avid!  I have a rubric to evaluate my breakfast!</a:t>
            </a:r>
          </a:p>
          <a:p>
            <a:r>
              <a:rPr lang="en-US" dirty="0" smtClean="0"/>
              <a:t>Moderate. I have used or built rubrics.</a:t>
            </a:r>
          </a:p>
          <a:p>
            <a:r>
              <a:rPr lang="en-US" dirty="0" smtClean="0"/>
              <a:t>Curious.  I have read about them, but haven’t used one myself.</a:t>
            </a:r>
          </a:p>
          <a:p>
            <a:r>
              <a:rPr lang="en-US" dirty="0" smtClean="0"/>
              <a:t>What’s a rubric?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nts_lifecycle_pieces.jpg"/>
          <p:cNvPicPr>
            <a:picLocks noGrp="1" noChangeAspect="1"/>
          </p:cNvPicPr>
          <p:nvPr>
            <p:ph idx="1"/>
          </p:nvPr>
        </p:nvPicPr>
        <p:blipFill>
          <a:blip r:embed="rId2" cstate="print"/>
          <a:stretch>
            <a:fillRect/>
          </a:stretch>
        </p:blipFill>
        <p:spPr>
          <a:xfrm>
            <a:off x="4572000" y="1066800"/>
            <a:ext cx="3955421" cy="5135563"/>
          </a:xfrm>
        </p:spPr>
      </p:pic>
      <p:sp>
        <p:nvSpPr>
          <p:cNvPr id="2" name="Title 1"/>
          <p:cNvSpPr>
            <a:spLocks noGrp="1"/>
          </p:cNvSpPr>
          <p:nvPr>
            <p:ph type="title"/>
          </p:nvPr>
        </p:nvSpPr>
        <p:spPr/>
        <p:txBody>
          <a:bodyPr/>
          <a:lstStyle/>
          <a:p>
            <a:r>
              <a:rPr lang="en-US" dirty="0" smtClean="0"/>
              <a:t>How do you see progress?</a:t>
            </a:r>
            <a:endParaRPr lang="en-US" dirty="0"/>
          </a:p>
        </p:txBody>
      </p:sp>
      <p:sp>
        <p:nvSpPr>
          <p:cNvPr id="5" name="TextBox 4"/>
          <p:cNvSpPr txBox="1"/>
          <p:nvPr/>
        </p:nvSpPr>
        <p:spPr>
          <a:xfrm>
            <a:off x="4343400" y="1219200"/>
            <a:ext cx="4114800" cy="369332"/>
          </a:xfrm>
          <a:prstGeom prst="rect">
            <a:avLst/>
          </a:prstGeom>
          <a:solidFill>
            <a:schemeClr val="bg1"/>
          </a:solidFill>
        </p:spPr>
        <p:txBody>
          <a:bodyPr wrap="square" rtlCol="0">
            <a:spAutoFit/>
          </a:bodyPr>
          <a:lstStyle/>
          <a:p>
            <a:endParaRPr lang="en-US"/>
          </a:p>
        </p:txBody>
      </p:sp>
      <p:sp>
        <p:nvSpPr>
          <p:cNvPr id="6" name="TextBox 5"/>
          <p:cNvSpPr txBox="1"/>
          <p:nvPr/>
        </p:nvSpPr>
        <p:spPr>
          <a:xfrm>
            <a:off x="1295400" y="2133600"/>
            <a:ext cx="3525837" cy="1384995"/>
          </a:xfrm>
          <a:prstGeom prst="rect">
            <a:avLst/>
          </a:prstGeom>
          <a:noFill/>
        </p:spPr>
        <p:txBody>
          <a:bodyPr wrap="square" rtlCol="0">
            <a:spAutoFit/>
          </a:bodyPr>
          <a:lstStyle/>
          <a:p>
            <a:pPr>
              <a:buFont typeface="Arial" pitchFamily="34" charset="0"/>
              <a:buChar char="•"/>
            </a:pPr>
            <a:r>
              <a:rPr lang="en-US" sz="2800" dirty="0" smtClean="0"/>
              <a:t> How do you know goals are being achieved over time?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rubrics?</a:t>
            </a:r>
            <a:endParaRPr lang="en-US" dirty="0"/>
          </a:p>
        </p:txBody>
      </p:sp>
      <p:pic>
        <p:nvPicPr>
          <p:cNvPr id="4" name="Content Placeholder 3" descr="Plants_lifecycle_pieces.jpg"/>
          <p:cNvPicPr>
            <a:picLocks noGrp="1" noChangeAspect="1"/>
          </p:cNvPicPr>
          <p:nvPr>
            <p:ph idx="1"/>
          </p:nvPr>
        </p:nvPicPr>
        <p:blipFill>
          <a:blip r:embed="rId2" cstate="print"/>
          <a:stretch>
            <a:fillRect/>
          </a:stretch>
        </p:blipFill>
        <p:spPr>
          <a:xfrm>
            <a:off x="1828800" y="1143000"/>
            <a:ext cx="4257553" cy="5527839"/>
          </a:xfrm>
        </p:spPr>
      </p:pic>
      <p:sp>
        <p:nvSpPr>
          <p:cNvPr id="5" name="TextBox 4"/>
          <p:cNvSpPr txBox="1"/>
          <p:nvPr/>
        </p:nvSpPr>
        <p:spPr>
          <a:xfrm>
            <a:off x="2057400" y="1371600"/>
            <a:ext cx="44196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1143000" y="1295400"/>
            <a:ext cx="5041252" cy="523220"/>
          </a:xfrm>
          <a:prstGeom prst="rect">
            <a:avLst/>
          </a:prstGeom>
          <a:noFill/>
        </p:spPr>
        <p:txBody>
          <a:bodyPr wrap="none" rtlCol="0">
            <a:spAutoFit/>
          </a:bodyPr>
          <a:lstStyle/>
          <a:p>
            <a:r>
              <a:rPr lang="en-US" sz="2800" dirty="0" smtClean="0"/>
              <a:t>What if you had to tell the seed…</a:t>
            </a:r>
            <a:endParaRPr lang="en-US" sz="2800" dirty="0"/>
          </a:p>
        </p:txBody>
      </p:sp>
      <p:sp>
        <p:nvSpPr>
          <p:cNvPr id="7" name="Rectangle 6"/>
          <p:cNvSpPr/>
          <p:nvPr/>
        </p:nvSpPr>
        <p:spPr>
          <a:xfrm>
            <a:off x="6019800" y="2667000"/>
            <a:ext cx="2895600" cy="954107"/>
          </a:xfrm>
          <a:prstGeom prst="rect">
            <a:avLst/>
          </a:prstGeom>
        </p:spPr>
        <p:txBody>
          <a:bodyPr wrap="square">
            <a:spAutoFit/>
          </a:bodyPr>
          <a:lstStyle/>
          <a:p>
            <a:r>
              <a:rPr lang="en-US" sz="2800" dirty="0" smtClean="0"/>
              <a:t>…what comes</a:t>
            </a:r>
          </a:p>
          <a:p>
            <a:r>
              <a:rPr lang="en-US" sz="2800" dirty="0"/>
              <a:t> </a:t>
            </a:r>
            <a:r>
              <a:rPr lang="en-US" sz="2800" dirty="0" smtClean="0"/>
              <a:t>                     next?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rubric anyway?</a:t>
            </a:r>
            <a:endParaRPr lang="en-US" dirty="0"/>
          </a:p>
        </p:txBody>
      </p:sp>
      <p:sp>
        <p:nvSpPr>
          <p:cNvPr id="3" name="Content Placeholder 2"/>
          <p:cNvSpPr>
            <a:spLocks noGrp="1"/>
          </p:cNvSpPr>
          <p:nvPr>
            <p:ph idx="1"/>
          </p:nvPr>
        </p:nvSpPr>
        <p:spPr/>
        <p:txBody>
          <a:bodyPr/>
          <a:lstStyle/>
          <a:p>
            <a:r>
              <a:rPr lang="en-US" dirty="0" smtClean="0"/>
              <a:t>You may already use one, but under the name, “grading scale” or “requirement checklist.”</a:t>
            </a:r>
          </a:p>
          <a:p>
            <a:r>
              <a:rPr lang="en-US" dirty="0" smtClean="0"/>
              <a:t>A rubric is a tool that list requirements for an assignment, a course, a program; offers a range (Poor, Superior, etc); and describes what success/failure looks like.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2048</TotalTime>
  <Words>1546</Words>
  <Application>Microsoft Office PowerPoint</Application>
  <PresentationFormat>On-screen Show (4:3)</PresentationFormat>
  <Paragraphs>228</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Solstice</vt:lpstr>
      <vt:lpstr>Acrobat Document</vt:lpstr>
      <vt:lpstr>Successfully Assessing Failure: Authentic Assessment</vt:lpstr>
      <vt:lpstr>Assessing the Artifact</vt:lpstr>
      <vt:lpstr>The Wrong Stuff – www.slate.com</vt:lpstr>
      <vt:lpstr>The Wrong Stuff – www.slate.com</vt:lpstr>
      <vt:lpstr>The Wrong Stuff – www.slate.com</vt:lpstr>
      <vt:lpstr>Rubric Users/Builder Assessment</vt:lpstr>
      <vt:lpstr>How do you see progress?</vt:lpstr>
      <vt:lpstr>Why use rubrics?</vt:lpstr>
      <vt:lpstr>What is a rubric anyway?</vt:lpstr>
      <vt:lpstr>Rubric: Participation</vt:lpstr>
      <vt:lpstr>Rubric: Participation</vt:lpstr>
      <vt:lpstr>Rubric: Participation</vt:lpstr>
      <vt:lpstr>Rubric: Participation</vt:lpstr>
      <vt:lpstr>Rubric: Participation</vt:lpstr>
      <vt:lpstr>Workshop Exercise</vt:lpstr>
      <vt:lpstr>Processes of Art-Making</vt:lpstr>
      <vt:lpstr>Search phrase: “Creative Thinking Rubric”</vt:lpstr>
      <vt:lpstr>Risk-Taking</vt:lpstr>
      <vt:lpstr>Risk-Taking</vt:lpstr>
      <vt:lpstr>Please pass your rubric to the person to your right.</vt:lpstr>
      <vt:lpstr>Processes of Art-Making</vt:lpstr>
      <vt:lpstr>Persistence</vt:lpstr>
      <vt:lpstr>Persistence</vt:lpstr>
      <vt:lpstr>Persistence</vt:lpstr>
      <vt:lpstr>Persistence</vt:lpstr>
      <vt:lpstr>Please pass your rubric to the person to your right.</vt:lpstr>
      <vt:lpstr>Processes of Art-Making</vt:lpstr>
      <vt:lpstr>Intention</vt:lpstr>
      <vt:lpstr>Intention</vt:lpstr>
      <vt:lpstr>Intention</vt:lpstr>
      <vt:lpstr>Please pass your rubric to the person to your right.</vt:lpstr>
      <vt:lpstr>Processes of Art-Making</vt:lpstr>
      <vt:lpstr>Growth</vt:lpstr>
      <vt:lpstr>Growth</vt:lpstr>
      <vt:lpstr>Growth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Successfully Assessing Failure in the Arts</dc:title>
  <dc:creator>Krishna</dc:creator>
  <cp:lastModifiedBy>The University of the Arts</cp:lastModifiedBy>
  <cp:revision>43</cp:revision>
  <dcterms:created xsi:type="dcterms:W3CDTF">2012-07-14T18:23:16Z</dcterms:created>
  <dcterms:modified xsi:type="dcterms:W3CDTF">2014-08-29T20:43:44Z</dcterms:modified>
</cp:coreProperties>
</file>