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theme/themeOverride2.xml" ContentType="application/vnd.openxmlformats-officedocument.themeOverr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Default Extension="docx" ContentType="application/vnd.openxmlformats-officedocument.wordprocessingml.document"/>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theme/themeOverride1.xml" ContentType="application/vnd.openxmlformats-officedocument.themeOverrid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63" r:id="rId1"/>
  </p:sldMasterIdLst>
  <p:notesMasterIdLst>
    <p:notesMasterId r:id="rId34"/>
  </p:notesMasterIdLst>
  <p:handoutMasterIdLst>
    <p:handoutMasterId r:id="rId35"/>
  </p:handoutMasterIdLst>
  <p:sldIdLst>
    <p:sldId id="256" r:id="rId2"/>
    <p:sldId id="257" r:id="rId3"/>
    <p:sldId id="258" r:id="rId4"/>
    <p:sldId id="259" r:id="rId5"/>
    <p:sldId id="260" r:id="rId6"/>
    <p:sldId id="308" r:id="rId7"/>
    <p:sldId id="261" r:id="rId8"/>
    <p:sldId id="262" r:id="rId9"/>
    <p:sldId id="307" r:id="rId10"/>
    <p:sldId id="283" r:id="rId11"/>
    <p:sldId id="298" r:id="rId12"/>
    <p:sldId id="275" r:id="rId13"/>
    <p:sldId id="284" r:id="rId14"/>
    <p:sldId id="286" r:id="rId15"/>
    <p:sldId id="287" r:id="rId16"/>
    <p:sldId id="290" r:id="rId17"/>
    <p:sldId id="291" r:id="rId18"/>
    <p:sldId id="299" r:id="rId19"/>
    <p:sldId id="279" r:id="rId20"/>
    <p:sldId id="280" r:id="rId21"/>
    <p:sldId id="300" r:id="rId22"/>
    <p:sldId id="296" r:id="rId23"/>
    <p:sldId id="292" r:id="rId24"/>
    <p:sldId id="293" r:id="rId25"/>
    <p:sldId id="294" r:id="rId26"/>
    <p:sldId id="301" r:id="rId27"/>
    <p:sldId id="306" r:id="rId28"/>
    <p:sldId id="272" r:id="rId29"/>
    <p:sldId id="303" r:id="rId30"/>
    <p:sldId id="281" r:id="rId31"/>
    <p:sldId id="305" r:id="rId32"/>
    <p:sldId id="297" r:id="rId3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Owner" initials="O" lastIdx="9" clrIdx="0"/>
  <p:cmAuthor id="1" name="Mendez,Marianallet" initials="M" lastIdx="1"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70" d="100"/>
          <a:sy n="70" d="100"/>
        </p:scale>
        <p:origin x="-440" y="-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karennulton:Library:Mail%20Downloads:FWP%20data%20anaylsis%20report-6.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v>Fall</c:v>
          </c:tx>
          <c:cat>
            <c:strRef>
              <c:f>('Guided Fall vs Spring'!$B$6,'Guided Fall vs Spring'!$B$9,'Guided Fall vs Spring'!$B$12,'Guided Fall vs Spring'!$B$15,'Guided Fall vs Spring'!$B$18,'Guided Fall vs Spring'!$B$21,'Guided Fall vs Spring'!$B$24,'Guided Fall vs Spring'!$B$27,'Guided Fall vs Spring'!$B$30,'Guided Fall vs Spring'!$B$33,'Guided Fall vs Spring'!$B$36)</c:f>
              <c:strCache>
                <c:ptCount val="11"/>
                <c:pt idx="0">
                  <c:v>Active Reading and Inquiry</c:v>
                </c:pt>
                <c:pt idx="1">
                  <c:v>Composition Process and Assessment</c:v>
                </c:pt>
                <c:pt idx="2">
                  <c:v>Design</c:v>
                </c:pt>
                <c:pt idx="3">
                  <c:v>Discipline-Specific Reading</c:v>
                </c:pt>
                <c:pt idx="4">
                  <c:v>Discipline-Specific Research-Based Writing</c:v>
                </c:pt>
                <c:pt idx="5">
                  <c:v>Language/Style/Clarity</c:v>
                </c:pt>
                <c:pt idx="6">
                  <c:v>Research Reading</c:v>
                </c:pt>
                <c:pt idx="7">
                  <c:v>Technology</c:v>
                </c:pt>
                <c:pt idx="8">
                  <c:v>Visual Literacy</c:v>
                </c:pt>
                <c:pt idx="9">
                  <c:v>Writing for an Audience</c:v>
                </c:pt>
                <c:pt idx="10">
                  <c:v>Writing to Learn</c:v>
                </c:pt>
              </c:strCache>
            </c:strRef>
          </c:cat>
          <c:val>
            <c:numRef>
              <c:f>('Guided Fall vs Spring'!$E$6,'Guided Fall vs Spring'!$E$9,'Guided Fall vs Spring'!$E$12,'Guided Fall vs Spring'!$E$15,'Guided Fall vs Spring'!$E$18,'Guided Fall vs Spring'!$E$21,'Guided Fall vs Spring'!$E$24,'Guided Fall vs Spring'!$E$27,'Guided Fall vs Spring'!$E$30,'Guided Fall vs Spring'!$E$33,'Guided Fall vs Spring'!$E$36)</c:f>
              <c:numCache>
                <c:formatCode>####.000000</c:formatCode>
                <c:ptCount val="11"/>
                <c:pt idx="0">
                  <c:v>0.312101910828025</c:v>
                </c:pt>
                <c:pt idx="1">
                  <c:v>0.414556962025316</c:v>
                </c:pt>
                <c:pt idx="2">
                  <c:v>0.21656050955414</c:v>
                </c:pt>
                <c:pt idx="3">
                  <c:v>0.25</c:v>
                </c:pt>
                <c:pt idx="4">
                  <c:v>0.292194092827004</c:v>
                </c:pt>
                <c:pt idx="5">
                  <c:v>0.862341772151899</c:v>
                </c:pt>
                <c:pt idx="6">
                  <c:v>0.309071729957806</c:v>
                </c:pt>
                <c:pt idx="7">
                  <c:v>0.151804670912951</c:v>
                </c:pt>
                <c:pt idx="8">
                  <c:v>0.137658227848101</c:v>
                </c:pt>
                <c:pt idx="9">
                  <c:v>0.445147679324894</c:v>
                </c:pt>
                <c:pt idx="10">
                  <c:v>0.276898734177215</c:v>
                </c:pt>
              </c:numCache>
            </c:numRef>
          </c:val>
        </c:ser>
        <c:ser>
          <c:idx val="1"/>
          <c:order val="1"/>
          <c:tx>
            <c:v>Spring</c:v>
          </c:tx>
          <c:cat>
            <c:strRef>
              <c:f>('Guided Fall vs Spring'!$B$6,'Guided Fall vs Spring'!$B$9,'Guided Fall vs Spring'!$B$12,'Guided Fall vs Spring'!$B$15,'Guided Fall vs Spring'!$B$18,'Guided Fall vs Spring'!$B$21,'Guided Fall vs Spring'!$B$24,'Guided Fall vs Spring'!$B$27,'Guided Fall vs Spring'!$B$30,'Guided Fall vs Spring'!$B$33,'Guided Fall vs Spring'!$B$36)</c:f>
              <c:strCache>
                <c:ptCount val="11"/>
                <c:pt idx="0">
                  <c:v>Active Reading and Inquiry</c:v>
                </c:pt>
                <c:pt idx="1">
                  <c:v>Composition Process and Assessment</c:v>
                </c:pt>
                <c:pt idx="2">
                  <c:v>Design</c:v>
                </c:pt>
                <c:pt idx="3">
                  <c:v>Discipline-Specific Reading</c:v>
                </c:pt>
                <c:pt idx="4">
                  <c:v>Discipline-Specific Research-Based Writing</c:v>
                </c:pt>
                <c:pt idx="5">
                  <c:v>Language/Style/Clarity</c:v>
                </c:pt>
                <c:pt idx="6">
                  <c:v>Research Reading</c:v>
                </c:pt>
                <c:pt idx="7">
                  <c:v>Technology</c:v>
                </c:pt>
                <c:pt idx="8">
                  <c:v>Visual Literacy</c:v>
                </c:pt>
                <c:pt idx="9">
                  <c:v>Writing for an Audience</c:v>
                </c:pt>
                <c:pt idx="10">
                  <c:v>Writing to Learn</c:v>
                </c:pt>
              </c:strCache>
            </c:strRef>
          </c:cat>
          <c:val>
            <c:numRef>
              <c:f>('Guided Fall vs Spring'!$E$7,'Guided Fall vs Spring'!$E$10,'Guided Fall vs Spring'!$E$13,'Guided Fall vs Spring'!$E$16,'Guided Fall vs Spring'!$E$19,'Guided Fall vs Spring'!$E$22,'Guided Fall vs Spring'!$E$25,'Guided Fall vs Spring'!$E$28,'Guided Fall vs Spring'!$E$31,'Guided Fall vs Spring'!$E$34,'Guided Fall vs Spring'!$E$37)</c:f>
              <c:numCache>
                <c:formatCode>####.000000</c:formatCode>
                <c:ptCount val="11"/>
                <c:pt idx="0">
                  <c:v>0.405771909298568</c:v>
                </c:pt>
                <c:pt idx="1">
                  <c:v>0.507546285356403</c:v>
                </c:pt>
                <c:pt idx="2">
                  <c:v>0.344836295429643</c:v>
                </c:pt>
                <c:pt idx="3">
                  <c:v>0.314966479098185</c:v>
                </c:pt>
                <c:pt idx="4">
                  <c:v>0.33614500343566</c:v>
                </c:pt>
                <c:pt idx="5">
                  <c:v>0.885873864839267</c:v>
                </c:pt>
                <c:pt idx="6">
                  <c:v>0.400423421917656</c:v>
                </c:pt>
                <c:pt idx="7">
                  <c:v>0.222868497780749</c:v>
                </c:pt>
                <c:pt idx="8">
                  <c:v>0.124689397738036</c:v>
                </c:pt>
                <c:pt idx="9">
                  <c:v>0.538824818467138</c:v>
                </c:pt>
                <c:pt idx="10">
                  <c:v>0.379210540977213</c:v>
                </c:pt>
              </c:numCache>
            </c:numRef>
          </c:val>
        </c:ser>
        <c:dLbls/>
        <c:axId val="484345416"/>
        <c:axId val="596592280"/>
      </c:barChart>
      <c:catAx>
        <c:axId val="484345416"/>
        <c:scaling>
          <c:orientation val="minMax"/>
        </c:scaling>
        <c:axPos val="b"/>
        <c:title>
          <c:tx>
            <c:rich>
              <a:bodyPr/>
              <a:lstStyle/>
              <a:p>
                <a:pPr>
                  <a:defRPr/>
                </a:pPr>
                <a:r>
                  <a:rPr lang="en-US"/>
                  <a:t>Element</a:t>
                </a:r>
              </a:p>
            </c:rich>
          </c:tx>
          <c:layout/>
        </c:title>
        <c:tickLblPos val="nextTo"/>
        <c:crossAx val="596592280"/>
        <c:crosses val="autoZero"/>
        <c:auto val="1"/>
        <c:lblAlgn val="ctr"/>
        <c:lblOffset val="100"/>
      </c:catAx>
      <c:valAx>
        <c:axId val="596592280"/>
        <c:scaling>
          <c:orientation val="minMax"/>
        </c:scaling>
        <c:axPos val="l"/>
        <c:majorGridlines/>
        <c:title>
          <c:tx>
            <c:rich>
              <a:bodyPr rot="-5400000" vert="horz"/>
              <a:lstStyle/>
              <a:p>
                <a:pPr>
                  <a:defRPr/>
                </a:pPr>
                <a:r>
                  <a:rPr lang="en-US"/>
                  <a:t>Average Score</a:t>
                </a:r>
              </a:p>
            </c:rich>
          </c:tx>
          <c:layout/>
        </c:title>
        <c:numFmt formatCode="0.0" sourceLinked="0"/>
        <c:tickLblPos val="nextTo"/>
        <c:crossAx val="484345416"/>
        <c:crosses val="autoZero"/>
        <c:crossBetween val="between"/>
      </c:valAx>
    </c:plotArea>
    <c:legend>
      <c:legendPos val="r"/>
      <c:layout/>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plotArea>
      <c:layout/>
      <c:barChart>
        <c:barDir val="col"/>
        <c:grouping val="clustered"/>
        <c:ser>
          <c:idx val="0"/>
          <c:order val="0"/>
          <c:tx>
            <c:strRef>
              <c:f>Sheet1!$B$1</c:f>
              <c:strCache>
                <c:ptCount val="1"/>
                <c:pt idx="0">
                  <c:v>EMI Evidence-Based analysis</c:v>
                </c:pt>
              </c:strCache>
            </c:strRef>
          </c:tx>
          <c:dPt>
            <c:idx val="0"/>
            <c:spPr>
              <a:solidFill>
                <a:schemeClr val="bg2">
                  <a:lumMod val="75000"/>
                </a:schemeClr>
              </a:solidFill>
            </c:spPr>
          </c:dPt>
          <c:cat>
            <c:strRef>
              <c:f>Sheet1!$A$2</c:f>
              <c:strCache>
                <c:ptCount val="1"/>
                <c:pt idx="0">
                  <c:v>ENGL 103 Evidence-based analysis Score</c:v>
                </c:pt>
              </c:strCache>
            </c:strRef>
          </c:cat>
          <c:val>
            <c:numRef>
              <c:f>Sheet1!$B$2</c:f>
              <c:numCache>
                <c:formatCode>General</c:formatCode>
                <c:ptCount val="1"/>
                <c:pt idx="0">
                  <c:v>3.1</c:v>
                </c:pt>
              </c:numCache>
            </c:numRef>
          </c:val>
        </c:ser>
        <c:ser>
          <c:idx val="1"/>
          <c:order val="1"/>
          <c:tx>
            <c:strRef>
              <c:f>Sheet1!$C$1</c:f>
              <c:strCache>
                <c:ptCount val="1"/>
                <c:pt idx="0">
                  <c:v>Non-EMI Evidence-based analysis</c:v>
                </c:pt>
              </c:strCache>
            </c:strRef>
          </c:tx>
          <c:spPr>
            <a:solidFill>
              <a:srgbClr val="FF0000"/>
            </a:solidFill>
          </c:spPr>
          <c:cat>
            <c:strRef>
              <c:f>Sheet1!$A$2</c:f>
              <c:strCache>
                <c:ptCount val="1"/>
                <c:pt idx="0">
                  <c:v>ENGL 103 Evidence-based analysis Score</c:v>
                </c:pt>
              </c:strCache>
            </c:strRef>
          </c:cat>
          <c:val>
            <c:numRef>
              <c:f>Sheet1!$C$2</c:f>
              <c:numCache>
                <c:formatCode>General</c:formatCode>
                <c:ptCount val="1"/>
                <c:pt idx="0">
                  <c:v>2.2</c:v>
                </c:pt>
              </c:numCache>
            </c:numRef>
          </c:val>
        </c:ser>
        <c:dLbls/>
        <c:axId val="485352328"/>
        <c:axId val="485346360"/>
      </c:barChart>
      <c:catAx>
        <c:axId val="485352328"/>
        <c:scaling>
          <c:orientation val="minMax"/>
        </c:scaling>
        <c:axPos val="b"/>
        <c:tickLblPos val="nextTo"/>
        <c:crossAx val="485346360"/>
        <c:crosses val="autoZero"/>
        <c:auto val="1"/>
        <c:lblAlgn val="ctr"/>
        <c:lblOffset val="100"/>
      </c:catAx>
      <c:valAx>
        <c:axId val="485346360"/>
        <c:scaling>
          <c:orientation val="minMax"/>
          <c:max val="5.0"/>
          <c:min val="1.0"/>
        </c:scaling>
        <c:axPos val="l"/>
        <c:majorGridlines/>
        <c:numFmt formatCode="General" sourceLinked="1"/>
        <c:tickLblPos val="nextTo"/>
        <c:crossAx val="485352328"/>
        <c:crosses val="autoZero"/>
        <c:crossBetween val="between"/>
      </c:valAx>
    </c:plotArea>
    <c:legend>
      <c:legendPos val="r"/>
      <c:layout/>
    </c:legend>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9E1C5E1-6282-41B1-8AAB-031E8620142F}" type="datetimeFigureOut">
              <a:rPr lang="en-US" smtClean="0"/>
              <a:pPr/>
              <a:t>9/8/14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64FD165-0719-4875-9F72-3E0F2A7DED7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9634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03FF58B-A2C9-7E4E-8A69-EBA499D98F51}" type="datetimeFigureOut">
              <a:rPr lang="en-US" smtClean="0"/>
              <a:pPr/>
              <a:t>9/8/14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517D276-4244-D648-B40D-0912CB27DD3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12309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F517D276-4244-D648-B40D-0912CB27DD31}"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5B0807-2AB4-D74D-A75A-7EBF24C1B1E3}"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sz="quarter" idx="10"/>
          </p:nvPr>
        </p:nvSpPr>
        <p:spPr/>
        <p:txBody>
          <a:bodyPr/>
          <a:lstStyle/>
          <a:p>
            <a:fld id="{F517D276-4244-D648-B40D-0912CB27DD31}"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17D276-4244-D648-B40D-0912CB27DD31}"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550616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17D276-4244-D648-B40D-0912CB27DD31}" type="slidenum">
              <a:rPr lang="en-US" smtClean="0">
                <a:solidFill>
                  <a:prstClr val="black"/>
                </a:solidFill>
              </a:rPr>
              <a:pPr/>
              <a:t>29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F539C37F-71FF-2547-B8E3-8FA32C10B700}" type="datetimeFigureOut">
              <a:rPr lang="en-US" smtClean="0"/>
              <a:pPr/>
              <a:t>9/8/14</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F539C37F-71FF-2547-B8E3-8FA32C10B700}" type="datetimeFigureOut">
              <a:rPr lang="en-US" smtClean="0"/>
              <a:pPr/>
              <a:t>9/8/14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56735-2BAD-DF47-B020-B09188A126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F539C37F-71FF-2547-B8E3-8FA32C10B700}" type="datetimeFigureOut">
              <a:rPr lang="en-US" smtClean="0"/>
              <a:pPr/>
              <a:t>9/8/14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56735-2BAD-DF47-B020-B09188A1260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539C37F-71FF-2547-B8E3-8FA32C10B700}" type="datetimeFigureOut">
              <a:rPr lang="en-US" smtClean="0"/>
              <a:pPr/>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56735-2BAD-DF47-B020-B09188A1260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539C37F-71FF-2547-B8E3-8FA32C10B700}" type="datetimeFigureOut">
              <a:rPr lang="en-US" smtClean="0"/>
              <a:pPr/>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56735-2BAD-DF47-B020-B09188A126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539C37F-71FF-2547-B8E3-8FA32C10B700}" type="datetimeFigureOut">
              <a:rPr lang="en-US" smtClean="0"/>
              <a:pPr/>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56735-2BAD-DF47-B020-B09188A126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F539C37F-71FF-2547-B8E3-8FA32C10B700}" type="datetimeFigureOut">
              <a:rPr lang="en-US" smtClean="0"/>
              <a:pPr/>
              <a:t>9/8/14</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39C37F-71FF-2547-B8E3-8FA32C10B700}" type="datetimeFigureOut">
              <a:rPr lang="en-US" smtClean="0"/>
              <a:pPr/>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56735-2BAD-DF47-B020-B09188A12609}" type="slidenum">
              <a:rPr lang="en-US" smtClean="0"/>
              <a:pPr/>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539C37F-71FF-2547-B8E3-8FA32C10B700}" type="datetimeFigureOut">
              <a:rPr lang="en-US" smtClean="0"/>
              <a:pPr/>
              <a:t>9/8/14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56735-2BAD-DF47-B020-B09188A126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539C37F-71FF-2547-B8E3-8FA32C10B700}" type="datetimeFigureOut">
              <a:rPr lang="en-US" smtClean="0"/>
              <a:pPr/>
              <a:t>9/8/14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56735-2BAD-DF47-B020-B09188A12609}" type="slidenum">
              <a:rPr lang="en-US" smtClean="0"/>
              <a:pPr/>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539C37F-71FF-2547-B8E3-8FA32C10B700}" type="datetimeFigureOut">
              <a:rPr lang="en-US" smtClean="0"/>
              <a:pPr/>
              <a:t>9/8/14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56735-2BAD-DF47-B020-B09188A126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539C37F-71FF-2547-B8E3-8FA32C10B700}" type="datetimeFigureOut">
              <a:rPr lang="en-US" smtClean="0"/>
              <a:pPr/>
              <a:t>9/8/14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56735-2BAD-DF47-B020-B09188A126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9C37F-71FF-2547-B8E3-8FA32C10B700}" type="datetimeFigureOut">
              <a:rPr lang="en-US" smtClean="0"/>
              <a:pPr/>
              <a:t>9/8/14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F9B56735-2BAD-DF47-B020-B09188A126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F539C37F-71FF-2547-B8E3-8FA32C10B700}" type="datetimeFigureOut">
              <a:rPr lang="en-US" smtClean="0"/>
              <a:pPr/>
              <a:t>9/8/14</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F9B56735-2BAD-DF47-B020-B09188A12609}" type="slidenum">
              <a:rPr lang="en-US" smtClean="0"/>
              <a:pPr/>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package" Target="../embeddings/Microsoft_Word_Document2.docx"/><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package" Target="../embeddings/Microsoft_Word_Document4.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package" Target="../embeddings/Microsoft_Word_Document5.docx"/><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package" Target="../embeddings/Microsoft_Word_Document6.docx"/></Relationships>
</file>

<file path=ppt/slides/_rels/slide26.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package" Target="../embeddings/Microsoft_Word_Document7.docx"/></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oleObject" Target="???"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664" y="381000"/>
            <a:ext cx="6264322" cy="3102429"/>
          </a:xfrm>
        </p:spPr>
        <p:txBody>
          <a:bodyPr/>
          <a:lstStyle/>
          <a:p>
            <a:pPr>
              <a:lnSpc>
                <a:spcPct val="100000"/>
              </a:lnSpc>
            </a:pPr>
            <a:r>
              <a:rPr lang="en-US" sz="3600" dirty="0" smtClean="0">
                <a:latin typeface="+mn-lt"/>
              </a:rPr>
              <a:t>Numbers and Narratives: </a:t>
            </a:r>
            <a:r>
              <a:rPr lang="en-US" sz="4000" dirty="0" smtClean="0">
                <a:latin typeface="+mn-lt"/>
              </a:rPr>
              <a:t/>
            </a:r>
            <a:br>
              <a:rPr lang="en-US" sz="4000" dirty="0" smtClean="0">
                <a:latin typeface="+mn-lt"/>
              </a:rPr>
            </a:br>
            <a:r>
              <a:rPr lang="en-US" sz="4000" b="1" dirty="0" smtClean="0">
                <a:latin typeface="+mn-lt"/>
              </a:rPr>
              <a:t>Building Quantitative Data and Community</a:t>
            </a:r>
            <a:endParaRPr lang="en-US" sz="4000" b="1" dirty="0">
              <a:latin typeface="+mn-lt"/>
            </a:endParaRPr>
          </a:p>
        </p:txBody>
      </p:sp>
      <p:sp>
        <p:nvSpPr>
          <p:cNvPr id="3" name="Subtitle 2"/>
          <p:cNvSpPr>
            <a:spLocks noGrp="1"/>
          </p:cNvSpPr>
          <p:nvPr>
            <p:ph type="subTitle" idx="1"/>
          </p:nvPr>
        </p:nvSpPr>
        <p:spPr>
          <a:xfrm>
            <a:off x="1854200" y="3483429"/>
            <a:ext cx="5446713" cy="2793337"/>
          </a:xfrm>
        </p:spPr>
        <p:txBody>
          <a:bodyPr>
            <a:normAutofit/>
          </a:bodyPr>
          <a:lstStyle/>
          <a:p>
            <a:r>
              <a:rPr lang="en-US" dirty="0" smtClean="0"/>
              <a:t>Mariana </a:t>
            </a:r>
            <a:r>
              <a:rPr lang="en-US" dirty="0" smtClean="0"/>
              <a:t>Mendez, </a:t>
            </a:r>
            <a:r>
              <a:rPr lang="en-US" dirty="0" err="1" smtClean="0"/>
              <a:t>Ph.D</a:t>
            </a:r>
            <a:endParaRPr lang="en-US" dirty="0" smtClean="0"/>
          </a:p>
          <a:p>
            <a:r>
              <a:rPr lang="en-US" dirty="0"/>
              <a:t>Karen </a:t>
            </a:r>
            <a:r>
              <a:rPr lang="en-US" dirty="0" err="1" smtClean="0"/>
              <a:t>Nulton</a:t>
            </a:r>
            <a:r>
              <a:rPr lang="en-US" dirty="0" smtClean="0"/>
              <a:t>, Ph.D.</a:t>
            </a:r>
          </a:p>
          <a:p>
            <a:r>
              <a:rPr lang="en-US" dirty="0" smtClean="0"/>
              <a:t>Marshall </a:t>
            </a:r>
            <a:r>
              <a:rPr lang="en-US" dirty="0" smtClean="0"/>
              <a:t>Warfield, MFA</a:t>
            </a:r>
          </a:p>
          <a:p>
            <a:r>
              <a:rPr lang="en-US" dirty="0" smtClean="0"/>
              <a:t>Drexel University</a:t>
            </a:r>
          </a:p>
          <a:p>
            <a:endParaRPr lang="en-US" dirty="0" smtClean="0"/>
          </a:p>
          <a:p>
            <a:r>
              <a:rPr lang="en-US" b="1" dirty="0" smtClean="0"/>
              <a:t>Writing Assessment Advisory Committee: </a:t>
            </a:r>
            <a:r>
              <a:rPr lang="en-US" dirty="0" smtClean="0"/>
              <a:t>Rebecca Ingalls, Valerie Fox, Anne Erickson, Fred Siegel, Mariana Mendez, Marshall </a:t>
            </a:r>
            <a:r>
              <a:rPr lang="en-US" dirty="0" smtClean="0"/>
              <a:t>Warfield, Karen </a:t>
            </a:r>
            <a:r>
              <a:rPr lang="en-US" dirty="0" err="1" smtClean="0"/>
              <a:t>Nulton</a:t>
            </a:r>
            <a:endParaRPr lang="en-US" dirty="0" smtClean="0"/>
          </a:p>
          <a:p>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p:txBody>
          <a:bodyPr/>
          <a:lstStyle/>
          <a:p>
            <a:r>
              <a:rPr lang="en-US" dirty="0" smtClean="0"/>
              <a:t>Guided, fall v. spring</a:t>
            </a:r>
          </a:p>
          <a:p>
            <a:endParaRPr lang="en-US" dirty="0"/>
          </a:p>
        </p:txBody>
      </p:sp>
      <p:graphicFrame>
        <p:nvGraphicFramePr>
          <p:cNvPr id="5" name="Chart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33678341"/>
              </p:ext>
            </p:extLst>
          </p:nvPr>
        </p:nvGraphicFramePr>
        <p:xfrm>
          <a:off x="1161044" y="2437100"/>
          <a:ext cx="5486400" cy="4123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8753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Meaning for assessors: First/Last day assessment</a:t>
            </a:r>
            <a:endParaRPr lang="en-US" sz="4800" dirty="0"/>
          </a:p>
        </p:txBody>
      </p:sp>
      <p:sp>
        <p:nvSpPr>
          <p:cNvPr id="3" name="Content Placeholder 2"/>
          <p:cNvSpPr>
            <a:spLocks noGrp="1"/>
          </p:cNvSpPr>
          <p:nvPr>
            <p:ph idx="1"/>
          </p:nvPr>
        </p:nvSpPr>
        <p:spPr/>
        <p:txBody>
          <a:bodyPr>
            <a:normAutofit lnSpcReduction="10000"/>
          </a:bodyPr>
          <a:lstStyle/>
          <a:p>
            <a:r>
              <a:rPr lang="en-US" dirty="0" smtClean="0"/>
              <a:t>So what? </a:t>
            </a:r>
          </a:p>
          <a:p>
            <a:pPr lvl="1"/>
            <a:r>
              <a:rPr lang="en-US" dirty="0" smtClean="0"/>
              <a:t>Is the FWP (that includes some of </a:t>
            </a:r>
            <a:r>
              <a:rPr lang="en-US" i="1" dirty="0" smtClean="0"/>
              <a:t>us</a:t>
            </a:r>
            <a:r>
              <a:rPr lang="en-US" dirty="0" smtClean="0"/>
              <a:t>) meeting its/our own outcomes?” </a:t>
            </a:r>
          </a:p>
          <a:p>
            <a:pPr lvl="1"/>
            <a:r>
              <a:rPr lang="en-US" dirty="0" smtClean="0"/>
              <a:t>Is this a way to measure value added by the FWP?</a:t>
            </a:r>
          </a:p>
          <a:p>
            <a:pPr lvl="1"/>
            <a:r>
              <a:rPr lang="en-US" dirty="0" smtClean="0"/>
              <a:t>Is this a morale-booster, a morale-sinker?</a:t>
            </a:r>
          </a:p>
          <a:p>
            <a:pPr lvl="1"/>
            <a:r>
              <a:rPr lang="en-US" dirty="0" smtClean="0"/>
              <a:t>What are the costs (mental, financial, pedagogical)?</a:t>
            </a:r>
          </a:p>
          <a:p>
            <a:pPr lvl="1"/>
            <a:r>
              <a:rPr lang="en-US" dirty="0" smtClean="0"/>
              <a:t>What next? What’s gained in keeping it? What’s lost?</a:t>
            </a:r>
          </a:p>
          <a:p>
            <a:pPr lvl="1"/>
            <a:endParaRPr lang="en-US" dirty="0"/>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Meaning for assessors: </a:t>
            </a:r>
            <a:br>
              <a:rPr lang="en-US" sz="4400" dirty="0" smtClean="0"/>
            </a:br>
            <a:r>
              <a:rPr lang="en-US" sz="4400" dirty="0" smtClean="0"/>
              <a:t>ENGL 103 Portfolio assessment</a:t>
            </a:r>
            <a:endParaRPr lang="en-US" sz="4400" dirty="0"/>
          </a:p>
        </p:txBody>
      </p:sp>
      <p:sp>
        <p:nvSpPr>
          <p:cNvPr id="3" name="Content Placeholder 2"/>
          <p:cNvSpPr>
            <a:spLocks noGrp="1"/>
          </p:cNvSpPr>
          <p:nvPr>
            <p:ph idx="1"/>
          </p:nvPr>
        </p:nvSpPr>
        <p:spPr/>
        <p:txBody>
          <a:bodyPr>
            <a:normAutofit/>
          </a:bodyPr>
          <a:lstStyle/>
          <a:p>
            <a:r>
              <a:rPr lang="en-US" dirty="0" smtClean="0"/>
              <a:t>We wondered: “Can ENGL 103 students produce an effective evidence-based argument about their own writing?”</a:t>
            </a:r>
          </a:p>
          <a:p>
            <a:r>
              <a:rPr lang="en-US" dirty="0" smtClean="0"/>
              <a:t>The answer: </a:t>
            </a:r>
          </a:p>
          <a:p>
            <a:pPr lvl="1"/>
            <a:r>
              <a:rPr lang="en-US" dirty="0" smtClean="0"/>
              <a:t>Some, to some extent </a:t>
            </a:r>
          </a:p>
          <a:p>
            <a:pPr lvl="2"/>
            <a:r>
              <a:rPr lang="en-US" dirty="0" smtClean="0"/>
              <a:t>We examined: arguments and evidence, target audience, citations, and language &amp; clarity </a:t>
            </a:r>
          </a:p>
          <a:p>
            <a:pPr lvl="2"/>
            <a:r>
              <a:rPr lang="en-US" dirty="0" smtClean="0"/>
              <a:t>EMI students v Non-EMI students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 103 Portfolio task</a:t>
            </a:r>
            <a:endParaRPr lang="en-US" dirty="0"/>
          </a:p>
        </p:txBody>
      </p:sp>
      <p:sp>
        <p:nvSpPr>
          <p:cNvPr id="3" name="Content Placeholder 2"/>
          <p:cNvSpPr>
            <a:spLocks noGrp="1"/>
          </p:cNvSpPr>
          <p:nvPr>
            <p:ph idx="1"/>
          </p:nvPr>
        </p:nvSpPr>
        <p:spPr/>
        <p:txBody>
          <a:bodyPr>
            <a:normAutofit fontScale="32500" lnSpcReduction="20000"/>
          </a:bodyPr>
          <a:lstStyle/>
          <a:p>
            <a:pPr>
              <a:buNone/>
            </a:pPr>
            <a:r>
              <a:rPr lang="en-US" sz="7200" b="1" dirty="0"/>
              <a:t>Task: Create an evidence based argument </a:t>
            </a:r>
            <a:r>
              <a:rPr lang="en-US" sz="7200" b="1" dirty="0" smtClean="0"/>
              <a:t>for </a:t>
            </a:r>
            <a:r>
              <a:rPr lang="en-US" sz="7200" b="1" dirty="0"/>
              <a:t>a chosen audience about whether you have met one of the FWP learning goals. Use your own writing as evidence. Use MLA.</a:t>
            </a:r>
          </a:p>
          <a:p>
            <a:pPr lvl="1"/>
            <a:r>
              <a:rPr lang="en-US" sz="7000" dirty="0"/>
              <a:t>Pulled samples from </a:t>
            </a:r>
            <a:r>
              <a:rPr lang="en-US" sz="7000" i="1" dirty="0" err="1"/>
              <a:t>iWebfolio</a:t>
            </a:r>
            <a:r>
              <a:rPr lang="en-US" sz="7000" dirty="0"/>
              <a:t>: scored 376 </a:t>
            </a:r>
          </a:p>
          <a:p>
            <a:pPr lvl="1"/>
            <a:r>
              <a:rPr lang="en-US" sz="7000" dirty="0"/>
              <a:t>Scored reflective analysis as evidence-based argument using 5-pt rubric</a:t>
            </a:r>
          </a:p>
          <a:p>
            <a:pPr lvl="1"/>
            <a:r>
              <a:rPr lang="en-US" sz="7000" dirty="0"/>
              <a:t>Scored </a:t>
            </a:r>
            <a:r>
              <a:rPr lang="en-US" sz="7000" dirty="0" smtClean="0"/>
              <a:t>language </a:t>
            </a:r>
            <a:r>
              <a:rPr lang="en-US" sz="7000" dirty="0"/>
              <a:t>on 3 point scale (clear, somewhat clear, unclear)</a:t>
            </a:r>
          </a:p>
          <a:p>
            <a:pPr lvl="1"/>
            <a:r>
              <a:rPr lang="en-US" sz="7000" dirty="0"/>
              <a:t>Scored </a:t>
            </a:r>
            <a:r>
              <a:rPr lang="en-US" sz="7000" dirty="0" smtClean="0"/>
              <a:t>“audience</a:t>
            </a:r>
            <a:r>
              <a:rPr lang="en-US" sz="7000" dirty="0"/>
              <a:t>” separately using 4-pt rubric</a:t>
            </a:r>
          </a:p>
          <a:p>
            <a:pPr lvl="1"/>
            <a:r>
              <a:rPr lang="en-US" sz="7000" dirty="0"/>
              <a:t>Scored in-text and Works Cited documentation separately (binary-yes/no)</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1326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p:txBody>
          <a:bodyPr>
            <a:normAutofit/>
          </a:bodyPr>
          <a:lstStyle/>
          <a:p>
            <a:pPr>
              <a:buNone/>
            </a:pPr>
            <a:r>
              <a:rPr lang="en-US" sz="3600" dirty="0" smtClean="0"/>
              <a:t> </a:t>
            </a:r>
          </a:p>
          <a:p>
            <a:pPr>
              <a:buNone/>
            </a:pPr>
            <a:endParaRPr lang="en-US" sz="3600" dirty="0"/>
          </a:p>
        </p:txBody>
      </p:sp>
      <p:graphicFrame>
        <p:nvGraphicFramePr>
          <p:cNvPr id="22530" name="Object 2"/>
          <p:cNvGraphicFramePr>
            <a:graphicFrameLocks noChangeAspect="1"/>
          </p:cNvGraphicFramePr>
          <p:nvPr/>
        </p:nvGraphicFramePr>
        <p:xfrm>
          <a:off x="2126018" y="2306070"/>
          <a:ext cx="5994400" cy="3302000"/>
        </p:xfrm>
        <a:graphic>
          <a:graphicData uri="http://schemas.openxmlformats.org/presentationml/2006/ole">
            <p:oleObj spid="_x0000_s1047" name="Document" r:id="rId4" imgW="23974603" imgH="13206349" progId="Word.Document.12">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1228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6"/>
            <a:ext cx="8229600" cy="1430566"/>
          </a:xfrm>
        </p:spPr>
        <p:txBody>
          <a:bodyPr>
            <a:normAutofit fontScale="90000"/>
          </a:bodyPr>
          <a:lstStyle/>
          <a:p>
            <a:pPr lvl="0"/>
            <a:r>
              <a:rPr lang="en-US" sz="2667" b="1" dirty="0" smtClean="0"/>
              <a:t/>
            </a:r>
            <a:br>
              <a:rPr lang="en-US" sz="2667" b="1" dirty="0" smtClean="0"/>
            </a:br>
            <a:r>
              <a:rPr lang="en-US" sz="4000" dirty="0" smtClean="0"/>
              <a:t>Comparison of EMI and Non-EMI scores</a:t>
            </a:r>
            <a:br>
              <a:rPr lang="en-US" sz="4000" dirty="0" smtClean="0"/>
            </a:br>
            <a:r>
              <a:rPr lang="en-US" sz="4000" dirty="0" smtClean="0"/>
              <a:t>(103 Portfolio scoring)</a:t>
            </a:r>
            <a:r>
              <a:rPr lang="en-US" dirty="0" smtClean="0"/>
              <a:t/>
            </a:r>
            <a:br>
              <a:rPr lang="en-US" dirty="0" smtClean="0"/>
            </a:br>
            <a:endParaRPr lang="en-US" sz="3100" dirty="0"/>
          </a:p>
        </p:txBody>
      </p:sp>
      <p:sp>
        <p:nvSpPr>
          <p:cNvPr id="3" name="Content Placeholder 2"/>
          <p:cNvSpPr>
            <a:spLocks noGrp="1"/>
          </p:cNvSpPr>
          <p:nvPr>
            <p:ph idx="1"/>
          </p:nvPr>
        </p:nvSpPr>
        <p:spPr>
          <a:xfrm>
            <a:off x="894571" y="1692322"/>
            <a:ext cx="7363609" cy="4793058"/>
          </a:xfrm>
        </p:spPr>
        <p:txBody>
          <a:bodyPr>
            <a:normAutofit fontScale="77500" lnSpcReduction="20000"/>
          </a:bodyPr>
          <a:lstStyle/>
          <a:p>
            <a:pPr marL="0" indent="0">
              <a:buNone/>
            </a:pPr>
            <a:r>
              <a:rPr lang="en-US" b="1" dirty="0" smtClean="0"/>
              <a:t>Aggregate </a:t>
            </a:r>
            <a:r>
              <a:rPr lang="en-US" b="1" dirty="0"/>
              <a:t>s</a:t>
            </a:r>
            <a:r>
              <a:rPr lang="en-US" b="1" dirty="0" smtClean="0"/>
              <a:t>cores </a:t>
            </a:r>
            <a:r>
              <a:rPr lang="en-US" b="1" dirty="0"/>
              <a:t>by EMI status: </a:t>
            </a:r>
            <a:r>
              <a:rPr lang="en-US" b="1" dirty="0" smtClean="0"/>
              <a:t>5-pt. </a:t>
            </a:r>
            <a:r>
              <a:rPr lang="en-US" b="1" dirty="0"/>
              <a:t>Evidence-based Analysis</a:t>
            </a:r>
            <a:endParaRPr lang="en-US" dirty="0"/>
          </a:p>
          <a:p>
            <a:pPr marL="0" indent="0">
              <a:buNone/>
            </a:pPr>
            <a:endParaRPr lang="en-US" dirty="0" smtClean="0"/>
          </a:p>
          <a:p>
            <a:pPr marL="0" indent="0">
              <a:buNone/>
            </a:pPr>
            <a:endParaRPr lang="en-US" dirty="0"/>
          </a:p>
          <a:p>
            <a:pPr marL="0" indent="0">
              <a:buNone/>
            </a:pPr>
            <a:endParaRPr lang="en-US" dirty="0"/>
          </a:p>
          <a:p>
            <a:pPr marL="0" indent="0">
              <a:buNone/>
            </a:pPr>
            <a:r>
              <a:rPr lang="en-US" dirty="0" smtClean="0"/>
              <a:t> </a:t>
            </a:r>
          </a:p>
          <a:p>
            <a:pPr marL="0" indent="0">
              <a:buNone/>
            </a:pPr>
            <a:endParaRPr lang="en-US" dirty="0" smtClean="0"/>
          </a:p>
          <a:p>
            <a:pPr marL="0" indent="0">
              <a:buNone/>
            </a:pPr>
            <a:r>
              <a:rPr lang="en-US" dirty="0" smtClean="0"/>
              <a:t>5-point </a:t>
            </a:r>
            <a:r>
              <a:rPr lang="en-US" dirty="0"/>
              <a:t>evidence-based analysis score:</a:t>
            </a:r>
          </a:p>
          <a:p>
            <a:pPr lvl="1"/>
            <a:r>
              <a:rPr lang="en-US" dirty="0"/>
              <a:t>EMI students: </a:t>
            </a:r>
            <a:r>
              <a:rPr lang="en-US" b="1" dirty="0" smtClean="0"/>
              <a:t>3.1</a:t>
            </a:r>
            <a:endParaRPr lang="en-US" dirty="0"/>
          </a:p>
          <a:p>
            <a:pPr lvl="1"/>
            <a:r>
              <a:rPr lang="en-US" dirty="0" smtClean="0"/>
              <a:t>Non</a:t>
            </a:r>
            <a:r>
              <a:rPr lang="en-US" dirty="0"/>
              <a:t>-EMI students:  </a:t>
            </a:r>
            <a:r>
              <a:rPr lang="en-US" b="1" dirty="0"/>
              <a:t>2.2</a:t>
            </a:r>
            <a:endParaRPr lang="en-US" dirty="0"/>
          </a:p>
        </p:txBody>
      </p:sp>
      <p:graphicFrame>
        <p:nvGraphicFramePr>
          <p:cNvPr id="4" name="Chart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55485783"/>
              </p:ext>
            </p:extLst>
          </p:nvPr>
        </p:nvGraphicFramePr>
        <p:xfrm>
          <a:off x="1186586" y="2895664"/>
          <a:ext cx="4748391" cy="2559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5725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setting</a:t>
            </a:r>
            <a:endParaRPr lang="en-US" dirty="0"/>
          </a:p>
        </p:txBody>
      </p:sp>
      <p:sp>
        <p:nvSpPr>
          <p:cNvPr id="3" name="Content Placeholder 2"/>
          <p:cNvSpPr>
            <a:spLocks noGrp="1"/>
          </p:cNvSpPr>
          <p:nvPr>
            <p:ph idx="1"/>
          </p:nvPr>
        </p:nvSpPr>
        <p:spPr/>
        <p:txBody>
          <a:bodyPr/>
          <a:lstStyle/>
          <a:p>
            <a:pPr marL="0" indent="0">
              <a:buNone/>
            </a:pPr>
            <a:r>
              <a:rPr lang="en-US" dirty="0" smtClean="0"/>
              <a:t>How do we talk about these results?  Setting the FWP standard. . .</a:t>
            </a:r>
          </a:p>
          <a:p>
            <a:r>
              <a:rPr lang="en-US" dirty="0" smtClean="0"/>
              <a:t>Scores of 5, 4, 3 meet FWP standards</a:t>
            </a:r>
          </a:p>
          <a:p>
            <a:r>
              <a:rPr lang="en-US" dirty="0" smtClean="0"/>
              <a:t>Scores of 2, 1 do not meet standards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5217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setting results</a:t>
            </a:r>
            <a:endParaRPr lang="en-US" dirty="0"/>
          </a:p>
        </p:txBody>
      </p:sp>
      <p:sp>
        <p:nvSpPr>
          <p:cNvPr id="3" name="Content Placeholder 2"/>
          <p:cNvSpPr>
            <a:spLocks noGrp="1"/>
          </p:cNvSpPr>
          <p:nvPr>
            <p:ph idx="1"/>
          </p:nvPr>
        </p:nvSpPr>
        <p:spPr>
          <a:xfrm>
            <a:off x="739775" y="2770094"/>
            <a:ext cx="45719" cy="45719"/>
          </a:xfrm>
        </p:spPr>
        <p:txBody>
          <a:bodyPr>
            <a:normAutofit fontScale="25000" lnSpcReduction="20000"/>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40061683"/>
              </p:ext>
            </p:extLst>
          </p:nvPr>
        </p:nvGraphicFramePr>
        <p:xfrm>
          <a:off x="915961" y="2025348"/>
          <a:ext cx="7298575" cy="4429239"/>
        </p:xfrm>
        <a:graphic>
          <a:graphicData uri="http://schemas.openxmlformats.org/presentationml/2006/ole">
            <p:oleObj spid="_x0000_s4119" name="Document" r:id="rId3" imgW="5994179" imgH="3098686" progId="Word.Document.12">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0763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So what? </a:t>
            </a:r>
          </a:p>
          <a:p>
            <a:pPr lvl="1"/>
            <a:r>
              <a:rPr lang="en-US" dirty="0" smtClean="0"/>
              <a:t>Is the current FWP curriculum structure effective for our student populations?  How might it change? Should it?</a:t>
            </a:r>
          </a:p>
          <a:p>
            <a:pPr lvl="1"/>
            <a:r>
              <a:rPr lang="en-US" dirty="0" smtClean="0"/>
              <a:t>What is the relationship between our results and enrollment practices?</a:t>
            </a:r>
          </a:p>
          <a:p>
            <a:pPr lvl="1"/>
            <a:r>
              <a:rPr lang="en-US" dirty="0" smtClean="0"/>
              <a:t>How might this data be related to placement practices?</a:t>
            </a:r>
          </a:p>
          <a:p>
            <a:pPr lvl="1"/>
            <a:r>
              <a:rPr lang="en-US" dirty="0" smtClean="0"/>
              <a:t>Do ESL courses have the resources needed to address the situation? What other resources might be needed?</a:t>
            </a:r>
          </a:p>
          <a:p>
            <a:pPr lvl="1"/>
            <a:r>
              <a:rPr lang="en-US" dirty="0" smtClean="0"/>
              <a:t>Who else should be on the Writing Assessment Advisory Committee to ask questions and respond to this data?</a:t>
            </a:r>
          </a:p>
          <a:p>
            <a:endParaRPr lang="en-US" dirty="0"/>
          </a:p>
        </p:txBody>
      </p:sp>
      <p:sp>
        <p:nvSpPr>
          <p:cNvPr id="4" name="Title 1"/>
          <p:cNvSpPr txBox="1">
            <a:spLocks/>
          </p:cNvSpPr>
          <p:nvPr/>
        </p:nvSpPr>
        <p:spPr>
          <a:xfrm>
            <a:off x="792162" y="0"/>
            <a:ext cx="7570787" cy="141194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6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n-lt"/>
                <a:ea typeface="+mj-ea"/>
                <a:cs typeface="+mj-cs"/>
              </a:rPr>
              <a:t>Meaning for assessors: </a:t>
            </a:r>
            <a:br>
              <a:rPr kumimoji="0" lang="en-US" sz="4400" b="0" i="0" u="none" strike="noStrike" kern="1200" cap="none" spc="0" normalizeH="0" baseline="0" noProof="0" dirty="0" smtClean="0">
                <a:ln>
                  <a:noFill/>
                </a:ln>
                <a:solidFill>
                  <a:schemeClr val="tx2"/>
                </a:solidFill>
                <a:effectLst/>
                <a:uLnTx/>
                <a:uFillTx/>
                <a:latin typeface="+mn-lt"/>
                <a:ea typeface="+mj-ea"/>
                <a:cs typeface="+mj-cs"/>
              </a:rPr>
            </a:br>
            <a:r>
              <a:rPr kumimoji="0" lang="en-US" sz="4400" b="0" i="0" u="none" strike="noStrike" kern="1200" cap="none" spc="0" normalizeH="0" baseline="0" noProof="0" dirty="0" smtClean="0">
                <a:ln>
                  <a:noFill/>
                </a:ln>
                <a:solidFill>
                  <a:schemeClr val="tx2"/>
                </a:solidFill>
                <a:effectLst/>
                <a:uLnTx/>
                <a:uFillTx/>
                <a:latin typeface="+mn-lt"/>
                <a:ea typeface="+mj-ea"/>
                <a:cs typeface="+mj-cs"/>
              </a:rPr>
              <a:t>ENGL 103 Portfolio assessment</a:t>
            </a:r>
            <a:endParaRPr kumimoji="0" lang="en-US" sz="4400" b="0" i="0" u="none" strike="noStrike" kern="1200" cap="none" spc="0" normalizeH="0" baseline="0" noProof="0" dirty="0">
              <a:ln>
                <a:noFill/>
              </a:ln>
              <a:solidFill>
                <a:schemeClr val="tx2"/>
              </a:solidFill>
              <a:effectLst/>
              <a:uLnTx/>
              <a:uFillTx/>
              <a:latin typeface="+mn-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Meaning for assessors: </a:t>
            </a:r>
            <a:br>
              <a:rPr lang="en-US" sz="4400" dirty="0" smtClean="0"/>
            </a:br>
            <a:r>
              <a:rPr lang="en-US" sz="4400" dirty="0" smtClean="0"/>
              <a:t>ENGL 103 Portfolio assessment</a:t>
            </a:r>
            <a:endParaRPr lang="en-US" sz="4400" dirty="0"/>
          </a:p>
        </p:txBody>
      </p:sp>
      <p:sp>
        <p:nvSpPr>
          <p:cNvPr id="3" name="Content Placeholder 2"/>
          <p:cNvSpPr>
            <a:spLocks noGrp="1"/>
          </p:cNvSpPr>
          <p:nvPr>
            <p:ph idx="1"/>
          </p:nvPr>
        </p:nvSpPr>
        <p:spPr/>
        <p:txBody>
          <a:bodyPr>
            <a:normAutofit/>
          </a:bodyPr>
          <a:lstStyle/>
          <a:p>
            <a:pPr>
              <a:buNone/>
            </a:pPr>
            <a:r>
              <a:rPr lang="en-US" dirty="0" smtClean="0"/>
              <a:t>Marshall’s experience: Pedagogically enriching</a:t>
            </a:r>
          </a:p>
          <a:p>
            <a:pPr lvl="2"/>
            <a:r>
              <a:rPr lang="en-US" dirty="0" smtClean="0"/>
              <a:t>Had a chance to examine my practices against previous practices and the practices of others</a:t>
            </a:r>
          </a:p>
          <a:p>
            <a:pPr lvl="2"/>
            <a:r>
              <a:rPr lang="en-US" dirty="0" smtClean="0"/>
              <a:t>Was better prepared to evaluate different ways of measuring student performance</a:t>
            </a:r>
          </a:p>
          <a:p>
            <a:pPr lvl="2"/>
            <a:r>
              <a:rPr lang="en-US" dirty="0" smtClean="0"/>
              <a:t>Was inspired to discuss what we were measuring (student writing) with various audiences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of</a:t>
            </a:r>
            <a:r>
              <a:rPr lang="en-US" dirty="0" smtClean="0"/>
              <a:t> Assessment</a:t>
            </a:r>
            <a:r>
              <a:rPr lang="en-US" dirty="0" smtClean="0"/>
              <a:t>”</a:t>
            </a:r>
            <a:endParaRPr lang="en-US" dirty="0"/>
          </a:p>
        </p:txBody>
      </p:sp>
      <p:sp>
        <p:nvSpPr>
          <p:cNvPr id="3" name="Content Placeholder 2"/>
          <p:cNvSpPr>
            <a:spLocks noGrp="1"/>
          </p:cNvSpPr>
          <p:nvPr>
            <p:ph idx="1"/>
          </p:nvPr>
        </p:nvSpPr>
        <p:spPr/>
        <p:txBody>
          <a:bodyPr/>
          <a:lstStyle/>
          <a:p>
            <a:r>
              <a:rPr lang="en-US" dirty="0" smtClean="0"/>
              <a:t>Buzzword</a:t>
            </a:r>
          </a:p>
          <a:p>
            <a:r>
              <a:rPr lang="en-US" dirty="0" smtClean="0"/>
              <a:t>Meaning?</a:t>
            </a:r>
          </a:p>
          <a:p>
            <a:r>
              <a:rPr lang="en-US" dirty="0" smtClean="0"/>
              <a:t>People. Uncertainty. Change. Accountability.</a:t>
            </a:r>
          </a:p>
          <a:p>
            <a:r>
              <a:rPr lang="en-US" dirty="0" smtClean="0"/>
              <a:t>Pedagogy of assessment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Meaning for assessors: </a:t>
            </a:r>
            <a:br>
              <a:rPr lang="en-US" sz="4400" dirty="0" smtClean="0"/>
            </a:br>
            <a:r>
              <a:rPr lang="en-US" sz="4400" dirty="0" smtClean="0"/>
              <a:t>ENGL 103 Portfolio assessment</a:t>
            </a:r>
            <a:endParaRPr lang="en-US" sz="4400"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Mariana’s experience: Enriching and engaging</a:t>
            </a:r>
          </a:p>
          <a:p>
            <a:r>
              <a:rPr lang="en-US" dirty="0" smtClean="0"/>
              <a:t>Collaboration:</a:t>
            </a:r>
          </a:p>
          <a:p>
            <a:pPr lvl="1"/>
            <a:r>
              <a:rPr lang="en-US" dirty="0" smtClean="0"/>
              <a:t>Grew through interactions and disagreements with colleagues</a:t>
            </a:r>
          </a:p>
          <a:p>
            <a:pPr lvl="1"/>
            <a:r>
              <a:rPr lang="en-US" dirty="0" smtClean="0"/>
              <a:t>Emphasized relevance of portfolio with other faculty and own students</a:t>
            </a:r>
          </a:p>
          <a:p>
            <a:r>
              <a:rPr lang="en-US" i="1" dirty="0" smtClean="0"/>
              <a:t>Creation</a:t>
            </a:r>
            <a:r>
              <a:rPr lang="en-US" dirty="0" smtClean="0"/>
              <a:t> of meaning:</a:t>
            </a:r>
          </a:p>
          <a:p>
            <a:pPr lvl="1"/>
            <a:r>
              <a:rPr lang="en-US" dirty="0" smtClean="0"/>
              <a:t>Discussed complex questions</a:t>
            </a:r>
          </a:p>
          <a:p>
            <a:pPr lvl="1"/>
            <a:r>
              <a:rPr lang="en-US" dirty="0" smtClean="0"/>
              <a:t>Wrestled with evaluation criteria and what it means to me, WAAC, and others</a:t>
            </a:r>
          </a:p>
          <a:p>
            <a:pPr lvl="1"/>
            <a:r>
              <a:rPr lang="en-US" dirty="0" smtClean="0"/>
              <a:t>Made meaning out of a bunch of data</a:t>
            </a:r>
          </a:p>
          <a:p>
            <a:endParaRPr lang="en-US" i="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Meaning for assessors: </a:t>
            </a:r>
            <a:br>
              <a:rPr lang="en-US" sz="4400" dirty="0" smtClean="0"/>
            </a:br>
            <a:r>
              <a:rPr lang="en-US" sz="4400" dirty="0" smtClean="0"/>
              <a:t>ENGL 103 Portfolio assessment</a:t>
            </a:r>
            <a:endParaRPr lang="en-US" sz="4400" dirty="0"/>
          </a:p>
        </p:txBody>
      </p:sp>
      <p:sp>
        <p:nvSpPr>
          <p:cNvPr id="3" name="Content Placeholder 2"/>
          <p:cNvSpPr>
            <a:spLocks noGrp="1"/>
          </p:cNvSpPr>
          <p:nvPr>
            <p:ph idx="1"/>
          </p:nvPr>
        </p:nvSpPr>
        <p:spPr/>
        <p:txBody>
          <a:bodyPr>
            <a:normAutofit lnSpcReduction="10000"/>
          </a:bodyPr>
          <a:lstStyle/>
          <a:p>
            <a:pPr marL="0" indent="0">
              <a:buNone/>
            </a:pPr>
            <a:r>
              <a:rPr lang="en-US" dirty="0" smtClean="0"/>
              <a:t>Experience has also been </a:t>
            </a:r>
            <a:r>
              <a:rPr lang="en-US" i="1" dirty="0" smtClean="0"/>
              <a:t>challenging</a:t>
            </a:r>
            <a:r>
              <a:rPr lang="en-US" dirty="0" smtClean="0"/>
              <a:t>…</a:t>
            </a:r>
          </a:p>
          <a:p>
            <a:pPr marL="0" indent="0"/>
            <a:r>
              <a:rPr lang="en-US" dirty="0" smtClean="0"/>
              <a:t>Not always clear about the </a:t>
            </a:r>
            <a:r>
              <a:rPr lang="en-US" i="1" dirty="0" smtClean="0"/>
              <a:t>whys</a:t>
            </a:r>
            <a:r>
              <a:rPr lang="en-US" dirty="0" smtClean="0"/>
              <a:t> behind our tasks</a:t>
            </a:r>
          </a:p>
          <a:p>
            <a:pPr marL="0" indent="0"/>
            <a:r>
              <a:rPr lang="en-US" dirty="0" smtClean="0"/>
              <a:t>Still wondering whether the task impacts our students. If so, in which ways?</a:t>
            </a:r>
          </a:p>
          <a:p>
            <a:pPr marL="0" indent="0"/>
            <a:r>
              <a:rPr lang="en-US" dirty="0" smtClean="0"/>
              <a:t>Still wondering what is the added value of the task (ENGL 101-103) for our FWP (haven’t been measure yet) </a:t>
            </a:r>
          </a:p>
          <a:p>
            <a:pPr marL="0" indent="0">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for assessors: </a:t>
            </a:r>
            <a:br>
              <a:rPr lang="en-US" dirty="0" smtClean="0"/>
            </a:br>
            <a:r>
              <a:rPr lang="en-US" dirty="0" smtClean="0"/>
              <a:t>Co-op assessment</a:t>
            </a:r>
            <a:endParaRPr lang="en-US" dirty="0"/>
          </a:p>
        </p:txBody>
      </p:sp>
      <p:sp>
        <p:nvSpPr>
          <p:cNvPr id="3" name="Content Placeholder 2"/>
          <p:cNvSpPr>
            <a:spLocks noGrp="1"/>
          </p:cNvSpPr>
          <p:nvPr>
            <p:ph idx="1"/>
          </p:nvPr>
        </p:nvSpPr>
        <p:spPr/>
        <p:txBody>
          <a:bodyPr>
            <a:normAutofit lnSpcReduction="10000"/>
          </a:bodyPr>
          <a:lstStyle/>
          <a:p>
            <a:r>
              <a:rPr lang="en-US" dirty="0" smtClean="0"/>
              <a:t>We wondered: “Can co-op students produce an effective evidence-based argument about their own writing?”</a:t>
            </a:r>
          </a:p>
          <a:p>
            <a:pPr lvl="1"/>
            <a:r>
              <a:rPr lang="en-US" dirty="0"/>
              <a:t>Co-op Reflective Analysis</a:t>
            </a:r>
          </a:p>
          <a:p>
            <a:r>
              <a:rPr lang="en-US" dirty="0" smtClean="0"/>
              <a:t>The answer: Yes, to some extent </a:t>
            </a:r>
          </a:p>
          <a:p>
            <a:pPr lvl="1"/>
            <a:r>
              <a:rPr lang="en-US" dirty="0" smtClean="0"/>
              <a:t>We examined: arguments, evidence and language &amp; clarity</a:t>
            </a:r>
          </a:p>
          <a:p>
            <a:pPr lvl="2"/>
            <a:r>
              <a:rPr lang="en-US" dirty="0" smtClean="0"/>
              <a:t>End of W sequence v End of CC/studies </a:t>
            </a:r>
          </a:p>
          <a:p>
            <a:pPr lvl="1"/>
            <a:r>
              <a:rPr lang="en-US" dirty="0" smtClean="0"/>
              <a:t>EMI students v Non-EMI students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195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506146" cy="1406770"/>
          </a:xfrm>
        </p:spPr>
        <p:txBody>
          <a:bodyPr/>
          <a:lstStyle/>
          <a:p>
            <a:r>
              <a:rPr lang="en-US" dirty="0"/>
              <a:t>Co-op </a:t>
            </a:r>
            <a:r>
              <a:rPr lang="en-US" dirty="0" smtClean="0"/>
              <a:t>reflective analysis</a:t>
            </a:r>
            <a:endParaRPr lang="en-US" dirty="0"/>
          </a:p>
        </p:txBody>
      </p:sp>
      <p:sp>
        <p:nvSpPr>
          <p:cNvPr id="3" name="Content Placeholder 2"/>
          <p:cNvSpPr>
            <a:spLocks noGrp="1"/>
          </p:cNvSpPr>
          <p:nvPr>
            <p:ph idx="1"/>
          </p:nvPr>
        </p:nvSpPr>
        <p:spPr>
          <a:xfrm>
            <a:off x="792162" y="1761565"/>
            <a:ext cx="7570787" cy="4625587"/>
          </a:xfrm>
        </p:spPr>
        <p:txBody>
          <a:bodyPr>
            <a:noAutofit/>
          </a:bodyPr>
          <a:lstStyle/>
          <a:p>
            <a:pPr marL="349250" lvl="1" indent="0">
              <a:buNone/>
            </a:pPr>
            <a:r>
              <a:rPr lang="en-US" sz="2800" dirty="0" smtClean="0"/>
              <a:t>Task: </a:t>
            </a:r>
          </a:p>
          <a:p>
            <a:pPr marL="349250" lvl="1" indent="0">
              <a:buNone/>
            </a:pPr>
            <a:r>
              <a:rPr lang="en-US" sz="2800" dirty="0" smtClean="0"/>
              <a:t>Please </a:t>
            </a:r>
            <a:r>
              <a:rPr lang="en-US" sz="2800" dirty="0"/>
              <a:t>submit a 400 word reflective analysis on how one aspect of this co-op experience relates to a personal, academic, or professional goal that you are pursuing at Drexel. Be specific about both your goal and how one aspect of the co-op relates to this goal</a:t>
            </a:r>
            <a:r>
              <a:rPr lang="en-US" sz="2800" dirty="0" smtClean="0"/>
              <a:t>.</a:t>
            </a:r>
          </a:p>
          <a:p>
            <a:pPr marL="349250" lvl="1" indent="0">
              <a:buNone/>
            </a:pPr>
            <a:r>
              <a:rPr lang="en-US" sz="2800" dirty="0" smtClean="0"/>
              <a:t>Scoring:  2010-2012, internal and Drexel-wide (n=2619)</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2167135"/>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9"/>
            <a:ext cx="8229600" cy="1465167"/>
          </a:xfrm>
        </p:spPr>
        <p:txBody>
          <a:bodyPr/>
          <a:lstStyle/>
          <a:p>
            <a:r>
              <a:rPr lang="en-US" dirty="0" smtClean="0"/>
              <a:t>What did we learn? </a:t>
            </a:r>
            <a:br>
              <a:rPr lang="en-US" dirty="0" smtClean="0"/>
            </a:br>
            <a:r>
              <a:rPr lang="en-US" dirty="0" smtClean="0"/>
              <a:t>(</a:t>
            </a:r>
            <a:r>
              <a:rPr lang="en-US" sz="4400" dirty="0" smtClean="0"/>
              <a:t>2010) n=890</a:t>
            </a:r>
            <a:endParaRPr lang="en-US" dirty="0"/>
          </a:p>
        </p:txBody>
      </p:sp>
      <p:sp>
        <p:nvSpPr>
          <p:cNvPr id="3" name="Content Placeholder 2"/>
          <p:cNvSpPr>
            <a:spLocks noGrp="1"/>
          </p:cNvSpPr>
          <p:nvPr>
            <p:ph idx="1"/>
          </p:nvPr>
        </p:nvSpPr>
        <p:spPr>
          <a:xfrm>
            <a:off x="1067323" y="1761565"/>
            <a:ext cx="7124700" cy="4598292"/>
          </a:xfrm>
        </p:spPr>
        <p:txBody>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06218750"/>
              </p:ext>
            </p:extLst>
          </p:nvPr>
        </p:nvGraphicFramePr>
        <p:xfrm>
          <a:off x="1067322" y="1761565"/>
          <a:ext cx="7124700" cy="4468813"/>
        </p:xfrm>
        <a:graphic>
          <a:graphicData uri="http://schemas.openxmlformats.org/presentationml/2006/ole">
            <p:oleObj spid="_x0000_s5143" name="Document" r:id="rId4" imgW="6019578" imgH="3720963" progId="Word.Document.12">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0801840"/>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7"/>
            <a:ext cx="8229600" cy="1452138"/>
          </a:xfrm>
        </p:spPr>
        <p:txBody>
          <a:bodyPr/>
          <a:lstStyle/>
          <a:p>
            <a:r>
              <a:rPr lang="en-US" dirty="0" smtClean="0"/>
              <a:t>What did we learn?</a:t>
            </a:r>
            <a:br>
              <a:rPr lang="en-US" dirty="0" smtClean="0"/>
            </a:br>
            <a:r>
              <a:rPr lang="en-US" dirty="0" smtClean="0"/>
              <a:t>(2011) n=1640</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62455647"/>
              </p:ext>
            </p:extLst>
          </p:nvPr>
        </p:nvGraphicFramePr>
        <p:xfrm>
          <a:off x="1476753" y="1745804"/>
          <a:ext cx="6832477" cy="5112196"/>
        </p:xfrm>
        <a:graphic>
          <a:graphicData uri="http://schemas.openxmlformats.org/presentationml/2006/ole">
            <p:oleObj spid="_x0000_s6167" name="Document" r:id="rId3" imgW="6019578" imgH="3530470" progId="Word.Document.12">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7808562"/>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Language/clarity</a:t>
            </a:r>
            <a:endParaRPr lang="en-US" dirty="0"/>
          </a:p>
        </p:txBody>
      </p:sp>
      <p:sp>
        <p:nvSpPr>
          <p:cNvPr id="3" name="Content Placeholder 2"/>
          <p:cNvSpPr>
            <a:spLocks noGrp="1"/>
          </p:cNvSpPr>
          <p:nvPr>
            <p:ph idx="1"/>
          </p:nvPr>
        </p:nvSpPr>
        <p:spPr/>
        <p:txBody>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7677326"/>
              </p:ext>
            </p:extLst>
          </p:nvPr>
        </p:nvGraphicFramePr>
        <p:xfrm>
          <a:off x="739775" y="2167987"/>
          <a:ext cx="6829425" cy="4348163"/>
        </p:xfrm>
        <a:graphic>
          <a:graphicData uri="http://schemas.openxmlformats.org/presentationml/2006/ole">
            <p:oleObj spid="_x0000_s7175" name="Document" r:id="rId3" imgW="5994179" imgH="3479672" progId="Word.Document.12">
              <p:embed/>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1851958"/>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Meaning for assessors: </a:t>
            </a:r>
            <a:br>
              <a:rPr lang="en-US" sz="4400" dirty="0" smtClean="0"/>
            </a:br>
            <a:r>
              <a:rPr lang="en-US" sz="4400" dirty="0" smtClean="0"/>
              <a:t>Co-op assessment</a:t>
            </a:r>
            <a:endParaRPr lang="en-US" sz="4400" dirty="0">
              <a:solidFill>
                <a:srgbClr val="FF0000"/>
              </a:solidFill>
            </a:endParaRPr>
          </a:p>
        </p:txBody>
      </p:sp>
      <p:sp>
        <p:nvSpPr>
          <p:cNvPr id="3" name="Content Placeholder 2"/>
          <p:cNvSpPr>
            <a:spLocks noGrp="1"/>
          </p:cNvSpPr>
          <p:nvPr>
            <p:ph idx="1"/>
          </p:nvPr>
        </p:nvSpPr>
        <p:spPr>
          <a:xfrm>
            <a:off x="464024" y="1761565"/>
            <a:ext cx="8215952" cy="4680178"/>
          </a:xfrm>
        </p:spPr>
        <p:txBody>
          <a:bodyPr>
            <a:normAutofit fontScale="92500"/>
          </a:bodyPr>
          <a:lstStyle/>
          <a:p>
            <a:r>
              <a:rPr lang="en-US" dirty="0" smtClean="0"/>
              <a:t>So what? It allowed us to ask: </a:t>
            </a:r>
          </a:p>
          <a:p>
            <a:pPr lvl="1"/>
            <a:r>
              <a:rPr lang="en-US" dirty="0" smtClean="0"/>
              <a:t>What reflective practices are allowed in co-op positions?</a:t>
            </a:r>
          </a:p>
          <a:p>
            <a:pPr lvl="1"/>
            <a:r>
              <a:rPr lang="en-US" dirty="0" smtClean="0"/>
              <a:t>Why are WE doing this? </a:t>
            </a:r>
          </a:p>
          <a:p>
            <a:pPr lvl="1"/>
            <a:r>
              <a:rPr lang="en-US" dirty="0" smtClean="0"/>
              <a:t>Do we need to discuss assessment practices in other places in the university?</a:t>
            </a:r>
          </a:p>
          <a:p>
            <a:pPr lvl="1"/>
            <a:r>
              <a:rPr lang="en-US" dirty="0" smtClean="0"/>
              <a:t>We got a chance to be curious, rather than paranoid. By owning the questions (not just coop, too) we have a chance not to be pushed around.</a:t>
            </a:r>
          </a:p>
          <a:p>
            <a:pPr lvl="1"/>
            <a:r>
              <a:rPr lang="en-US" dirty="0"/>
              <a:t>While the data gave us some new questions, our diversity “our community/committee structure” led us to other questions.</a:t>
            </a:r>
            <a:endParaRPr lang="en-US" dirty="0" smtClean="0"/>
          </a:p>
          <a:p>
            <a:endParaRPr lang="en-US" dirty="0" smtClean="0"/>
          </a:p>
          <a:p>
            <a:endParaRPr lang="en-US" dirty="0" smtClean="0">
              <a:solidFill>
                <a:srgbClr val="FF0000"/>
              </a:solidFill>
            </a:endParaRPr>
          </a:p>
          <a:p>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2808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for assessors: </a:t>
            </a:r>
            <a:br>
              <a:rPr lang="en-US" dirty="0" smtClean="0"/>
            </a:br>
            <a:r>
              <a:rPr lang="en-US" dirty="0" smtClean="0"/>
              <a:t>Co-op assessment</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pPr marL="349250" lvl="1" indent="0">
              <a:buNone/>
            </a:pPr>
            <a:r>
              <a:rPr lang="en-US" dirty="0" smtClean="0"/>
              <a:t>Mariana…</a:t>
            </a:r>
          </a:p>
          <a:p>
            <a:pPr lvl="1"/>
            <a:r>
              <a:rPr lang="en-US" dirty="0" smtClean="0"/>
              <a:t>Do students need more writing practice generally?</a:t>
            </a:r>
          </a:p>
          <a:p>
            <a:pPr lvl="1"/>
            <a:r>
              <a:rPr lang="en-US" dirty="0" smtClean="0"/>
              <a:t>Do students need more opportunities for reflective practices throughout their careers?</a:t>
            </a:r>
          </a:p>
          <a:p>
            <a:pPr lvl="1"/>
            <a:r>
              <a:rPr lang="en-US" dirty="0" smtClean="0"/>
              <a:t>Does writing assessment need to be more field-specific?</a:t>
            </a:r>
          </a:p>
          <a:p>
            <a:pPr lvl="1"/>
            <a:r>
              <a:rPr lang="en-US" dirty="0" smtClean="0"/>
              <a:t>What type of writing assessment is valued in other fields?</a:t>
            </a:r>
          </a:p>
          <a:p>
            <a:pPr lvl="1"/>
            <a:r>
              <a:rPr lang="en-US" dirty="0" smtClean="0"/>
              <a:t>Could programs learn more about their students’ co-op experiences if looking at co-op’s data?</a:t>
            </a:r>
          </a:p>
          <a:p>
            <a:endParaRPr lang="en-US" dirty="0" smtClean="0"/>
          </a:p>
          <a:p>
            <a:endParaRPr lang="en-US" dirty="0" smtClean="0">
              <a:solidFill>
                <a:srgbClr val="FF0000"/>
              </a:solidFill>
            </a:endParaRPr>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Meaning for assessors: </a:t>
            </a:r>
            <a:br>
              <a:rPr lang="en-US" sz="4400" dirty="0" smtClean="0"/>
            </a:br>
            <a:r>
              <a:rPr lang="en-US" sz="4400" dirty="0" smtClean="0"/>
              <a:t>Co-op assessment</a:t>
            </a:r>
            <a:endParaRPr lang="en-US" sz="4400" dirty="0"/>
          </a:p>
        </p:txBody>
      </p:sp>
      <p:sp>
        <p:nvSpPr>
          <p:cNvPr id="3" name="Content Placeholder 2"/>
          <p:cNvSpPr>
            <a:spLocks noGrp="1"/>
          </p:cNvSpPr>
          <p:nvPr>
            <p:ph idx="1"/>
          </p:nvPr>
        </p:nvSpPr>
        <p:spPr/>
        <p:txBody>
          <a:bodyPr>
            <a:normAutofit/>
          </a:bodyPr>
          <a:lstStyle/>
          <a:p>
            <a:pPr marL="0" indent="0">
              <a:buNone/>
            </a:pPr>
            <a:r>
              <a:rPr lang="en-US" dirty="0" smtClean="0"/>
              <a:t>Marshall…</a:t>
            </a:r>
          </a:p>
          <a:p>
            <a:pPr lvl="1"/>
            <a:r>
              <a:rPr lang="en-US" dirty="0" smtClean="0"/>
              <a:t>I had a personal paradigm shift in considering…</a:t>
            </a:r>
          </a:p>
          <a:p>
            <a:pPr lvl="2"/>
            <a:r>
              <a:rPr lang="en-US" dirty="0" smtClean="0"/>
              <a:t>my role in the organization in which I work</a:t>
            </a:r>
          </a:p>
          <a:p>
            <a:pPr lvl="3"/>
            <a:r>
              <a:rPr lang="en-US" dirty="0" smtClean="0"/>
              <a:t>(teacher to guide)</a:t>
            </a:r>
          </a:p>
          <a:p>
            <a:pPr lvl="2"/>
            <a:r>
              <a:rPr lang="en-US" dirty="0" smtClean="0"/>
              <a:t>the goals of other members of my community</a:t>
            </a:r>
          </a:p>
          <a:p>
            <a:pPr lvl="3"/>
            <a:r>
              <a:rPr lang="en-US" dirty="0" smtClean="0"/>
              <a:t>(employment to fulfilling employment)</a:t>
            </a:r>
          </a:p>
          <a:p>
            <a:pPr lvl="2"/>
            <a:r>
              <a:rPr lang="en-US" dirty="0" smtClean="0"/>
              <a:t>what I want to measure most in my projects</a:t>
            </a:r>
          </a:p>
          <a:p>
            <a:pPr lvl="3"/>
            <a:r>
              <a:rPr lang="en-US" dirty="0" smtClean="0"/>
              <a:t>(Argument? Observation? Reflection? Analysis?)</a:t>
            </a:r>
          </a:p>
          <a:p>
            <a:pPr lvl="1"/>
            <a:endParaRPr lang="en-US" dirty="0" smtClean="0"/>
          </a:p>
          <a:p>
            <a:pPr lvl="2"/>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9001694"/>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en-US" dirty="0" smtClean="0"/>
              <a:t>Creating significant Learning Experiences (L. D. Fink)</a:t>
            </a:r>
            <a:endParaRPr lang="en-US" dirty="0"/>
          </a:p>
        </p:txBody>
      </p:sp>
      <p:pic>
        <p:nvPicPr>
          <p:cNvPr id="7" name="Content Placeholder 6" descr="http://ts2.mm.bing.net/images/thumbnail.aspx?q=4900206071711857&amp;id=baa3e6891b8caa60df8a64f67da07014"/>
          <p:cNvPicPr>
            <a:picLocks noGrp="1" noChangeAspect="1" noChangeArrowheads="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4424" r="-24424"/>
          <a:stretch>
            <a:fillRect/>
          </a:stretch>
        </p:blipFill>
        <p:spPr bwMode="auto">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activity</a:t>
            </a:r>
            <a:endParaRPr lang="en-US" dirty="0"/>
          </a:p>
        </p:txBody>
      </p:sp>
      <p:sp>
        <p:nvSpPr>
          <p:cNvPr id="3" name="Content Placeholder 2"/>
          <p:cNvSpPr>
            <a:spLocks noGrp="1"/>
          </p:cNvSpPr>
          <p:nvPr>
            <p:ph idx="1"/>
          </p:nvPr>
        </p:nvSpPr>
        <p:spPr/>
        <p:txBody>
          <a:bodyPr/>
          <a:lstStyle/>
          <a:p>
            <a:r>
              <a:rPr lang="en-US" dirty="0" smtClean="0"/>
              <a:t>Building assessment community and identifying assessment goals</a:t>
            </a:r>
          </a:p>
          <a:p>
            <a:pPr lvl="1"/>
            <a:r>
              <a:rPr lang="en-US" dirty="0" smtClean="0"/>
              <a:t>15 minutes for writing</a:t>
            </a:r>
          </a:p>
          <a:p>
            <a:pPr lvl="1"/>
            <a:r>
              <a:rPr lang="en-US" dirty="0" smtClean="0"/>
              <a:t>10 minutes for small group/pair discussion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0677632"/>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a:t>
            </a:r>
            <a:r>
              <a:rPr lang="en-US" dirty="0"/>
              <a:t>r</a:t>
            </a:r>
            <a:r>
              <a:rPr lang="en-US" dirty="0" smtClean="0"/>
              <a:t>eflection</a:t>
            </a:r>
            <a:endParaRPr lang="en-US" dirty="0"/>
          </a:p>
        </p:txBody>
      </p:sp>
      <p:sp>
        <p:nvSpPr>
          <p:cNvPr id="3" name="Content Placeholder 2"/>
          <p:cNvSpPr>
            <a:spLocks noGrp="1"/>
          </p:cNvSpPr>
          <p:nvPr>
            <p:ph idx="1"/>
          </p:nvPr>
        </p:nvSpPr>
        <p:spPr>
          <a:xfrm>
            <a:off x="259307" y="1761565"/>
            <a:ext cx="8611737" cy="4843951"/>
          </a:xfrm>
        </p:spPr>
        <p:txBody>
          <a:bodyPr>
            <a:normAutofit fontScale="77500" lnSpcReduction="20000"/>
          </a:bodyPr>
          <a:lstStyle/>
          <a:p>
            <a:pPr>
              <a:lnSpc>
                <a:spcPct val="120000"/>
              </a:lnSpc>
            </a:pPr>
            <a:r>
              <a:rPr lang="en-US" dirty="0" smtClean="0"/>
              <a:t>Marshall:</a:t>
            </a:r>
          </a:p>
          <a:p>
            <a:pPr lvl="1">
              <a:lnSpc>
                <a:spcPct val="130000"/>
              </a:lnSpc>
            </a:pPr>
            <a:r>
              <a:rPr lang="en-US" dirty="0" smtClean="0"/>
              <a:t>The assessment advisory committee model promotes certain values:     </a:t>
            </a:r>
            <a:r>
              <a:rPr lang="en-US" i="1" dirty="0" smtClean="0"/>
              <a:t>Community ownership.   Intellectualism.   Creative thinking.   Problem solving.   </a:t>
            </a:r>
          </a:p>
          <a:p>
            <a:pPr lvl="1">
              <a:lnSpc>
                <a:spcPct val="130000"/>
              </a:lnSpc>
            </a:pPr>
            <a:r>
              <a:rPr lang="en-US" dirty="0" smtClean="0"/>
              <a:t>Yes, the committee needs a driven leader.</a:t>
            </a:r>
          </a:p>
          <a:p>
            <a:pPr lvl="1">
              <a:lnSpc>
                <a:spcPct val="130000"/>
              </a:lnSpc>
            </a:pPr>
            <a:r>
              <a:rPr lang="en-US" dirty="0" smtClean="0"/>
              <a:t>Yes, the committee can slow down movement on a topic, but  I believe a data-driven culture will crash if speed is the often-valued quality</a:t>
            </a:r>
            <a:r>
              <a:rPr lang="en-US" dirty="0" smtClean="0"/>
              <a:t>.</a:t>
            </a:r>
          </a:p>
          <a:p>
            <a:pPr>
              <a:lnSpc>
                <a:spcPct val="130000"/>
              </a:lnSpc>
            </a:pPr>
            <a:r>
              <a:rPr lang="en-US" dirty="0" smtClean="0"/>
              <a:t>Karen</a:t>
            </a:r>
          </a:p>
          <a:p>
            <a:pPr>
              <a:lnSpc>
                <a:spcPct val="130000"/>
              </a:lnSpc>
              <a:buNone/>
            </a:pPr>
            <a:r>
              <a:rPr lang="en-US" dirty="0" smtClean="0"/>
              <a:t>For us, a “culture of assessment” means a culture of enacted pedagogy and shared decisions. We have data. . .but we also have an empowered and proactive community of teacher-assessors.</a:t>
            </a:r>
          </a:p>
          <a:p>
            <a:pPr>
              <a:lnSpc>
                <a:spcPct val="130000"/>
              </a:lnSpc>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1919609"/>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a:t>
            </a:r>
            <a:r>
              <a:rPr lang="en-US" dirty="0" smtClean="0"/>
              <a:t>Questions</a:t>
            </a:r>
            <a:r>
              <a:rPr lang="en-US" dirty="0" smtClean="0"/>
              <a:t>?</a:t>
            </a:r>
            <a:endParaRPr lang="en-US" dirty="0"/>
          </a:p>
        </p:txBody>
      </p:sp>
      <p:sp>
        <p:nvSpPr>
          <p:cNvPr id="3" name="Content Placeholder 2"/>
          <p:cNvSpPr>
            <a:spLocks noGrp="1"/>
          </p:cNvSpPr>
          <p:nvPr>
            <p:ph idx="1"/>
          </p:nvPr>
        </p:nvSpPr>
        <p:spPr/>
        <p:txBody>
          <a:bodyPr/>
          <a:lstStyle/>
          <a:p>
            <a:pPr marL="0" indent="0">
              <a:buNone/>
            </a:pPr>
            <a:endParaRPr lang="en-US" dirty="0" smtClean="0"/>
          </a:p>
          <a:p>
            <a:pPr algn="ctr"/>
            <a:endParaRPr lang="en-US" dirty="0" smtClean="0">
              <a:solidFill>
                <a:srgbClr val="FF0000"/>
              </a:solidFill>
            </a:endParaRPr>
          </a:p>
          <a:p>
            <a:pPr marL="0" indent="0" algn="r">
              <a:buNone/>
            </a:pPr>
            <a:endParaRPr lang="en-US" sz="3600" dirty="0" smtClean="0"/>
          </a:p>
          <a:p>
            <a:pPr marL="0" indent="0" algn="r">
              <a:buNone/>
            </a:pPr>
            <a:endParaRPr lang="en-US" sz="3600" dirty="0"/>
          </a:p>
          <a:p>
            <a:pPr marL="0" indent="0" algn="r">
              <a:buNone/>
            </a:pPr>
            <a:r>
              <a:rPr lang="en-US" sz="3600" dirty="0" smtClean="0"/>
              <a:t>Thank you…</a:t>
            </a:r>
            <a:endParaRPr lang="en-US" sz="3600" dirty="0" smtClean="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5588342"/>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 for assessments?</a:t>
            </a:r>
            <a:endParaRPr lang="en-US" dirty="0"/>
          </a:p>
        </p:txBody>
      </p:sp>
      <p:sp>
        <p:nvSpPr>
          <p:cNvPr id="3" name="Content Placeholder 2"/>
          <p:cNvSpPr>
            <a:spLocks noGrp="1"/>
          </p:cNvSpPr>
          <p:nvPr>
            <p:ph idx="1"/>
          </p:nvPr>
        </p:nvSpPr>
        <p:spPr>
          <a:xfrm>
            <a:off x="792162" y="1761565"/>
            <a:ext cx="8351838" cy="5096435"/>
          </a:xfrm>
        </p:spPr>
        <p:txBody>
          <a:bodyPr>
            <a:normAutofit/>
          </a:bodyPr>
          <a:lstStyle/>
          <a:p>
            <a:r>
              <a:rPr lang="en-US" dirty="0" smtClean="0"/>
              <a:t>Community matters</a:t>
            </a:r>
          </a:p>
          <a:p>
            <a:r>
              <a:rPr lang="en-US" dirty="0" smtClean="0"/>
              <a:t>Emotions/caring matter</a:t>
            </a:r>
          </a:p>
          <a:p>
            <a:r>
              <a:rPr lang="en-US" dirty="0" smtClean="0"/>
              <a:t>Clear collaborative techniques matter</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Shall we dance?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Reliability</a:t>
            </a:r>
          </a:p>
          <a:p>
            <a:r>
              <a:rPr lang="en-US" dirty="0" smtClean="0"/>
              <a:t>Validity</a:t>
            </a:r>
          </a:p>
          <a:p>
            <a:r>
              <a:rPr lang="en-US" dirty="0" smtClean="0"/>
              <a:t>Fairness</a:t>
            </a:r>
          </a:p>
          <a:p>
            <a:endParaRPr lang="en-US" dirty="0" smtClean="0"/>
          </a:p>
          <a:p>
            <a:r>
              <a:rPr lang="en-US" dirty="0" smtClean="0"/>
              <a:t>Writing task Force (university </a:t>
            </a:r>
            <a:r>
              <a:rPr lang="en-US" dirty="0" smtClean="0"/>
              <a:t>w</a:t>
            </a:r>
            <a:r>
              <a:rPr lang="en-US" dirty="0" smtClean="0"/>
              <a:t>ide)</a:t>
            </a:r>
          </a:p>
          <a:p>
            <a:r>
              <a:rPr lang="en-US" dirty="0" smtClean="0"/>
              <a:t>Writing Assessment Advisory Committee (</a:t>
            </a:r>
            <a:r>
              <a:rPr lang="en-US" dirty="0" smtClean="0"/>
              <a:t>f</a:t>
            </a:r>
            <a:r>
              <a:rPr lang="en-US" dirty="0" smtClean="0"/>
              <a:t>irst </a:t>
            </a:r>
            <a:r>
              <a:rPr lang="en-US" dirty="0" smtClean="0"/>
              <a:t>y</a:t>
            </a:r>
            <a:r>
              <a:rPr lang="en-US" dirty="0" smtClean="0"/>
              <a:t>ear writing professors)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0482" name="Object 2"/>
          <p:cNvGraphicFramePr>
            <a:graphicFrameLocks noGrp="1" noChangeAspect="1"/>
          </p:cNvGraphicFramePr>
          <p:nvPr>
            <p:ph idx="1"/>
          </p:nvPr>
        </p:nvGraphicFramePr>
        <p:xfrm>
          <a:off x="4265613" y="3609975"/>
          <a:ext cx="328612" cy="12700"/>
        </p:xfrm>
        <a:graphic>
          <a:graphicData uri="http://schemas.openxmlformats.org/presentationml/2006/ole">
            <p:oleObj spid="_x0000_s57346" name="Document" r:id="rId3" imgW="32914286" imgH="1269841" progId="Word.Document.12">
              <p:embed/>
            </p:oleObj>
          </a:graphicData>
        </a:graphic>
      </p:graphicFrame>
      <p:sp>
        <p:nvSpPr>
          <p:cNvPr id="2" name="Title 1"/>
          <p:cNvSpPr>
            <a:spLocks noGrp="1"/>
          </p:cNvSpPr>
          <p:nvPr>
            <p:ph type="title"/>
          </p:nvPr>
        </p:nvSpPr>
        <p:spPr>
          <a:xfrm>
            <a:off x="1042988" y="406400"/>
            <a:ext cx="7024687" cy="152400"/>
          </a:xfrm>
        </p:spPr>
        <p:txBody>
          <a:bodyPr>
            <a:normAutofit fontScale="90000"/>
          </a:bodyPr>
          <a:lstStyle/>
          <a:p>
            <a:pPr>
              <a:defRPr/>
            </a:pPr>
            <a:r>
              <a:rPr lang="en-US" sz="4900" dirty="0">
                <a:ea typeface="ＭＳ Ｐゴシック" pitchFamily="-108" charset="-128"/>
                <a:cs typeface="ＭＳ Ｐゴシック" pitchFamily="-108" charset="-128"/>
              </a:rPr>
              <a:t> </a:t>
            </a:r>
            <a:endParaRPr lang="en-US" sz="3200" dirty="0">
              <a:ea typeface="ＭＳ Ｐゴシック" pitchFamily="-108" charset="-128"/>
              <a:cs typeface="ＭＳ Ｐゴシック" pitchFamily="-108" charset="-128"/>
            </a:endParaRPr>
          </a:p>
        </p:txBody>
      </p:sp>
      <p:graphicFrame>
        <p:nvGraphicFramePr>
          <p:cNvPr id="20483" name="Object 3"/>
          <p:cNvGraphicFramePr>
            <a:graphicFrameLocks noChangeAspect="1"/>
          </p:cNvGraphicFramePr>
          <p:nvPr/>
        </p:nvGraphicFramePr>
        <p:xfrm>
          <a:off x="1878806" y="2372442"/>
          <a:ext cx="5443537" cy="4064000"/>
        </p:xfrm>
        <a:graphic>
          <a:graphicData uri="http://schemas.openxmlformats.org/presentationml/2006/ole">
            <p:oleObj spid="_x0000_s57347" name="Document" r:id="rId4" imgW="37892063" imgH="28292063" progId="Word.Document.12">
              <p:link updateAutomatic="1"/>
            </p:oleObj>
          </a:graphicData>
        </a:graphic>
      </p:graphicFrame>
      <p:sp>
        <p:nvSpPr>
          <p:cNvPr id="5" name="TextBox 4"/>
          <p:cNvSpPr txBox="1"/>
          <p:nvPr/>
        </p:nvSpPr>
        <p:spPr>
          <a:xfrm>
            <a:off x="2995007" y="406400"/>
            <a:ext cx="4327336" cy="830997"/>
          </a:xfrm>
          <a:prstGeom prst="rect">
            <a:avLst/>
          </a:prstGeom>
          <a:noFill/>
        </p:spPr>
        <p:txBody>
          <a:bodyPr wrap="square" rtlCol="0">
            <a:spAutoFit/>
          </a:bodyPr>
          <a:lstStyle/>
          <a:p>
            <a:r>
              <a:rPr lang="en-US" sz="2400" dirty="0" smtClean="0"/>
              <a:t>Assessing Writing at Drexel:   Overview</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for assessment</a:t>
            </a:r>
            <a:endParaRPr lang="en-US" dirty="0"/>
          </a:p>
        </p:txBody>
      </p:sp>
      <p:sp>
        <p:nvSpPr>
          <p:cNvPr id="3" name="Content Placeholder 2"/>
          <p:cNvSpPr>
            <a:spLocks noGrp="1"/>
          </p:cNvSpPr>
          <p:nvPr>
            <p:ph idx="1"/>
          </p:nvPr>
        </p:nvSpPr>
        <p:spPr/>
        <p:txBody>
          <a:bodyPr/>
          <a:lstStyle/>
          <a:p>
            <a:r>
              <a:rPr lang="en-US" dirty="0" smtClean="0"/>
              <a:t>Assessment related to learning goals</a:t>
            </a:r>
          </a:p>
          <a:p>
            <a:pPr lvl="1"/>
            <a:r>
              <a:rPr lang="en-US" dirty="0" smtClean="0"/>
              <a:t>First day/last day writing assessment</a:t>
            </a:r>
            <a:endParaRPr lang="en-US" dirty="0" smtClean="0">
              <a:solidFill>
                <a:srgbClr val="FF0000"/>
              </a:solidFill>
            </a:endParaRPr>
          </a:p>
          <a:p>
            <a:pPr lvl="1"/>
            <a:r>
              <a:rPr lang="en-US" dirty="0" smtClean="0"/>
              <a:t>103 portfolio assessment</a:t>
            </a:r>
          </a:p>
          <a:p>
            <a:pPr lvl="1"/>
            <a:r>
              <a:rPr lang="en-US" dirty="0" smtClean="0"/>
              <a:t>Co-op assessment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Meaning for assessors: First/Last day assessment</a:t>
            </a:r>
            <a:endParaRPr lang="en-US" sz="4800" dirty="0"/>
          </a:p>
        </p:txBody>
      </p:sp>
      <p:sp>
        <p:nvSpPr>
          <p:cNvPr id="3" name="Content Placeholder 2"/>
          <p:cNvSpPr>
            <a:spLocks noGrp="1"/>
          </p:cNvSpPr>
          <p:nvPr>
            <p:ph idx="1"/>
          </p:nvPr>
        </p:nvSpPr>
        <p:spPr/>
        <p:txBody>
          <a:bodyPr>
            <a:normAutofit/>
          </a:bodyPr>
          <a:lstStyle/>
          <a:p>
            <a:r>
              <a:rPr lang="en-US" dirty="0" smtClean="0"/>
              <a:t>We wondered: “Is the FWP meeting its outcomes?” </a:t>
            </a:r>
          </a:p>
          <a:p>
            <a:r>
              <a:rPr lang="en-US" dirty="0" smtClean="0"/>
              <a:t>The answer: Yes, to different degrees. The evidence helped us </a:t>
            </a:r>
            <a:r>
              <a:rPr lang="en-US" i="1" dirty="0" smtClean="0"/>
              <a:t>interact</a:t>
            </a:r>
            <a:r>
              <a:rPr lang="en-US" dirty="0" smtClean="0"/>
              <a:t> with FWP (no dictate)</a:t>
            </a:r>
            <a:endParaRPr lang="en-US" i="1" dirty="0" smtClean="0"/>
          </a:p>
          <a:p>
            <a:pPr marL="349250" lvl="1" indent="0">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Added project</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This task is intended to give your instructor information about how you would go about completing a researched writing task.  You will not be penalized for “wrong” answers; as long as you respond as fully as possible, you will receive credit for the assignment. </a:t>
            </a:r>
            <a:r>
              <a:rPr lang="en-US" dirty="0" smtClean="0"/>
              <a:t>  </a:t>
            </a:r>
            <a:endParaRPr lang="en-US" dirty="0" smtClean="0"/>
          </a:p>
          <a:p>
            <a:r>
              <a:rPr lang="en-US" dirty="0" smtClean="0"/>
              <a:t>What follows is a hypothetical situation in which you are asked to do research and compose a recommendation.  Please do </a:t>
            </a:r>
            <a:r>
              <a:rPr lang="en-US" b="1" dirty="0" smtClean="0"/>
              <a:t>NOT</a:t>
            </a:r>
            <a:r>
              <a:rPr lang="en-US" dirty="0" smtClean="0"/>
              <a:t> write the actual assignment; your job is to </a:t>
            </a:r>
            <a:r>
              <a:rPr lang="en-US" b="1" dirty="0" smtClean="0"/>
              <a:t>DESCRIBE HOW</a:t>
            </a:r>
            <a:r>
              <a:rPr lang="en-US" dirty="0" smtClean="0"/>
              <a:t> you would complete the project, not to write an actual researched recommendation. Please describe in paragraph format and in as much detail as possible the steps you would take to complete this assignment successfully. </a:t>
            </a:r>
          </a:p>
          <a:p>
            <a:r>
              <a:rPr lang="en-US" dirty="0" smtClean="0"/>
              <a:t> </a:t>
            </a:r>
            <a:r>
              <a:rPr lang="en-US" b="1" dirty="0" smtClean="0"/>
              <a:t>TASK</a:t>
            </a:r>
            <a:r>
              <a:rPr lang="en-US" b="1" dirty="0" smtClean="0"/>
              <a:t>:</a:t>
            </a:r>
            <a:r>
              <a:rPr lang="en-US" dirty="0" smtClean="0"/>
              <a:t> Assume that you have been asked to present a researched student perspective to the US Senate budget committee about whether to fund a project from National Aeronautics Space Agency (NASA).  The Senate is attempting to create a balanced budget for 2012, and if they fund NASA’s request to build a rocket that could carry astronauts to Mars, they will have to cut funding to social programs and schools.  NASA argues that funding their project will generate interest in space and increase the number of students who pursue careers in engineering and science. Critics argue that rather than sending tax money to space we should spend it right here at home to create better schools and jobs. Your job is to make a researched recommendation to the budget committee about whether they should fund NASA’s request. Explain how you would compose your project and how you would know if you had completed your project successfully.</a:t>
            </a:r>
            <a:r>
              <a:rPr lang="en-US" dirty="0" smtClean="0"/>
              <a:t>  </a:t>
            </a:r>
            <a:endParaRPr lang="en-US" dirty="0" smtClean="0"/>
          </a:p>
          <a:p>
            <a:r>
              <a:rPr lang="en-US" b="1" dirty="0" smtClean="0"/>
              <a:t>Reminder:</a:t>
            </a:r>
            <a:r>
              <a:rPr lang="en-US" dirty="0" smtClean="0"/>
              <a:t>  Please do </a:t>
            </a:r>
            <a:r>
              <a:rPr lang="en-US" b="1" dirty="0" smtClean="0"/>
              <a:t>NOT</a:t>
            </a:r>
            <a:r>
              <a:rPr lang="en-US" dirty="0" smtClean="0"/>
              <a:t> write the actual assignment; your job is to </a:t>
            </a:r>
            <a:r>
              <a:rPr lang="en-US" b="1" dirty="0" smtClean="0"/>
              <a:t>DESCRIBE HOW</a:t>
            </a:r>
            <a:r>
              <a:rPr lang="en-US" dirty="0" smtClean="0"/>
              <a:t> you would complete the project, not to write an actual researched recommendation.</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image" Target="../media/image15.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Override>
</file>

<file path=ppt/theme/themeOverride2.xml><?xml version="1.0" encoding="utf-8"?>
<a:themeOverride xmlns:a="http://schemas.openxmlformats.org/drawingml/2006/main">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Override>
</file>

<file path=docProps/app.xml><?xml version="1.0" encoding="utf-8"?>
<Properties xmlns="http://schemas.openxmlformats.org/officeDocument/2006/extended-properties" xmlns:vt="http://schemas.openxmlformats.org/officeDocument/2006/docPropsVTypes">
  <Template>Infusion.thmx</Template>
  <TotalTime>3148</TotalTime>
  <Words>1691</Words>
  <Application>Microsoft Macintosh PowerPoint</Application>
  <PresentationFormat>On-screen Show (4:3)</PresentationFormat>
  <Paragraphs>169</Paragraphs>
  <Slides>32</Slides>
  <Notes>5</Notes>
  <HiddenSlides>0</HiddenSlides>
  <MMClips>0</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1</vt:i4>
      </vt:variant>
      <vt:variant>
        <vt:lpstr>Slide Titles</vt:lpstr>
      </vt:variant>
      <vt:variant>
        <vt:i4>32</vt:i4>
      </vt:variant>
    </vt:vector>
  </HeadingPairs>
  <TitlesOfParts>
    <vt:vector size="35" baseType="lpstr">
      <vt:lpstr>Infusion</vt:lpstr>
      <vt:lpstr>???</vt:lpstr>
      <vt:lpstr>Document</vt:lpstr>
      <vt:lpstr>Numbers and Narratives:  Building Quantitative Data and Community</vt:lpstr>
      <vt:lpstr>“Culture of Assessment”</vt:lpstr>
      <vt:lpstr>Creating significant Learning Experiences (L. D. Fink)</vt:lpstr>
      <vt:lpstr>What does this mean for assessments?</vt:lpstr>
      <vt:lpstr>Shall we dance? </vt:lpstr>
      <vt:lpstr> </vt:lpstr>
      <vt:lpstr>Meaning for assessment</vt:lpstr>
      <vt:lpstr>Meaning for assessors: First/Last day assessment</vt:lpstr>
      <vt:lpstr>Value Added project</vt:lpstr>
      <vt:lpstr>What did we learn?</vt:lpstr>
      <vt:lpstr>Meaning for assessors: First/Last day assessment</vt:lpstr>
      <vt:lpstr>Meaning for assessors:  ENGL 103 Portfolio assessment</vt:lpstr>
      <vt:lpstr>ENGL 103 Portfolio task</vt:lpstr>
      <vt:lpstr>What did we learn?</vt:lpstr>
      <vt:lpstr> Comparison of EMI and Non-EMI scores (103 Portfolio scoring) </vt:lpstr>
      <vt:lpstr>Standard setting</vt:lpstr>
      <vt:lpstr>Standard setting results</vt:lpstr>
      <vt:lpstr>Slide 18</vt:lpstr>
      <vt:lpstr>Meaning for assessors:  ENGL 103 Portfolio assessment</vt:lpstr>
      <vt:lpstr>Meaning for assessors:  ENGL 103 Portfolio assessment</vt:lpstr>
      <vt:lpstr>Meaning for assessors:  ENGL 103 Portfolio assessment</vt:lpstr>
      <vt:lpstr>Meaning for assessors:  Co-op assessment</vt:lpstr>
      <vt:lpstr>Co-op reflective analysis</vt:lpstr>
      <vt:lpstr>What did we learn?  (2010) n=890</vt:lpstr>
      <vt:lpstr>What did we learn? (2011) n=1640</vt:lpstr>
      <vt:lpstr>Language/clarity</vt:lpstr>
      <vt:lpstr>Meaning for assessors:  Co-op assessment</vt:lpstr>
      <vt:lpstr>Meaning for assessors:  Co-op assessment</vt:lpstr>
      <vt:lpstr>Meaning for assessors:  Co-op assessment</vt:lpstr>
      <vt:lpstr>Interactive activity</vt:lpstr>
      <vt:lpstr>Final reflection</vt:lpstr>
      <vt:lpstr>Comments? Questions?</vt:lpstr>
    </vt:vector>
  </TitlesOfParts>
  <Company>Drexel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people behind the Assesment</dc:title>
  <dc:creator>Karen</dc:creator>
  <cp:lastModifiedBy>Karen</cp:lastModifiedBy>
  <cp:revision>89</cp:revision>
  <cp:lastPrinted>2014-08-26T21:12:06Z</cp:lastPrinted>
  <dcterms:created xsi:type="dcterms:W3CDTF">2014-09-09T01:14:24Z</dcterms:created>
  <dcterms:modified xsi:type="dcterms:W3CDTF">2014-09-10T12:37:56Z</dcterms:modified>
</cp:coreProperties>
</file>