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30.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31.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drawings/drawing1.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5" r:id="rId3"/>
    <p:sldMasterId id="2147483687" r:id="rId4"/>
  </p:sldMasterIdLst>
  <p:notesMasterIdLst>
    <p:notesMasterId r:id="rId71"/>
  </p:notesMasterIdLst>
  <p:handoutMasterIdLst>
    <p:handoutMasterId r:id="rId72"/>
  </p:handoutMasterIdLst>
  <p:sldIdLst>
    <p:sldId id="337" r:id="rId5"/>
    <p:sldId id="341" r:id="rId6"/>
    <p:sldId id="284" r:id="rId7"/>
    <p:sldId id="283" r:id="rId8"/>
    <p:sldId id="285" r:id="rId9"/>
    <p:sldId id="286" r:id="rId10"/>
    <p:sldId id="259" r:id="rId11"/>
    <p:sldId id="282" r:id="rId12"/>
    <p:sldId id="261" r:id="rId13"/>
    <p:sldId id="275" r:id="rId14"/>
    <p:sldId id="272" r:id="rId15"/>
    <p:sldId id="273" r:id="rId16"/>
    <p:sldId id="276" r:id="rId17"/>
    <p:sldId id="278" r:id="rId18"/>
    <p:sldId id="279" r:id="rId19"/>
    <p:sldId id="280" r:id="rId20"/>
    <p:sldId id="287" r:id="rId21"/>
    <p:sldId id="339"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40" r:id="rId38"/>
    <p:sldId id="304" r:id="rId39"/>
    <p:sldId id="305" r:id="rId40"/>
    <p:sldId id="306" r:id="rId41"/>
    <p:sldId id="307" r:id="rId42"/>
    <p:sldId id="308" r:id="rId43"/>
    <p:sldId id="309" r:id="rId44"/>
    <p:sldId id="310" r:id="rId45"/>
    <p:sldId id="311" r:id="rId46"/>
    <p:sldId id="312" r:id="rId47"/>
    <p:sldId id="313" r:id="rId48"/>
    <p:sldId id="314" r:id="rId49"/>
    <p:sldId id="315" r:id="rId50"/>
    <p:sldId id="316" r:id="rId51"/>
    <p:sldId id="317" r:id="rId52"/>
    <p:sldId id="318" r:id="rId53"/>
    <p:sldId id="342" r:id="rId54"/>
    <p:sldId id="322" r:id="rId55"/>
    <p:sldId id="323" r:id="rId56"/>
    <p:sldId id="324" r:id="rId57"/>
    <p:sldId id="325" r:id="rId58"/>
    <p:sldId id="326" r:id="rId59"/>
    <p:sldId id="327" r:id="rId60"/>
    <p:sldId id="328" r:id="rId61"/>
    <p:sldId id="329" r:id="rId62"/>
    <p:sldId id="330" r:id="rId63"/>
    <p:sldId id="331" r:id="rId64"/>
    <p:sldId id="332" r:id="rId65"/>
    <p:sldId id="333" r:id="rId66"/>
    <p:sldId id="334" r:id="rId67"/>
    <p:sldId id="335" r:id="rId68"/>
    <p:sldId id="336" r:id="rId69"/>
    <p:sldId id="344"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CCF1E"/>
    <a:srgbClr val="0B2B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80" d="100"/>
          <a:sy n="80" d="100"/>
        </p:scale>
        <p:origin x="-1816" y="-104"/>
      </p:cViewPr>
      <p:guideLst>
        <p:guide orient="horz" pos="1797"/>
        <p:guide pos="2880"/>
      </p:guideLst>
    </p:cSldViewPr>
  </p:slideViewPr>
  <p:notesTextViewPr>
    <p:cViewPr>
      <p:scale>
        <a:sx n="100" d="100"/>
        <a:sy n="100" d="100"/>
      </p:scale>
      <p:origin x="0" y="0"/>
    </p:cViewPr>
  </p:notesTextViewPr>
  <p:sorterViewPr>
    <p:cViewPr>
      <p:scale>
        <a:sx n="66" d="100"/>
        <a:sy n="66" d="100"/>
      </p:scale>
      <p:origin x="0" y="38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slide" Target="slides/slide66.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oleObject" Target="file:///C:\Users\jkb28\Documents\2014%20Assessment%20Conference\Have%20You%20Hugged%20Your%20Assessment%20Professional%20Today.xlsx" TargetMode="External"/><Relationship Id="rId3"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Students </a:t>
            </a:r>
            <a:r>
              <a:rPr lang="en-US" dirty="0" smtClean="0"/>
              <a:t>Scores 2010- 2014 </a:t>
            </a:r>
            <a:endParaRPr lang="en-US" dirty="0"/>
          </a:p>
        </c:rich>
      </c:tx>
      <c:layout>
        <c:manualLayout>
          <c:xMode val="edge"/>
          <c:yMode val="edge"/>
          <c:x val="0.283986486486487"/>
          <c:y val="0.0140845070422535"/>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0940315315315315"/>
          <c:y val="0.155090939336808"/>
          <c:w val="0.82545045045045"/>
          <c:h val="0.754466008650327"/>
        </c:manualLayout>
      </c:layout>
      <c:pie3DChart>
        <c:varyColors val="1"/>
        <c:ser>
          <c:idx val="0"/>
          <c:order val="0"/>
          <c:tx>
            <c:strRef>
              <c:f>Sheet1!$B$1</c:f>
              <c:strCache>
                <c:ptCount val="1"/>
                <c:pt idx="0">
                  <c:v>Scores</c:v>
                </c:pt>
              </c:strCache>
            </c:strRef>
          </c:tx>
          <c:explosion val="34"/>
          <c:dLbls>
            <c:dLbl>
              <c:idx val="0"/>
              <c:layout>
                <c:manualLayout>
                  <c:x val="-0.180574146981627"/>
                  <c:y val="-0.23785608665114"/>
                </c:manualLayout>
              </c:layout>
              <c:tx>
                <c:rich>
                  <a:bodyPr/>
                  <a:lstStyle/>
                  <a:p>
                    <a:r>
                      <a:rPr lang="en-US" b="1" dirty="0"/>
                      <a:t>Average or Above
84%</a:t>
                    </a:r>
                  </a:p>
                </c:rich>
              </c:tx>
              <c:showLegendKey val="0"/>
              <c:showVal val="0"/>
              <c:showCatName val="1"/>
              <c:showSerName val="0"/>
              <c:showPercent val="1"/>
              <c:showBubbleSize val="0"/>
            </c:dLbl>
            <c:dLbl>
              <c:idx val="1"/>
              <c:layout>
                <c:manualLayout>
                  <c:x val="-0.0280036532595588"/>
                  <c:y val="-0.0164655650438061"/>
                </c:manualLayout>
              </c:layout>
              <c:showLegendKey val="0"/>
              <c:showVal val="0"/>
              <c:showCatName val="1"/>
              <c:showSerName val="0"/>
              <c:showPercent val="1"/>
              <c:showBubbleSize val="0"/>
            </c:dLbl>
            <c:dLbl>
              <c:idx val="2"/>
              <c:layout>
                <c:manualLayout>
                  <c:x val="0.115929807760516"/>
                  <c:y val="0.0580202210639163"/>
                </c:manualLayout>
              </c:layout>
              <c:showLegendKey val="0"/>
              <c:showVal val="0"/>
              <c:showCatName val="1"/>
              <c:showSerName val="0"/>
              <c:showPercent val="1"/>
              <c:showBubbleSize val="0"/>
            </c:dLbl>
            <c:dLbl>
              <c:idx val="3"/>
              <c:tx>
                <c:rich>
                  <a:bodyPr/>
                  <a:lstStyle/>
                  <a:p>
                    <a:r>
                      <a:rPr lang="en-US" dirty="0"/>
                      <a:t>Below Average</a:t>
                    </a:r>
                    <a:r>
                      <a:rPr lang="en-US"/>
                      <a:t>
</a:t>
                    </a:r>
                    <a:r>
                      <a:rPr lang="en-US" smtClean="0"/>
                      <a:t>15%</a:t>
                    </a:r>
                    <a:endParaRPr lang="en-US" dirty="0"/>
                  </a:p>
                </c:rich>
              </c:tx>
              <c:showLegendKey val="0"/>
              <c:showVal val="0"/>
              <c:showCatName val="1"/>
              <c:showSerName val="0"/>
              <c:showPercent val="1"/>
              <c:showBubbleSize val="0"/>
            </c:dLbl>
            <c:dLbl>
              <c:idx val="4"/>
              <c:layout>
                <c:manualLayout>
                  <c:x val="0.0694657551252039"/>
                  <c:y val="-0.00907618941998448"/>
                </c:manualLayout>
              </c:layout>
              <c:tx>
                <c:rich>
                  <a:bodyPr/>
                  <a:lstStyle/>
                  <a:p>
                    <a:r>
                      <a:rPr lang="en-US" dirty="0" smtClean="0"/>
                      <a:t>Failing </a:t>
                    </a:r>
                    <a:r>
                      <a:rPr lang="en-US" dirty="0"/>
                      <a:t>
</a:t>
                    </a:r>
                    <a:r>
                      <a:rPr lang="en-US" dirty="0" smtClean="0"/>
                      <a:t>3%</a:t>
                    </a:r>
                    <a:endParaRPr lang="en-US" dirty="0"/>
                  </a:p>
                </c:rich>
              </c:tx>
              <c:showLegendKey val="0"/>
              <c:showVal val="0"/>
              <c:showCatName val="1"/>
              <c:showSerName val="0"/>
              <c:showPercent val="1"/>
              <c:showBubbleSize val="0"/>
            </c:dLbl>
            <c:showLegendKey val="0"/>
            <c:showVal val="0"/>
            <c:showCatName val="1"/>
            <c:showSerName val="0"/>
            <c:showPercent val="1"/>
            <c:showBubbleSize val="0"/>
            <c:showLeaderLines val="1"/>
          </c:dLbls>
          <c:cat>
            <c:strRef>
              <c:f>Sheet1!$A$2:$A$4</c:f>
              <c:strCache>
                <c:ptCount val="3"/>
                <c:pt idx="0">
                  <c:v>Average or Above</c:v>
                </c:pt>
                <c:pt idx="1">
                  <c:v>Below Average</c:v>
                </c:pt>
                <c:pt idx="2">
                  <c:v>Not Passing</c:v>
                </c:pt>
              </c:strCache>
            </c:strRef>
          </c:cat>
          <c:val>
            <c:numRef>
              <c:f>Sheet1!$B$2:$B$4</c:f>
              <c:numCache>
                <c:formatCode>General</c:formatCode>
                <c:ptCount val="3"/>
                <c:pt idx="0">
                  <c:v>84.0</c:v>
                </c:pt>
                <c:pt idx="1">
                  <c:v>14.0</c:v>
                </c:pt>
                <c:pt idx="2">
                  <c:v>2.0</c:v>
                </c:pt>
              </c:numCache>
            </c:numRef>
          </c:val>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Worthwhile </a:t>
            </a:r>
            <a:r>
              <a:rPr lang="en-US" dirty="0"/>
              <a:t>Experience</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34769995855781"/>
          <c:y val="0.300171532427067"/>
          <c:w val="0.805872419914518"/>
          <c:h val="0.632771310789047"/>
        </c:manualLayout>
      </c:layout>
      <c:pie3DChart>
        <c:varyColors val="1"/>
        <c:ser>
          <c:idx val="0"/>
          <c:order val="0"/>
          <c:tx>
            <c:strRef>
              <c:f>Sheet1!$B$1</c:f>
              <c:strCache>
                <c:ptCount val="1"/>
                <c:pt idx="0">
                  <c:v>Worthwhile Experience</c:v>
                </c:pt>
              </c:strCache>
            </c:strRef>
          </c:tx>
          <c:explosion val="2"/>
          <c:dLbls>
            <c:dLbl>
              <c:idx val="0"/>
              <c:layout>
                <c:manualLayout>
                  <c:x val="-0.20543300901213"/>
                  <c:y val="-0.191800702840304"/>
                </c:manualLayout>
              </c:layout>
              <c:showLegendKey val="0"/>
              <c:showVal val="0"/>
              <c:showCatName val="1"/>
              <c:showSerName val="0"/>
              <c:showPercent val="1"/>
              <c:showBubbleSize val="0"/>
            </c:dLbl>
            <c:dLbl>
              <c:idx val="1"/>
              <c:layout>
                <c:manualLayout>
                  <c:x val="-0.0290815297734288"/>
                  <c:y val="-0.0492415144618677"/>
                </c:manualLayout>
              </c:layout>
              <c:showLegendKey val="0"/>
              <c:showVal val="0"/>
              <c:showCatName val="1"/>
              <c:showSerName val="0"/>
              <c:showPercent val="1"/>
              <c:showBubbleSize val="0"/>
            </c:dLbl>
            <c:dLbl>
              <c:idx val="2"/>
              <c:layout>
                <c:manualLayout>
                  <c:x val="0.385355691496929"/>
                  <c:y val="0.0574493502642919"/>
                </c:manualLayout>
              </c:layout>
              <c:showLegendKey val="0"/>
              <c:showVal val="0"/>
              <c:showCatName val="1"/>
              <c:showSerName val="0"/>
              <c:showPercent val="1"/>
              <c:showBubbleSize val="0"/>
            </c:dLbl>
            <c:txPr>
              <a:bodyPr/>
              <a:lstStyle/>
              <a:p>
                <a:pPr>
                  <a:defRPr b="1"/>
                </a:pPr>
                <a:endParaRPr lang="en-US"/>
              </a:p>
            </c:txPr>
            <c:showLegendKey val="0"/>
            <c:showVal val="0"/>
            <c:showCatName val="1"/>
            <c:showSerName val="0"/>
            <c:showPercent val="1"/>
            <c:showBubbleSize val="0"/>
            <c:showLeaderLines val="1"/>
          </c:dLbls>
          <c:cat>
            <c:strRef>
              <c:f>Sheet1!$A$2:$A$3</c:f>
              <c:strCache>
                <c:ptCount val="2"/>
                <c:pt idx="0">
                  <c:v>Very</c:v>
                </c:pt>
                <c:pt idx="1">
                  <c:v>Somewhat</c:v>
                </c:pt>
              </c:strCache>
            </c:strRef>
          </c:cat>
          <c:val>
            <c:numRef>
              <c:f>Sheet1!$B$2:$B$3</c:f>
              <c:numCache>
                <c:formatCode>0%</c:formatCode>
                <c:ptCount val="2"/>
                <c:pt idx="0">
                  <c:v>0.78</c:v>
                </c:pt>
                <c:pt idx="1">
                  <c:v>0.22</c:v>
                </c:pt>
              </c:numCache>
            </c:numRef>
          </c:val>
        </c:ser>
        <c:ser>
          <c:idx val="1"/>
          <c:order val="1"/>
          <c:tx>
            <c:strRef>
              <c:f>Sheet1!$C$1</c:f>
              <c:strCache>
                <c:ptCount val="1"/>
                <c:pt idx="0">
                  <c:v>le Experience </c:v>
                </c:pt>
              </c:strCache>
            </c:strRef>
          </c:tx>
          <c:dLbls>
            <c:showLegendKey val="0"/>
            <c:showVal val="0"/>
            <c:showCatName val="1"/>
            <c:showSerName val="0"/>
            <c:showPercent val="1"/>
            <c:showBubbleSize val="0"/>
            <c:showLeaderLines val="1"/>
          </c:dLbls>
          <c:cat>
            <c:strRef>
              <c:f>Sheet1!$A$2:$A$3</c:f>
              <c:strCache>
                <c:ptCount val="2"/>
                <c:pt idx="0">
                  <c:v>Very</c:v>
                </c:pt>
                <c:pt idx="1">
                  <c:v>Somewhat</c:v>
                </c:pt>
              </c:strCache>
            </c:strRef>
          </c:cat>
          <c:val>
            <c:numRef>
              <c:f>Sheet1!$C$2:$C$3</c:f>
              <c:numCache>
                <c:formatCode>General</c:formatCode>
                <c:ptCount val="2"/>
              </c:numCache>
            </c:numRef>
          </c:val>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0939464170752241"/>
          <c:y val="0.292336890413053"/>
          <c:w val="0.805817857673451"/>
          <c:h val="0.704339469766916"/>
        </c:manualLayout>
      </c:layout>
      <c:pie3DChart>
        <c:varyColors val="1"/>
        <c:ser>
          <c:idx val="0"/>
          <c:order val="0"/>
          <c:tx>
            <c:strRef>
              <c:f>Sheet1!$B$1</c:f>
              <c:strCache>
                <c:ptCount val="1"/>
                <c:pt idx="0">
                  <c:v>Would do this again</c:v>
                </c:pt>
              </c:strCache>
            </c:strRef>
          </c:tx>
          <c:explosion val="5"/>
          <c:dLbls>
            <c:dLbl>
              <c:idx val="0"/>
              <c:layout>
                <c:manualLayout>
                  <c:x val="-0.110748526717179"/>
                  <c:y val="-0.244204304924849"/>
                </c:manualLayout>
              </c:layout>
              <c:tx>
                <c:rich>
                  <a:bodyPr/>
                  <a:lstStyle/>
                  <a:p>
                    <a:r>
                      <a:rPr lang="en-US" b="1" dirty="0"/>
                      <a:t>Yes
</a:t>
                    </a:r>
                    <a:r>
                      <a:rPr lang="en-US" b="1" dirty="0" smtClean="0"/>
                      <a:t>90%</a:t>
                    </a:r>
                    <a:endParaRPr lang="en-US" b="1" dirty="0"/>
                  </a:p>
                </c:rich>
              </c:tx>
              <c:showLegendKey val="0"/>
              <c:showVal val="0"/>
              <c:showCatName val="1"/>
              <c:showSerName val="0"/>
              <c:showPercent val="1"/>
              <c:showBubbleSize val="0"/>
            </c:dLbl>
            <c:dLbl>
              <c:idx val="1"/>
              <c:layout>
                <c:manualLayout>
                  <c:x val="0.00102931709008072"/>
                  <c:y val="-0.0584217369184677"/>
                </c:manualLayout>
              </c:layout>
              <c:showLegendKey val="0"/>
              <c:showVal val="0"/>
              <c:showCatName val="1"/>
              <c:showSerName val="0"/>
              <c:showPercent val="1"/>
              <c:showBubbleSize val="0"/>
            </c:dLbl>
            <c:dLbl>
              <c:idx val="2"/>
              <c:layout>
                <c:manualLayout>
                  <c:x val="0.265959243302134"/>
                  <c:y val="0.024716626992352"/>
                </c:manualLayout>
              </c:layout>
              <c:showLegendKey val="0"/>
              <c:showVal val="0"/>
              <c:showCatName val="1"/>
              <c:showSerName val="0"/>
              <c:showPercent val="1"/>
              <c:showBubbleSize val="0"/>
            </c:dLbl>
            <c:showLegendKey val="0"/>
            <c:showVal val="0"/>
            <c:showCatName val="1"/>
            <c:showSerName val="0"/>
            <c:showPercent val="1"/>
            <c:showBubbleSize val="0"/>
            <c:showLeaderLines val="1"/>
          </c:dLbls>
          <c:cat>
            <c:strRef>
              <c:f>Sheet1!$A$2:$A$4</c:f>
              <c:strCache>
                <c:ptCount val="3"/>
                <c:pt idx="0">
                  <c:v>Yes</c:v>
                </c:pt>
                <c:pt idx="1">
                  <c:v>No</c:v>
                </c:pt>
                <c:pt idx="2">
                  <c:v>Extra Credit</c:v>
                </c:pt>
              </c:strCache>
            </c:strRef>
          </c:cat>
          <c:val>
            <c:numRef>
              <c:f>Sheet1!$B$2:$B$4</c:f>
              <c:numCache>
                <c:formatCode>General</c:formatCode>
                <c:ptCount val="3"/>
                <c:pt idx="0">
                  <c:v>90.0</c:v>
                </c:pt>
                <c:pt idx="1">
                  <c:v>1.0</c:v>
                </c:pt>
                <c:pt idx="2">
                  <c:v>9.0</c:v>
                </c:pt>
              </c:numCache>
            </c:numRef>
          </c:val>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0970637900427411"/>
          <c:y val="0.250254522272107"/>
          <c:w val="0.877798739415232"/>
          <c:h val="0.749745477727893"/>
        </c:manualLayout>
      </c:layout>
      <c:pie3DChart>
        <c:varyColors val="1"/>
        <c:ser>
          <c:idx val="0"/>
          <c:order val="0"/>
          <c:tx>
            <c:strRef>
              <c:f>Sheet1!$B$1</c:f>
              <c:strCache>
                <c:ptCount val="1"/>
                <c:pt idx="0">
                  <c:v>Students Learned Great Deal</c:v>
                </c:pt>
              </c:strCache>
            </c:strRef>
          </c:tx>
          <c:explosion val="24"/>
          <c:dPt>
            <c:idx val="0"/>
            <c:bubble3D val="0"/>
            <c:explosion val="39"/>
          </c:dPt>
          <c:dLbls>
            <c:dLbl>
              <c:idx val="0"/>
              <c:layout>
                <c:manualLayout>
                  <c:x val="-0.140639446777715"/>
                  <c:y val="-0.155512780855211"/>
                </c:manualLayout>
              </c:layout>
              <c:showLegendKey val="0"/>
              <c:showVal val="0"/>
              <c:showCatName val="1"/>
              <c:showSerName val="0"/>
              <c:showPercent val="1"/>
              <c:showBubbleSize val="0"/>
            </c:dLbl>
            <c:dLbl>
              <c:idx val="1"/>
              <c:layout>
                <c:manualLayout>
                  <c:x val="0.0803795362186168"/>
                  <c:y val="0.268775781266165"/>
                </c:manualLayout>
              </c:layout>
              <c:tx>
                <c:rich>
                  <a:bodyPr/>
                  <a:lstStyle/>
                  <a:p>
                    <a:r>
                      <a:rPr lang="en-US" b="1" dirty="0" smtClean="0"/>
                      <a:t>Some</a:t>
                    </a:r>
                    <a:r>
                      <a:rPr lang="en-US" b="1" dirty="0"/>
                      <a:t>
</a:t>
                    </a:r>
                    <a:r>
                      <a:rPr lang="en-US" b="1" dirty="0" smtClean="0"/>
                      <a:t>23%</a:t>
                    </a:r>
                    <a:endParaRPr lang="en-US" dirty="0"/>
                  </a:p>
                </c:rich>
              </c:tx>
              <c:showLegendKey val="0"/>
              <c:showVal val="0"/>
              <c:showCatName val="1"/>
              <c:showSerName val="0"/>
              <c:showPercent val="1"/>
              <c:showBubbleSize val="0"/>
            </c:dLbl>
            <c:dLbl>
              <c:idx val="2"/>
              <c:layout>
                <c:manualLayout>
                  <c:x val="0.197625795597231"/>
                  <c:y val="0.0763923029636162"/>
                </c:manualLayout>
              </c:layout>
              <c:showLegendKey val="0"/>
              <c:showVal val="0"/>
              <c:showCatName val="1"/>
              <c:showSerName val="0"/>
              <c:showPercent val="1"/>
              <c:showBubbleSize val="0"/>
            </c:dLbl>
            <c:txPr>
              <a:bodyPr/>
              <a:lstStyle/>
              <a:p>
                <a:pPr>
                  <a:defRPr b="1"/>
                </a:pPr>
                <a:endParaRPr lang="en-US"/>
              </a:p>
            </c:txPr>
            <c:showLegendKey val="0"/>
            <c:showVal val="0"/>
            <c:showCatName val="1"/>
            <c:showSerName val="0"/>
            <c:showPercent val="1"/>
            <c:showBubbleSize val="0"/>
            <c:showLeaderLines val="1"/>
          </c:dLbls>
          <c:cat>
            <c:strRef>
              <c:f>Sheet1!$A$2:$A$4</c:f>
              <c:strCache>
                <c:ptCount val="3"/>
                <c:pt idx="0">
                  <c:v>Yes</c:v>
                </c:pt>
                <c:pt idx="1">
                  <c:v>Some</c:v>
                </c:pt>
                <c:pt idx="2">
                  <c:v>Not Much</c:v>
                </c:pt>
              </c:strCache>
            </c:strRef>
          </c:cat>
          <c:val>
            <c:numRef>
              <c:f>Sheet1!$B$2:$B$4</c:f>
              <c:numCache>
                <c:formatCode>General</c:formatCode>
                <c:ptCount val="3"/>
                <c:pt idx="0">
                  <c:v>73.0</c:v>
                </c:pt>
                <c:pt idx="1">
                  <c:v>23.0</c:v>
                </c:pt>
                <c:pt idx="2">
                  <c:v>4.0</c:v>
                </c:pt>
              </c:numCache>
            </c:numRef>
          </c:val>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34826920219878"/>
          <c:y val="0.35647581122982"/>
          <c:w val="0.664308423711187"/>
          <c:h val="0.516645416308133"/>
        </c:manualLayout>
      </c:layout>
      <c:pie3DChart>
        <c:varyColors val="1"/>
        <c:ser>
          <c:idx val="0"/>
          <c:order val="0"/>
          <c:tx>
            <c:strRef>
              <c:f>Sheet1!$B$1</c:f>
              <c:strCache>
                <c:ptCount val="1"/>
                <c:pt idx="0">
                  <c:v>Recognition for Better Students</c:v>
                </c:pt>
              </c:strCache>
            </c:strRef>
          </c:tx>
          <c:explosion val="25"/>
          <c:dLbls>
            <c:dLbl>
              <c:idx val="0"/>
              <c:layout>
                <c:manualLayout>
                  <c:x val="-0.12956114595845"/>
                  <c:y val="-0.225422449793961"/>
                </c:manualLayout>
              </c:layout>
              <c:tx>
                <c:rich>
                  <a:bodyPr/>
                  <a:lstStyle/>
                  <a:p>
                    <a:r>
                      <a:rPr lang="en-US" b="1" dirty="0" smtClean="0"/>
                      <a:t>Yes 92</a:t>
                    </a:r>
                    <a:r>
                      <a:rPr lang="en-US" b="1" dirty="0"/>
                      <a:t>%</a:t>
                    </a:r>
                  </a:p>
                </c:rich>
              </c:tx>
              <c:showLegendKey val="0"/>
              <c:showVal val="0"/>
              <c:showCatName val="1"/>
              <c:showSerName val="0"/>
              <c:showPercent val="1"/>
              <c:showBubbleSize val="0"/>
            </c:dLbl>
            <c:dLbl>
              <c:idx val="1"/>
              <c:layout>
                <c:manualLayout>
                  <c:x val="0.0475747364206593"/>
                  <c:y val="-0.0267609153441035"/>
                </c:manualLayout>
              </c:layout>
              <c:showLegendKey val="0"/>
              <c:showVal val="0"/>
              <c:showCatName val="1"/>
              <c:showSerName val="0"/>
              <c:showPercent val="1"/>
              <c:showBubbleSize val="0"/>
            </c:dLbl>
            <c:dLbl>
              <c:idx val="2"/>
              <c:layout>
                <c:manualLayout>
                  <c:x val="0.140963343565105"/>
                  <c:y val="0.0475258487517137"/>
                </c:manualLayout>
              </c:layout>
              <c:showLegendKey val="0"/>
              <c:showVal val="0"/>
              <c:showCatName val="1"/>
              <c:showSerName val="0"/>
              <c:showPercent val="1"/>
              <c:showBubbleSize val="0"/>
            </c:dLbl>
            <c:txPr>
              <a:bodyPr/>
              <a:lstStyle/>
              <a:p>
                <a:pPr>
                  <a:defRPr b="1"/>
                </a:pPr>
                <a:endParaRPr lang="en-US"/>
              </a:p>
            </c:txPr>
            <c:showLegendKey val="0"/>
            <c:showVal val="0"/>
            <c:showCatName val="1"/>
            <c:showSerName val="0"/>
            <c:showPercent val="1"/>
            <c:showBubbleSize val="0"/>
            <c:showLeaderLines val="1"/>
          </c:dLbls>
          <c:cat>
            <c:strRef>
              <c:f>Sheet1!$A$2:$A$3</c:f>
              <c:strCache>
                <c:ptCount val="2"/>
                <c:pt idx="0">
                  <c:v>Yes</c:v>
                </c:pt>
                <c:pt idx="1">
                  <c:v>Some</c:v>
                </c:pt>
              </c:strCache>
            </c:strRef>
          </c:cat>
          <c:val>
            <c:numRef>
              <c:f>Sheet1!$B$2:$B$3</c:f>
              <c:numCache>
                <c:formatCode>General</c:formatCode>
                <c:ptCount val="2"/>
                <c:pt idx="0">
                  <c:v>91.0</c:v>
                </c:pt>
                <c:pt idx="1">
                  <c:v>9.0</c:v>
                </c:pt>
              </c:numCache>
            </c:numRef>
          </c:val>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Useful as Direct </a:t>
            </a:r>
            <a:r>
              <a:rPr lang="en-US" dirty="0" smtClean="0"/>
              <a:t>Assessment of Students’ Oral</a:t>
            </a:r>
            <a:r>
              <a:rPr lang="en-US" baseline="0" dirty="0" smtClean="0"/>
              <a:t> and Written Skills</a:t>
            </a:r>
            <a:endParaRPr lang="en-US" dirty="0"/>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0557432432432433"/>
          <c:y val="0.257271080551551"/>
          <c:w val="0.811936936936937"/>
          <c:h val="0.742728919448449"/>
        </c:manualLayout>
      </c:layout>
      <c:pie3DChart>
        <c:varyColors val="1"/>
        <c:ser>
          <c:idx val="0"/>
          <c:order val="0"/>
          <c:tx>
            <c:strRef>
              <c:f>Sheet1!$B$1</c:f>
              <c:strCache>
                <c:ptCount val="1"/>
                <c:pt idx="0">
                  <c:v>Useful as Direct Assessment</c:v>
                </c:pt>
              </c:strCache>
            </c:strRef>
          </c:tx>
          <c:explosion val="25"/>
          <c:dLbls>
            <c:dLbl>
              <c:idx val="0"/>
              <c:layout>
                <c:manualLayout>
                  <c:x val="-0.11917961268355"/>
                  <c:y val="-0.228381575542494"/>
                </c:manualLayout>
              </c:layout>
              <c:tx>
                <c:rich>
                  <a:bodyPr/>
                  <a:lstStyle/>
                  <a:p>
                    <a:r>
                      <a:rPr lang="en-US" b="1" dirty="0"/>
                      <a:t>Very
</a:t>
                    </a:r>
                    <a:r>
                      <a:rPr lang="en-US" b="1" dirty="0" smtClean="0"/>
                      <a:t>91%</a:t>
                    </a:r>
                    <a:endParaRPr lang="en-US" b="1" dirty="0"/>
                  </a:p>
                </c:rich>
              </c:tx>
              <c:showLegendKey val="0"/>
              <c:showVal val="0"/>
              <c:showCatName val="1"/>
              <c:showSerName val="0"/>
              <c:showPercent val="1"/>
              <c:showBubbleSize val="0"/>
            </c:dLbl>
            <c:dLbl>
              <c:idx val="1"/>
              <c:layout/>
              <c:tx>
                <c:rich>
                  <a:bodyPr/>
                  <a:lstStyle/>
                  <a:p>
                    <a:r>
                      <a:rPr lang="en-US" dirty="0" smtClean="0"/>
                      <a:t>Some</a:t>
                    </a:r>
                    <a:r>
                      <a:rPr lang="en-US" dirty="0"/>
                      <a:t>
</a:t>
                    </a:r>
                    <a:r>
                      <a:rPr lang="en-US" dirty="0" smtClean="0"/>
                      <a:t>9%</a:t>
                    </a:r>
                    <a:endParaRPr lang="en-US" dirty="0"/>
                  </a:p>
                </c:rich>
              </c:tx>
              <c:showLegendKey val="0"/>
              <c:showVal val="0"/>
              <c:showCatName val="1"/>
              <c:showSerName val="0"/>
              <c:showPercent val="1"/>
              <c:showBubbleSize val="0"/>
            </c:dLbl>
            <c:showLegendKey val="0"/>
            <c:showVal val="0"/>
            <c:showCatName val="1"/>
            <c:showSerName val="0"/>
            <c:showPercent val="1"/>
            <c:showBubbleSize val="0"/>
            <c:showLeaderLines val="1"/>
          </c:dLbls>
          <c:cat>
            <c:strRef>
              <c:f>Sheet1!$A$2:$A$3</c:f>
              <c:strCache>
                <c:ptCount val="2"/>
                <c:pt idx="0">
                  <c:v>Very</c:v>
                </c:pt>
                <c:pt idx="1">
                  <c:v>Somewhat</c:v>
                </c:pt>
              </c:strCache>
            </c:strRef>
          </c:cat>
          <c:val>
            <c:numRef>
              <c:f>Sheet1!$B$2:$B$3</c:f>
              <c:numCache>
                <c:formatCode>General</c:formatCode>
                <c:ptCount val="2"/>
                <c:pt idx="0">
                  <c:v>91.0</c:v>
                </c:pt>
                <c:pt idx="1">
                  <c:v>9.0</c:v>
                </c:pt>
              </c:numCache>
            </c:numRef>
          </c:val>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First-Year Students Who Report Taking Remedial Classes</a:t>
            </a:r>
            <a:endParaRPr lang="en-US" dirty="0"/>
          </a:p>
        </c:rich>
      </c:tx>
      <c:layout>
        <c:manualLayout>
          <c:xMode val="edge"/>
          <c:yMode val="edge"/>
          <c:x val="0.175208231398211"/>
          <c:y val="0.0035460983006371"/>
        </c:manualLayout>
      </c:layout>
      <c:overlay val="0"/>
    </c:title>
    <c:autoTitleDeleted val="0"/>
    <c:plotArea>
      <c:layout>
        <c:manualLayout>
          <c:layoutTarget val="inner"/>
          <c:xMode val="edge"/>
          <c:yMode val="edge"/>
          <c:x val="0.0935624766905151"/>
          <c:y val="0.185663375868829"/>
          <c:w val="0.891797526388155"/>
          <c:h val="0.656299029346337"/>
        </c:manualLayout>
      </c:layout>
      <c:barChart>
        <c:barDir val="col"/>
        <c:grouping val="clustered"/>
        <c:varyColors val="0"/>
        <c:ser>
          <c:idx val="0"/>
          <c:order val="0"/>
          <c:tx>
            <c:strRef>
              <c:f>Sheet2!$C$3</c:f>
              <c:strCache>
                <c:ptCount val="1"/>
                <c:pt idx="0">
                  <c:v>Percent of students</c:v>
                </c:pt>
              </c:strCache>
            </c:strRef>
          </c:tx>
          <c:invertIfNegative val="0"/>
          <c:cat>
            <c:strRef>
              <c:f>Sheet2!$B$4:$B$6</c:f>
              <c:strCache>
                <c:ptCount val="3"/>
                <c:pt idx="0">
                  <c:v>Not-for-profit, four-year</c:v>
                </c:pt>
                <c:pt idx="1">
                  <c:v>Public, four-year</c:v>
                </c:pt>
                <c:pt idx="2">
                  <c:v>Public, two-year</c:v>
                </c:pt>
              </c:strCache>
            </c:strRef>
          </c:cat>
          <c:val>
            <c:numRef>
              <c:f>Sheet2!$C$4:$C$6</c:f>
              <c:numCache>
                <c:formatCode>General</c:formatCode>
                <c:ptCount val="3"/>
                <c:pt idx="0">
                  <c:v>15.0</c:v>
                </c:pt>
                <c:pt idx="1">
                  <c:v>21.0</c:v>
                </c:pt>
                <c:pt idx="2">
                  <c:v>24.0</c:v>
                </c:pt>
              </c:numCache>
            </c:numRef>
          </c:val>
        </c:ser>
        <c:dLbls>
          <c:showLegendKey val="0"/>
          <c:showVal val="0"/>
          <c:showCatName val="0"/>
          <c:showSerName val="0"/>
          <c:showPercent val="0"/>
          <c:showBubbleSize val="0"/>
        </c:dLbls>
        <c:gapWidth val="150"/>
        <c:axId val="-2131228792"/>
        <c:axId val="-2131225816"/>
      </c:barChart>
      <c:catAx>
        <c:axId val="-2131228792"/>
        <c:scaling>
          <c:orientation val="minMax"/>
        </c:scaling>
        <c:delete val="0"/>
        <c:axPos val="b"/>
        <c:majorTickMark val="none"/>
        <c:minorTickMark val="none"/>
        <c:tickLblPos val="nextTo"/>
        <c:txPr>
          <a:bodyPr/>
          <a:lstStyle/>
          <a:p>
            <a:pPr>
              <a:defRPr sz="1400" b="1"/>
            </a:pPr>
            <a:endParaRPr lang="en-US"/>
          </a:p>
        </c:txPr>
        <c:crossAx val="-2131225816"/>
        <c:crosses val="autoZero"/>
        <c:auto val="1"/>
        <c:lblAlgn val="ctr"/>
        <c:lblOffset val="100"/>
        <c:noMultiLvlLbl val="0"/>
      </c:catAx>
      <c:valAx>
        <c:axId val="-2131225816"/>
        <c:scaling>
          <c:orientation val="minMax"/>
          <c:max val="100.0"/>
        </c:scaling>
        <c:delete val="0"/>
        <c:axPos val="l"/>
        <c:majorGridlines/>
        <c:title>
          <c:tx>
            <c:rich>
              <a:bodyPr/>
              <a:lstStyle/>
              <a:p>
                <a:pPr>
                  <a:defRPr/>
                </a:pPr>
                <a:r>
                  <a:rPr lang="en-US" sz="1400" dirty="0"/>
                  <a:t>Percent of Students</a:t>
                </a:r>
              </a:p>
            </c:rich>
          </c:tx>
          <c:layout/>
          <c:overlay val="0"/>
        </c:title>
        <c:numFmt formatCode="#,##0" sourceLinked="0"/>
        <c:majorTickMark val="out"/>
        <c:minorTickMark val="none"/>
        <c:tickLblPos val="nextTo"/>
        <c:txPr>
          <a:bodyPr/>
          <a:lstStyle/>
          <a:p>
            <a:pPr>
              <a:defRPr sz="1050" b="1"/>
            </a:pPr>
            <a:endParaRPr lang="en-US"/>
          </a:p>
        </c:txPr>
        <c:crossAx val="-2131228792"/>
        <c:crosses val="autoZero"/>
        <c:crossBetween val="between"/>
      </c:valAx>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Faculty Who </a:t>
            </a:r>
            <a:r>
              <a:rPr lang="en-US" dirty="0"/>
              <a:t>Teach Remedial/Developmental Skills</a:t>
            </a:r>
          </a:p>
        </c:rich>
      </c:tx>
      <c:layout/>
      <c:overlay val="0"/>
    </c:title>
    <c:autoTitleDeleted val="0"/>
    <c:plotArea>
      <c:layout/>
      <c:barChart>
        <c:barDir val="col"/>
        <c:grouping val="clustered"/>
        <c:varyColors val="0"/>
        <c:ser>
          <c:idx val="0"/>
          <c:order val="0"/>
          <c:tx>
            <c:strRef>
              <c:f>Sheet1!$C$5</c:f>
              <c:strCache>
                <c:ptCount val="1"/>
                <c:pt idx="0">
                  <c:v>Percent Who Teach Skill</c:v>
                </c:pt>
              </c:strCache>
            </c:strRef>
          </c:tx>
          <c:invertIfNegative val="0"/>
          <c:cat>
            <c:strRef>
              <c:f>Sheet1!$B$6:$B$11</c:f>
              <c:strCache>
                <c:ptCount val="6"/>
                <c:pt idx="0">
                  <c:v>Reading</c:v>
                </c:pt>
                <c:pt idx="1">
                  <c:v>Writing</c:v>
                </c:pt>
                <c:pt idx="2">
                  <c:v>Mathematics</c:v>
                </c:pt>
                <c:pt idx="3">
                  <c:v>ESL</c:v>
                </c:pt>
                <c:pt idx="4">
                  <c:v>General academic skills</c:v>
                </c:pt>
                <c:pt idx="5">
                  <c:v>Other subject areas</c:v>
                </c:pt>
              </c:strCache>
            </c:strRef>
          </c:cat>
          <c:val>
            <c:numRef>
              <c:f>Sheet1!$C$6:$C$11</c:f>
              <c:numCache>
                <c:formatCode>General</c:formatCode>
                <c:ptCount val="6"/>
                <c:pt idx="0">
                  <c:v>6.1</c:v>
                </c:pt>
                <c:pt idx="1">
                  <c:v>14.0</c:v>
                </c:pt>
                <c:pt idx="2">
                  <c:v>5.1</c:v>
                </c:pt>
                <c:pt idx="3">
                  <c:v>1.1</c:v>
                </c:pt>
                <c:pt idx="4">
                  <c:v>11.6</c:v>
                </c:pt>
                <c:pt idx="5">
                  <c:v>6.7</c:v>
                </c:pt>
              </c:numCache>
            </c:numRef>
          </c:val>
        </c:ser>
        <c:dLbls>
          <c:showLegendKey val="0"/>
          <c:showVal val="0"/>
          <c:showCatName val="0"/>
          <c:showSerName val="0"/>
          <c:showPercent val="0"/>
          <c:showBubbleSize val="0"/>
        </c:dLbls>
        <c:gapWidth val="150"/>
        <c:axId val="2132560168"/>
        <c:axId val="2132563112"/>
      </c:barChart>
      <c:catAx>
        <c:axId val="2132560168"/>
        <c:scaling>
          <c:orientation val="minMax"/>
        </c:scaling>
        <c:delete val="0"/>
        <c:axPos val="b"/>
        <c:majorTickMark val="out"/>
        <c:minorTickMark val="none"/>
        <c:tickLblPos val="nextTo"/>
        <c:txPr>
          <a:bodyPr/>
          <a:lstStyle/>
          <a:p>
            <a:pPr>
              <a:defRPr sz="1400" b="1" baseline="0"/>
            </a:pPr>
            <a:endParaRPr lang="en-US"/>
          </a:p>
        </c:txPr>
        <c:crossAx val="2132563112"/>
        <c:crosses val="autoZero"/>
        <c:auto val="1"/>
        <c:lblAlgn val="ctr"/>
        <c:lblOffset val="100"/>
        <c:noMultiLvlLbl val="0"/>
      </c:catAx>
      <c:valAx>
        <c:axId val="2132563112"/>
        <c:scaling>
          <c:orientation val="minMax"/>
          <c:max val="100.0"/>
        </c:scaling>
        <c:delete val="0"/>
        <c:axPos val="l"/>
        <c:majorGridlines/>
        <c:title>
          <c:tx>
            <c:rich>
              <a:bodyPr rot="-5400000" vert="horz"/>
              <a:lstStyle/>
              <a:p>
                <a:pPr>
                  <a:defRPr/>
                </a:pPr>
                <a:r>
                  <a:rPr lang="en-US" sz="1400" dirty="0" smtClean="0"/>
                  <a:t>Percent of Faculty</a:t>
                </a:r>
                <a:endParaRPr lang="en-US" sz="1400" dirty="0"/>
              </a:p>
            </c:rich>
          </c:tx>
          <c:layout/>
          <c:overlay val="0"/>
        </c:title>
        <c:numFmt formatCode="General" sourceLinked="1"/>
        <c:majorTickMark val="out"/>
        <c:minorTickMark val="none"/>
        <c:tickLblPos val="nextTo"/>
        <c:txPr>
          <a:bodyPr/>
          <a:lstStyle/>
          <a:p>
            <a:pPr>
              <a:defRPr sz="1400" b="1" baseline="0"/>
            </a:pPr>
            <a:endParaRPr lang="en-US"/>
          </a:p>
        </c:txPr>
        <c:crossAx val="2132560168"/>
        <c:crosses val="autoZero"/>
        <c:crossBetween val="between"/>
      </c:valAx>
      <c:spPr>
        <a:noFill/>
        <a:ln w="25400">
          <a:noFill/>
        </a:ln>
      </c:spPr>
    </c:plotArea>
    <c:plotVisOnly val="1"/>
    <c:dispBlanksAs val="gap"/>
    <c:showDLblsOverMax val="0"/>
  </c:chart>
  <c:externalData r:id="rId2">
    <c:autoUpdate val="0"/>
  </c:externalData>
  <c:userShapes r:id="rId3"/>
</c:chartSpace>
</file>

<file path=ppt/drawings/_rels/drawing1.xml.rels><?xml version="1.0" encoding="UTF-8" standalone="yes"?>
<Relationships xmlns="http://schemas.openxmlformats.org/package/2006/relationships"><Relationship Id="rId1" Type="http://schemas.openxmlformats.org/officeDocument/2006/relationships/image" Target="../media/image51.png"/><Relationship Id="rId2" Type="http://schemas.microsoft.com/office/2007/relationships/hdphoto" Target="../media/hdphoto2.wdp"/></Relationships>
</file>

<file path=ppt/drawings/drawing1.xml><?xml version="1.0" encoding="utf-8"?>
<c:userShapes xmlns:c="http://schemas.openxmlformats.org/drawingml/2006/chart">
  <cdr:relSizeAnchor xmlns:cdr="http://schemas.openxmlformats.org/drawingml/2006/chartDrawing">
    <cdr:from>
      <cdr:x>0.25926</cdr:x>
      <cdr:y>0.08956</cdr:y>
    </cdr:from>
    <cdr:to>
      <cdr:x>0.75148</cdr:x>
      <cdr:y>0.77447</cdr:y>
    </cdr:to>
    <cdr:pic>
      <cdr:nvPicPr>
        <cdr:cNvPr id="5" name="Picture 4"/>
        <cdr:cNvPicPr>
          <a:picLocks xmlns:a="http://schemas.openxmlformats.org/drawingml/2006/main" noChangeAspect="1"/>
        </cdr:cNvPicPr>
      </cdr:nvPicPr>
      <cdr:blipFill>
        <a:blip xmlns:a="http://schemas.openxmlformats.org/drawingml/2006/main" xmlns:r="http://schemas.openxmlformats.org/officeDocument/2006/relationships" r:embed="rId1">
          <a:extLst>
            <a:ext uri="{BEBA8EAE-BF5A-486C-A8C5-ECC9F3942E4B}">
              <a14:imgProps xmlns:a14="http://schemas.microsoft.com/office/drawing/2010/main">
                <a14:imgLayer r:embed="rId2">
                  <a14:imgEffect>
                    <a14:artisticPhotocopy trans="62000" detail="0"/>
                  </a14:imgEffect>
                </a14:imgLayer>
              </a14:imgProps>
            </a:ex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2133600" y="405326"/>
          <a:ext cx="4050756" cy="3099874"/>
        </a:xfrm>
        <a:prstGeom xmlns:a="http://schemas.openxmlformats.org/drawingml/2006/main" prst="roundRect">
          <a:avLst>
            <a:gd name="adj" fmla="val 16667"/>
          </a:avLst>
        </a:prstGeom>
        <a:ln xmlns:a="http://schemas.openxmlformats.org/drawingml/2006/main">
          <a:noFill/>
        </a:ln>
        <a:effectLst xmlns:a="http://schemas.openxmlformats.org/drawingml/2006/main">
          <a:outerShdw blurRad="152400" dist="12000" dir="900000" sy="98000" kx="110000" ky="200000" algn="tl" rotWithShape="0">
            <a:srgbClr val="000000">
              <a:alpha val="30000"/>
            </a:srgbClr>
          </a:outerShdw>
        </a:effectLst>
        <a:scene3d xmlns:a="http://schemas.openxmlformats.org/drawingml/2006/main">
          <a:camera prst="perspectiveRelaxed">
            <a:rot lat="19800000" lon="1200000" rev="20820000"/>
          </a:camera>
          <a:lightRig rig="threePt" dir="t"/>
        </a:scene3d>
        <a:sp3d xmlns:a="http://schemas.openxmlformats.org/drawingml/2006/main" prstMaterial="matte">
          <a:bevelT w="101600" h="101600"/>
          <a:contourClr>
            <a:schemeClr val="bg1"/>
          </a:contourClr>
        </a:sp3d>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B193C90-6EBC-A740-A3FA-3D057154273A}" type="datetimeFigureOut">
              <a:rPr lang="en-US" smtClean="0"/>
              <a:t>9/8/14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1B077FA-0871-2E40-98AF-8F3982382647}" type="slidenum">
              <a:rPr lang="en-US" smtClean="0"/>
              <a:t>‹#›</a:t>
            </a:fld>
            <a:endParaRPr lang="en-US"/>
          </a:p>
        </p:txBody>
      </p:sp>
    </p:spTree>
    <p:extLst>
      <p:ext uri="{BB962C8B-B14F-4D97-AF65-F5344CB8AC3E}">
        <p14:creationId xmlns:p14="http://schemas.microsoft.com/office/powerpoint/2010/main" val="1101961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F03F49-2C60-6F46-BBEF-B078F1D72B7D}" type="datetimeFigureOut">
              <a:rPr lang="en-US" smtClean="0"/>
              <a:t>9/8/14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420490-504C-2F49-BEEF-F883E6BF8FE8}" type="slidenum">
              <a:rPr lang="en-US" smtClean="0"/>
              <a:t>‹#›</a:t>
            </a:fld>
            <a:endParaRPr lang="en-US"/>
          </a:p>
        </p:txBody>
      </p:sp>
    </p:spTree>
    <p:extLst>
      <p:ext uri="{BB962C8B-B14F-4D97-AF65-F5344CB8AC3E}">
        <p14:creationId xmlns:p14="http://schemas.microsoft.com/office/powerpoint/2010/main" val="29848510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Let me start my story  with a confession of mindset.</a:t>
            </a:r>
            <a:r>
              <a:rPr lang="en-US" baseline="0" dirty="0" smtClean="0"/>
              <a:t>   I believe that learning is  a life long sport of running inside the brain, requiring mastery, training, and practice of mental skills. Self-directed learning is part of the human spirit and an expected habit of mind for those in higher education.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Running inside</a:t>
            </a:r>
            <a:r>
              <a:rPr lang="en-US" baseline="0" dirty="0" smtClean="0"/>
              <a:t> the brain  http://4.bp.blogspot.com/-W3CLno7EJ5Y/Tm84tm7kxII/AAAAAAAACYQ/4dzcLmc0GHo/s1600/Running%2Binside%2Ba%2Bbrain.jpg</a:t>
            </a:r>
          </a:p>
          <a:p>
            <a:endParaRPr lang="en-US" dirty="0"/>
          </a:p>
        </p:txBody>
      </p:sp>
      <p:sp>
        <p:nvSpPr>
          <p:cNvPr id="4" name="Slide Number Placeholder 3"/>
          <p:cNvSpPr>
            <a:spLocks noGrp="1"/>
          </p:cNvSpPr>
          <p:nvPr>
            <p:ph type="sldNum" sz="quarter" idx="10"/>
          </p:nvPr>
        </p:nvSpPr>
        <p:spPr/>
        <p:txBody>
          <a:bodyPr/>
          <a:lstStyle/>
          <a:p>
            <a:fld id="{9F420490-504C-2F49-BEEF-F883E6BF8FE8}" type="slidenum">
              <a:rPr lang="en-US" smtClean="0"/>
              <a:t>3</a:t>
            </a:fld>
            <a:endParaRPr lang="en-US"/>
          </a:p>
        </p:txBody>
      </p:sp>
    </p:spTree>
    <p:extLst>
      <p:ext uri="{BB962C8B-B14F-4D97-AF65-F5344CB8AC3E}">
        <p14:creationId xmlns:p14="http://schemas.microsoft.com/office/powerpoint/2010/main" val="16778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solidFill>
                  <a:schemeClr val="bg1"/>
                </a:solidFill>
              </a:rPr>
              <a:t>Another selection is this</a:t>
            </a:r>
            <a:r>
              <a:rPr lang="en-US" sz="1200" b="1" i="1" baseline="0" dirty="0" smtClean="0">
                <a:solidFill>
                  <a:schemeClr val="bg1"/>
                </a:solidFill>
              </a:rPr>
              <a:t> space in our multicultural center.  Its description is: </a:t>
            </a:r>
            <a:r>
              <a:rPr lang="en-US" sz="1200" b="1" i="1" dirty="0" smtClean="0">
                <a:solidFill>
                  <a:schemeClr val="bg1"/>
                </a:solidFill>
              </a:rPr>
              <a:t>“Students would like to come here because there is large space. Also, because …they can [be] free to talk. And…..It's a convenient place if the library is full. The couches are comfortable.”</a:t>
            </a:r>
            <a:endParaRPr lang="en-US" sz="1200" b="1" i="1" dirty="0">
              <a:solidFill>
                <a:schemeClr val="bg1"/>
              </a:solidFill>
            </a:endParaRPr>
          </a:p>
        </p:txBody>
      </p:sp>
      <p:sp>
        <p:nvSpPr>
          <p:cNvPr id="4" name="Slide Number Placeholder 3"/>
          <p:cNvSpPr>
            <a:spLocks noGrp="1"/>
          </p:cNvSpPr>
          <p:nvPr>
            <p:ph type="sldNum" sz="quarter" idx="10"/>
          </p:nvPr>
        </p:nvSpPr>
        <p:spPr/>
        <p:txBody>
          <a:bodyPr/>
          <a:lstStyle/>
          <a:p>
            <a:fld id="{9578DC35-BD37-4FCB-B516-00E7FF5C3C28}" type="slidenum">
              <a:rPr lang="en-US" smtClean="0"/>
              <a:t>12</a:t>
            </a:fld>
            <a:endParaRPr lang="en-US"/>
          </a:p>
        </p:txBody>
      </p:sp>
    </p:spTree>
    <p:extLst>
      <p:ext uri="{BB962C8B-B14F-4D97-AF65-F5344CB8AC3E}">
        <p14:creationId xmlns:p14="http://schemas.microsoft.com/office/powerpoint/2010/main" val="2295153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entrance</a:t>
            </a:r>
            <a:r>
              <a:rPr lang="en-US" baseline="0" dirty="0" smtClean="0"/>
              <a:t> to our athletic center was selected and described as:   </a:t>
            </a:r>
            <a:r>
              <a:rPr lang="en-US" sz="1200" b="1" i="1" dirty="0" smtClean="0">
                <a:solidFill>
                  <a:schemeClr val="bg1"/>
                </a:solidFill>
              </a:rPr>
              <a:t>“This would be a nice place to informally meet for a group project. There is lots of natural light and the small tables would be ideal for one person to spread out his or her stuff or to work on a partner project.”</a:t>
            </a:r>
            <a:endParaRPr lang="en-US" sz="1200" b="1" i="1" dirty="0">
              <a:solidFill>
                <a:schemeClr val="bg1"/>
              </a:solidFill>
            </a:endParaRPr>
          </a:p>
        </p:txBody>
      </p:sp>
      <p:sp>
        <p:nvSpPr>
          <p:cNvPr id="4" name="Slide Number Placeholder 3"/>
          <p:cNvSpPr>
            <a:spLocks noGrp="1"/>
          </p:cNvSpPr>
          <p:nvPr>
            <p:ph type="sldNum" sz="quarter" idx="10"/>
          </p:nvPr>
        </p:nvSpPr>
        <p:spPr/>
        <p:txBody>
          <a:bodyPr/>
          <a:lstStyle/>
          <a:p>
            <a:fld id="{9578DC35-BD37-4FCB-B516-00E7FF5C3C28}" type="slidenum">
              <a:rPr lang="en-US" smtClean="0"/>
              <a:t>13</a:t>
            </a:fld>
            <a:endParaRPr lang="en-US"/>
          </a:p>
        </p:txBody>
      </p:sp>
    </p:spTree>
    <p:extLst>
      <p:ext uri="{BB962C8B-B14F-4D97-AF65-F5344CB8AC3E}">
        <p14:creationId xmlns:p14="http://schemas.microsoft.com/office/powerpoint/2010/main" val="3993976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Among</a:t>
            </a:r>
            <a:r>
              <a:rPr lang="en-US" baseline="0" dirty="0" smtClean="0"/>
              <a:t> less appealing space for  learning</a:t>
            </a:r>
            <a:r>
              <a:rPr lang="en-US" dirty="0" smtClean="0"/>
              <a:t>, one student photographed and described this main dinning center, noting.</a:t>
            </a:r>
            <a:r>
              <a:rPr lang="en-US" baseline="0" dirty="0" smtClean="0"/>
              <a:t> </a:t>
            </a:r>
            <a:r>
              <a:rPr lang="en-US" sz="1200" b="1" i="1" dirty="0" smtClean="0">
                <a:solidFill>
                  <a:srgbClr val="FFFFFF"/>
                </a:solidFill>
              </a:rPr>
              <a:t>“This place is not good for learning. Students can eat food here, they do not want to study here.”  We take note that presence of food must be an option but not a requirement</a:t>
            </a:r>
            <a:r>
              <a:rPr lang="en-US" sz="1200" b="1" i="1" baseline="0" dirty="0" smtClean="0">
                <a:solidFill>
                  <a:srgbClr val="FFFFFF"/>
                </a:solidFill>
              </a:rPr>
              <a:t> for learning</a:t>
            </a:r>
            <a:endParaRPr lang="en-US" sz="1200" b="1" i="1" dirty="0" smtClean="0">
              <a:solidFill>
                <a:srgbClr val="FFFFFF"/>
              </a:solidFill>
            </a:endParaRPr>
          </a:p>
        </p:txBody>
      </p:sp>
      <p:sp>
        <p:nvSpPr>
          <p:cNvPr id="4" name="Slide Number Placeholder 3"/>
          <p:cNvSpPr>
            <a:spLocks noGrp="1"/>
          </p:cNvSpPr>
          <p:nvPr>
            <p:ph type="sldNum" sz="quarter" idx="10"/>
          </p:nvPr>
        </p:nvSpPr>
        <p:spPr/>
        <p:txBody>
          <a:bodyPr/>
          <a:lstStyle/>
          <a:p>
            <a:fld id="{9578DC35-BD37-4FCB-B516-00E7FF5C3C28}" type="slidenum">
              <a:rPr lang="en-US" smtClean="0"/>
              <a:t>14</a:t>
            </a:fld>
            <a:endParaRPr lang="en-US"/>
          </a:p>
        </p:txBody>
      </p:sp>
    </p:spTree>
    <p:extLst>
      <p:ext uri="{BB962C8B-B14F-4D97-AF65-F5344CB8AC3E}">
        <p14:creationId xmlns:p14="http://schemas.microsoft.com/office/powerpoint/2010/main" val="1615454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of my favorites selections--</a:t>
            </a:r>
            <a:r>
              <a:rPr lang="en-US" baseline="0" dirty="0" smtClean="0"/>
              <a:t>the stairs above remodeled squash courts. </a:t>
            </a:r>
            <a:r>
              <a:rPr lang="en-US" sz="1200" b="1" i="1" dirty="0" smtClean="0"/>
              <a:t>“It's a good place to watch Squash AND do work</a:t>
            </a:r>
            <a:r>
              <a:rPr lang="en-US" b="1" i="1" dirty="0" smtClean="0"/>
              <a:t>.”</a:t>
            </a:r>
            <a:r>
              <a:rPr lang="en-US" dirty="0" smtClean="0"/>
              <a:t>  Other</a:t>
            </a:r>
            <a:r>
              <a:rPr lang="en-US" baseline="0" dirty="0" smtClean="0"/>
              <a:t> students noted less appealing characteristics for learning environments to include </a:t>
            </a:r>
            <a:r>
              <a:rPr lang="en-US" dirty="0" smtClean="0"/>
              <a:t>“Drop by” spaces for social interactions, lack of natural light, and insufficient</a:t>
            </a:r>
            <a:r>
              <a:rPr lang="en-US" baseline="0" dirty="0" smtClean="0"/>
              <a:t> electric outlets.</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i="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1" dirty="0" smtClean="0">
              <a:solidFill>
                <a:srgbClr val="FFFFFF"/>
              </a:solidFill>
            </a:endParaRPr>
          </a:p>
          <a:p>
            <a:endParaRPr lang="en-US" dirty="0"/>
          </a:p>
        </p:txBody>
      </p:sp>
      <p:sp>
        <p:nvSpPr>
          <p:cNvPr id="4" name="Slide Number Placeholder 3"/>
          <p:cNvSpPr>
            <a:spLocks noGrp="1"/>
          </p:cNvSpPr>
          <p:nvPr>
            <p:ph type="sldNum" sz="quarter" idx="10"/>
          </p:nvPr>
        </p:nvSpPr>
        <p:spPr/>
        <p:txBody>
          <a:bodyPr/>
          <a:lstStyle/>
          <a:p>
            <a:fld id="{9578DC35-BD37-4FCB-B516-00E7FF5C3C28}" type="slidenum">
              <a:rPr lang="en-US" smtClean="0"/>
              <a:t>15</a:t>
            </a:fld>
            <a:endParaRPr lang="en-US"/>
          </a:p>
        </p:txBody>
      </p:sp>
    </p:spTree>
    <p:extLst>
      <p:ext uri="{BB962C8B-B14F-4D97-AF65-F5344CB8AC3E}">
        <p14:creationId xmlns:p14="http://schemas.microsoft.com/office/powerpoint/2010/main" val="1069397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Assessment of behavior</a:t>
            </a:r>
            <a:r>
              <a:rPr lang="en-US" baseline="0" dirty="0" smtClean="0"/>
              <a:t> offers input to design environments--</a:t>
            </a:r>
            <a:r>
              <a:rPr lang="en-US" dirty="0" smtClean="0"/>
              <a:t>Hunt library at NCSU for</a:t>
            </a:r>
            <a:r>
              <a:rPr lang="en-US" baseline="0" dirty="0" smtClean="0"/>
              <a:t> example </a:t>
            </a:r>
            <a:r>
              <a:rPr lang="en-US" dirty="0" smtClean="0"/>
              <a:t>exemplifies embedding technologies</a:t>
            </a:r>
            <a:r>
              <a:rPr lang="en-US" baseline="0" dirty="0" smtClean="0"/>
              <a:t> on the left and the </a:t>
            </a:r>
            <a:r>
              <a:rPr lang="en-US" baseline="0" dirty="0" err="1" smtClean="0"/>
              <a:t>YouMedia</a:t>
            </a:r>
            <a:r>
              <a:rPr lang="en-US" baseline="0" dirty="0" smtClean="0"/>
              <a:t> area in Chicago PL reflects research showing that learning involves “hanging out, messing around, and </a:t>
            </a:r>
            <a:r>
              <a:rPr lang="en-US" baseline="0" dirty="0" err="1" smtClean="0"/>
              <a:t>geeking</a:t>
            </a:r>
            <a:r>
              <a:rPr lang="en-US" baseline="0" dirty="0" smtClean="0"/>
              <a:t> out.”</a:t>
            </a:r>
            <a:br>
              <a:rPr lang="en-US" baseline="0" dirty="0" smtClean="0"/>
            </a:br>
            <a:endParaRPr lang="en-US" dirty="0"/>
          </a:p>
        </p:txBody>
      </p:sp>
      <p:sp>
        <p:nvSpPr>
          <p:cNvPr id="4" name="Slide Number Placeholder 3"/>
          <p:cNvSpPr>
            <a:spLocks noGrp="1"/>
          </p:cNvSpPr>
          <p:nvPr>
            <p:ph type="sldNum" sz="quarter" idx="10"/>
          </p:nvPr>
        </p:nvSpPr>
        <p:spPr/>
        <p:txBody>
          <a:bodyPr/>
          <a:lstStyle/>
          <a:p>
            <a:fld id="{9F420490-504C-2F49-BEEF-F883E6BF8FE8}" type="slidenum">
              <a:rPr lang="en-US" smtClean="0"/>
              <a:t>16</a:t>
            </a:fld>
            <a:endParaRPr lang="en-US"/>
          </a:p>
        </p:txBody>
      </p:sp>
    </p:spTree>
    <p:extLst>
      <p:ext uri="{BB962C8B-B14F-4D97-AF65-F5344CB8AC3E}">
        <p14:creationId xmlns:p14="http://schemas.microsoft.com/office/powerpoint/2010/main" val="1235490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end with a questions Australian colleagues posed and I augmented in thinking about the future. [pause] I look forward to your answers.</a:t>
            </a:r>
            <a:endParaRPr lang="en-US" baseline="0" dirty="0" smtClean="0"/>
          </a:p>
          <a:p>
            <a:endParaRPr lang="en-US" baseline="0" dirty="0" smtClean="0"/>
          </a:p>
          <a:p>
            <a:r>
              <a:rPr lang="en-US" dirty="0" smtClean="0"/>
              <a:t>http://</a:t>
            </a:r>
            <a:r>
              <a:rPr lang="en-US" dirty="0" err="1" smtClean="0"/>
              <a:t>roxannnys.pbworks.com</a:t>
            </a:r>
            <a:r>
              <a:rPr lang="en-US" dirty="0" smtClean="0"/>
              <a:t>/w/page/6883448/21st%20Century%20Learners%20vs%2020th%20Century%20Teachers</a:t>
            </a:r>
            <a:endParaRPr lang="en-US" dirty="0"/>
          </a:p>
        </p:txBody>
      </p:sp>
      <p:sp>
        <p:nvSpPr>
          <p:cNvPr id="4" name="Slide Number Placeholder 3"/>
          <p:cNvSpPr>
            <a:spLocks noGrp="1"/>
          </p:cNvSpPr>
          <p:nvPr>
            <p:ph type="sldNum" sz="quarter" idx="10"/>
          </p:nvPr>
        </p:nvSpPr>
        <p:spPr/>
        <p:txBody>
          <a:bodyPr/>
          <a:lstStyle/>
          <a:p>
            <a:fld id="{9F420490-504C-2F49-BEEF-F883E6BF8FE8}" type="slidenum">
              <a:rPr lang="en-US" smtClean="0"/>
              <a:t>17</a:t>
            </a:fld>
            <a:endParaRPr lang="en-US"/>
          </a:p>
        </p:txBody>
      </p:sp>
    </p:spTree>
    <p:extLst>
      <p:ext uri="{BB962C8B-B14F-4D97-AF65-F5344CB8AC3E}">
        <p14:creationId xmlns:p14="http://schemas.microsoft.com/office/powerpoint/2010/main" val="935464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noRot="1" noChangeAspect="1"/>
          </p:cNvSpPr>
          <p:nvPr>
            <p:ph type="sldImg"/>
          </p:nvPr>
        </p:nvSpPr>
        <p:spPr>
          <a:prstGeom prst="rect">
            <a:avLst/>
          </a:prstGeom>
        </p:spPr>
        <p:txBody>
          <a:bodyPr/>
          <a:lstStyle/>
          <a:p>
            <a:pPr lvl="0"/>
            <a:endParaRPr/>
          </a:p>
        </p:txBody>
      </p:sp>
      <p:sp>
        <p:nvSpPr>
          <p:cNvPr id="96" name="Shape 96"/>
          <p:cNvSpPr>
            <a:spLocks noGrp="1"/>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lvl="0">
              <a:defRPr sz="1800"/>
            </a:pPr>
            <a:endParaRPr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prstGeom prst="rect">
            <a:avLst/>
          </a:prstGeom>
        </p:spPr>
        <p:txBody>
          <a:bodyPr/>
          <a:lstStyle/>
          <a:p>
            <a:pPr lvl="0"/>
            <a:endParaRPr/>
          </a:p>
        </p:txBody>
      </p:sp>
      <p:sp>
        <p:nvSpPr>
          <p:cNvPr id="107" name="Shape 107"/>
          <p:cNvSpPr>
            <a:spLocks noGrp="1"/>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lvl="0">
              <a:defRPr sz="1800"/>
            </a:pPr>
            <a:endParaRPr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prstGeom prst="rect">
            <a:avLst/>
          </a:prstGeom>
        </p:spPr>
        <p:txBody>
          <a:bodyPr/>
          <a:lstStyle/>
          <a:p>
            <a:pPr lvl="0"/>
            <a:endParaRPr/>
          </a:p>
        </p:txBody>
      </p:sp>
      <p:sp>
        <p:nvSpPr>
          <p:cNvPr id="113" name="Shape 113"/>
          <p:cNvSpPr>
            <a:spLocks noGrp="1"/>
          </p:cNvSpPr>
          <p:nvPr>
            <p:ph type="body" sz="quarter" idx="1"/>
          </p:nvPr>
        </p:nvSpPr>
        <p:spPr>
          <a:prstGeom prst="rect">
            <a:avLst/>
          </a:prstGeom>
        </p:spPr>
        <p:txBody>
          <a:bodyPr/>
          <a:lstStyle/>
          <a:p>
            <a:pPr lvl="0">
              <a:lnSpc>
                <a:spcPct val="100000"/>
              </a:lnSpc>
              <a:defRPr sz="1800"/>
            </a:pPr>
            <a:r>
              <a:rPr sz="1200" dirty="0">
                <a:latin typeface="Calibri"/>
                <a:ea typeface="Calibri"/>
                <a:cs typeface="Calibri"/>
                <a:sym typeface="Calibri"/>
              </a:rPr>
              <a:t>BUT ARTISTS HAVE LONG USED A TECHNIQUE CALLED THE “CRITIQUE”.  YOU PUT TWO PAINTINGS SIDE BY SIDE.  AND YOU TRAIN YOUR EYE TO SEE THE DIFFERENCE BETWEEN THE TWO. YOU TALK TO YOUR FELLOW ARTISTS ABOUT WHAT YOU SEE.</a:t>
            </a:r>
          </a:p>
          <a:p>
            <a:pPr lvl="0">
              <a:lnSpc>
                <a:spcPct val="100000"/>
              </a:lnSpc>
              <a:defRPr sz="1800"/>
            </a:pPr>
            <a:r>
              <a:rPr sz="1200" dirty="0">
                <a:latin typeface="Calibri"/>
                <a:ea typeface="Calibri"/>
                <a:cs typeface="Calibri"/>
                <a:sym typeface="Calibri"/>
              </a:rPr>
              <a:t> THERE IS NO RUBRIC IN THE WORLD THAT CAN CAPTURE ALL THE NUANCED DIFFERENCES BETWEEN THESE TWO PORTRAITS.  BUT ARTISTS MOVE FROM THE FIRST TO THE SECOND LEVELS OF ABILITIES ALL THE TIME.  THE ARTIST WHO PAINTED THE PORTRAIT ON THE RIGHT ALSO—AT A MUCH EARLIER DATE—DREW THE PORTRAIT ON THE LEFT.   IMPRESSIVE, ISN’T IT?  THE ART OF ASSESSMENT DOES NOT COME SOLELY FROM RUBRICS AND MEASUREMENTS—IT COMES FROM LOOKING VERY </a:t>
            </a:r>
            <a:r>
              <a:rPr sz="1200" dirty="0" err="1">
                <a:latin typeface="Calibri"/>
                <a:ea typeface="Calibri"/>
                <a:cs typeface="Calibri"/>
                <a:sym typeface="Calibri"/>
              </a:rPr>
              <a:t>VERY</a:t>
            </a:r>
            <a:r>
              <a:rPr sz="1200" dirty="0">
                <a:latin typeface="Calibri"/>
                <a:ea typeface="Calibri"/>
                <a:cs typeface="Calibri"/>
                <a:sym typeface="Calibri"/>
              </a:rPr>
              <a:t> CLOSELY AT WHAT YOU PAINTED.  MAKING ADJUSTMENTS ALL THE TIME.  AND, REALLY?  IT TAKES ALL OF US—TOGETHER—TO MAKE THE RESULT, BEAUTIFUL.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prstGeom prst="rect">
            <a:avLst/>
          </a:prstGeom>
        </p:spPr>
        <p:txBody>
          <a:bodyPr/>
          <a:lstStyle/>
          <a:p>
            <a:pPr lvl="0"/>
            <a:endParaRPr/>
          </a:p>
        </p:txBody>
      </p:sp>
      <p:sp>
        <p:nvSpPr>
          <p:cNvPr id="113" name="Shape 113"/>
          <p:cNvSpPr>
            <a:spLocks noGrp="1"/>
          </p:cNvSpPr>
          <p:nvPr>
            <p:ph type="body" sz="quarter" idx="1"/>
          </p:nvPr>
        </p:nvSpPr>
        <p:spPr>
          <a:prstGeom prst="rect">
            <a:avLst/>
          </a:prstGeom>
        </p:spPr>
        <p:txBody>
          <a:bodyPr/>
          <a:lstStyle/>
          <a:p>
            <a:pPr lvl="0">
              <a:lnSpc>
                <a:spcPct val="100000"/>
              </a:lnSpc>
              <a:defRPr sz="1800"/>
            </a:pPr>
            <a:r>
              <a:rPr sz="1200" dirty="0">
                <a:latin typeface="Calibri"/>
                <a:ea typeface="Calibri"/>
                <a:cs typeface="Calibri"/>
                <a:sym typeface="Calibri"/>
              </a:rPr>
              <a:t>BUT ARTISTS HAVE LONG USED A TECHNIQUE CALLED THE “CRITIQUE”.  YOU PUT TWO PAINTINGS SIDE BY SIDE.  AND YOU TRAIN YOUR EYE TO SEE THE DIFFERENCE BETWEEN THE TWO. YOU TALK TO YOUR FELLOW ARTISTS ABOUT WHAT YOU SEE.</a:t>
            </a:r>
          </a:p>
          <a:p>
            <a:pPr lvl="0">
              <a:lnSpc>
                <a:spcPct val="100000"/>
              </a:lnSpc>
              <a:defRPr sz="1800"/>
            </a:pPr>
            <a:r>
              <a:rPr sz="1200" dirty="0">
                <a:latin typeface="Calibri"/>
                <a:ea typeface="Calibri"/>
                <a:cs typeface="Calibri"/>
                <a:sym typeface="Calibri"/>
              </a:rPr>
              <a:t> THERE IS NO RUBRIC IN THE WORLD THAT CAN CAPTURE ALL THE NUANCED DIFFERENCES BETWEEN THESE TWO PORTRAITS.  BUT ARTISTS MOVE FROM THE FIRST TO THE SECOND LEVELS OF ABILITIES ALL THE TIME.  THE ARTIST WHO PAINTED THE PORTRAIT ON THE RIGHT ALSO—AT A MUCH EARLIER DATE—DREW THE PORTRAIT ON THE LEFT.   IMPRESSIVE, ISN’T IT?  THE ART OF ASSESSMENT DOES NOT COME SOLELY FROM RUBRICS AND MEASUREMENTS—IT COMES FROM LOOKING VERY </a:t>
            </a:r>
            <a:r>
              <a:rPr sz="1200" dirty="0" err="1">
                <a:latin typeface="Calibri"/>
                <a:ea typeface="Calibri"/>
                <a:cs typeface="Calibri"/>
                <a:sym typeface="Calibri"/>
              </a:rPr>
              <a:t>VERY</a:t>
            </a:r>
            <a:r>
              <a:rPr sz="1200" dirty="0">
                <a:latin typeface="Calibri"/>
                <a:ea typeface="Calibri"/>
                <a:cs typeface="Calibri"/>
                <a:sym typeface="Calibri"/>
              </a:rPr>
              <a:t> CLOSELY AT WHAT YOU PAINTED.  MAKING ADJUSTMENTS ALL THE TIME.  AND, REALLY?  IT TAKES ALL OF US—TOGETHER—TO MAKE THE RESULT, BEAUTIFUL.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Furthermore, as</a:t>
            </a:r>
            <a:r>
              <a:rPr lang="en-US" baseline="0" dirty="0" smtClean="0"/>
              <a:t> a librarian I think about environments that inspire  and embellish scholarly communications.  In the academic context, learners are typically readers who form new ideas from engagement with published content and increasingly with digital data.  </a:t>
            </a:r>
            <a:endParaRPr lang="en-US" dirty="0" smtClean="0"/>
          </a:p>
          <a:p>
            <a:endParaRPr lang="en-US" dirty="0" smtClean="0"/>
          </a:p>
          <a:p>
            <a:r>
              <a:rPr lang="en-US" dirty="0" smtClean="0"/>
              <a:t>Sources</a:t>
            </a:r>
          </a:p>
          <a:p>
            <a:r>
              <a:rPr lang="en-US" dirty="0" smtClean="0"/>
              <a:t>http://</a:t>
            </a:r>
            <a:r>
              <a:rPr lang="en-US" dirty="0" err="1" smtClean="0"/>
              <a:t>bildmix.com</a:t>
            </a:r>
            <a:r>
              <a:rPr lang="en-US" dirty="0" smtClean="0"/>
              <a:t>/29/die-</a:t>
            </a:r>
            <a:r>
              <a:rPr lang="en-US" dirty="0" err="1" smtClean="0"/>
              <a:t>etwas</a:t>
            </a:r>
            <a:r>
              <a:rPr lang="en-US" dirty="0" smtClean="0"/>
              <a:t>-</a:t>
            </a:r>
            <a:r>
              <a:rPr lang="en-US" dirty="0" err="1" smtClean="0"/>
              <a:t>anderen-buecherregale</a:t>
            </a:r>
            <a:endParaRPr lang="en-US" dirty="0" smtClean="0"/>
          </a:p>
          <a:p>
            <a:endParaRPr lang="en-US" dirty="0" smtClean="0"/>
          </a:p>
          <a:p>
            <a:r>
              <a:rPr lang="en-US" dirty="0" smtClean="0"/>
              <a:t>Brit library http://</a:t>
            </a:r>
            <a:r>
              <a:rPr lang="en-US" dirty="0" err="1" smtClean="0"/>
              <a:t>www.kurzweilai.net</a:t>
            </a:r>
            <a:r>
              <a:rPr lang="en-US" dirty="0" smtClean="0"/>
              <a:t>/images/</a:t>
            </a:r>
            <a:r>
              <a:rPr lang="en-US" dirty="0" err="1" smtClean="0"/>
              <a:t>The_Reading_Room_at_the_British_Museum.jpg</a:t>
            </a:r>
            <a:endParaRPr lang="en-US" dirty="0"/>
          </a:p>
        </p:txBody>
      </p:sp>
      <p:sp>
        <p:nvSpPr>
          <p:cNvPr id="4" name="Slide Number Placeholder 3"/>
          <p:cNvSpPr>
            <a:spLocks noGrp="1"/>
          </p:cNvSpPr>
          <p:nvPr>
            <p:ph type="sldNum" sz="quarter" idx="10"/>
          </p:nvPr>
        </p:nvSpPr>
        <p:spPr/>
        <p:txBody>
          <a:bodyPr/>
          <a:lstStyle/>
          <a:p>
            <a:fld id="{9F420490-504C-2F49-BEEF-F883E6BF8FE8}" type="slidenum">
              <a:rPr lang="en-US" smtClean="0"/>
              <a:t>4</a:t>
            </a:fld>
            <a:endParaRPr lang="en-US"/>
          </a:p>
        </p:txBody>
      </p:sp>
    </p:spTree>
    <p:extLst>
      <p:ext uri="{BB962C8B-B14F-4D97-AF65-F5344CB8AC3E}">
        <p14:creationId xmlns:p14="http://schemas.microsoft.com/office/powerpoint/2010/main" val="703907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 and Indirect Assessment of SLO</a:t>
            </a:r>
          </a:p>
          <a:p>
            <a:endParaRPr lang="en-US" dirty="0" smtClean="0"/>
          </a:p>
          <a:p>
            <a:r>
              <a:rPr lang="en-US" dirty="0" smtClean="0"/>
              <a:t>Direct:  Course, Program and Institutional</a:t>
            </a:r>
          </a:p>
          <a:p>
            <a:endParaRPr lang="en-US" dirty="0" smtClean="0"/>
          </a:p>
          <a:p>
            <a:r>
              <a:rPr lang="en-US" dirty="0" smtClean="0"/>
              <a:t>Course:</a:t>
            </a:r>
            <a:r>
              <a:rPr lang="en-US" baseline="0" dirty="0" smtClean="0"/>
              <a:t>  most familiar with.  </a:t>
            </a:r>
          </a:p>
          <a:p>
            <a:endParaRPr lang="en-US" baseline="0" dirty="0" smtClean="0"/>
          </a:p>
          <a:p>
            <a:r>
              <a:rPr lang="en-US" baseline="0" dirty="0" smtClean="0"/>
              <a:t>Program:  capstone projects, these, exhibits, performances; licensure exams, certifications; student </a:t>
            </a:r>
            <a:r>
              <a:rPr lang="en-US" baseline="0" dirty="0" err="1" smtClean="0"/>
              <a:t>pubications</a:t>
            </a:r>
            <a:r>
              <a:rPr lang="en-US" baseline="0" dirty="0" smtClean="0"/>
              <a:t>, conference presentations; employer and internship supervisor rating of students’ performance</a:t>
            </a:r>
          </a:p>
          <a:p>
            <a:endParaRPr lang="en-US" baseline="0" dirty="0" smtClean="0"/>
          </a:p>
          <a:p>
            <a:r>
              <a:rPr lang="en-US" baseline="0" dirty="0" smtClean="0"/>
              <a:t>Institutional:  performance on tests of writing, critical thinking or general knowledge; rubrics for Gen Ed courses or other courses; performance on achievement tests; students’ self-reflections on learning in institutional programs such as service learning.  (Figure 5, “Examples of Direct and Indirect Measures of Student Learning (Course, Program and Institutional Levels), ? Middle States (page 29.)</a:t>
            </a:r>
          </a:p>
          <a:p>
            <a:endParaRPr lang="en-US" dirty="0"/>
          </a:p>
          <a:p>
            <a:r>
              <a:rPr lang="en-US" baseline="0" dirty="0" smtClean="0"/>
              <a:t>Common </a:t>
            </a:r>
            <a:r>
              <a:rPr lang="en-US" dirty="0" smtClean="0"/>
              <a:t> assumption is  rubric has to be separate; assignment has to be separate, every student has to be assessed</a:t>
            </a:r>
          </a:p>
          <a:p>
            <a:endParaRPr lang="en-US" dirty="0"/>
          </a:p>
          <a:p>
            <a:r>
              <a:rPr lang="en-US" dirty="0" smtClean="0"/>
              <a:t>Perhaps biggest misconception:  faculty will be evaluated on students’ performance.  Not true</a:t>
            </a:r>
          </a:p>
          <a:p>
            <a:endParaRPr lang="en-US" dirty="0" smtClean="0"/>
          </a:p>
          <a:p>
            <a:r>
              <a:rPr lang="en-US" dirty="0" smtClean="0"/>
              <a:t> </a:t>
            </a:r>
            <a:endParaRPr lang="en-US" baseline="0" dirty="0" smtClean="0"/>
          </a:p>
          <a:p>
            <a:endParaRPr lang="en-US" baseline="0" dirty="0" smtClean="0"/>
          </a:p>
          <a:p>
            <a:r>
              <a:rPr lang="en-US" baseline="0" dirty="0" smtClean="0"/>
              <a:t>I</a:t>
            </a:r>
            <a:endParaRPr lang="en-US" dirty="0"/>
          </a:p>
        </p:txBody>
      </p:sp>
      <p:sp>
        <p:nvSpPr>
          <p:cNvPr id="4" name="Slide Number Placeholder 3"/>
          <p:cNvSpPr>
            <a:spLocks noGrp="1"/>
          </p:cNvSpPr>
          <p:nvPr>
            <p:ph type="sldNum" sz="quarter" idx="10"/>
          </p:nvPr>
        </p:nvSpPr>
        <p:spPr/>
        <p:txBody>
          <a:bodyPr/>
          <a:lstStyle/>
          <a:p>
            <a:fld id="{B61FCE8A-D75D-4A2C-B050-A65D5F8EF855}"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2675317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Institutional measures include performance on tests of writing,</a:t>
            </a:r>
            <a:r>
              <a:rPr lang="en-US" baseline="0" dirty="0" smtClean="0"/>
              <a:t> critical thinking or general knowledge.</a:t>
            </a:r>
            <a:br>
              <a:rPr lang="en-US" baseline="0" dirty="0" smtClean="0"/>
            </a:br>
            <a:r>
              <a:rPr lang="en-US" baseline="0" dirty="0" smtClean="0"/>
              <a:t>Rubric scores assignments in Gen Ed interdisciplinary core courses.  (Bergen is now collecting assignments for students who have competed more than 45 credits).</a:t>
            </a:r>
          </a:p>
          <a:p>
            <a:r>
              <a:rPr lang="en-US" baseline="0" dirty="0" smtClean="0"/>
              <a:t>Achievement tests</a:t>
            </a:r>
          </a:p>
          <a:p>
            <a:r>
              <a:rPr lang="en-US" baseline="0" dirty="0" smtClean="0"/>
              <a:t>Self reflection on what students learned in service learning, for example.</a:t>
            </a:r>
          </a:p>
          <a:p>
            <a:endParaRPr lang="en-US" baseline="0" dirty="0" smtClean="0"/>
          </a:p>
          <a:p>
            <a:r>
              <a:rPr lang="en-US" baseline="0" dirty="0" smtClean="0"/>
              <a:t>Segue:  Classroom and program/discipline measures of student learning are well established.  A goal of current assessment programs is to broaden the focus to include general education.</a:t>
            </a:r>
          </a:p>
          <a:p>
            <a:endParaRPr lang="en-US" baseline="0" dirty="0" smtClean="0"/>
          </a:p>
          <a:p>
            <a:r>
              <a:rPr lang="en-US" baseline="0" dirty="0" smtClean="0"/>
              <a:t>One of the commonly agreed upon goals of higher education is to produce educated citizens.  One way students demonstrate citizenship is through their participation in co-curricular activities.  </a:t>
            </a:r>
          </a:p>
          <a:p>
            <a:r>
              <a:rPr lang="en-US" dirty="0" err="1" smtClean="0"/>
              <a:t>Clasroom</a:t>
            </a:r>
            <a:r>
              <a:rPr lang="en-US" dirty="0" smtClean="0"/>
              <a:t> and disciplinary measures of SLO </a:t>
            </a:r>
            <a:r>
              <a:rPr lang="en-US" dirty="0" err="1" smtClean="0"/>
              <a:t>aer</a:t>
            </a:r>
            <a:r>
              <a:rPr lang="en-US" dirty="0" smtClean="0"/>
              <a:t> well established.  Can broaden assessment to focus on gen </a:t>
            </a:r>
            <a:r>
              <a:rPr lang="en-US" dirty="0" err="1" smtClean="0"/>
              <a:t>ed</a:t>
            </a:r>
            <a:r>
              <a:rPr lang="en-US" dirty="0" smtClean="0"/>
              <a:t> skills.</a:t>
            </a:r>
          </a:p>
          <a:p>
            <a:r>
              <a:rPr lang="en-US" dirty="0" smtClean="0"/>
              <a:t>Goal of higher education generally agreed upon is educated citizens.  One way students demonstrate citizenship Is through their participation in co curricular activities.</a:t>
            </a:r>
            <a:endParaRPr lang="en-US" dirty="0"/>
          </a:p>
        </p:txBody>
      </p:sp>
      <p:sp>
        <p:nvSpPr>
          <p:cNvPr id="4" name="Slide Number Placeholder 3"/>
          <p:cNvSpPr>
            <a:spLocks noGrp="1"/>
          </p:cNvSpPr>
          <p:nvPr>
            <p:ph type="sldNum" sz="quarter" idx="10"/>
          </p:nvPr>
        </p:nvSpPr>
        <p:spPr/>
        <p:txBody>
          <a:bodyPr/>
          <a:lstStyle/>
          <a:p>
            <a:fld id="{B61FCE8A-D75D-4A2C-B050-A65D5F8EF855}"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2004473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424" y="599607"/>
            <a:ext cx="4547152" cy="3429000"/>
          </a:xfrm>
        </p:spPr>
      </p:sp>
      <p:sp>
        <p:nvSpPr>
          <p:cNvPr id="3" name="Notes Placeholder 2"/>
          <p:cNvSpPr>
            <a:spLocks noGrp="1"/>
          </p:cNvSpPr>
          <p:nvPr>
            <p:ph type="body" idx="1"/>
          </p:nvPr>
        </p:nvSpPr>
        <p:spPr/>
        <p:txBody>
          <a:bodyPr/>
          <a:lstStyle/>
          <a:p>
            <a:r>
              <a:rPr lang="en-US" dirty="0" smtClean="0"/>
              <a:t>Association of American Colleges and Universities</a:t>
            </a:r>
          </a:p>
          <a:p>
            <a:endParaRPr lang="en-US" dirty="0"/>
          </a:p>
          <a:p>
            <a:r>
              <a:rPr lang="en-US" dirty="0" smtClean="0"/>
              <a:t>Grouped skills into 4 areas</a:t>
            </a:r>
          </a:p>
          <a:p>
            <a:endParaRPr lang="en-US" dirty="0"/>
          </a:p>
          <a:p>
            <a:r>
              <a:rPr lang="en-US" dirty="0" smtClean="0"/>
              <a:t>Knowledge of Human Cultures, Physical and Natural World – includes</a:t>
            </a:r>
          </a:p>
          <a:p>
            <a:r>
              <a:rPr lang="en-US" dirty="0" smtClean="0"/>
              <a:t>Humanities, social sciences</a:t>
            </a:r>
          </a:p>
          <a:p>
            <a:endParaRPr lang="en-US" dirty="0"/>
          </a:p>
          <a:p>
            <a:r>
              <a:rPr lang="en-US" dirty="0" smtClean="0"/>
              <a:t>Intellectual and practical skills</a:t>
            </a:r>
          </a:p>
          <a:p>
            <a:endParaRPr lang="en-US" dirty="0"/>
          </a:p>
          <a:p>
            <a:r>
              <a:rPr lang="en-US" dirty="0" smtClean="0"/>
              <a:t>Personal and social responsibility</a:t>
            </a:r>
          </a:p>
          <a:p>
            <a:endParaRPr lang="en-US" dirty="0"/>
          </a:p>
          <a:p>
            <a:r>
              <a:rPr lang="en-US" dirty="0" smtClean="0"/>
              <a:t>Integrative and applied learning</a:t>
            </a:r>
          </a:p>
          <a:p>
            <a:endParaRPr lang="en-US" dirty="0"/>
          </a:p>
          <a:p>
            <a:r>
              <a:rPr lang="en-US" dirty="0" smtClean="0"/>
              <a:t>Specific learning outcomes</a:t>
            </a:r>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B61FCE8A-D75D-4A2C-B050-A65D5F8EF855}"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2672247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Segue:  Classroom and program/discipline measures of student learning are well established.  A goal of current assessment programs is to broaden the focus to include general education</a:t>
            </a:r>
            <a:r>
              <a:rPr lang="en-US" dirty="0" smtClean="0"/>
              <a:t>.</a:t>
            </a:r>
            <a:endParaRPr lang="en-US" dirty="0"/>
          </a:p>
          <a:p>
            <a:r>
              <a:rPr lang="en-US" dirty="0"/>
              <a:t>One of the commonly agreed upon goals of higher education is to produce educated citizens.  One way students demonstrate citizenship is through their participation in co-curricular activities.  </a:t>
            </a:r>
          </a:p>
          <a:p>
            <a:r>
              <a:rPr lang="en-US" dirty="0" err="1"/>
              <a:t>Clasroom</a:t>
            </a:r>
            <a:r>
              <a:rPr lang="en-US" dirty="0"/>
              <a:t> and disciplinary measures of SLO </a:t>
            </a:r>
            <a:r>
              <a:rPr lang="en-US" dirty="0" err="1"/>
              <a:t>aer</a:t>
            </a:r>
            <a:r>
              <a:rPr lang="en-US" dirty="0"/>
              <a:t> well established.  Can broaden assessment to focus on gen </a:t>
            </a:r>
            <a:r>
              <a:rPr lang="en-US" dirty="0" err="1"/>
              <a:t>ed</a:t>
            </a:r>
            <a:r>
              <a:rPr lang="en-US" dirty="0"/>
              <a:t> skills.</a:t>
            </a:r>
          </a:p>
          <a:p>
            <a:r>
              <a:rPr lang="en-US" dirty="0"/>
              <a:t>Goal of higher education generally agreed upon is educated citizens.  One way students demonstrate citizenship Is through their participation in co curricular activities</a:t>
            </a:r>
            <a:r>
              <a:rPr lang="en-US" dirty="0" smtClean="0"/>
              <a:t>.</a:t>
            </a:r>
            <a:endParaRPr lang="en-US" dirty="0"/>
          </a:p>
          <a:p>
            <a:r>
              <a:rPr lang="en-US" dirty="0" smtClean="0"/>
              <a:t>Broad Appeal – to students</a:t>
            </a:r>
            <a:r>
              <a:rPr lang="en-US" baseline="0" dirty="0" smtClean="0"/>
              <a:t> of all abilities; most disciplines; not just students taking speech; honors, student government</a:t>
            </a:r>
            <a:endParaRPr lang="en-US" dirty="0" smtClean="0"/>
          </a:p>
          <a:p>
            <a:r>
              <a:rPr lang="en-US" dirty="0" smtClean="0"/>
              <a:t>Broad Reach – faculty</a:t>
            </a:r>
            <a:r>
              <a:rPr lang="en-US" baseline="0" dirty="0" smtClean="0"/>
              <a:t> across disciplines; </a:t>
            </a:r>
            <a:r>
              <a:rPr lang="en-US" dirty="0" smtClean="0"/>
              <a:t>administration, board of trustees, foundation</a:t>
            </a:r>
          </a:p>
          <a:p>
            <a:r>
              <a:rPr lang="en-US" dirty="0" smtClean="0"/>
              <a:t>Broad Support – Foundation prizes, departments across college who help; participants</a:t>
            </a:r>
          </a:p>
          <a:p>
            <a:r>
              <a:rPr lang="en-US" b="1" dirty="0" smtClean="0"/>
              <a:t>Theme:</a:t>
            </a:r>
            <a:r>
              <a:rPr lang="en-US" b="1" baseline="0" dirty="0" smtClean="0"/>
              <a:t>  Contemporary Issues is</a:t>
            </a:r>
            <a:r>
              <a:rPr lang="en-US" b="1" dirty="0" smtClean="0"/>
              <a:t> intentionally</a:t>
            </a:r>
            <a:r>
              <a:rPr lang="en-US" b="1" baseline="0" dirty="0" smtClean="0"/>
              <a:t> broad – topics from many disciplines.  </a:t>
            </a:r>
            <a:r>
              <a:rPr lang="en-US" b="0" baseline="0" dirty="0" smtClean="0"/>
              <a:t>From Anthropology and Biology to Sociology and Zoology.  </a:t>
            </a:r>
          </a:p>
          <a:p>
            <a:r>
              <a:rPr lang="en-US" b="0" baseline="0" dirty="0" smtClean="0"/>
              <a:t>Students encouraged to speak about global issues.  But all topics of significance are permitted.   </a:t>
            </a:r>
            <a:endParaRPr lang="en-US" b="1" dirty="0" smtClean="0"/>
          </a:p>
          <a:p>
            <a:r>
              <a:rPr lang="en-US" dirty="0" smtClean="0"/>
              <a:t>Advertised on both campuses, all buildings.</a:t>
            </a:r>
            <a:r>
              <a:rPr lang="en-US" baseline="0" dirty="0" smtClean="0"/>
              <a:t>  involves student life, student aides, various offices, and me!.  Flyers mailboxes of arts, humanities division</a:t>
            </a:r>
          </a:p>
          <a:p>
            <a:r>
              <a:rPr lang="en-US" baseline="0" dirty="0" smtClean="0"/>
              <a:t>Emails – blasts, </a:t>
            </a:r>
            <a:r>
              <a:rPr lang="en-US" baseline="0" dirty="0" err="1" smtClean="0"/>
              <a:t>pr</a:t>
            </a:r>
            <a:r>
              <a:rPr lang="en-US" baseline="0" dirty="0" smtClean="0"/>
              <a:t> notes, </a:t>
            </a:r>
            <a:r>
              <a:rPr lang="en-US" baseline="0" dirty="0" err="1" smtClean="0"/>
              <a:t>vp</a:t>
            </a:r>
            <a:r>
              <a:rPr lang="en-US" baseline="0" dirty="0" smtClean="0"/>
              <a:t> letters, </a:t>
            </a:r>
            <a:endParaRPr lang="en-US" dirty="0"/>
          </a:p>
          <a:p>
            <a:r>
              <a:rPr lang="en-US" baseline="0" dirty="0" smtClean="0"/>
              <a:t>Involves many communities</a:t>
            </a:r>
            <a:r>
              <a:rPr lang="en-US" dirty="0" smtClean="0"/>
              <a:t> in the college</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61FCE8A-D75D-4A2C-B050-A65D5F8EF855}"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3328798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Broad appeal, support, reach</a:t>
            </a:r>
          </a:p>
          <a:p>
            <a:endParaRPr lang="en-US" dirty="0"/>
          </a:p>
          <a:p>
            <a:r>
              <a:rPr lang="en-US" dirty="0" smtClean="0"/>
              <a:t>Themes are broad; </a:t>
            </a:r>
          </a:p>
          <a:p>
            <a:endParaRPr lang="en-US" dirty="0"/>
          </a:p>
          <a:p>
            <a:r>
              <a:rPr lang="en-US" dirty="0" smtClean="0"/>
              <a:t>Can involve </a:t>
            </a:r>
            <a:r>
              <a:rPr lang="en-US" dirty="0" err="1" smtClean="0"/>
              <a:t>braoder</a:t>
            </a:r>
            <a:r>
              <a:rPr lang="en-US" dirty="0" smtClean="0"/>
              <a:t> community at the college – e.g. </a:t>
            </a:r>
            <a:r>
              <a:rPr lang="en-US" dirty="0" err="1" smtClean="0"/>
              <a:t>facluty</a:t>
            </a:r>
            <a:r>
              <a:rPr lang="en-US" dirty="0" smtClean="0"/>
              <a:t> judges from 22 </a:t>
            </a:r>
            <a:r>
              <a:rPr lang="en-US" dirty="0" err="1" smtClean="0"/>
              <a:t>dif</a:t>
            </a:r>
            <a:r>
              <a:rPr lang="en-US" dirty="0" smtClean="0"/>
              <a:t> </a:t>
            </a:r>
            <a:r>
              <a:rPr lang="en-US" dirty="0" err="1" smtClean="0"/>
              <a:t>departsments</a:t>
            </a:r>
            <a:endParaRPr lang="en-US" dirty="0" smtClean="0"/>
          </a:p>
          <a:p>
            <a:r>
              <a:rPr lang="en-US" dirty="0" smtClean="0"/>
              <a:t>Board of trustees, families</a:t>
            </a:r>
          </a:p>
          <a:p>
            <a:r>
              <a:rPr lang="en-US" dirty="0" smtClean="0"/>
              <a:t>Help maintain public credibility about the quality and performance in higher </a:t>
            </a:r>
            <a:r>
              <a:rPr lang="en-US" dirty="0" err="1" smtClean="0"/>
              <a:t>edu</a:t>
            </a:r>
            <a:r>
              <a:rPr lang="en-US" dirty="0" smtClean="0"/>
              <a:t>.</a:t>
            </a:r>
          </a:p>
          <a:p>
            <a:r>
              <a:rPr lang="en-US" dirty="0" smtClean="0"/>
              <a:t>Redefining effective assessment practices.  Ongoing assessment.  This is a way to refine </a:t>
            </a:r>
            <a:r>
              <a:rPr lang="en-US" dirty="0" err="1" smtClean="0"/>
              <a:t>slo</a:t>
            </a:r>
            <a:r>
              <a:rPr lang="en-US" dirty="0" smtClean="0"/>
              <a:t>.,by evaluating gen </a:t>
            </a:r>
            <a:r>
              <a:rPr lang="en-US" dirty="0" err="1" smtClean="0"/>
              <a:t>ed</a:t>
            </a:r>
            <a:r>
              <a:rPr lang="en-US" dirty="0" smtClean="0"/>
              <a:t> outcomes.  Provides value, as direct assessment is another way to use </a:t>
            </a:r>
            <a:r>
              <a:rPr lang="en-US" dirty="0" err="1" smtClean="0"/>
              <a:t>informaiton</a:t>
            </a:r>
            <a:endParaRPr lang="en-US" dirty="0" smtClean="0"/>
          </a:p>
          <a:p>
            <a:endParaRPr lang="en-US" dirty="0"/>
          </a:p>
          <a:p>
            <a:r>
              <a:rPr lang="en-US" dirty="0" smtClean="0"/>
              <a:t>The competiti9on encourages </a:t>
            </a:r>
            <a:r>
              <a:rPr lang="en-US" dirty="0" err="1" smtClean="0"/>
              <a:t>leanning</a:t>
            </a:r>
            <a:r>
              <a:rPr lang="en-US" dirty="0" smtClean="0"/>
              <a:t> transfer in which students can transfer their skills &amp; </a:t>
            </a:r>
            <a:r>
              <a:rPr lang="en-US" dirty="0" err="1" smtClean="0"/>
              <a:t>know,ledbe</a:t>
            </a:r>
            <a:r>
              <a:rPr lang="en-US" dirty="0" smtClean="0"/>
              <a:t> to different environments.  </a:t>
            </a:r>
          </a:p>
          <a:p>
            <a:endParaRPr lang="en-US" dirty="0"/>
          </a:p>
          <a:p>
            <a:r>
              <a:rPr lang="en-US" dirty="0" err="1" smtClean="0"/>
              <a:t>Rosefsky</a:t>
            </a:r>
            <a:endParaRPr lang="en-US" dirty="0" smtClean="0"/>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B61FCE8A-D75D-4A2C-B050-A65D5F8EF855}"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912011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Takes place during</a:t>
            </a:r>
            <a:r>
              <a:rPr lang="en-US" baseline="0" dirty="0" smtClean="0"/>
              <a:t> lunch hour between 12:15 and 1:30 </a:t>
            </a:r>
          </a:p>
          <a:p>
            <a:endParaRPr lang="en-US" baseline="0" dirty="0" smtClean="0"/>
          </a:p>
          <a:p>
            <a:r>
              <a:rPr lang="en-US" baseline="0" dirty="0" smtClean="0"/>
              <a:t>6 students – all speeches on same day at same time</a:t>
            </a:r>
          </a:p>
          <a:p>
            <a:r>
              <a:rPr lang="en-US" baseline="0" dirty="0" smtClean="0"/>
              <a:t>Judges are volunteers from around the college</a:t>
            </a:r>
          </a:p>
          <a:p>
            <a:r>
              <a:rPr lang="en-US" dirty="0" smtClean="0"/>
              <a:t>Lead judge and 2 others</a:t>
            </a:r>
          </a:p>
          <a:p>
            <a:r>
              <a:rPr lang="en-US" baseline="0" dirty="0" smtClean="0"/>
              <a:t>Give judges orientation session:  a good speech is a good speech”</a:t>
            </a:r>
          </a:p>
          <a:p>
            <a:r>
              <a:rPr lang="en-US" dirty="0" smtClean="0"/>
              <a:t>Explain the rubric</a:t>
            </a:r>
          </a:p>
          <a:p>
            <a:r>
              <a:rPr lang="en-US" baseline="0" dirty="0" smtClean="0"/>
              <a:t>Everyone shows up between 12:00</a:t>
            </a:r>
            <a:r>
              <a:rPr lang="en-US" dirty="0" smtClean="0"/>
              <a:t> and 12:15 – 109 </a:t>
            </a:r>
            <a:r>
              <a:rPr lang="en-US" dirty="0" err="1" smtClean="0"/>
              <a:t>studensts</a:t>
            </a:r>
            <a:r>
              <a:rPr lang="en-US" dirty="0" smtClean="0"/>
              <a:t> registered, 79 showed up (33% attrition_ typical.  Average has been 24%</a:t>
            </a:r>
          </a:p>
          <a:p>
            <a:endParaRPr lang="en-US" baseline="0" dirty="0"/>
          </a:p>
          <a:p>
            <a:r>
              <a:rPr lang="en-US" dirty="0" smtClean="0"/>
              <a:t>Assigned to rooms, begin as soon as the judges assemble.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61FCE8A-D75D-4A2C-B050-A65D5F8EF855}"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25323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 Years</a:t>
            </a:r>
          </a:p>
          <a:p>
            <a:r>
              <a:rPr lang="en-US" dirty="0" smtClean="0"/>
              <a:t>Judges come</a:t>
            </a:r>
            <a:r>
              <a:rPr lang="en-US" baseline="0" dirty="0" smtClean="0"/>
              <a:t> from all over the college. 22 departments, administration, etc.</a:t>
            </a:r>
          </a:p>
          <a:p>
            <a:r>
              <a:rPr lang="en-US" baseline="0" dirty="0" smtClean="0"/>
              <a:t>Judges information packets</a:t>
            </a:r>
          </a:p>
          <a:p>
            <a:r>
              <a:rPr lang="en-US" baseline="0" dirty="0" smtClean="0"/>
              <a:t>No experience necessary</a:t>
            </a:r>
          </a:p>
          <a:p>
            <a:r>
              <a:rPr lang="en-US" baseline="0" dirty="0" smtClean="0"/>
              <a:t>Over the 7 years:</a:t>
            </a:r>
          </a:p>
          <a:p>
            <a:r>
              <a:rPr lang="en-US" baseline="0" dirty="0" smtClean="0"/>
              <a:t>Participants</a:t>
            </a:r>
          </a:p>
          <a:p>
            <a:r>
              <a:rPr lang="en-US" baseline="0" dirty="0" smtClean="0"/>
              <a:t>Each rooms pairs lead and newer judge</a:t>
            </a:r>
          </a:p>
          <a:p>
            <a:r>
              <a:rPr lang="en-US" dirty="0" smtClean="0"/>
              <a:t>Judges don’t </a:t>
            </a:r>
            <a:r>
              <a:rPr lang="en-US" baseline="0" dirty="0" smtClean="0"/>
              <a:t>have to be from communication department</a:t>
            </a:r>
          </a:p>
          <a:p>
            <a:r>
              <a:rPr lang="en-US" dirty="0" smtClean="0"/>
              <a:t>Last year 21 new judges out of 39; represented 22 departments; judges are given orientation in how to assess speakers:  “A good speech is a good speech.”</a:t>
            </a:r>
          </a:p>
          <a:p>
            <a:endParaRPr lang="en-US" baseline="0" dirty="0"/>
          </a:p>
          <a:p>
            <a:r>
              <a:rPr lang="en-US" dirty="0" smtClean="0"/>
              <a:t>Many of the judges from administration; don’t get to see students in the classroom.  Particularly useful for them to see range of student abilities</a:t>
            </a:r>
            <a:endParaRPr lang="en-US" baseline="0" dirty="0" smtClean="0"/>
          </a:p>
          <a:p>
            <a:endParaRPr lang="en-US" baseline="0" dirty="0" smtClean="0"/>
          </a:p>
          <a:p>
            <a:r>
              <a:rPr lang="en-US" dirty="0"/>
              <a:t>Top 6 students go to Awards Round.  </a:t>
            </a:r>
            <a:r>
              <a:rPr lang="en-US" dirty="0" smtClean="0"/>
              <a:t>Scores 41 – 45.  Ranking # 1 in their room</a:t>
            </a:r>
            <a:endParaRPr lang="en-US" dirty="0"/>
          </a:p>
          <a:p>
            <a:r>
              <a:rPr lang="en-US" dirty="0"/>
              <a:t>Will win cash prizes, trophies</a:t>
            </a:r>
          </a:p>
          <a:p>
            <a:r>
              <a:rPr lang="en-US" dirty="0" smtClean="0"/>
              <a:t>Scores of :  average</a:t>
            </a:r>
            <a:endParaRPr lang="en-US" dirty="0"/>
          </a:p>
          <a:p>
            <a:endParaRPr lang="en-US" dirty="0"/>
          </a:p>
          <a:p>
            <a:r>
              <a:rPr lang="en-US" dirty="0"/>
              <a:t>Next 7  win Honorary Mention and Special Merit  cash prizes</a:t>
            </a:r>
          </a:p>
          <a:p>
            <a:endParaRPr lang="en-US" dirty="0"/>
          </a:p>
          <a:p>
            <a:r>
              <a:rPr lang="en-US" dirty="0"/>
              <a:t>All speakers receive Certificate  at Awards Ceremony </a:t>
            </a:r>
          </a:p>
          <a:p>
            <a:r>
              <a:rPr lang="en-US" dirty="0" smtClean="0"/>
              <a:t>Judges are excited when their students move on.</a:t>
            </a:r>
            <a:endParaRPr lang="en-US" dirty="0"/>
          </a:p>
          <a:p>
            <a:endParaRPr lang="en-US" dirty="0"/>
          </a:p>
        </p:txBody>
      </p:sp>
      <p:sp>
        <p:nvSpPr>
          <p:cNvPr id="4" name="Slide Number Placeholder 3"/>
          <p:cNvSpPr>
            <a:spLocks noGrp="1"/>
          </p:cNvSpPr>
          <p:nvPr>
            <p:ph type="sldNum" sz="quarter" idx="10"/>
          </p:nvPr>
        </p:nvSpPr>
        <p:spPr/>
        <p:txBody>
          <a:bodyPr/>
          <a:lstStyle/>
          <a:p>
            <a:fld id="{B61FCE8A-D75D-4A2C-B050-A65D5F8EF855}"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33482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Competitions held annually since 2008.  </a:t>
            </a:r>
            <a:r>
              <a:rPr lang="en-US" dirty="0" err="1" smtClean="0"/>
              <a:t>RReport</a:t>
            </a:r>
            <a:r>
              <a:rPr lang="en-US" dirty="0" smtClean="0"/>
              <a:t> of 5 years of </a:t>
            </a:r>
            <a:r>
              <a:rPr lang="en-US" dirty="0" err="1" smtClean="0"/>
              <a:t>compettiion</a:t>
            </a:r>
            <a:r>
              <a:rPr lang="en-US" dirty="0" smtClean="0"/>
              <a:t> (295 students)</a:t>
            </a:r>
          </a:p>
          <a:p>
            <a:r>
              <a:rPr lang="en-US" dirty="0" smtClean="0"/>
              <a:t>Average scores of speakers in each of the 5 years of study were in “good” range.  Evaluated on 9 areas of Public Speaking Competence.  Rating scale of 1 to 5, 1 low and 5 high.  Total points of top speakers from 41 to 45; average of 4.4 or better on all 9 measures.  </a:t>
            </a:r>
            <a:endParaRPr lang="en-US" dirty="0"/>
          </a:p>
          <a:p>
            <a:r>
              <a:rPr lang="en-US" dirty="0" smtClean="0"/>
              <a:t>1.   2.</a:t>
            </a:r>
          </a:p>
          <a:p>
            <a:r>
              <a:rPr lang="en-US" dirty="0" smtClean="0"/>
              <a:t> 3.4.</a:t>
            </a:r>
          </a:p>
          <a:p>
            <a:r>
              <a:rPr lang="en-US" dirty="0" smtClean="0"/>
              <a:t>5.  6.</a:t>
            </a:r>
          </a:p>
          <a:p>
            <a:r>
              <a:rPr lang="en-US" dirty="0" smtClean="0"/>
              <a:t>7.  8. 9</a:t>
            </a:r>
            <a:endParaRPr lang="en-US" dirty="0"/>
          </a:p>
          <a:p>
            <a:r>
              <a:rPr lang="en-US" dirty="0" smtClean="0"/>
              <a:t>Scores for each area are totaled.  </a:t>
            </a:r>
          </a:p>
          <a:p>
            <a:r>
              <a:rPr lang="en-US" dirty="0" smtClean="0"/>
              <a:t>Top speakers:  		41 to 45</a:t>
            </a:r>
          </a:p>
          <a:p>
            <a:r>
              <a:rPr lang="en-US" dirty="0" smtClean="0"/>
              <a:t>Excellent Speakers 	37 to 39</a:t>
            </a:r>
          </a:p>
          <a:p>
            <a:r>
              <a:rPr lang="en-US" dirty="0" smtClean="0"/>
              <a:t>Good 		30 to 36</a:t>
            </a:r>
          </a:p>
          <a:p>
            <a:r>
              <a:rPr lang="en-US" dirty="0" err="1" smtClean="0"/>
              <a:t>Avrage</a:t>
            </a:r>
            <a:r>
              <a:rPr lang="en-US" dirty="0" smtClean="0"/>
              <a:t> 		25 to 29 	average of 2.7 or better on 9 measures</a:t>
            </a:r>
          </a:p>
          <a:p>
            <a:r>
              <a:rPr lang="en-US" dirty="0" smtClean="0"/>
              <a:t>Below Average 	19 to 24</a:t>
            </a:r>
          </a:p>
          <a:p>
            <a:r>
              <a:rPr lang="en-US" dirty="0" smtClean="0"/>
              <a:t>Not competent	18 or lower</a:t>
            </a:r>
            <a:endParaRPr lang="en-US" dirty="0"/>
          </a:p>
          <a:p>
            <a:endParaRPr lang="en-US" dirty="0" smtClean="0"/>
          </a:p>
          <a:p>
            <a:r>
              <a:rPr lang="en-US" dirty="0" err="1" smtClean="0"/>
              <a:t>Judgs</a:t>
            </a:r>
            <a:r>
              <a:rPr lang="en-US" dirty="0" smtClean="0"/>
              <a:t> instructed:  “good speech is a good speech.”  like a real life situation:  can they go into a room and present information in a way that is understood.  Demonstrates Critical Thinking; oral skills, written; . Etc.</a:t>
            </a:r>
            <a:endParaRPr lang="en-US" dirty="0"/>
          </a:p>
        </p:txBody>
      </p:sp>
      <p:sp>
        <p:nvSpPr>
          <p:cNvPr id="4" name="Slide Number Placeholder 3"/>
          <p:cNvSpPr>
            <a:spLocks noGrp="1"/>
          </p:cNvSpPr>
          <p:nvPr>
            <p:ph type="sldNum" sz="quarter" idx="10"/>
          </p:nvPr>
        </p:nvSpPr>
        <p:spPr/>
        <p:txBody>
          <a:bodyPr/>
          <a:lstStyle/>
          <a:p>
            <a:fld id="{B61FCE8A-D75D-4A2C-B050-A65D5F8EF855}"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1652284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top speakers score 41 – 45 </a:t>
            </a:r>
          </a:p>
          <a:p>
            <a:r>
              <a:rPr lang="en-US" dirty="0" smtClean="0"/>
              <a:t>Also need top ranking in a room.</a:t>
            </a:r>
          </a:p>
          <a:p>
            <a:r>
              <a:rPr lang="en-US" dirty="0" smtClean="0"/>
              <a:t>High degree of inter rater reliability:  a good speech is a good speech.</a:t>
            </a:r>
          </a:p>
          <a:p>
            <a:endParaRPr lang="en-US" dirty="0"/>
          </a:p>
          <a:p>
            <a:r>
              <a:rPr lang="en-US" dirty="0" smtClean="0"/>
              <a:t>The finalists speak in front of audience.  Taped, </a:t>
            </a:r>
          </a:p>
          <a:p>
            <a:endParaRPr lang="en-US" dirty="0"/>
          </a:p>
          <a:p>
            <a:r>
              <a:rPr lang="en-US" dirty="0" smtClean="0"/>
              <a:t>Judges from department</a:t>
            </a:r>
          </a:p>
          <a:p>
            <a:endParaRPr lang="en-US" dirty="0"/>
          </a:p>
          <a:p>
            <a:r>
              <a:rPr lang="en-US" dirty="0" smtClean="0"/>
              <a:t>Different rubric</a:t>
            </a:r>
          </a:p>
          <a:p>
            <a:endParaRPr lang="en-US" dirty="0"/>
          </a:p>
          <a:p>
            <a:r>
              <a:rPr lang="en-US" dirty="0" smtClean="0"/>
              <a:t>Awards ceremony</a:t>
            </a:r>
            <a:endParaRPr lang="en-US" dirty="0"/>
          </a:p>
        </p:txBody>
      </p:sp>
      <p:sp>
        <p:nvSpPr>
          <p:cNvPr id="4" name="Slide Number Placeholder 3"/>
          <p:cNvSpPr>
            <a:spLocks noGrp="1"/>
          </p:cNvSpPr>
          <p:nvPr>
            <p:ph type="sldNum" sz="quarter" idx="10"/>
          </p:nvPr>
        </p:nvSpPr>
        <p:spPr/>
        <p:txBody>
          <a:bodyPr/>
          <a:lstStyle/>
          <a:p>
            <a:fld id="{B61FCE8A-D75D-4A2C-B050-A65D5F8EF855}"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1932709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Worthwhile experience:</a:t>
            </a:r>
          </a:p>
          <a:p>
            <a:endParaRPr lang="en-US" dirty="0"/>
          </a:p>
          <a:p>
            <a:r>
              <a:rPr lang="en-US" dirty="0" smtClean="0"/>
              <a:t>Would you do this again:  </a:t>
            </a:r>
          </a:p>
          <a:p>
            <a:endParaRPr lang="en-US" dirty="0"/>
          </a:p>
          <a:p>
            <a:r>
              <a:rPr lang="en-US" dirty="0" smtClean="0"/>
              <a:t>Some of the survey comments from students:</a:t>
            </a:r>
            <a:endParaRPr lang="en-US" dirty="0"/>
          </a:p>
        </p:txBody>
      </p:sp>
      <p:sp>
        <p:nvSpPr>
          <p:cNvPr id="4" name="Slide Number Placeholder 3"/>
          <p:cNvSpPr>
            <a:spLocks noGrp="1"/>
          </p:cNvSpPr>
          <p:nvPr>
            <p:ph type="sldNum" sz="quarter" idx="10"/>
          </p:nvPr>
        </p:nvSpPr>
        <p:spPr/>
        <p:txBody>
          <a:bodyPr/>
          <a:lstStyle/>
          <a:p>
            <a:fld id="{B61FCE8A-D75D-4A2C-B050-A65D5F8EF855}"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1830652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how do we assess spaces to design effective environments for self-directed learning?  How important are books, technological devices, lighting, beverages, and positioning of people?  No standards exist for evaluating informal  learning environments—and yet these spaces support independent learning behaviors.</a:t>
            </a:r>
            <a:endParaRPr lang="en-US" dirty="0" smtClean="0"/>
          </a:p>
          <a:p>
            <a:endParaRPr lang="en-US" dirty="0" smtClean="0"/>
          </a:p>
          <a:p>
            <a:endParaRPr lang="en-US" dirty="0" smtClean="0"/>
          </a:p>
          <a:p>
            <a:r>
              <a:rPr lang="en-US" dirty="0" smtClean="0"/>
              <a:t>Sources</a:t>
            </a:r>
          </a:p>
          <a:p>
            <a:r>
              <a:rPr lang="en-US" dirty="0" smtClean="0"/>
              <a:t>http://</a:t>
            </a:r>
            <a:r>
              <a:rPr lang="en-US" dirty="0" err="1" smtClean="0"/>
              <a:t>bildmix.com</a:t>
            </a:r>
            <a:r>
              <a:rPr lang="en-US" dirty="0" smtClean="0"/>
              <a:t>/29/die-</a:t>
            </a:r>
            <a:r>
              <a:rPr lang="en-US" dirty="0" err="1" smtClean="0"/>
              <a:t>etwas</a:t>
            </a:r>
            <a:r>
              <a:rPr lang="en-US" dirty="0" smtClean="0"/>
              <a:t>-</a:t>
            </a:r>
            <a:r>
              <a:rPr lang="en-US" dirty="0" err="1" smtClean="0"/>
              <a:t>anderen-buecherregale</a:t>
            </a:r>
            <a:endParaRPr lang="en-US" dirty="0" smtClean="0"/>
          </a:p>
          <a:p>
            <a:endParaRPr lang="en-US" dirty="0" smtClean="0"/>
          </a:p>
          <a:p>
            <a:r>
              <a:rPr lang="en-US" dirty="0" smtClean="0"/>
              <a:t>Brit library http://</a:t>
            </a:r>
            <a:r>
              <a:rPr lang="en-US" dirty="0" err="1" smtClean="0"/>
              <a:t>www.kurzweilai.net</a:t>
            </a:r>
            <a:r>
              <a:rPr lang="en-US" dirty="0" smtClean="0"/>
              <a:t>/images/</a:t>
            </a:r>
            <a:r>
              <a:rPr lang="en-US" dirty="0" err="1" smtClean="0"/>
              <a:t>The_Reading_Room_at_the_British_Museum.jpg</a:t>
            </a:r>
            <a:endParaRPr lang="en-US" dirty="0"/>
          </a:p>
        </p:txBody>
      </p:sp>
      <p:sp>
        <p:nvSpPr>
          <p:cNvPr id="4" name="Slide Number Placeholder 3"/>
          <p:cNvSpPr>
            <a:spLocks noGrp="1"/>
          </p:cNvSpPr>
          <p:nvPr>
            <p:ph type="sldNum" sz="quarter" idx="10"/>
          </p:nvPr>
        </p:nvSpPr>
        <p:spPr/>
        <p:txBody>
          <a:bodyPr/>
          <a:lstStyle/>
          <a:p>
            <a:fld id="{9F420490-504C-2F49-BEEF-F883E6BF8FE8}" type="slidenum">
              <a:rPr lang="en-US" smtClean="0"/>
              <a:t>5</a:t>
            </a:fld>
            <a:endParaRPr lang="en-US"/>
          </a:p>
        </p:txBody>
      </p:sp>
    </p:spTree>
    <p:extLst>
      <p:ext uri="{BB962C8B-B14F-4D97-AF65-F5344CB8AC3E}">
        <p14:creationId xmlns:p14="http://schemas.microsoft.com/office/powerpoint/2010/main" val="7039076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Judges were polled each year.  Over the8 years a total of 178 judges (individuals; some judge each year, like </a:t>
            </a:r>
            <a:r>
              <a:rPr lang="en-US" dirty="0" err="1" smtClean="0"/>
              <a:t>comm</a:t>
            </a:r>
            <a:r>
              <a:rPr lang="en-US" dirty="0" smtClean="0"/>
              <a:t> dept.)</a:t>
            </a:r>
          </a:p>
          <a:p>
            <a:endParaRPr lang="en-US" dirty="0"/>
          </a:p>
          <a:p>
            <a:r>
              <a:rPr lang="en-US" dirty="0" err="1" smtClean="0"/>
              <a:t>Dif</a:t>
            </a:r>
            <a:r>
              <a:rPr lang="en-US" dirty="0" smtClean="0"/>
              <a:t> departments:  art to radiography; cinema to psychology; business to sociology; </a:t>
            </a:r>
          </a:p>
          <a:p>
            <a:r>
              <a:rPr lang="en-US" dirty="0" smtClean="0"/>
              <a:t>Regulars:  English, Speech, </a:t>
            </a:r>
          </a:p>
          <a:p>
            <a:endParaRPr lang="en-US" dirty="0"/>
          </a:p>
          <a:p>
            <a:r>
              <a:rPr lang="en-US" dirty="0" smtClean="0"/>
              <a:t>Welcome it as an opportunity to do a </a:t>
            </a:r>
          </a:p>
          <a:p>
            <a:endParaRPr lang="en-US" dirty="0"/>
          </a:p>
          <a:p>
            <a:endParaRPr lang="en-US" dirty="0"/>
          </a:p>
        </p:txBody>
      </p:sp>
      <p:sp>
        <p:nvSpPr>
          <p:cNvPr id="4" name="Slide Number Placeholder 3"/>
          <p:cNvSpPr>
            <a:spLocks noGrp="1"/>
          </p:cNvSpPr>
          <p:nvPr>
            <p:ph type="sldNum" sz="quarter" idx="10"/>
          </p:nvPr>
        </p:nvSpPr>
        <p:spPr/>
        <p:txBody>
          <a:bodyPr/>
          <a:lstStyle/>
          <a:p>
            <a:fld id="{B61FCE8A-D75D-4A2C-B050-A65D5F8EF855}"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1780745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finding is that judges find this useful as a direct assessment of oral and written communication skills.  </a:t>
            </a:r>
          </a:p>
          <a:p>
            <a:endParaRPr lang="en-US" dirty="0"/>
          </a:p>
          <a:p>
            <a:r>
              <a:rPr lang="en-US" dirty="0" smtClean="0"/>
              <a:t>Added this question 2 years ago.  The findings go across disciplines</a:t>
            </a:r>
          </a:p>
          <a:p>
            <a:endParaRPr lang="en-US" dirty="0"/>
          </a:p>
          <a:p>
            <a:endParaRPr lang="en-US" dirty="0"/>
          </a:p>
        </p:txBody>
      </p:sp>
      <p:sp>
        <p:nvSpPr>
          <p:cNvPr id="4" name="Slide Number Placeholder 3"/>
          <p:cNvSpPr>
            <a:spLocks noGrp="1"/>
          </p:cNvSpPr>
          <p:nvPr>
            <p:ph type="sldNum" sz="quarter" idx="10"/>
          </p:nvPr>
        </p:nvSpPr>
        <p:spPr/>
        <p:txBody>
          <a:bodyPr/>
          <a:lstStyle/>
          <a:p>
            <a:fld id="{B61FCE8A-D75D-4A2C-B050-A65D5F8EF855}"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1100499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“Congruence between co-curricular supports and educational framework is one of the strategies identified in a study as contributing to a drop in attrition rates.  Maher, Higher Education Studies</a:t>
            </a:r>
          </a:p>
          <a:p>
            <a:endParaRPr lang="en-US" dirty="0"/>
          </a:p>
          <a:p>
            <a:r>
              <a:rPr lang="en-US" dirty="0" smtClean="0"/>
              <a:t>There is more attention now to </a:t>
            </a:r>
            <a:r>
              <a:rPr lang="en-US" dirty="0" err="1" smtClean="0"/>
              <a:t>cocurricular</a:t>
            </a:r>
            <a:r>
              <a:rPr lang="en-US" dirty="0" smtClean="0"/>
              <a:t> activities:  </a:t>
            </a:r>
          </a:p>
          <a:p>
            <a:endParaRPr lang="en-US" dirty="0"/>
          </a:p>
          <a:p>
            <a:r>
              <a:rPr lang="en-US" dirty="0" smtClean="0"/>
              <a:t>Published in the ……….</a:t>
            </a:r>
            <a:endParaRPr lang="en-US" dirty="0"/>
          </a:p>
        </p:txBody>
      </p:sp>
      <p:sp>
        <p:nvSpPr>
          <p:cNvPr id="4" name="Slide Number Placeholder 3"/>
          <p:cNvSpPr>
            <a:spLocks noGrp="1"/>
          </p:cNvSpPr>
          <p:nvPr>
            <p:ph type="sldNum" sz="quarter" idx="10"/>
          </p:nvPr>
        </p:nvSpPr>
        <p:spPr/>
        <p:txBody>
          <a:bodyPr/>
          <a:lstStyle/>
          <a:p>
            <a:fld id="{B61FCE8A-D75D-4A2C-B050-A65D5F8EF855}"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24810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4 areas of academic skills are listed on the left.  On the right are some of the co-curricular activities that </a:t>
            </a:r>
            <a:r>
              <a:rPr lang="en-US" dirty="0" err="1" smtClean="0"/>
              <a:t>contribut</a:t>
            </a:r>
            <a:r>
              <a:rPr lang="en-US" dirty="0" smtClean="0"/>
              <a:t> to learning.</a:t>
            </a:r>
          </a:p>
          <a:p>
            <a:endParaRPr lang="en-US" dirty="0"/>
          </a:p>
          <a:p>
            <a:r>
              <a:rPr lang="en-US" dirty="0" smtClean="0"/>
              <a:t>There are others:  service learning projects in a student’s field (?)</a:t>
            </a:r>
          </a:p>
          <a:p>
            <a:endParaRPr lang="en-US" dirty="0"/>
          </a:p>
          <a:p>
            <a:endParaRPr lang="en-US" dirty="0"/>
          </a:p>
        </p:txBody>
      </p:sp>
      <p:sp>
        <p:nvSpPr>
          <p:cNvPr id="4" name="Slide Number Placeholder 3"/>
          <p:cNvSpPr>
            <a:spLocks noGrp="1"/>
          </p:cNvSpPr>
          <p:nvPr>
            <p:ph type="sldNum" sz="quarter" idx="10"/>
          </p:nvPr>
        </p:nvSpPr>
        <p:spPr/>
        <p:txBody>
          <a:bodyPr/>
          <a:lstStyle/>
          <a:p>
            <a:fld id="{B61FCE8A-D75D-4A2C-B050-A65D5F8EF855}"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1847041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advantages of assessing co-curricular activities are great.  But there are some challenges..</a:t>
            </a:r>
            <a:endParaRPr lang="en-US" dirty="0"/>
          </a:p>
          <a:p>
            <a:r>
              <a:rPr lang="en-US" dirty="0" smtClean="0"/>
              <a:t>Students:  participation is voluntary.  Their attendance may be inconsistent.  Their goal is to enjoy the activity, they may not agree to being assessed.</a:t>
            </a:r>
          </a:p>
          <a:p>
            <a:endParaRPr lang="en-US" dirty="0"/>
          </a:p>
          <a:p>
            <a:r>
              <a:rPr lang="en-US" dirty="0" smtClean="0"/>
              <a:t>Faculty:  would have to think about and develop  an assessment process.  Easy in the speech competition, because students know that is what happens in a competition.  So they are comfortable with being rated.</a:t>
            </a:r>
          </a:p>
          <a:p>
            <a:r>
              <a:rPr lang="en-US" dirty="0" smtClean="0"/>
              <a:t>If decide to assess have to have a consistent process, that is applied to all of the participants ; e.g., those who are in the club at the end of the semester; or those who contribute 2 or more articles to the paper.  The process has to be identified in advance, to be useful.</a:t>
            </a:r>
          </a:p>
          <a:p>
            <a:r>
              <a:rPr lang="en-US" dirty="0" smtClean="0"/>
              <a:t>Has to be a way to report on the results with confidentiality.  When I tally the rating results for all participants following the competition, there are no names attached.  </a:t>
            </a:r>
            <a:endParaRPr lang="en-US" dirty="0"/>
          </a:p>
          <a:p>
            <a:r>
              <a:rPr lang="en-US" dirty="0" smtClean="0"/>
              <a:t>To be  administered fairly faculty would have to be able to track down students.  </a:t>
            </a:r>
            <a:endParaRPr lang="en-US" dirty="0"/>
          </a:p>
          <a:p>
            <a:r>
              <a:rPr lang="en-US" dirty="0" smtClean="0"/>
              <a:t>Big problem is time:  assessment is not part of advisors</a:t>
            </a:r>
          </a:p>
          <a:p>
            <a:r>
              <a:rPr lang="en-US" dirty="0"/>
              <a:t> </a:t>
            </a:r>
            <a:r>
              <a:rPr lang="en-US" dirty="0" smtClean="0"/>
              <a:t>responsibilities.  Some of my colleagues describe their role as  advisory, not directive..  Unlike a classroom in that regard.  So if a student does not submit an article for the paper, there are no direct assessment consequences.  (editor may not give him/her another assignment).   So the assessment would be of students who contribute/complete a particular assignment.  </a:t>
            </a:r>
          </a:p>
          <a:p>
            <a:r>
              <a:rPr lang="en-US" dirty="0" smtClean="0"/>
              <a:t>The advisors’ role is uncompensated.  See above</a:t>
            </a:r>
            <a:endParaRPr lang="en-US" dirty="0"/>
          </a:p>
        </p:txBody>
      </p:sp>
      <p:sp>
        <p:nvSpPr>
          <p:cNvPr id="4" name="Slide Number Placeholder 3"/>
          <p:cNvSpPr>
            <a:spLocks noGrp="1"/>
          </p:cNvSpPr>
          <p:nvPr>
            <p:ph type="sldNum" sz="quarter" idx="10"/>
          </p:nvPr>
        </p:nvSpPr>
        <p:spPr/>
        <p:txBody>
          <a:bodyPr/>
          <a:lstStyle/>
          <a:p>
            <a:fld id="{B61FCE8A-D75D-4A2C-B050-A65D5F8EF855}"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519892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457706-6102-4C6B-B8B0-7563470DC3AB}" type="slidenum">
              <a:rPr lang="en-US" smtClean="0">
                <a:solidFill>
                  <a:prstClr val="black"/>
                </a:solidFill>
                <a:latin typeface="Calibri"/>
              </a:rPr>
              <a:pPr/>
              <a:t>51</a:t>
            </a:fld>
            <a:endParaRPr lang="en-US" dirty="0">
              <a:solidFill>
                <a:prstClr val="black"/>
              </a:solidFill>
              <a:latin typeface="Calibri"/>
            </a:endParaRPr>
          </a:p>
        </p:txBody>
      </p:sp>
    </p:spTree>
    <p:extLst>
      <p:ext uri="{BB962C8B-B14F-4D97-AF65-F5344CB8AC3E}">
        <p14:creationId xmlns:p14="http://schemas.microsoft.com/office/powerpoint/2010/main" val="2939357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most successful organizations, freedom is limited to achieve goals.  In the case of America, we choose to limit the means by which we can attain wealth and power without risk of negative consequences.  We sacrifice the freedom to murder or steal, for instance, so we can live with relative security and safety.  In even less democratic organizations, the limits to our freedoms are typically defined for us.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457706-6102-4C6B-B8B0-7563470DC3AB}" type="slidenum">
              <a:rPr lang="en-US" smtClean="0">
                <a:solidFill>
                  <a:prstClr val="black"/>
                </a:solidFill>
                <a:latin typeface="Calibri"/>
              </a:rPr>
              <a:pPr/>
              <a:t>52</a:t>
            </a:fld>
            <a:endParaRPr lang="en-US" dirty="0">
              <a:solidFill>
                <a:prstClr val="black"/>
              </a:solidFill>
              <a:latin typeface="Calibri"/>
            </a:endParaRPr>
          </a:p>
        </p:txBody>
      </p:sp>
    </p:spTree>
    <p:extLst>
      <p:ext uri="{BB962C8B-B14F-4D97-AF65-F5344CB8AC3E}">
        <p14:creationId xmlns:p14="http://schemas.microsoft.com/office/powerpoint/2010/main" val="2939357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457706-6102-4C6B-B8B0-7563470DC3AB}" type="slidenum">
              <a:rPr lang="en-US" smtClean="0">
                <a:solidFill>
                  <a:prstClr val="black"/>
                </a:solidFill>
                <a:latin typeface="Calibri"/>
              </a:rPr>
              <a:pPr/>
              <a:t>56</a:t>
            </a:fld>
            <a:endParaRPr lang="en-US" dirty="0">
              <a:solidFill>
                <a:prstClr val="black"/>
              </a:solidFill>
              <a:latin typeface="Calibri"/>
            </a:endParaRPr>
          </a:p>
        </p:txBody>
      </p:sp>
    </p:spTree>
    <p:extLst>
      <p:ext uri="{BB962C8B-B14F-4D97-AF65-F5344CB8AC3E}">
        <p14:creationId xmlns:p14="http://schemas.microsoft.com/office/powerpoint/2010/main" val="2061935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457706-6102-4C6B-B8B0-7563470DC3AB}" type="slidenum">
              <a:rPr lang="en-US" smtClean="0">
                <a:solidFill>
                  <a:prstClr val="black"/>
                </a:solidFill>
                <a:latin typeface="Calibri"/>
              </a:rPr>
              <a:pPr/>
              <a:t>62</a:t>
            </a:fld>
            <a:endParaRPr lang="en-US" dirty="0">
              <a:solidFill>
                <a:prstClr val="black"/>
              </a:solidFill>
              <a:latin typeface="Calibri"/>
            </a:endParaRPr>
          </a:p>
        </p:txBody>
      </p:sp>
    </p:spTree>
    <p:extLst>
      <p:ext uri="{BB962C8B-B14F-4D97-AF65-F5344CB8AC3E}">
        <p14:creationId xmlns:p14="http://schemas.microsoft.com/office/powerpoint/2010/main" val="22414227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most successful organizations, freedom is limited to achieve goals.  In the case of America, we choose to limit the means by which we can attain wealth and power without risk of negative consequences.  We sacrifice the freedom to murder or steal, for instance, so we can live with relative security and safety.  In even less democratic organizations, the limits to our freedoms are typically defined for us.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457706-6102-4C6B-B8B0-7563470DC3AB}" type="slidenum">
              <a:rPr lang="en-US" smtClean="0">
                <a:solidFill>
                  <a:prstClr val="black"/>
                </a:solidFill>
                <a:latin typeface="Calibri"/>
              </a:rPr>
              <a:pPr/>
              <a:t>64</a:t>
            </a:fld>
            <a:endParaRPr lang="en-US" dirty="0">
              <a:solidFill>
                <a:prstClr val="black"/>
              </a:solidFill>
              <a:latin typeface="Calibri"/>
            </a:endParaRPr>
          </a:p>
        </p:txBody>
      </p:sp>
    </p:spTree>
    <p:extLst>
      <p:ext uri="{BB962C8B-B14F-4D97-AF65-F5344CB8AC3E}">
        <p14:creationId xmlns:p14="http://schemas.microsoft.com/office/powerpoint/2010/main" val="2939357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highlight</a:t>
            </a:r>
            <a:r>
              <a:rPr lang="en-US" baseline="0" dirty="0" smtClean="0"/>
              <a:t> two approaches to assess learning environments tried at Drexel University.   In 2013 students and staff applied a rubric to eleven sites specifically designated for learning; and in spring 2014, students were hired to identify learning environments and their important features. </a:t>
            </a:r>
            <a:endParaRPr lang="en-US" dirty="0"/>
          </a:p>
        </p:txBody>
      </p:sp>
      <p:sp>
        <p:nvSpPr>
          <p:cNvPr id="4" name="Slide Number Placeholder 3"/>
          <p:cNvSpPr>
            <a:spLocks noGrp="1"/>
          </p:cNvSpPr>
          <p:nvPr>
            <p:ph type="sldNum" sz="quarter" idx="10"/>
          </p:nvPr>
        </p:nvSpPr>
        <p:spPr/>
        <p:txBody>
          <a:bodyPr/>
          <a:lstStyle/>
          <a:p>
            <a:fld id="{9F420490-504C-2F49-BEEF-F883E6BF8FE8}" type="slidenum">
              <a:rPr lang="en-US" smtClean="0"/>
              <a:t>6</a:t>
            </a:fld>
            <a:endParaRPr lang="en-US"/>
          </a:p>
        </p:txBody>
      </p:sp>
    </p:spTree>
    <p:extLst>
      <p:ext uri="{BB962C8B-B14F-4D97-AF65-F5344CB8AC3E}">
        <p14:creationId xmlns:p14="http://schemas.microsoft.com/office/powerpoint/2010/main" val="32832848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most successful organizations, freedom is limited to achieve goals.  In the case of America, we choose to limit the means by which we can attain wealth and power without risk of negative consequences.  We sacrifice the freedom to murder or steal, for instance, so we can live with relative security and safety.  In even less democratic organizations, the limits to our freedoms are typically defined for us.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457706-6102-4C6B-B8B0-7563470DC3AB}" type="slidenum">
              <a:rPr lang="en-US" smtClean="0">
                <a:solidFill>
                  <a:prstClr val="black"/>
                </a:solidFill>
                <a:latin typeface="Calibri"/>
              </a:rPr>
              <a:pPr/>
              <a:t>65</a:t>
            </a:fld>
            <a:endParaRPr lang="en-US" dirty="0">
              <a:solidFill>
                <a:prstClr val="black"/>
              </a:solidFill>
              <a:latin typeface="Calibri"/>
            </a:endParaRPr>
          </a:p>
        </p:txBody>
      </p:sp>
    </p:spTree>
    <p:extLst>
      <p:ext uri="{BB962C8B-B14F-4D97-AF65-F5344CB8AC3E}">
        <p14:creationId xmlns:p14="http://schemas.microsoft.com/office/powerpoint/2010/main" val="2939357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Learning Spaces </a:t>
            </a:r>
            <a:r>
              <a:rPr lang="en-US" sz="1200" kern="1200" dirty="0" err="1" smtClean="0">
                <a:solidFill>
                  <a:schemeClr val="tx1"/>
                </a:solidFill>
                <a:effectLst/>
                <a:latin typeface="+mn-lt"/>
                <a:ea typeface="+mn-ea"/>
                <a:cs typeface="+mn-cs"/>
              </a:rPr>
              <a:t>Collaboratory</a:t>
            </a:r>
            <a:r>
              <a:rPr lang="en-US" sz="1200" kern="1200" dirty="0" smtClean="0">
                <a:solidFill>
                  <a:schemeClr val="tx1"/>
                </a:solidFill>
                <a:effectLst/>
                <a:latin typeface="+mn-lt"/>
                <a:ea typeface="+mn-ea"/>
                <a:cs typeface="+mn-cs"/>
              </a:rPr>
              <a:t> suggests five ways that space enhances the student experience to engage in robust learning—through engaging</a:t>
            </a:r>
            <a:r>
              <a:rPr lang="en-US" sz="1200" kern="1200" baseline="0" dirty="0" smtClean="0">
                <a:solidFill>
                  <a:schemeClr val="tx1"/>
                </a:solidFill>
                <a:effectLst/>
                <a:latin typeface="+mn-lt"/>
                <a:ea typeface="+mn-ea"/>
                <a:cs typeface="+mn-cs"/>
              </a:rPr>
              <a:t> with others, individual practice, communicating, rejuvenating, and reflection.</a:t>
            </a:r>
            <a:endParaRPr lang="en-US" dirty="0" smtClean="0">
              <a:effectLst/>
            </a:endParaRPr>
          </a:p>
        </p:txBody>
      </p:sp>
      <p:sp>
        <p:nvSpPr>
          <p:cNvPr id="4" name="Slide Number Placeholder 3"/>
          <p:cNvSpPr>
            <a:spLocks noGrp="1"/>
          </p:cNvSpPr>
          <p:nvPr>
            <p:ph type="sldNum" sz="quarter" idx="10"/>
          </p:nvPr>
        </p:nvSpPr>
        <p:spPr/>
        <p:txBody>
          <a:bodyPr/>
          <a:lstStyle/>
          <a:p>
            <a:fld id="{9F420490-504C-2F49-BEEF-F883E6BF8FE8}" type="slidenum">
              <a:rPr lang="en-US" smtClean="0"/>
              <a:t>7</a:t>
            </a:fld>
            <a:endParaRPr lang="en-US"/>
          </a:p>
        </p:txBody>
      </p:sp>
    </p:spTree>
    <p:extLst>
      <p:ext uri="{BB962C8B-B14F-4D97-AF65-F5344CB8AC3E}">
        <p14:creationId xmlns:p14="http://schemas.microsoft.com/office/powerpoint/2010/main" val="1532086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offers a rubric</a:t>
            </a:r>
            <a:r>
              <a:rPr lang="en-US" baseline="0" dirty="0" smtClean="0"/>
              <a:t> for assessing four types of learning spaces intended to support these activities. We applied this rubric to study lounges, a writing center, a foreign language center, tutoring  service sites, and libraries.   Student and staff differed in evaluating levels of success.</a:t>
            </a:r>
            <a:endParaRPr lang="en-US" dirty="0"/>
          </a:p>
        </p:txBody>
      </p:sp>
      <p:sp>
        <p:nvSpPr>
          <p:cNvPr id="4" name="Slide Number Placeholder 3"/>
          <p:cNvSpPr>
            <a:spLocks noGrp="1"/>
          </p:cNvSpPr>
          <p:nvPr>
            <p:ph type="sldNum" sz="quarter" idx="10"/>
          </p:nvPr>
        </p:nvSpPr>
        <p:spPr/>
        <p:txBody>
          <a:bodyPr/>
          <a:lstStyle/>
          <a:p>
            <a:fld id="{9F420490-504C-2F49-BEEF-F883E6BF8FE8}" type="slidenum">
              <a:rPr lang="en-US" smtClean="0"/>
              <a:t>8</a:t>
            </a:fld>
            <a:endParaRPr lang="en-US"/>
          </a:p>
        </p:txBody>
      </p:sp>
    </p:spTree>
    <p:extLst>
      <p:ext uri="{BB962C8B-B14F-4D97-AF65-F5344CB8AC3E}">
        <p14:creationId xmlns:p14="http://schemas.microsoft.com/office/powerpoint/2010/main" val="729230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year a </a:t>
            </a:r>
            <a:r>
              <a:rPr lang="en-US" baseline="0" dirty="0" smtClean="0"/>
              <a:t>small group of students identified 146 learning destinations within 29 of 36 buildings on campus.  As directed, they posted their images and written comments to record what they found important or missing in places conducive for student self directed learning. </a:t>
            </a:r>
            <a:endParaRPr lang="en-US" dirty="0"/>
          </a:p>
        </p:txBody>
      </p:sp>
      <p:sp>
        <p:nvSpPr>
          <p:cNvPr id="4" name="Slide Number Placeholder 3"/>
          <p:cNvSpPr>
            <a:spLocks noGrp="1"/>
          </p:cNvSpPr>
          <p:nvPr>
            <p:ph type="sldNum" sz="quarter" idx="10"/>
          </p:nvPr>
        </p:nvSpPr>
        <p:spPr/>
        <p:txBody>
          <a:bodyPr/>
          <a:lstStyle/>
          <a:p>
            <a:fld id="{9F420490-504C-2F49-BEEF-F883E6BF8FE8}" type="slidenum">
              <a:rPr lang="en-US" smtClean="0"/>
              <a:t>9</a:t>
            </a:fld>
            <a:endParaRPr lang="en-US"/>
          </a:p>
        </p:txBody>
      </p:sp>
    </p:spTree>
    <p:extLst>
      <p:ext uri="{BB962C8B-B14F-4D97-AF65-F5344CB8AC3E}">
        <p14:creationId xmlns:p14="http://schemas.microsoft.com/office/powerpoint/2010/main" val="4013511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solidFill>
                  <a:srgbClr val="FFFFFF"/>
                </a:solidFill>
              </a:rPr>
              <a:t>Here are a few examples, starting with an illustration of differing</a:t>
            </a:r>
            <a:r>
              <a:rPr lang="en-US" sz="1200" i="1" baseline="0" dirty="0" smtClean="0">
                <a:solidFill>
                  <a:srgbClr val="FFFFFF"/>
                </a:solidFill>
              </a:rPr>
              <a:t> perceptions between students and staff</a:t>
            </a:r>
            <a:r>
              <a:rPr lang="en-US" sz="1200" i="1" dirty="0" smtClean="0">
                <a:solidFill>
                  <a:srgbClr val="FFFFFF"/>
                </a:solidFill>
              </a:rPr>
              <a:t>.   One  student chose  this </a:t>
            </a:r>
            <a:r>
              <a:rPr lang="en-US" sz="1200" i="1" baseline="0" dirty="0" smtClean="0">
                <a:solidFill>
                  <a:srgbClr val="FFFFFF"/>
                </a:solidFill>
              </a:rPr>
              <a:t>study lounge as a  </a:t>
            </a:r>
            <a:r>
              <a:rPr lang="en-US" sz="1200" i="1" dirty="0" smtClean="0">
                <a:solidFill>
                  <a:srgbClr val="FFFFFF"/>
                </a:solidFill>
              </a:rPr>
              <a:t>“Nice place for a personal learning</a:t>
            </a:r>
            <a:r>
              <a:rPr lang="en-US" dirty="0" smtClean="0">
                <a:solidFill>
                  <a:srgbClr val="FFFFFF"/>
                </a:solidFill>
              </a:rPr>
              <a:t>.”   And yet my</a:t>
            </a:r>
            <a:r>
              <a:rPr lang="en-US" baseline="0" dirty="0" smtClean="0">
                <a:solidFill>
                  <a:srgbClr val="FFFFFF"/>
                </a:solidFill>
              </a:rPr>
              <a:t> thought is that its drab functionality lacks inspiration or any appeal</a:t>
            </a:r>
            <a:endParaRPr lang="en-US" dirty="0">
              <a:solidFill>
                <a:srgbClr val="FFFFFF"/>
              </a:solidFill>
            </a:endParaRPr>
          </a:p>
        </p:txBody>
      </p:sp>
      <p:sp>
        <p:nvSpPr>
          <p:cNvPr id="4" name="Slide Number Placeholder 3"/>
          <p:cNvSpPr>
            <a:spLocks noGrp="1"/>
          </p:cNvSpPr>
          <p:nvPr>
            <p:ph type="sldNum" sz="quarter" idx="10"/>
          </p:nvPr>
        </p:nvSpPr>
        <p:spPr/>
        <p:txBody>
          <a:bodyPr/>
          <a:lstStyle/>
          <a:p>
            <a:fld id="{9578DC35-BD37-4FCB-B516-00E7FF5C3C28}" type="slidenum">
              <a:rPr lang="en-US" smtClean="0"/>
              <a:t>10</a:t>
            </a:fld>
            <a:endParaRPr lang="en-US"/>
          </a:p>
        </p:txBody>
      </p:sp>
    </p:spTree>
    <p:extLst>
      <p:ext uri="{BB962C8B-B14F-4D97-AF65-F5344CB8AC3E}">
        <p14:creationId xmlns:p14="http://schemas.microsoft.com/office/powerpoint/2010/main" val="1979845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solidFill>
                  <a:schemeClr val="bg1"/>
                </a:solidFill>
              </a:rPr>
              <a:t>Here a student selected a space specifically designed</a:t>
            </a:r>
            <a:r>
              <a:rPr lang="en-US" sz="1200" b="1" i="1" baseline="0" dirty="0" smtClean="0">
                <a:solidFill>
                  <a:schemeClr val="bg1"/>
                </a:solidFill>
              </a:rPr>
              <a:t> for self-directed learning, where students can take ownership of the environment by rearranging anything.  The recorded perception: </a:t>
            </a:r>
            <a:r>
              <a:rPr lang="en-US" sz="1200" b="1" i="1" dirty="0" smtClean="0">
                <a:solidFill>
                  <a:schemeClr val="bg1"/>
                </a:solidFill>
              </a:rPr>
              <a:t>“Quiet space, lots of room, provides all needs for learning</a:t>
            </a:r>
            <a:r>
              <a:rPr lang="en-US" sz="1200" b="1" i="1" baseline="0" dirty="0" smtClean="0">
                <a:solidFill>
                  <a:schemeClr val="bg1"/>
                </a:solidFill>
              </a:rPr>
              <a:t> </a:t>
            </a:r>
            <a:r>
              <a:rPr lang="en-US" sz="1200" b="1" i="1" dirty="0" smtClean="0">
                <a:solidFill>
                  <a:schemeClr val="bg1"/>
                </a:solidFill>
              </a:rPr>
              <a:t>and is naturally lit.”</a:t>
            </a:r>
            <a:endParaRPr lang="en-US" sz="1200" b="1" i="1" dirty="0">
              <a:solidFill>
                <a:schemeClr val="bg1"/>
              </a:solidFill>
            </a:endParaRPr>
          </a:p>
        </p:txBody>
      </p:sp>
      <p:sp>
        <p:nvSpPr>
          <p:cNvPr id="4" name="Slide Number Placeholder 3"/>
          <p:cNvSpPr>
            <a:spLocks noGrp="1"/>
          </p:cNvSpPr>
          <p:nvPr>
            <p:ph type="sldNum" sz="quarter" idx="10"/>
          </p:nvPr>
        </p:nvSpPr>
        <p:spPr/>
        <p:txBody>
          <a:bodyPr/>
          <a:lstStyle/>
          <a:p>
            <a:fld id="{9578DC35-BD37-4FCB-B516-00E7FF5C3C28}" type="slidenum">
              <a:rPr lang="en-US" smtClean="0"/>
              <a:t>11</a:t>
            </a:fld>
            <a:endParaRPr lang="en-US"/>
          </a:p>
        </p:txBody>
      </p:sp>
    </p:spTree>
    <p:extLst>
      <p:ext uri="{BB962C8B-B14F-4D97-AF65-F5344CB8AC3E}">
        <p14:creationId xmlns:p14="http://schemas.microsoft.com/office/powerpoint/2010/main" val="2628506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C92511-0D9D-B945-A4AD-869855F485DB}" type="datetimeFigureOut">
              <a:rPr lang="en-US" smtClean="0"/>
              <a:t>9/8/14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3B257-4C7F-4E45-87AE-A2413BAC458B}" type="slidenum">
              <a:rPr lang="en-US" smtClean="0"/>
              <a:t>‹#›</a:t>
            </a:fld>
            <a:endParaRPr lang="en-US"/>
          </a:p>
        </p:txBody>
      </p:sp>
    </p:spTree>
    <p:extLst>
      <p:ext uri="{BB962C8B-B14F-4D97-AF65-F5344CB8AC3E}">
        <p14:creationId xmlns:p14="http://schemas.microsoft.com/office/powerpoint/2010/main" val="76946114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C92511-0D9D-B945-A4AD-869855F485DB}" type="datetimeFigureOut">
              <a:rPr lang="en-US" smtClean="0"/>
              <a:t>9/8/14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3B257-4C7F-4E45-87AE-A2413BAC458B}" type="slidenum">
              <a:rPr lang="en-US" smtClean="0"/>
              <a:t>‹#›</a:t>
            </a:fld>
            <a:endParaRPr lang="en-US"/>
          </a:p>
        </p:txBody>
      </p:sp>
    </p:spTree>
    <p:extLst>
      <p:ext uri="{BB962C8B-B14F-4D97-AF65-F5344CB8AC3E}">
        <p14:creationId xmlns:p14="http://schemas.microsoft.com/office/powerpoint/2010/main" val="381182046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C92511-0D9D-B945-A4AD-869855F485DB}" type="datetimeFigureOut">
              <a:rPr lang="en-US" smtClean="0"/>
              <a:t>9/8/14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3B257-4C7F-4E45-87AE-A2413BAC458B}" type="slidenum">
              <a:rPr lang="en-US" smtClean="0"/>
              <a:t>‹#›</a:t>
            </a:fld>
            <a:endParaRPr lang="en-US"/>
          </a:p>
        </p:txBody>
      </p:sp>
    </p:spTree>
    <p:extLst>
      <p:ext uri="{BB962C8B-B14F-4D97-AF65-F5344CB8AC3E}">
        <p14:creationId xmlns:p14="http://schemas.microsoft.com/office/powerpoint/2010/main" val="427024785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4" name="Shape 14"/>
          <p:cNvSpPr>
            <a:spLocks noGrp="1"/>
          </p:cNvSpPr>
          <p:nvPr>
            <p:ph type="title"/>
          </p:nvPr>
        </p:nvSpPr>
        <p:spPr>
          <a:xfrm>
            <a:off x="722312" y="4406900"/>
            <a:ext cx="7772401" cy="1362075"/>
          </a:xfrm>
          <a:prstGeom prst="rect">
            <a:avLst/>
          </a:prstGeom>
        </p:spPr>
        <p:txBody>
          <a:bodyPr anchor="t"/>
          <a:lstStyle>
            <a:lvl1pPr algn="l">
              <a:defRPr sz="4000" b="1" cap="all"/>
            </a:lvl1pPr>
          </a:lstStyle>
          <a:p>
            <a:pPr lvl="0">
              <a:defRPr sz="1800" b="0" cap="none"/>
            </a:pPr>
            <a:r>
              <a:rPr sz="4000" b="1" cap="all"/>
              <a:t>Title Text</a:t>
            </a:r>
          </a:p>
        </p:txBody>
      </p:sp>
      <p:sp>
        <p:nvSpPr>
          <p:cNvPr id="15" name="Shape 15"/>
          <p:cNvSpPr>
            <a:spLocks noGrp="1"/>
          </p:cNvSpPr>
          <p:nvPr>
            <p:ph type="body"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16" name="Shape 1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Title Text</a:t>
            </a:r>
          </a:p>
        </p:txBody>
      </p:sp>
      <p:sp>
        <p:nvSpPr>
          <p:cNvPr id="19" name="Shape 19"/>
          <p:cNvSpPr>
            <a:spLocks noGrp="1"/>
          </p:cNvSpPr>
          <p:nvPr>
            <p:ph type="body" idx="1"/>
          </p:nvPr>
        </p:nvSpPr>
        <p:spPr>
          <a:xfrm>
            <a:off x="457200" y="1600200"/>
            <a:ext cx="4038600" cy="5257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20" name="Shape 2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 name="Shape 22"/>
          <p:cNvSpPr>
            <a:spLocks noGrp="1"/>
          </p:cNvSpPr>
          <p:nvPr>
            <p:ph type="title"/>
          </p:nvPr>
        </p:nvSpPr>
        <p:spPr>
          <a:xfrm>
            <a:off x="457200" y="256810"/>
            <a:ext cx="8229600" cy="1178656"/>
          </a:xfrm>
          <a:prstGeom prst="rect">
            <a:avLst/>
          </a:prstGeom>
        </p:spPr>
        <p:txBody>
          <a:bodyPr/>
          <a:lstStyle/>
          <a:p>
            <a:pPr lvl="0">
              <a:defRPr sz="1800"/>
            </a:pPr>
            <a:r>
              <a:rPr sz="4400"/>
              <a:t>Title Text</a:t>
            </a:r>
          </a:p>
        </p:txBody>
      </p:sp>
      <p:sp>
        <p:nvSpPr>
          <p:cNvPr id="23" name="Shape 23"/>
          <p:cNvSpPr>
            <a:spLocks noGrp="1"/>
          </p:cNvSpPr>
          <p:nvPr>
            <p:ph type="body" idx="1"/>
          </p:nvPr>
        </p:nvSpPr>
        <p:spPr>
          <a:xfrm>
            <a:off x="457200" y="1435465"/>
            <a:ext cx="4040188" cy="739411"/>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24" name="Shape 24"/>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 name="Shape 31"/>
          <p:cNvSpPr>
            <a:spLocks noGrp="1"/>
          </p:cNvSpPr>
          <p:nvPr>
            <p:ph type="title"/>
          </p:nvPr>
        </p:nvSpPr>
        <p:spPr>
          <a:xfrm>
            <a:off x="457200" y="0"/>
            <a:ext cx="3008314" cy="1435100"/>
          </a:xfrm>
          <a:prstGeom prst="rect">
            <a:avLst/>
          </a:prstGeom>
        </p:spPr>
        <p:txBody>
          <a:bodyPr anchor="b"/>
          <a:lstStyle>
            <a:lvl1pPr algn="l">
              <a:defRPr sz="2000" b="1"/>
            </a:lvl1pPr>
          </a:lstStyle>
          <a:p>
            <a:pPr lvl="0">
              <a:defRPr sz="1800" b="0"/>
            </a:pPr>
            <a:r>
              <a:rPr sz="2000" b="1"/>
              <a:t>Title Text</a:t>
            </a:r>
          </a:p>
        </p:txBody>
      </p:sp>
      <p:sp>
        <p:nvSpPr>
          <p:cNvPr id="32" name="Shape 32"/>
          <p:cNvSpPr>
            <a:spLocks noGrp="1"/>
          </p:cNvSpPr>
          <p:nvPr>
            <p:ph type="body" idx="1"/>
          </p:nvPr>
        </p:nvSpPr>
        <p:spPr>
          <a:xfrm>
            <a:off x="3575050" y="273050"/>
            <a:ext cx="5111750" cy="6584950"/>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3" name="Shape 3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5" name="Shape 35"/>
          <p:cNvSpPr>
            <a:spLocks noGrp="1"/>
          </p:cNvSpPr>
          <p:nvPr>
            <p:ph type="title"/>
          </p:nvPr>
        </p:nvSpPr>
        <p:spPr>
          <a:xfrm>
            <a:off x="1792288" y="4800600"/>
            <a:ext cx="5486401" cy="566738"/>
          </a:xfrm>
          <a:prstGeom prst="rect">
            <a:avLst/>
          </a:prstGeom>
        </p:spPr>
        <p:txBody>
          <a:bodyPr anchor="b"/>
          <a:lstStyle>
            <a:lvl1pPr algn="l">
              <a:defRPr sz="2000" b="1"/>
            </a:lvl1pPr>
          </a:lstStyle>
          <a:p>
            <a:pPr lvl="0">
              <a:defRPr sz="1800" b="0"/>
            </a:pPr>
            <a:r>
              <a:rPr sz="2000" b="1"/>
              <a:t>Title Text</a:t>
            </a:r>
          </a:p>
        </p:txBody>
      </p:sp>
      <p:sp>
        <p:nvSpPr>
          <p:cNvPr id="36" name="Shape 36"/>
          <p:cNvSpPr>
            <a:spLocks noGrp="1"/>
          </p:cNvSpPr>
          <p:nvPr>
            <p:ph type="body"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37" name="Shape 37"/>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Title Text</a:t>
            </a:r>
          </a:p>
        </p:txBody>
      </p:sp>
      <p:sp>
        <p:nvSpPr>
          <p:cNvPr id="40" name="Shape 40"/>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3" name="Shape 43"/>
          <p:cNvSpPr>
            <a:spLocks noGrp="1"/>
          </p:cNvSpPr>
          <p:nvPr>
            <p:ph type="title"/>
          </p:nvPr>
        </p:nvSpPr>
        <p:spPr>
          <a:xfrm>
            <a:off x="6629400" y="0"/>
            <a:ext cx="2057400" cy="6400802"/>
          </a:xfrm>
          <a:prstGeom prst="rect">
            <a:avLst/>
          </a:prstGeom>
        </p:spPr>
        <p:txBody>
          <a:bodyPr/>
          <a:lstStyle/>
          <a:p>
            <a:pPr lvl="0">
              <a:defRPr sz="1800"/>
            </a:pPr>
            <a:r>
              <a:rPr sz="4400"/>
              <a:t>Title Text</a:t>
            </a:r>
          </a:p>
        </p:txBody>
      </p:sp>
      <p:sp>
        <p:nvSpPr>
          <p:cNvPr id="44" name="Shape 44"/>
          <p:cNvSpPr>
            <a:spLocks noGrp="1"/>
          </p:cNvSpPr>
          <p:nvPr>
            <p:ph type="body" idx="1"/>
          </p:nvPr>
        </p:nvSpPr>
        <p:spPr>
          <a:xfrm>
            <a:off x="457200" y="274638"/>
            <a:ext cx="6019800" cy="6583363"/>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5" name="Shape 45"/>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C92511-0D9D-B945-A4AD-869855F485DB}" type="datetimeFigureOut">
              <a:rPr lang="en-US" smtClean="0"/>
              <a:t>9/8/14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3B257-4C7F-4E45-87AE-A2413BAC458B}" type="slidenum">
              <a:rPr lang="en-US" smtClean="0"/>
              <a:t>‹#›</a:t>
            </a:fld>
            <a:endParaRPr lang="en-US"/>
          </a:p>
        </p:txBody>
      </p:sp>
    </p:spTree>
    <p:extLst>
      <p:ext uri="{BB962C8B-B14F-4D97-AF65-F5344CB8AC3E}">
        <p14:creationId xmlns:p14="http://schemas.microsoft.com/office/powerpoint/2010/main" val="327683767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pic>
        <p:nvPicPr>
          <p:cNvPr id="47" name="image2.jpeg" descr="bevelDivider.png"/>
          <p:cNvPicPr/>
          <p:nvPr/>
        </p:nvPicPr>
        <p:blipFill>
          <a:blip r:embed="rId2">
            <a:extLst/>
          </a:blip>
          <a:stretch>
            <a:fillRect/>
          </a:stretch>
        </p:blipFill>
        <p:spPr>
          <a:xfrm>
            <a:off x="7772400" y="0"/>
            <a:ext cx="107156" cy="6858000"/>
          </a:xfrm>
          <a:prstGeom prst="rect">
            <a:avLst/>
          </a:prstGeom>
          <a:ln w="12700">
            <a:miter lim="400000"/>
          </a:ln>
        </p:spPr>
      </p:pic>
      <p:sp>
        <p:nvSpPr>
          <p:cNvPr id="48" name="Shape 48"/>
          <p:cNvSpPr>
            <a:spLocks noGrp="1"/>
          </p:cNvSpPr>
          <p:nvPr>
            <p:ph type="title"/>
          </p:nvPr>
        </p:nvSpPr>
        <p:spPr>
          <a:xfrm>
            <a:off x="381000" y="5096435"/>
            <a:ext cx="7072314" cy="566739"/>
          </a:xfrm>
          <a:prstGeom prst="rect">
            <a:avLst/>
          </a:prstGeom>
        </p:spPr>
        <p:txBody>
          <a:bodyPr lIns="0" tIns="0" rIns="0" bIns="0" anchor="b">
            <a:noAutofit/>
          </a:bodyPr>
          <a:lstStyle>
            <a:lvl1pPr algn="l">
              <a:defRPr sz="3200">
                <a:solidFill>
                  <a:srgbClr val="32363B"/>
                </a:solidFill>
                <a:latin typeface="Eurostile"/>
                <a:ea typeface="Eurostile"/>
                <a:cs typeface="Eurostile"/>
                <a:sym typeface="Eurostile"/>
              </a:defRPr>
            </a:lvl1pPr>
          </a:lstStyle>
          <a:p>
            <a:pPr lvl="0">
              <a:defRPr sz="1800">
                <a:solidFill>
                  <a:srgbClr val="000000"/>
                </a:solidFill>
              </a:defRPr>
            </a:pPr>
            <a:r>
              <a:rPr sz="3200">
                <a:solidFill>
                  <a:srgbClr val="32363B"/>
                </a:solidFill>
              </a:rPr>
              <a:t>Title Text</a:t>
            </a:r>
          </a:p>
        </p:txBody>
      </p:sp>
      <p:sp>
        <p:nvSpPr>
          <p:cNvPr id="49" name="Shape 49"/>
          <p:cNvSpPr>
            <a:spLocks noGrp="1"/>
          </p:cNvSpPr>
          <p:nvPr>
            <p:ph type="body" idx="1"/>
          </p:nvPr>
        </p:nvSpPr>
        <p:spPr>
          <a:xfrm>
            <a:off x="381000" y="5663172"/>
            <a:ext cx="7072314" cy="804863"/>
          </a:xfrm>
          <a:prstGeom prst="rect">
            <a:avLst/>
          </a:prstGeom>
        </p:spPr>
        <p:txBody>
          <a:bodyPr lIns="0" tIns="0" rIns="0" bIns="0"/>
          <a:lstStyle>
            <a:lvl1pPr marL="0" indent="0">
              <a:spcBef>
                <a:spcPts val="0"/>
              </a:spcBef>
              <a:buSzTx/>
              <a:buFontTx/>
              <a:buNone/>
              <a:defRPr sz="15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1pPr>
            <a:lvl2pPr marL="0" indent="457200">
              <a:spcBef>
                <a:spcPts val="0"/>
              </a:spcBef>
              <a:buSzTx/>
              <a:buFontTx/>
              <a:buNone/>
              <a:defRPr sz="15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2pPr>
            <a:lvl3pPr marL="0" indent="914400">
              <a:spcBef>
                <a:spcPts val="0"/>
              </a:spcBef>
              <a:buSzTx/>
              <a:buFontTx/>
              <a:buNone/>
              <a:defRPr sz="15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3pPr>
            <a:lvl4pPr marL="0" indent="1371600">
              <a:spcBef>
                <a:spcPts val="0"/>
              </a:spcBef>
              <a:buSzTx/>
              <a:buFontTx/>
              <a:buNone/>
              <a:defRPr sz="15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4pPr>
            <a:lvl5pPr marL="0" indent="1828800">
              <a:spcBef>
                <a:spcPts val="0"/>
              </a:spcBef>
              <a:buSzTx/>
              <a:buFontTx/>
              <a:buNone/>
              <a:defRPr sz="15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5pPr>
          </a:lstStyle>
          <a:p>
            <a:pPr lvl="0">
              <a:defRPr sz="1800">
                <a:solidFill>
                  <a:srgbClr val="000000"/>
                </a:solidFill>
                <a:effectLst/>
              </a:defRPr>
            </a:pPr>
            <a:r>
              <a:rPr sz="1500">
                <a:solidFill>
                  <a:srgbClr val="595959"/>
                </a:solidFill>
                <a:effectLst>
                  <a:outerShdw blurRad="50800" dist="12700" dir="2700000" rotWithShape="0">
                    <a:srgbClr val="FFFFFF">
                      <a:alpha val="40000"/>
                    </a:srgbClr>
                  </a:outerShdw>
                </a:effectLst>
              </a:rPr>
              <a:t>Body Level One</a:t>
            </a:r>
          </a:p>
          <a:p>
            <a:pPr lvl="1">
              <a:defRPr sz="1800">
                <a:solidFill>
                  <a:srgbClr val="000000"/>
                </a:solidFill>
                <a:effectLst/>
              </a:defRPr>
            </a:pPr>
            <a:r>
              <a:rPr sz="1500">
                <a:solidFill>
                  <a:srgbClr val="595959"/>
                </a:solidFill>
                <a:effectLst>
                  <a:outerShdw blurRad="50800" dist="12700" dir="2700000" rotWithShape="0">
                    <a:srgbClr val="FFFFFF">
                      <a:alpha val="40000"/>
                    </a:srgbClr>
                  </a:outerShdw>
                </a:effectLst>
              </a:rPr>
              <a:t>Body Level Two</a:t>
            </a:r>
          </a:p>
          <a:p>
            <a:pPr lvl="2">
              <a:defRPr sz="1800">
                <a:solidFill>
                  <a:srgbClr val="000000"/>
                </a:solidFill>
                <a:effectLst/>
              </a:defRPr>
            </a:pPr>
            <a:r>
              <a:rPr sz="1500">
                <a:solidFill>
                  <a:srgbClr val="595959"/>
                </a:solidFill>
                <a:effectLst>
                  <a:outerShdw blurRad="50800" dist="12700" dir="2700000" rotWithShape="0">
                    <a:srgbClr val="FFFFFF">
                      <a:alpha val="40000"/>
                    </a:srgbClr>
                  </a:outerShdw>
                </a:effectLst>
              </a:rPr>
              <a:t>Body Level Three</a:t>
            </a:r>
          </a:p>
          <a:p>
            <a:pPr lvl="3">
              <a:defRPr sz="1800">
                <a:solidFill>
                  <a:srgbClr val="000000"/>
                </a:solidFill>
                <a:effectLst/>
              </a:defRPr>
            </a:pPr>
            <a:r>
              <a:rPr sz="1500">
                <a:solidFill>
                  <a:srgbClr val="595959"/>
                </a:solidFill>
                <a:effectLst>
                  <a:outerShdw blurRad="50800" dist="12700" dir="2700000" rotWithShape="0">
                    <a:srgbClr val="FFFFFF">
                      <a:alpha val="40000"/>
                    </a:srgbClr>
                  </a:outerShdw>
                </a:effectLst>
              </a:rPr>
              <a:t>Body Level Four</a:t>
            </a:r>
          </a:p>
          <a:p>
            <a:pPr lvl="4">
              <a:defRPr sz="1800">
                <a:solidFill>
                  <a:srgbClr val="000000"/>
                </a:solidFill>
                <a:effectLst/>
              </a:defRPr>
            </a:pPr>
            <a:r>
              <a:rPr sz="1500">
                <a:solidFill>
                  <a:srgbClr val="595959"/>
                </a:solidFill>
                <a:effectLst>
                  <a:outerShdw blurRad="50800" dist="12700" dir="2700000" rotWithShape="0">
                    <a:srgbClr val="FFFFFF">
                      <a:alpha val="40000"/>
                    </a:srgbClr>
                  </a:outerShdw>
                </a:effectLst>
              </a:rPr>
              <a:t>Body Level Five</a:t>
            </a:r>
          </a:p>
        </p:txBody>
      </p:sp>
      <p:sp>
        <p:nvSpPr>
          <p:cNvPr id="50" name="Shape 50"/>
          <p:cNvSpPr>
            <a:spLocks noGrp="1"/>
          </p:cNvSpPr>
          <p:nvPr>
            <p:ph type="sldNum" sz="quarter" idx="2"/>
          </p:nvPr>
        </p:nvSpPr>
        <p:spPr>
          <a:xfrm>
            <a:off x="8041340" y="5975480"/>
            <a:ext cx="806825" cy="777241"/>
          </a:xfrm>
          <a:prstGeom prst="rect">
            <a:avLst/>
          </a:prstGeom>
        </p:spPr>
        <p:txBody>
          <a:bodyPr lIns="0" tIns="0" rIns="0" bIns="0"/>
          <a:lstStyle>
            <a:lvl1pPr defTabSz="457200">
              <a:defRPr sz="4500">
                <a:solidFill>
                  <a:srgbClr val="A8AEB5"/>
                </a:solidFill>
                <a:effectLst>
                  <a:outerShdw blurRad="50800" dist="12700" dir="2700000" rotWithShape="0">
                    <a:srgbClr val="FFFFFF">
                      <a:alpha val="40000"/>
                    </a:srgbClr>
                  </a:outerShdw>
                </a:effectLst>
                <a:latin typeface="Eurostile"/>
                <a:ea typeface="Eurostile"/>
                <a:cs typeface="Eurostile"/>
                <a:sym typeface="Eurostile"/>
              </a:defRPr>
            </a:lvl1pPr>
          </a:lstStyle>
          <a:p>
            <a:fld id="{86CB4B4D-7CA3-9044-876B-883B54F8677D}"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pic>
        <p:nvPicPr>
          <p:cNvPr id="52" name="image2.jpeg" descr="bevelDivider.png"/>
          <p:cNvPicPr/>
          <p:nvPr/>
        </p:nvPicPr>
        <p:blipFill>
          <a:blip r:embed="rId2">
            <a:extLst/>
          </a:blip>
          <a:stretch>
            <a:fillRect/>
          </a:stretch>
        </p:blipFill>
        <p:spPr>
          <a:xfrm>
            <a:off x="7772400" y="0"/>
            <a:ext cx="107156" cy="6858000"/>
          </a:xfrm>
          <a:prstGeom prst="rect">
            <a:avLst/>
          </a:prstGeom>
          <a:ln w="12700">
            <a:miter lim="400000"/>
          </a:ln>
        </p:spPr>
      </p:pic>
      <p:sp>
        <p:nvSpPr>
          <p:cNvPr id="53" name="Shape 53"/>
          <p:cNvSpPr>
            <a:spLocks noGrp="1"/>
          </p:cNvSpPr>
          <p:nvPr>
            <p:ph type="title"/>
          </p:nvPr>
        </p:nvSpPr>
        <p:spPr>
          <a:xfrm>
            <a:off x="381000" y="0"/>
            <a:ext cx="7071838" cy="1089960"/>
          </a:xfrm>
          <a:prstGeom prst="rect">
            <a:avLst/>
          </a:prstGeom>
        </p:spPr>
        <p:txBody>
          <a:bodyPr lIns="0" tIns="0" rIns="0" bIns="0" anchor="b">
            <a:noAutofit/>
          </a:bodyPr>
          <a:lstStyle>
            <a:lvl1pPr algn="l">
              <a:defRPr sz="3200">
                <a:solidFill>
                  <a:srgbClr val="32363B"/>
                </a:solidFill>
                <a:latin typeface="Eurostile"/>
                <a:ea typeface="Eurostile"/>
                <a:cs typeface="Eurostile"/>
                <a:sym typeface="Eurostile"/>
              </a:defRPr>
            </a:lvl1pPr>
          </a:lstStyle>
          <a:p>
            <a:pPr lvl="0">
              <a:defRPr sz="1800">
                <a:solidFill>
                  <a:srgbClr val="000000"/>
                </a:solidFill>
              </a:defRPr>
            </a:pPr>
            <a:r>
              <a:rPr sz="3200">
                <a:solidFill>
                  <a:srgbClr val="32363B"/>
                </a:solidFill>
              </a:rPr>
              <a:t>Title Text</a:t>
            </a:r>
          </a:p>
        </p:txBody>
      </p:sp>
      <p:sp>
        <p:nvSpPr>
          <p:cNvPr id="54" name="Shape 54"/>
          <p:cNvSpPr>
            <a:spLocks noGrp="1"/>
          </p:cNvSpPr>
          <p:nvPr>
            <p:ph type="body" idx="1"/>
          </p:nvPr>
        </p:nvSpPr>
        <p:spPr>
          <a:xfrm>
            <a:off x="609600" y="2312988"/>
            <a:ext cx="6843714" cy="4545012"/>
          </a:xfrm>
          <a:prstGeom prst="rect">
            <a:avLst/>
          </a:prstGeom>
        </p:spPr>
        <p:txBody>
          <a:bodyPr lIns="0" tIns="0" rIns="0" bIns="0"/>
          <a:lstStyle>
            <a:lvl1pPr marL="282575" indent="-282575">
              <a:spcBef>
                <a:spcPts val="2400"/>
              </a:spcBef>
              <a:buClr>
                <a:srgbClr val="32363B"/>
              </a:buClr>
              <a:buFont typeface="Wingdings 2"/>
              <a:buChar char="●"/>
              <a:defRPr sz="22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1pPr>
            <a:lvl2pPr marL="607377" indent="-324802">
              <a:spcBef>
                <a:spcPts val="2400"/>
              </a:spcBef>
              <a:buClr>
                <a:srgbClr val="32363B"/>
              </a:buClr>
              <a:buFont typeface="Wingdings 2"/>
              <a:buChar char="●"/>
              <a:defRPr sz="22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2pPr>
            <a:lvl3pPr marL="923219" indent="-345369">
              <a:spcBef>
                <a:spcPts val="2400"/>
              </a:spcBef>
              <a:buClr>
                <a:srgbClr val="32363B"/>
              </a:buClr>
              <a:buFont typeface="Wingdings 2"/>
              <a:buChar char="●"/>
              <a:defRPr sz="22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3pPr>
            <a:lvl4pPr marL="1205794" indent="-345369">
              <a:spcBef>
                <a:spcPts val="2400"/>
              </a:spcBef>
              <a:buClr>
                <a:srgbClr val="32363B"/>
              </a:buClr>
              <a:buFont typeface="Wingdings 2"/>
              <a:buChar char="●"/>
              <a:defRPr sz="22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4pPr>
            <a:lvl5pPr marL="1488369" indent="-345369">
              <a:spcBef>
                <a:spcPts val="2400"/>
              </a:spcBef>
              <a:buClr>
                <a:srgbClr val="32363B"/>
              </a:buClr>
              <a:buFont typeface="Wingdings 2"/>
              <a:buChar char="●"/>
              <a:defRPr sz="22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5pPr>
          </a:lstStyle>
          <a:p>
            <a:pPr lvl="0">
              <a:defRPr sz="1800">
                <a:solidFill>
                  <a:srgbClr val="000000"/>
                </a:solidFill>
                <a:effectLst/>
              </a:defRPr>
            </a:pPr>
            <a:r>
              <a:rPr sz="2200">
                <a:solidFill>
                  <a:srgbClr val="595959"/>
                </a:solidFill>
                <a:effectLst>
                  <a:outerShdw blurRad="50800" dist="12700" dir="2700000" rotWithShape="0">
                    <a:srgbClr val="FFFFFF">
                      <a:alpha val="40000"/>
                    </a:srgbClr>
                  </a:outerShdw>
                </a:effectLst>
              </a:rPr>
              <a:t>Body Level One</a:t>
            </a:r>
          </a:p>
          <a:p>
            <a:pPr lvl="1">
              <a:defRPr sz="1800">
                <a:solidFill>
                  <a:srgbClr val="000000"/>
                </a:solidFill>
                <a:effectLst/>
              </a:defRPr>
            </a:pPr>
            <a:r>
              <a:rPr sz="2200">
                <a:solidFill>
                  <a:srgbClr val="595959"/>
                </a:solidFill>
                <a:effectLst>
                  <a:outerShdw blurRad="50800" dist="12700" dir="2700000" rotWithShape="0">
                    <a:srgbClr val="FFFFFF">
                      <a:alpha val="40000"/>
                    </a:srgbClr>
                  </a:outerShdw>
                </a:effectLst>
              </a:rPr>
              <a:t>Body Level Two</a:t>
            </a:r>
          </a:p>
          <a:p>
            <a:pPr lvl="2">
              <a:defRPr sz="1800">
                <a:solidFill>
                  <a:srgbClr val="000000"/>
                </a:solidFill>
                <a:effectLst/>
              </a:defRPr>
            </a:pPr>
            <a:r>
              <a:rPr sz="2200">
                <a:solidFill>
                  <a:srgbClr val="595959"/>
                </a:solidFill>
                <a:effectLst>
                  <a:outerShdw blurRad="50800" dist="12700" dir="2700000" rotWithShape="0">
                    <a:srgbClr val="FFFFFF">
                      <a:alpha val="40000"/>
                    </a:srgbClr>
                  </a:outerShdw>
                </a:effectLst>
              </a:rPr>
              <a:t>Body Level Three</a:t>
            </a:r>
          </a:p>
          <a:p>
            <a:pPr lvl="3">
              <a:defRPr sz="1800">
                <a:solidFill>
                  <a:srgbClr val="000000"/>
                </a:solidFill>
                <a:effectLst/>
              </a:defRPr>
            </a:pPr>
            <a:r>
              <a:rPr sz="2200">
                <a:solidFill>
                  <a:srgbClr val="595959"/>
                </a:solidFill>
                <a:effectLst>
                  <a:outerShdw blurRad="50800" dist="12700" dir="2700000" rotWithShape="0">
                    <a:srgbClr val="FFFFFF">
                      <a:alpha val="40000"/>
                    </a:srgbClr>
                  </a:outerShdw>
                </a:effectLst>
              </a:rPr>
              <a:t>Body Level Four</a:t>
            </a:r>
          </a:p>
          <a:p>
            <a:pPr lvl="4">
              <a:defRPr sz="1800">
                <a:solidFill>
                  <a:srgbClr val="000000"/>
                </a:solidFill>
                <a:effectLst/>
              </a:defRPr>
            </a:pPr>
            <a:r>
              <a:rPr sz="2200">
                <a:solidFill>
                  <a:srgbClr val="595959"/>
                </a:solidFill>
                <a:effectLst>
                  <a:outerShdw blurRad="50800" dist="12700" dir="2700000" rotWithShape="0">
                    <a:srgbClr val="FFFFFF">
                      <a:alpha val="40000"/>
                    </a:srgbClr>
                  </a:outerShdw>
                </a:effectLst>
              </a:rPr>
              <a:t>Body Level Five</a:t>
            </a:r>
          </a:p>
        </p:txBody>
      </p:sp>
      <p:sp>
        <p:nvSpPr>
          <p:cNvPr id="55" name="Shape 55"/>
          <p:cNvSpPr>
            <a:spLocks noGrp="1"/>
          </p:cNvSpPr>
          <p:nvPr>
            <p:ph type="sldNum" sz="quarter" idx="2"/>
          </p:nvPr>
        </p:nvSpPr>
        <p:spPr>
          <a:xfrm>
            <a:off x="8041340" y="5975480"/>
            <a:ext cx="806825" cy="777241"/>
          </a:xfrm>
          <a:prstGeom prst="rect">
            <a:avLst/>
          </a:prstGeom>
        </p:spPr>
        <p:txBody>
          <a:bodyPr lIns="0" tIns="0" rIns="0" bIns="0"/>
          <a:lstStyle>
            <a:lvl1pPr defTabSz="457200">
              <a:defRPr sz="4500">
                <a:solidFill>
                  <a:srgbClr val="A8AEB5"/>
                </a:solidFill>
                <a:effectLst>
                  <a:outerShdw blurRad="50800" dist="12700" dir="2700000" rotWithShape="0">
                    <a:srgbClr val="FFFFFF">
                      <a:alpha val="40000"/>
                    </a:srgbClr>
                  </a:outerShdw>
                </a:effectLst>
                <a:latin typeface="Eurostile"/>
                <a:ea typeface="Eurostile"/>
                <a:cs typeface="Eurostile"/>
                <a:sym typeface="Eurostile"/>
              </a:defRPr>
            </a:lvl1pPr>
          </a:lstStyle>
          <a:p>
            <a:fld id="{86CB4B4D-7CA3-9044-876B-883B54F8677D}"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57" name="image2.jpeg" descr="bevelDivider.png"/>
          <p:cNvPicPr/>
          <p:nvPr/>
        </p:nvPicPr>
        <p:blipFill>
          <a:blip r:embed="rId2">
            <a:extLst/>
          </a:blip>
          <a:stretch>
            <a:fillRect/>
          </a:stretch>
        </p:blipFill>
        <p:spPr>
          <a:xfrm>
            <a:off x="7772400" y="0"/>
            <a:ext cx="107156" cy="6858000"/>
          </a:xfrm>
          <a:prstGeom prst="rect">
            <a:avLst/>
          </a:prstGeom>
          <a:ln w="12700">
            <a:miter lim="400000"/>
          </a:ln>
        </p:spPr>
      </p:pic>
      <p:sp>
        <p:nvSpPr>
          <p:cNvPr id="58" name="Shape 58"/>
          <p:cNvSpPr>
            <a:spLocks noGrp="1"/>
          </p:cNvSpPr>
          <p:nvPr>
            <p:ph type="title"/>
          </p:nvPr>
        </p:nvSpPr>
        <p:spPr>
          <a:xfrm>
            <a:off x="349624" y="180507"/>
            <a:ext cx="7086601" cy="1419693"/>
          </a:xfrm>
          <a:prstGeom prst="rect">
            <a:avLst/>
          </a:prstGeom>
        </p:spPr>
        <p:txBody>
          <a:bodyPr lIns="0" tIns="0" rIns="0" bIns="0">
            <a:noAutofit/>
          </a:bodyPr>
          <a:lstStyle>
            <a:lvl1pPr algn="l">
              <a:defRPr sz="4600">
                <a:solidFill>
                  <a:srgbClr val="32363B"/>
                </a:solidFill>
                <a:latin typeface="Eurostile"/>
                <a:ea typeface="Eurostile"/>
                <a:cs typeface="Eurostile"/>
                <a:sym typeface="Eurostile"/>
              </a:defRPr>
            </a:lvl1pPr>
          </a:lstStyle>
          <a:p>
            <a:pPr lvl="0">
              <a:defRPr sz="1800">
                <a:solidFill>
                  <a:srgbClr val="000000"/>
                </a:solidFill>
              </a:defRPr>
            </a:pPr>
            <a:r>
              <a:rPr sz="4600">
                <a:solidFill>
                  <a:srgbClr val="32363B"/>
                </a:solidFill>
              </a:rPr>
              <a:t>Title Text</a:t>
            </a:r>
          </a:p>
        </p:txBody>
      </p:sp>
      <p:sp>
        <p:nvSpPr>
          <p:cNvPr id="59" name="Shape 59"/>
          <p:cNvSpPr>
            <a:spLocks noGrp="1"/>
          </p:cNvSpPr>
          <p:nvPr>
            <p:ph type="body" idx="1"/>
          </p:nvPr>
        </p:nvSpPr>
        <p:spPr>
          <a:xfrm>
            <a:off x="349624" y="1600200"/>
            <a:ext cx="7086601" cy="5257800"/>
          </a:xfrm>
          <a:prstGeom prst="rect">
            <a:avLst/>
          </a:prstGeom>
        </p:spPr>
        <p:txBody>
          <a:bodyPr lIns="0" tIns="0" rIns="0" bIns="0"/>
          <a:lstStyle>
            <a:lvl1pPr marL="282575" indent="-282575">
              <a:spcBef>
                <a:spcPts val="2400"/>
              </a:spcBef>
              <a:buClr>
                <a:srgbClr val="32363B"/>
              </a:buClr>
              <a:buFont typeface="Wingdings 2"/>
              <a:buChar char="●"/>
              <a:defRPr sz="26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1pPr>
            <a:lvl2pPr marL="602456" indent="-319881">
              <a:spcBef>
                <a:spcPts val="2400"/>
              </a:spcBef>
              <a:buClr>
                <a:srgbClr val="32363B"/>
              </a:buClr>
              <a:buFont typeface="Wingdings 2"/>
              <a:buChar char="●"/>
              <a:defRPr sz="26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2pPr>
            <a:lvl3pPr marL="911802" indent="-333952">
              <a:spcBef>
                <a:spcPts val="2400"/>
              </a:spcBef>
              <a:buClr>
                <a:srgbClr val="32363B"/>
              </a:buClr>
              <a:buFont typeface="Wingdings 2"/>
              <a:buChar char="●"/>
              <a:defRPr sz="26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3pPr>
            <a:lvl4pPr marL="1227772" indent="-367347">
              <a:spcBef>
                <a:spcPts val="2400"/>
              </a:spcBef>
              <a:buClr>
                <a:srgbClr val="32363B"/>
              </a:buClr>
              <a:buFont typeface="Wingdings 2"/>
              <a:buChar char="●"/>
              <a:defRPr sz="26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4pPr>
            <a:lvl5pPr marL="1551163" indent="-408163">
              <a:spcBef>
                <a:spcPts val="2400"/>
              </a:spcBef>
              <a:buClr>
                <a:srgbClr val="32363B"/>
              </a:buClr>
              <a:buFont typeface="Wingdings 2"/>
              <a:buChar char="●"/>
              <a:defRPr sz="26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5pPr>
          </a:lstStyle>
          <a:p>
            <a:pPr lvl="0">
              <a:defRPr sz="1800">
                <a:solidFill>
                  <a:srgbClr val="000000"/>
                </a:solidFill>
                <a:effectLst/>
              </a:defRPr>
            </a:pPr>
            <a:r>
              <a:rPr sz="2600">
                <a:solidFill>
                  <a:srgbClr val="595959"/>
                </a:solidFill>
                <a:effectLst>
                  <a:outerShdw blurRad="50800" dist="12700" dir="2700000" rotWithShape="0">
                    <a:srgbClr val="FFFFFF">
                      <a:alpha val="40000"/>
                    </a:srgbClr>
                  </a:outerShdw>
                </a:effectLst>
              </a:rPr>
              <a:t>Body Level One</a:t>
            </a:r>
          </a:p>
          <a:p>
            <a:pPr lvl="1">
              <a:defRPr sz="1800">
                <a:solidFill>
                  <a:srgbClr val="000000"/>
                </a:solidFill>
                <a:effectLst/>
              </a:defRPr>
            </a:pPr>
            <a:r>
              <a:rPr sz="2600">
                <a:solidFill>
                  <a:srgbClr val="595959"/>
                </a:solidFill>
                <a:effectLst>
                  <a:outerShdw blurRad="50800" dist="12700" dir="2700000" rotWithShape="0">
                    <a:srgbClr val="FFFFFF">
                      <a:alpha val="40000"/>
                    </a:srgbClr>
                  </a:outerShdw>
                </a:effectLst>
              </a:rPr>
              <a:t>Body Level Two</a:t>
            </a:r>
          </a:p>
          <a:p>
            <a:pPr lvl="2">
              <a:defRPr sz="1800">
                <a:solidFill>
                  <a:srgbClr val="000000"/>
                </a:solidFill>
                <a:effectLst/>
              </a:defRPr>
            </a:pPr>
            <a:r>
              <a:rPr sz="2600">
                <a:solidFill>
                  <a:srgbClr val="595959"/>
                </a:solidFill>
                <a:effectLst>
                  <a:outerShdw blurRad="50800" dist="12700" dir="2700000" rotWithShape="0">
                    <a:srgbClr val="FFFFFF">
                      <a:alpha val="40000"/>
                    </a:srgbClr>
                  </a:outerShdw>
                </a:effectLst>
              </a:rPr>
              <a:t>Body Level Three</a:t>
            </a:r>
          </a:p>
          <a:p>
            <a:pPr lvl="3">
              <a:defRPr sz="1800">
                <a:solidFill>
                  <a:srgbClr val="000000"/>
                </a:solidFill>
                <a:effectLst/>
              </a:defRPr>
            </a:pPr>
            <a:r>
              <a:rPr sz="2600">
                <a:solidFill>
                  <a:srgbClr val="595959"/>
                </a:solidFill>
                <a:effectLst>
                  <a:outerShdw blurRad="50800" dist="12700" dir="2700000" rotWithShape="0">
                    <a:srgbClr val="FFFFFF">
                      <a:alpha val="40000"/>
                    </a:srgbClr>
                  </a:outerShdw>
                </a:effectLst>
              </a:rPr>
              <a:t>Body Level Four</a:t>
            </a:r>
          </a:p>
          <a:p>
            <a:pPr lvl="4">
              <a:defRPr sz="1800">
                <a:solidFill>
                  <a:srgbClr val="000000"/>
                </a:solidFill>
                <a:effectLst/>
              </a:defRPr>
            </a:pPr>
            <a:r>
              <a:rPr sz="2600">
                <a:solidFill>
                  <a:srgbClr val="595959"/>
                </a:solidFill>
                <a:effectLst>
                  <a:outerShdw blurRad="50800" dist="12700" dir="2700000" rotWithShape="0">
                    <a:srgbClr val="FFFFFF">
                      <a:alpha val="40000"/>
                    </a:srgbClr>
                  </a:outerShdw>
                </a:effectLst>
              </a:rPr>
              <a:t>Body Level Five</a:t>
            </a:r>
          </a:p>
        </p:txBody>
      </p:sp>
      <p:sp>
        <p:nvSpPr>
          <p:cNvPr id="60" name="Shape 60"/>
          <p:cNvSpPr>
            <a:spLocks noGrp="1"/>
          </p:cNvSpPr>
          <p:nvPr>
            <p:ph type="sldNum" sz="quarter" idx="2"/>
          </p:nvPr>
        </p:nvSpPr>
        <p:spPr>
          <a:xfrm>
            <a:off x="8041340" y="5975480"/>
            <a:ext cx="806825" cy="777241"/>
          </a:xfrm>
          <a:prstGeom prst="rect">
            <a:avLst/>
          </a:prstGeom>
        </p:spPr>
        <p:txBody>
          <a:bodyPr lIns="0" tIns="0" rIns="0" bIns="0"/>
          <a:lstStyle>
            <a:lvl1pPr defTabSz="457200">
              <a:defRPr sz="4500">
                <a:solidFill>
                  <a:srgbClr val="A8AEB5"/>
                </a:solidFill>
                <a:effectLst>
                  <a:outerShdw blurRad="50800" dist="12700" dir="2700000" rotWithShape="0">
                    <a:srgbClr val="FFFFFF">
                      <a:alpha val="40000"/>
                    </a:srgbClr>
                  </a:outerShdw>
                </a:effectLst>
                <a:latin typeface="Eurostile"/>
                <a:ea typeface="Eurostile"/>
                <a:cs typeface="Eurostile"/>
                <a:sym typeface="Eurostile"/>
              </a:defRPr>
            </a:lvl1pPr>
          </a:lstStyle>
          <a:p>
            <a:fld id="{86CB4B4D-7CA3-9044-876B-883B54F8677D}"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Content, and Picture">
    <p:spTree>
      <p:nvGrpSpPr>
        <p:cNvPr id="1" name=""/>
        <p:cNvGrpSpPr/>
        <p:nvPr/>
      </p:nvGrpSpPr>
      <p:grpSpPr>
        <a:xfrm>
          <a:off x="0" y="0"/>
          <a:ext cx="0" cy="0"/>
          <a:chOff x="0" y="0"/>
          <a:chExt cx="0" cy="0"/>
        </a:xfrm>
      </p:grpSpPr>
      <p:pic>
        <p:nvPicPr>
          <p:cNvPr id="62" name="image2.jpeg" descr="bevelDivider.png"/>
          <p:cNvPicPr/>
          <p:nvPr/>
        </p:nvPicPr>
        <p:blipFill>
          <a:blip r:embed="rId2">
            <a:extLst/>
          </a:blip>
          <a:stretch>
            <a:fillRect/>
          </a:stretch>
        </p:blipFill>
        <p:spPr>
          <a:xfrm>
            <a:off x="7772400" y="0"/>
            <a:ext cx="107156" cy="6858000"/>
          </a:xfrm>
          <a:prstGeom prst="rect">
            <a:avLst/>
          </a:prstGeom>
          <a:ln w="12700">
            <a:miter lim="400000"/>
          </a:ln>
        </p:spPr>
      </p:pic>
      <p:sp>
        <p:nvSpPr>
          <p:cNvPr id="63" name="Shape 63"/>
          <p:cNvSpPr>
            <a:spLocks noGrp="1"/>
          </p:cNvSpPr>
          <p:nvPr>
            <p:ph type="title"/>
          </p:nvPr>
        </p:nvSpPr>
        <p:spPr>
          <a:xfrm>
            <a:off x="2590800" y="180507"/>
            <a:ext cx="4845425" cy="1419693"/>
          </a:xfrm>
          <a:prstGeom prst="rect">
            <a:avLst/>
          </a:prstGeom>
        </p:spPr>
        <p:txBody>
          <a:bodyPr lIns="0" tIns="0" rIns="0" bIns="0">
            <a:noAutofit/>
          </a:bodyPr>
          <a:lstStyle>
            <a:lvl1pPr>
              <a:defRPr sz="3200">
                <a:solidFill>
                  <a:srgbClr val="32363B"/>
                </a:solidFill>
                <a:latin typeface="Eurostile"/>
                <a:ea typeface="Eurostile"/>
                <a:cs typeface="Eurostile"/>
                <a:sym typeface="Eurostile"/>
              </a:defRPr>
            </a:lvl1pPr>
          </a:lstStyle>
          <a:p>
            <a:pPr lvl="0">
              <a:defRPr sz="1800">
                <a:solidFill>
                  <a:srgbClr val="000000"/>
                </a:solidFill>
              </a:defRPr>
            </a:pPr>
            <a:r>
              <a:rPr sz="3200">
                <a:solidFill>
                  <a:srgbClr val="32363B"/>
                </a:solidFill>
              </a:rPr>
              <a:t>Title Text</a:t>
            </a:r>
          </a:p>
        </p:txBody>
      </p:sp>
      <p:sp>
        <p:nvSpPr>
          <p:cNvPr id="64" name="Shape 64"/>
          <p:cNvSpPr>
            <a:spLocks noGrp="1"/>
          </p:cNvSpPr>
          <p:nvPr>
            <p:ph type="body" idx="1"/>
          </p:nvPr>
        </p:nvSpPr>
        <p:spPr>
          <a:xfrm>
            <a:off x="2590800" y="1600200"/>
            <a:ext cx="4845425" cy="5257800"/>
          </a:xfrm>
          <a:prstGeom prst="rect">
            <a:avLst/>
          </a:prstGeom>
        </p:spPr>
        <p:txBody>
          <a:bodyPr lIns="0" tIns="0" rIns="0" bIns="0"/>
          <a:lstStyle>
            <a:lvl1pPr marL="282575" indent="-282575">
              <a:spcBef>
                <a:spcPts val="2400"/>
              </a:spcBef>
              <a:buClr>
                <a:srgbClr val="32363B"/>
              </a:buClr>
              <a:buFont typeface="Wingdings 2"/>
              <a:buChar char="●"/>
              <a:defRPr sz="20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1pPr>
            <a:lvl2pPr marL="610658" indent="-328083">
              <a:spcBef>
                <a:spcPts val="2400"/>
              </a:spcBef>
              <a:buClr>
                <a:srgbClr val="32363B"/>
              </a:buClr>
              <a:buFont typeface="Wingdings 2"/>
              <a:buChar char="●"/>
              <a:defRPr sz="20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2pPr>
            <a:lvl3pPr marL="891822" indent="-313972">
              <a:spcBef>
                <a:spcPts val="2400"/>
              </a:spcBef>
              <a:buClr>
                <a:srgbClr val="32363B"/>
              </a:buClr>
              <a:buFont typeface="Wingdings 2"/>
              <a:buChar char="●"/>
              <a:defRPr sz="20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3pPr>
            <a:lvl4pPr marL="1174397" indent="-313972">
              <a:spcBef>
                <a:spcPts val="2400"/>
              </a:spcBef>
              <a:buClr>
                <a:srgbClr val="32363B"/>
              </a:buClr>
              <a:buFont typeface="Wingdings 2"/>
              <a:buChar char="●"/>
              <a:defRPr sz="20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4pPr>
            <a:lvl5pPr marL="1456972" indent="-313972">
              <a:spcBef>
                <a:spcPts val="2400"/>
              </a:spcBef>
              <a:buClr>
                <a:srgbClr val="32363B"/>
              </a:buClr>
              <a:buFont typeface="Wingdings 2"/>
              <a:buChar char="●"/>
              <a:defRPr sz="20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5pPr>
          </a:lstStyle>
          <a:p>
            <a:pPr lvl="0">
              <a:defRPr sz="1800">
                <a:solidFill>
                  <a:srgbClr val="000000"/>
                </a:solidFill>
                <a:effectLst/>
              </a:defRPr>
            </a:pPr>
            <a:r>
              <a:rPr sz="2000">
                <a:solidFill>
                  <a:srgbClr val="595959"/>
                </a:solidFill>
                <a:effectLst>
                  <a:outerShdw blurRad="50800" dist="12700" dir="2700000" rotWithShape="0">
                    <a:srgbClr val="FFFFFF">
                      <a:alpha val="40000"/>
                    </a:srgbClr>
                  </a:outerShdw>
                </a:effectLst>
              </a:rPr>
              <a:t>Body Level One</a:t>
            </a:r>
          </a:p>
          <a:p>
            <a:pPr lvl="1">
              <a:defRPr sz="1800">
                <a:solidFill>
                  <a:srgbClr val="000000"/>
                </a:solidFill>
                <a:effectLst/>
              </a:defRPr>
            </a:pPr>
            <a:r>
              <a:rPr sz="2000">
                <a:solidFill>
                  <a:srgbClr val="595959"/>
                </a:solidFill>
                <a:effectLst>
                  <a:outerShdw blurRad="50800" dist="12700" dir="2700000" rotWithShape="0">
                    <a:srgbClr val="FFFFFF">
                      <a:alpha val="40000"/>
                    </a:srgbClr>
                  </a:outerShdw>
                </a:effectLst>
              </a:rPr>
              <a:t>Body Level Two</a:t>
            </a:r>
          </a:p>
          <a:p>
            <a:pPr lvl="2">
              <a:defRPr sz="1800">
                <a:solidFill>
                  <a:srgbClr val="000000"/>
                </a:solidFill>
                <a:effectLst/>
              </a:defRPr>
            </a:pPr>
            <a:r>
              <a:rPr sz="2000">
                <a:solidFill>
                  <a:srgbClr val="595959"/>
                </a:solidFill>
                <a:effectLst>
                  <a:outerShdw blurRad="50800" dist="12700" dir="2700000" rotWithShape="0">
                    <a:srgbClr val="FFFFFF">
                      <a:alpha val="40000"/>
                    </a:srgbClr>
                  </a:outerShdw>
                </a:effectLst>
              </a:rPr>
              <a:t>Body Level Three</a:t>
            </a:r>
          </a:p>
          <a:p>
            <a:pPr lvl="3">
              <a:defRPr sz="1800">
                <a:solidFill>
                  <a:srgbClr val="000000"/>
                </a:solidFill>
                <a:effectLst/>
              </a:defRPr>
            </a:pPr>
            <a:r>
              <a:rPr sz="2000">
                <a:solidFill>
                  <a:srgbClr val="595959"/>
                </a:solidFill>
                <a:effectLst>
                  <a:outerShdw blurRad="50800" dist="12700" dir="2700000" rotWithShape="0">
                    <a:srgbClr val="FFFFFF">
                      <a:alpha val="40000"/>
                    </a:srgbClr>
                  </a:outerShdw>
                </a:effectLst>
              </a:rPr>
              <a:t>Body Level Four</a:t>
            </a:r>
          </a:p>
          <a:p>
            <a:pPr lvl="4">
              <a:defRPr sz="1800">
                <a:solidFill>
                  <a:srgbClr val="000000"/>
                </a:solidFill>
                <a:effectLst/>
              </a:defRPr>
            </a:pPr>
            <a:r>
              <a:rPr sz="2000">
                <a:solidFill>
                  <a:srgbClr val="595959"/>
                </a:solidFill>
                <a:effectLst>
                  <a:outerShdw blurRad="50800" dist="12700" dir="2700000" rotWithShape="0">
                    <a:srgbClr val="FFFFFF">
                      <a:alpha val="40000"/>
                    </a:srgbClr>
                  </a:outerShdw>
                </a:effectLst>
              </a:rPr>
              <a:t>Body Level Five</a:t>
            </a:r>
          </a:p>
        </p:txBody>
      </p:sp>
      <p:sp>
        <p:nvSpPr>
          <p:cNvPr id="65" name="Shape 65"/>
          <p:cNvSpPr>
            <a:spLocks noGrp="1"/>
          </p:cNvSpPr>
          <p:nvPr>
            <p:ph type="sldNum" sz="quarter" idx="2"/>
          </p:nvPr>
        </p:nvSpPr>
        <p:spPr>
          <a:xfrm>
            <a:off x="8041340" y="5975480"/>
            <a:ext cx="806825" cy="777241"/>
          </a:xfrm>
          <a:prstGeom prst="rect">
            <a:avLst/>
          </a:prstGeom>
        </p:spPr>
        <p:txBody>
          <a:bodyPr lIns="0" tIns="0" rIns="0" bIns="0"/>
          <a:lstStyle>
            <a:lvl1pPr defTabSz="457200">
              <a:defRPr sz="4500">
                <a:solidFill>
                  <a:srgbClr val="A8AEB5"/>
                </a:solidFill>
                <a:effectLst>
                  <a:outerShdw blurRad="50800" dist="12700" dir="2700000" rotWithShape="0">
                    <a:srgbClr val="FFFFFF">
                      <a:alpha val="40000"/>
                    </a:srgbClr>
                  </a:outerShdw>
                </a:effectLst>
                <a:latin typeface="Eurostile"/>
                <a:ea typeface="Eurostile"/>
                <a:cs typeface="Eurostile"/>
                <a:sym typeface="Eurostile"/>
              </a:defRPr>
            </a:lvl1pPr>
          </a:lstStyle>
          <a:p>
            <a:fld id="{86CB4B4D-7CA3-9044-876B-883B54F8677D}"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pic>
        <p:nvPicPr>
          <p:cNvPr id="67" name="image2.jpeg" descr="bevelDivider.png"/>
          <p:cNvPicPr/>
          <p:nvPr/>
        </p:nvPicPr>
        <p:blipFill>
          <a:blip r:embed="rId2">
            <a:extLst/>
          </a:blip>
          <a:stretch>
            <a:fillRect/>
          </a:stretch>
        </p:blipFill>
        <p:spPr>
          <a:xfrm>
            <a:off x="7772400" y="0"/>
            <a:ext cx="107156" cy="6858000"/>
          </a:xfrm>
          <a:prstGeom prst="rect">
            <a:avLst/>
          </a:prstGeom>
          <a:ln w="12700">
            <a:miter lim="400000"/>
          </a:ln>
        </p:spPr>
      </p:pic>
      <p:sp>
        <p:nvSpPr>
          <p:cNvPr id="68" name="Shape 68"/>
          <p:cNvSpPr>
            <a:spLocks noGrp="1"/>
          </p:cNvSpPr>
          <p:nvPr>
            <p:ph type="title"/>
          </p:nvPr>
        </p:nvSpPr>
        <p:spPr>
          <a:xfrm>
            <a:off x="349624" y="180507"/>
            <a:ext cx="7086601" cy="1419693"/>
          </a:xfrm>
          <a:prstGeom prst="rect">
            <a:avLst/>
          </a:prstGeom>
        </p:spPr>
        <p:txBody>
          <a:bodyPr lIns="0" tIns="0" rIns="0" bIns="0">
            <a:noAutofit/>
          </a:bodyPr>
          <a:lstStyle>
            <a:lvl1pPr>
              <a:defRPr sz="4600">
                <a:solidFill>
                  <a:srgbClr val="32363B"/>
                </a:solidFill>
                <a:latin typeface="Eurostile"/>
                <a:ea typeface="Eurostile"/>
                <a:cs typeface="Eurostile"/>
                <a:sym typeface="Eurostile"/>
              </a:defRPr>
            </a:lvl1pPr>
          </a:lstStyle>
          <a:p>
            <a:pPr lvl="0">
              <a:defRPr sz="1800">
                <a:solidFill>
                  <a:srgbClr val="000000"/>
                </a:solidFill>
              </a:defRPr>
            </a:pPr>
            <a:r>
              <a:rPr sz="4600">
                <a:solidFill>
                  <a:srgbClr val="32363B"/>
                </a:solidFill>
              </a:rPr>
              <a:t>Title Text</a:t>
            </a:r>
          </a:p>
        </p:txBody>
      </p:sp>
      <p:sp>
        <p:nvSpPr>
          <p:cNvPr id="69" name="Shape 69"/>
          <p:cNvSpPr>
            <a:spLocks noGrp="1"/>
          </p:cNvSpPr>
          <p:nvPr>
            <p:ph type="body" idx="1"/>
          </p:nvPr>
        </p:nvSpPr>
        <p:spPr>
          <a:xfrm>
            <a:off x="372034" y="1600200"/>
            <a:ext cx="3429001" cy="5257800"/>
          </a:xfrm>
          <a:prstGeom prst="rect">
            <a:avLst/>
          </a:prstGeom>
        </p:spPr>
        <p:txBody>
          <a:bodyPr lIns="0" tIns="0" rIns="0" bIns="0"/>
          <a:lstStyle>
            <a:lvl1pPr marL="282575" indent="-282575">
              <a:spcBef>
                <a:spcPts val="2400"/>
              </a:spcBef>
              <a:buClr>
                <a:srgbClr val="32363B"/>
              </a:buClr>
              <a:buFont typeface="Wingdings 2"/>
              <a:buChar char="●"/>
              <a:defRPr sz="28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1pPr>
            <a:lvl2pPr marL="627062" indent="-344487">
              <a:spcBef>
                <a:spcPts val="2400"/>
              </a:spcBef>
              <a:buClr>
                <a:srgbClr val="32363B"/>
              </a:buClr>
              <a:buFont typeface="Wingdings 2"/>
              <a:buChar char="●"/>
              <a:defRPr sz="28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2pPr>
            <a:lvl3pPr marL="973454" indent="-395604">
              <a:spcBef>
                <a:spcPts val="2400"/>
              </a:spcBef>
              <a:buClr>
                <a:srgbClr val="32363B"/>
              </a:buClr>
              <a:buFont typeface="Wingdings 2"/>
              <a:buChar char="●"/>
              <a:defRPr sz="28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3pPr>
            <a:lvl4pPr marL="1299986" indent="-439561">
              <a:spcBef>
                <a:spcPts val="2400"/>
              </a:spcBef>
              <a:buClr>
                <a:srgbClr val="32363B"/>
              </a:buClr>
              <a:buFont typeface="Wingdings 2"/>
              <a:buChar char="●"/>
              <a:defRPr sz="28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4pPr>
            <a:lvl5pPr marL="1582561" indent="-439561">
              <a:spcBef>
                <a:spcPts val="2400"/>
              </a:spcBef>
              <a:buClr>
                <a:srgbClr val="32363B"/>
              </a:buClr>
              <a:buFont typeface="Wingdings 2"/>
              <a:buChar char="●"/>
              <a:defRPr sz="2800">
                <a:solidFill>
                  <a:srgbClr val="595959"/>
                </a:solidFill>
                <a:effectLst>
                  <a:outerShdw blurRad="50800" dist="12700" dir="2700000" rotWithShape="0">
                    <a:srgbClr val="FFFFFF">
                      <a:alpha val="40000"/>
                    </a:srgbClr>
                  </a:outerShdw>
                </a:effectLst>
                <a:latin typeface="Eurostile"/>
                <a:ea typeface="Eurostile"/>
                <a:cs typeface="Eurostile"/>
                <a:sym typeface="Eurostile"/>
              </a:defRPr>
            </a:lvl5pPr>
          </a:lstStyle>
          <a:p>
            <a:pPr lvl="0">
              <a:defRPr sz="1800">
                <a:solidFill>
                  <a:srgbClr val="000000"/>
                </a:solidFill>
                <a:effectLst/>
              </a:defRPr>
            </a:pPr>
            <a:r>
              <a:rPr sz="2800">
                <a:solidFill>
                  <a:srgbClr val="595959"/>
                </a:solidFill>
                <a:effectLst>
                  <a:outerShdw blurRad="50800" dist="12700" dir="2700000" rotWithShape="0">
                    <a:srgbClr val="FFFFFF">
                      <a:alpha val="40000"/>
                    </a:srgbClr>
                  </a:outerShdw>
                </a:effectLst>
              </a:rPr>
              <a:t>Body Level One</a:t>
            </a:r>
          </a:p>
          <a:p>
            <a:pPr lvl="1">
              <a:defRPr sz="1800">
                <a:solidFill>
                  <a:srgbClr val="000000"/>
                </a:solidFill>
                <a:effectLst/>
              </a:defRPr>
            </a:pPr>
            <a:r>
              <a:rPr sz="2800">
                <a:solidFill>
                  <a:srgbClr val="595959"/>
                </a:solidFill>
                <a:effectLst>
                  <a:outerShdw blurRad="50800" dist="12700" dir="2700000" rotWithShape="0">
                    <a:srgbClr val="FFFFFF">
                      <a:alpha val="40000"/>
                    </a:srgbClr>
                  </a:outerShdw>
                </a:effectLst>
              </a:rPr>
              <a:t>Body Level Two</a:t>
            </a:r>
          </a:p>
          <a:p>
            <a:pPr lvl="2">
              <a:defRPr sz="1800">
                <a:solidFill>
                  <a:srgbClr val="000000"/>
                </a:solidFill>
                <a:effectLst/>
              </a:defRPr>
            </a:pPr>
            <a:r>
              <a:rPr sz="2800">
                <a:solidFill>
                  <a:srgbClr val="595959"/>
                </a:solidFill>
                <a:effectLst>
                  <a:outerShdw blurRad="50800" dist="12700" dir="2700000" rotWithShape="0">
                    <a:srgbClr val="FFFFFF">
                      <a:alpha val="40000"/>
                    </a:srgbClr>
                  </a:outerShdw>
                </a:effectLst>
              </a:rPr>
              <a:t>Body Level Three</a:t>
            </a:r>
          </a:p>
          <a:p>
            <a:pPr lvl="3">
              <a:defRPr sz="1800">
                <a:solidFill>
                  <a:srgbClr val="000000"/>
                </a:solidFill>
                <a:effectLst/>
              </a:defRPr>
            </a:pPr>
            <a:r>
              <a:rPr sz="2800">
                <a:solidFill>
                  <a:srgbClr val="595959"/>
                </a:solidFill>
                <a:effectLst>
                  <a:outerShdw blurRad="50800" dist="12700" dir="2700000" rotWithShape="0">
                    <a:srgbClr val="FFFFFF">
                      <a:alpha val="40000"/>
                    </a:srgbClr>
                  </a:outerShdw>
                </a:effectLst>
              </a:rPr>
              <a:t>Body Level Four</a:t>
            </a:r>
          </a:p>
          <a:p>
            <a:pPr lvl="4">
              <a:defRPr sz="1800">
                <a:solidFill>
                  <a:srgbClr val="000000"/>
                </a:solidFill>
                <a:effectLst/>
              </a:defRPr>
            </a:pPr>
            <a:r>
              <a:rPr sz="2800">
                <a:solidFill>
                  <a:srgbClr val="595959"/>
                </a:solidFill>
                <a:effectLst>
                  <a:outerShdw blurRad="50800" dist="12700" dir="2700000" rotWithShape="0">
                    <a:srgbClr val="FFFFFF">
                      <a:alpha val="40000"/>
                    </a:srgbClr>
                  </a:outerShdw>
                </a:effectLst>
              </a:rPr>
              <a:t>Body Level Five</a:t>
            </a:r>
          </a:p>
        </p:txBody>
      </p:sp>
      <p:sp>
        <p:nvSpPr>
          <p:cNvPr id="70" name="Shape 70"/>
          <p:cNvSpPr>
            <a:spLocks noGrp="1"/>
          </p:cNvSpPr>
          <p:nvPr>
            <p:ph type="sldNum" sz="quarter" idx="2"/>
          </p:nvPr>
        </p:nvSpPr>
        <p:spPr>
          <a:xfrm>
            <a:off x="8041340" y="5975480"/>
            <a:ext cx="806825" cy="777241"/>
          </a:xfrm>
          <a:prstGeom prst="rect">
            <a:avLst/>
          </a:prstGeom>
        </p:spPr>
        <p:txBody>
          <a:bodyPr lIns="0" tIns="0" rIns="0" bIns="0"/>
          <a:lstStyle>
            <a:lvl1pPr defTabSz="457200">
              <a:defRPr sz="4500">
                <a:solidFill>
                  <a:srgbClr val="A8AEB5"/>
                </a:solidFill>
                <a:effectLst>
                  <a:outerShdw blurRad="50800" dist="12700" dir="2700000" rotWithShape="0">
                    <a:srgbClr val="FFFFFF">
                      <a:alpha val="40000"/>
                    </a:srgbClr>
                  </a:outerShdw>
                </a:effectLst>
                <a:latin typeface="Eurostile"/>
                <a:ea typeface="Eurostile"/>
                <a:cs typeface="Eurostile"/>
                <a:sym typeface="Eurostile"/>
              </a:defRPr>
            </a:lvl1pPr>
          </a:lstStyle>
          <a:p>
            <a:fld id="{86CB4B4D-7CA3-9044-876B-883B54F8677D}"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6BFECD78-3C8E-49F2-8FAB-59489D168ABB}" type="datetimeFigureOut">
              <a:rPr lang="en-US" kern="0" smtClean="0">
                <a:solidFill>
                  <a:sysClr val="windowText" lastClr="000000"/>
                </a:solidFill>
                <a:latin typeface="Calibri"/>
                <a:ea typeface="Calibri"/>
                <a:cs typeface="Calibri"/>
                <a:sym typeface="Calibri"/>
              </a:rPr>
              <a:pPr defTabSz="914400"/>
              <a:t>9/8/14</a:t>
            </a:fld>
            <a:endParaRPr lang="en-US" kern="0">
              <a:solidFill>
                <a:sysClr val="windowText" lastClr="000000"/>
              </a:solidFill>
              <a:latin typeface="Calibri"/>
              <a:ea typeface="Calibri"/>
              <a:cs typeface="Calibri"/>
              <a:sym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kern="0">
              <a:solidFill>
                <a:sysClr val="windowText" lastClr="000000"/>
              </a:solidFill>
              <a:latin typeface="Calibri"/>
              <a:ea typeface="Calibri"/>
              <a:cs typeface="Calibri"/>
              <a:sym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2176635959"/>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213081A-7B66-4B48-B160-C7C0C998FB3C}" type="datetimeFigureOut">
              <a:rPr lang="en-US" smtClean="0"/>
              <a:t>9/8/14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564E461-8512-4A3E-BFAC-1777C9728E0E}" type="slidenum">
              <a:rPr lang="en-US" smtClean="0"/>
              <a:t>‹#›</a:t>
            </a:fld>
            <a:endParaRPr lang="en-US"/>
          </a:p>
        </p:txBody>
      </p:sp>
    </p:spTree>
    <p:extLst>
      <p:ext uri="{BB962C8B-B14F-4D97-AF65-F5344CB8AC3E}">
        <p14:creationId xmlns:p14="http://schemas.microsoft.com/office/powerpoint/2010/main" val="118917557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777A8852-CACD-4055-83CA-9D6AFC4E1A1D}" type="datetimeFigureOut">
              <a:rPr lang="en-US" smtClean="0">
                <a:latin typeface="Georgia"/>
              </a:rPr>
              <a:pPr/>
              <a:t>9/8/14</a:t>
            </a:fld>
            <a:endParaRPr lang="en-US">
              <a:latin typeface="Georgia"/>
            </a:endParaRPr>
          </a:p>
        </p:txBody>
      </p:sp>
      <p:sp>
        <p:nvSpPr>
          <p:cNvPr id="17" name="Footer Placeholder 16"/>
          <p:cNvSpPr>
            <a:spLocks noGrp="1"/>
          </p:cNvSpPr>
          <p:nvPr>
            <p:ph type="ftr" sz="quarter" idx="11"/>
          </p:nvPr>
        </p:nvSpPr>
        <p:spPr/>
        <p:txBody>
          <a:bodyPr/>
          <a:lstStyle/>
          <a:p>
            <a:endParaRPr lang="en-US">
              <a:latin typeface="Georgia"/>
            </a:endParaRP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latin typeface="Georgia"/>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eorgia"/>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eorgia"/>
            </a:endParaRPr>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EE711A8-ECF2-4C29-A4FF-F8CF68091AE0}" type="slidenum">
              <a:rPr lang="en-US" smtClean="0">
                <a:solidFill>
                  <a:srgbClr val="0BD0D9">
                    <a:shade val="75000"/>
                  </a:srgbClr>
                </a:solidFill>
                <a:latin typeface="Georgia"/>
              </a:rPr>
              <a:pPr/>
              <a:t>‹#›</a:t>
            </a:fld>
            <a:endParaRPr lang="en-US">
              <a:solidFill>
                <a:srgbClr val="0BD0D9">
                  <a:shade val="75000"/>
                </a:srgbClr>
              </a:solidFill>
              <a:latin typeface="Georgia"/>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77A8852-CACD-4055-83CA-9D6AFC4E1A1D}" type="datetimeFigureOut">
              <a:rPr lang="en-US" smtClean="0">
                <a:latin typeface="Georgia"/>
              </a:rPr>
              <a:pPr/>
              <a:t>9/8/14</a:t>
            </a:fld>
            <a:endParaRPr lang="en-US">
              <a:latin typeface="Georgia"/>
            </a:endParaRPr>
          </a:p>
        </p:txBody>
      </p:sp>
      <p:sp>
        <p:nvSpPr>
          <p:cNvPr id="5" name="Footer Placeholder 4"/>
          <p:cNvSpPr>
            <a:spLocks noGrp="1"/>
          </p:cNvSpPr>
          <p:nvPr>
            <p:ph type="ftr" sz="quarter" idx="11"/>
          </p:nvPr>
        </p:nvSpPr>
        <p:spPr/>
        <p:txBody>
          <a:bodyPr/>
          <a:lstStyle/>
          <a:p>
            <a:endParaRPr lang="en-US">
              <a:latin typeface="Georgia"/>
            </a:endParaRPr>
          </a:p>
        </p:txBody>
      </p:sp>
      <p:sp>
        <p:nvSpPr>
          <p:cNvPr id="6" name="Slide Number Placeholder 5"/>
          <p:cNvSpPr>
            <a:spLocks noGrp="1"/>
          </p:cNvSpPr>
          <p:nvPr>
            <p:ph type="sldNum" sz="quarter" idx="12"/>
          </p:nvPr>
        </p:nvSpPr>
        <p:spPr>
          <a:xfrm>
            <a:off x="4361688" y="1026372"/>
            <a:ext cx="457200" cy="441325"/>
          </a:xfrm>
        </p:spPr>
        <p:txBody>
          <a:bodyPr/>
          <a:lstStyle/>
          <a:p>
            <a:fld id="{9EE711A8-ECF2-4C29-A4FF-F8CF68091AE0}" type="slidenum">
              <a:rPr lang="en-US" smtClean="0">
                <a:solidFill>
                  <a:srgbClr val="0BD0D9">
                    <a:shade val="75000"/>
                  </a:srgbClr>
                </a:solidFill>
                <a:latin typeface="Georgia"/>
              </a:rPr>
              <a:pPr/>
              <a:t>‹#›</a:t>
            </a:fld>
            <a:endParaRPr lang="en-US">
              <a:solidFill>
                <a:srgbClr val="0BD0D9">
                  <a:shade val="75000"/>
                </a:srgbClr>
              </a:solidFill>
              <a:latin typeface="Georgia"/>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latin typeface="Georgia"/>
            </a:endParaRPr>
          </a:p>
        </p:txBody>
      </p:sp>
      <p:sp>
        <p:nvSpPr>
          <p:cNvPr id="5" name="Footer Placeholder 4"/>
          <p:cNvSpPr>
            <a:spLocks noGrp="1"/>
          </p:cNvSpPr>
          <p:nvPr>
            <p:ph type="ftr" sz="quarter" idx="11"/>
          </p:nvPr>
        </p:nvSpPr>
        <p:spPr/>
        <p:txBody>
          <a:bodyPr/>
          <a:lstStyle/>
          <a:p>
            <a:endParaRPr lang="en-US">
              <a:latin typeface="Georgia"/>
            </a:endParaRPr>
          </a:p>
        </p:txBody>
      </p:sp>
      <p:sp>
        <p:nvSpPr>
          <p:cNvPr id="4" name="Date Placeholder 3"/>
          <p:cNvSpPr>
            <a:spLocks noGrp="1"/>
          </p:cNvSpPr>
          <p:nvPr>
            <p:ph type="dt" sz="half" idx="10"/>
          </p:nvPr>
        </p:nvSpPr>
        <p:spPr/>
        <p:txBody>
          <a:bodyPr/>
          <a:lstStyle/>
          <a:p>
            <a:fld id="{777A8852-CACD-4055-83CA-9D6AFC4E1A1D}" type="datetimeFigureOut">
              <a:rPr lang="en-US" smtClean="0">
                <a:latin typeface="Georgia"/>
              </a:rPr>
              <a:pPr/>
              <a:t>9/8/14</a:t>
            </a:fld>
            <a:endParaRPr lang="en-US">
              <a:latin typeface="Georgia"/>
            </a:endParaRP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eorgia"/>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eorgia"/>
            </a:endParaRPr>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EE711A8-ECF2-4C29-A4FF-F8CF68091AE0}" type="slidenum">
              <a:rPr lang="en-US" smtClean="0">
                <a:solidFill>
                  <a:srgbClr val="0BD0D9">
                    <a:shade val="75000"/>
                  </a:srgbClr>
                </a:solidFill>
                <a:latin typeface="Georgia"/>
              </a:rPr>
              <a:pPr/>
              <a:t>‹#›</a:t>
            </a:fld>
            <a:endParaRPr lang="en-US">
              <a:solidFill>
                <a:srgbClr val="0BD0D9">
                  <a:shade val="75000"/>
                </a:srgbClr>
              </a:solidFill>
              <a:latin typeface="Georgia"/>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C92511-0D9D-B945-A4AD-869855F485DB}" type="datetimeFigureOut">
              <a:rPr lang="en-US" smtClean="0"/>
              <a:t>9/8/14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3B257-4C7F-4E45-87AE-A2413BAC458B}" type="slidenum">
              <a:rPr lang="en-US" smtClean="0"/>
              <a:t>‹#›</a:t>
            </a:fld>
            <a:endParaRPr lang="en-US"/>
          </a:p>
        </p:txBody>
      </p:sp>
    </p:spTree>
    <p:extLst>
      <p:ext uri="{BB962C8B-B14F-4D97-AF65-F5344CB8AC3E}">
        <p14:creationId xmlns:p14="http://schemas.microsoft.com/office/powerpoint/2010/main" val="266804609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777A8852-CACD-4055-83CA-9D6AFC4E1A1D}" type="datetimeFigureOut">
              <a:rPr lang="en-US" smtClean="0">
                <a:latin typeface="Georgia"/>
              </a:rPr>
              <a:pPr/>
              <a:t>9/8/14</a:t>
            </a:fld>
            <a:endParaRPr lang="en-US">
              <a:latin typeface="Georgia"/>
            </a:endParaRPr>
          </a:p>
        </p:txBody>
      </p:sp>
      <p:sp>
        <p:nvSpPr>
          <p:cNvPr id="6" name="Footer Placeholder 5"/>
          <p:cNvSpPr>
            <a:spLocks noGrp="1"/>
          </p:cNvSpPr>
          <p:nvPr>
            <p:ph type="ftr" sz="quarter" idx="11"/>
          </p:nvPr>
        </p:nvSpPr>
        <p:spPr/>
        <p:txBody>
          <a:bodyPr/>
          <a:lstStyle/>
          <a:p>
            <a:endParaRPr lang="en-US">
              <a:latin typeface="Georgia"/>
            </a:endParaRPr>
          </a:p>
        </p:txBody>
      </p:sp>
      <p:sp>
        <p:nvSpPr>
          <p:cNvPr id="7" name="Slide Number Placeholder 6"/>
          <p:cNvSpPr>
            <a:spLocks noGrp="1"/>
          </p:cNvSpPr>
          <p:nvPr>
            <p:ph type="sldNum" sz="quarter" idx="12"/>
          </p:nvPr>
        </p:nvSpPr>
        <p:spPr/>
        <p:txBody>
          <a:bodyPr/>
          <a:lstStyle/>
          <a:p>
            <a:fld id="{9EE711A8-ECF2-4C29-A4FF-F8CF68091AE0}" type="slidenum">
              <a:rPr lang="en-US" smtClean="0">
                <a:solidFill>
                  <a:srgbClr val="0BD0D9">
                    <a:shade val="75000"/>
                  </a:srgbClr>
                </a:solidFill>
                <a:latin typeface="Georgia"/>
              </a:rPr>
              <a:pPr/>
              <a:t>‹#›</a:t>
            </a:fld>
            <a:endParaRPr lang="en-US">
              <a:solidFill>
                <a:srgbClr val="0BD0D9">
                  <a:shade val="75000"/>
                </a:srgbClr>
              </a:solidFill>
              <a:latin typeface="Georgia"/>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eorgia"/>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777A8852-CACD-4055-83CA-9D6AFC4E1A1D}" type="datetimeFigureOut">
              <a:rPr lang="en-US" smtClean="0">
                <a:latin typeface="Georgia"/>
              </a:rPr>
              <a:pPr/>
              <a:t>9/8/14</a:t>
            </a:fld>
            <a:endParaRPr lang="en-US">
              <a:latin typeface="Georgia"/>
            </a:endParaRPr>
          </a:p>
        </p:txBody>
      </p:sp>
      <p:sp>
        <p:nvSpPr>
          <p:cNvPr id="8" name="Footer Placeholder 7"/>
          <p:cNvSpPr>
            <a:spLocks noGrp="1"/>
          </p:cNvSpPr>
          <p:nvPr>
            <p:ph type="ftr" sz="quarter" idx="11"/>
          </p:nvPr>
        </p:nvSpPr>
        <p:spPr>
          <a:xfrm>
            <a:off x="304800" y="6409944"/>
            <a:ext cx="3581400" cy="365760"/>
          </a:xfrm>
        </p:spPr>
        <p:txBody>
          <a:bodyPr/>
          <a:lstStyle/>
          <a:p>
            <a:endParaRPr lang="en-US">
              <a:latin typeface="Georgia"/>
            </a:endParaRP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latin typeface="Georgia"/>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eorgia"/>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eorgia"/>
            </a:endParaRPr>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9EE711A8-ECF2-4C29-A4FF-F8CF68091AE0}" type="slidenum">
              <a:rPr lang="en-US" smtClean="0">
                <a:solidFill>
                  <a:srgbClr val="0BD0D9">
                    <a:shade val="75000"/>
                  </a:srgbClr>
                </a:solidFill>
                <a:latin typeface="Georgia"/>
              </a:rPr>
              <a:pPr/>
              <a:t>‹#›</a:t>
            </a:fld>
            <a:endParaRPr lang="en-US">
              <a:solidFill>
                <a:srgbClr val="0BD0D9">
                  <a:shade val="75000"/>
                </a:srgbClr>
              </a:solidFill>
              <a:latin typeface="Georgia"/>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77A8852-CACD-4055-83CA-9D6AFC4E1A1D}" type="datetimeFigureOut">
              <a:rPr lang="en-US" smtClean="0">
                <a:latin typeface="Georgia"/>
              </a:rPr>
              <a:pPr/>
              <a:t>9/8/14</a:t>
            </a:fld>
            <a:endParaRPr lang="en-US">
              <a:latin typeface="Georgia"/>
            </a:endParaRPr>
          </a:p>
        </p:txBody>
      </p:sp>
      <p:sp>
        <p:nvSpPr>
          <p:cNvPr id="4" name="Footer Placeholder 3"/>
          <p:cNvSpPr>
            <a:spLocks noGrp="1"/>
          </p:cNvSpPr>
          <p:nvPr>
            <p:ph type="ftr" sz="quarter" idx="11"/>
          </p:nvPr>
        </p:nvSpPr>
        <p:spPr/>
        <p:txBody>
          <a:bodyPr/>
          <a:lstStyle/>
          <a:p>
            <a:endParaRPr lang="en-US">
              <a:latin typeface="Georgia"/>
            </a:endParaRPr>
          </a:p>
        </p:txBody>
      </p:sp>
      <p:sp>
        <p:nvSpPr>
          <p:cNvPr id="5" name="Slide Number Placeholder 4"/>
          <p:cNvSpPr>
            <a:spLocks noGrp="1"/>
          </p:cNvSpPr>
          <p:nvPr>
            <p:ph type="sldNum" sz="quarter" idx="12"/>
          </p:nvPr>
        </p:nvSpPr>
        <p:spPr>
          <a:xfrm>
            <a:off x="4343400" y="1036020"/>
            <a:ext cx="457200" cy="441325"/>
          </a:xfrm>
        </p:spPr>
        <p:txBody>
          <a:bodyPr/>
          <a:lstStyle/>
          <a:p>
            <a:fld id="{9EE711A8-ECF2-4C29-A4FF-F8CF68091AE0}" type="slidenum">
              <a:rPr lang="en-US" smtClean="0">
                <a:solidFill>
                  <a:srgbClr val="0BD0D9">
                    <a:shade val="75000"/>
                  </a:srgbClr>
                </a:solidFill>
                <a:latin typeface="Georgia"/>
              </a:rPr>
              <a:pPr/>
              <a:t>‹#›</a:t>
            </a:fld>
            <a:endParaRPr lang="en-US">
              <a:solidFill>
                <a:srgbClr val="0BD0D9">
                  <a:shade val="75000"/>
                </a:srgbClr>
              </a:solidFill>
              <a:latin typeface="Georgia"/>
            </a:endParaRPr>
          </a:p>
        </p:txBody>
      </p:sp>
    </p:spTree>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latin typeface="Georgia"/>
            </a:endParaRPr>
          </a:p>
        </p:txBody>
      </p:sp>
      <p:sp>
        <p:nvSpPr>
          <p:cNvPr id="2" name="Date Placeholder 1"/>
          <p:cNvSpPr>
            <a:spLocks noGrp="1"/>
          </p:cNvSpPr>
          <p:nvPr>
            <p:ph type="dt" sz="half" idx="10"/>
          </p:nvPr>
        </p:nvSpPr>
        <p:spPr/>
        <p:txBody>
          <a:bodyPr/>
          <a:lstStyle/>
          <a:p>
            <a:fld id="{777A8852-CACD-4055-83CA-9D6AFC4E1A1D}" type="datetimeFigureOut">
              <a:rPr lang="en-US" smtClean="0">
                <a:latin typeface="Georgia"/>
              </a:rPr>
              <a:pPr/>
              <a:t>9/8/14</a:t>
            </a:fld>
            <a:endParaRPr lang="en-US">
              <a:latin typeface="Georgia"/>
            </a:endParaRPr>
          </a:p>
        </p:txBody>
      </p:sp>
      <p:sp>
        <p:nvSpPr>
          <p:cNvPr id="3" name="Footer Placeholder 2"/>
          <p:cNvSpPr>
            <a:spLocks noGrp="1"/>
          </p:cNvSpPr>
          <p:nvPr>
            <p:ph type="ftr" sz="quarter" idx="11"/>
          </p:nvPr>
        </p:nvSpPr>
        <p:spPr/>
        <p:txBody>
          <a:bodyPr/>
          <a:lstStyle/>
          <a:p>
            <a:endParaRPr lang="en-US">
              <a:latin typeface="Georgia"/>
            </a:endParaRP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9EE711A8-ECF2-4C29-A4FF-F8CF68091AE0}" type="slidenum">
              <a:rPr lang="en-US" smtClean="0">
                <a:latin typeface="Georgia"/>
              </a:rPr>
              <a:pPr/>
              <a:t>‹#›</a:t>
            </a:fld>
            <a:endParaRPr lang="en-US">
              <a:latin typeface="Georgia"/>
            </a:endParaRPr>
          </a:p>
        </p:txBody>
      </p:sp>
    </p:spTree>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eorgia"/>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latin typeface="Georgia"/>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eorgia"/>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eorgia"/>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9EE711A8-ECF2-4C29-A4FF-F8CF68091AE0}" type="slidenum">
              <a:rPr lang="en-US" smtClean="0">
                <a:solidFill>
                  <a:srgbClr val="0BD0D9">
                    <a:shade val="75000"/>
                  </a:srgbClr>
                </a:solidFill>
                <a:latin typeface="Georgia"/>
              </a:rPr>
              <a:pPr/>
              <a:t>‹#›</a:t>
            </a:fld>
            <a:endParaRPr lang="en-US">
              <a:solidFill>
                <a:srgbClr val="0BD0D9">
                  <a:shade val="75000"/>
                </a:srgbClr>
              </a:solidFill>
              <a:latin typeface="Georgia"/>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5" name="Date Placeholder 4"/>
          <p:cNvSpPr>
            <a:spLocks noGrp="1"/>
          </p:cNvSpPr>
          <p:nvPr>
            <p:ph type="dt" sz="half" idx="10"/>
          </p:nvPr>
        </p:nvSpPr>
        <p:spPr/>
        <p:txBody>
          <a:bodyPr/>
          <a:lstStyle/>
          <a:p>
            <a:fld id="{777A8852-CACD-4055-83CA-9D6AFC4E1A1D}" type="datetimeFigureOut">
              <a:rPr lang="en-US" smtClean="0">
                <a:latin typeface="Georgia"/>
              </a:rPr>
              <a:pPr/>
              <a:t>9/8/14</a:t>
            </a:fld>
            <a:endParaRPr lang="en-US">
              <a:latin typeface="Georgia"/>
            </a:endParaRPr>
          </a:p>
        </p:txBody>
      </p:sp>
      <p:sp>
        <p:nvSpPr>
          <p:cNvPr id="6" name="Footer Placeholder 5"/>
          <p:cNvSpPr>
            <a:spLocks noGrp="1"/>
          </p:cNvSpPr>
          <p:nvPr>
            <p:ph type="ftr" sz="quarter" idx="11"/>
          </p:nvPr>
        </p:nvSpPr>
        <p:spPr>
          <a:xfrm>
            <a:off x="301752" y="6410848"/>
            <a:ext cx="3383280" cy="365760"/>
          </a:xfrm>
        </p:spPr>
        <p:txBody>
          <a:bodyPr/>
          <a:lstStyle/>
          <a:p>
            <a:endParaRPr lang="en-US">
              <a:latin typeface="Georgi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latin typeface="Georgia"/>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eorgia"/>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latin typeface="Georgia"/>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eorgia"/>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eorgia"/>
            </a:endParaRPr>
          </a:p>
        </p:txBody>
      </p:sp>
      <p:sp>
        <p:nvSpPr>
          <p:cNvPr id="7" name="Slide Number Placeholder 6"/>
          <p:cNvSpPr>
            <a:spLocks noGrp="1"/>
          </p:cNvSpPr>
          <p:nvPr>
            <p:ph type="sldNum" sz="quarter" idx="12"/>
          </p:nvPr>
        </p:nvSpPr>
        <p:spPr>
          <a:xfrm>
            <a:off x="1371600" y="312738"/>
            <a:ext cx="457200" cy="441325"/>
          </a:xfrm>
        </p:spPr>
        <p:txBody>
          <a:bodyPr/>
          <a:lstStyle/>
          <a:p>
            <a:fld id="{9EE711A8-ECF2-4C29-A4FF-F8CF68091AE0}" type="slidenum">
              <a:rPr lang="en-US" smtClean="0">
                <a:solidFill>
                  <a:srgbClr val="0BD0D9">
                    <a:shade val="75000"/>
                  </a:srgbClr>
                </a:solidFill>
                <a:latin typeface="Georgia"/>
              </a:rPr>
              <a:pPr/>
              <a:t>‹#›</a:t>
            </a:fld>
            <a:endParaRPr lang="en-US">
              <a:solidFill>
                <a:srgbClr val="0BD0D9">
                  <a:shade val="75000"/>
                </a:srgbClr>
              </a:solidFill>
              <a:latin typeface="Georgia"/>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5" name="Date Placeholder 4"/>
          <p:cNvSpPr>
            <a:spLocks noGrp="1"/>
          </p:cNvSpPr>
          <p:nvPr>
            <p:ph type="dt" sz="half" idx="10"/>
          </p:nvPr>
        </p:nvSpPr>
        <p:spPr>
          <a:xfrm>
            <a:off x="5788152" y="6404984"/>
            <a:ext cx="3044952" cy="365760"/>
          </a:xfrm>
        </p:spPr>
        <p:txBody>
          <a:bodyPr/>
          <a:lstStyle/>
          <a:p>
            <a:fld id="{777A8852-CACD-4055-83CA-9D6AFC4E1A1D}" type="datetimeFigureOut">
              <a:rPr lang="en-US" smtClean="0">
                <a:latin typeface="Georgia"/>
              </a:rPr>
              <a:pPr/>
              <a:t>9/8/14</a:t>
            </a:fld>
            <a:endParaRPr lang="en-US">
              <a:latin typeface="Georgia"/>
            </a:endParaRPr>
          </a:p>
        </p:txBody>
      </p:sp>
      <p:sp>
        <p:nvSpPr>
          <p:cNvPr id="6" name="Footer Placeholder 5"/>
          <p:cNvSpPr>
            <a:spLocks noGrp="1"/>
          </p:cNvSpPr>
          <p:nvPr>
            <p:ph type="ftr" sz="quarter" idx="11"/>
          </p:nvPr>
        </p:nvSpPr>
        <p:spPr>
          <a:xfrm>
            <a:off x="301752" y="6410848"/>
            <a:ext cx="3584448" cy="365760"/>
          </a:xfrm>
        </p:spPr>
        <p:txBody>
          <a:bodyPr/>
          <a:lstStyle/>
          <a:p>
            <a:endParaRPr lang="en-US">
              <a:latin typeface="Georgia"/>
            </a:endParaRPr>
          </a:p>
        </p:txBody>
      </p:sp>
    </p:spTree>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77A8852-CACD-4055-83CA-9D6AFC4E1A1D}" type="datetimeFigureOut">
              <a:rPr lang="en-US" smtClean="0">
                <a:latin typeface="Georgia"/>
              </a:rPr>
              <a:pPr/>
              <a:t>9/8/14</a:t>
            </a:fld>
            <a:endParaRPr lang="en-US">
              <a:latin typeface="Georgia"/>
            </a:endParaRPr>
          </a:p>
        </p:txBody>
      </p:sp>
      <p:sp>
        <p:nvSpPr>
          <p:cNvPr id="5" name="Footer Placeholder 4"/>
          <p:cNvSpPr>
            <a:spLocks noGrp="1"/>
          </p:cNvSpPr>
          <p:nvPr>
            <p:ph type="ftr" sz="quarter" idx="11"/>
          </p:nvPr>
        </p:nvSpPr>
        <p:spPr/>
        <p:txBody>
          <a:bodyPr/>
          <a:lstStyle/>
          <a:p>
            <a:endParaRPr lang="en-US">
              <a:latin typeface="Georgia"/>
            </a:endParaRPr>
          </a:p>
        </p:txBody>
      </p:sp>
      <p:sp>
        <p:nvSpPr>
          <p:cNvPr id="6" name="Slide Number Placeholder 5"/>
          <p:cNvSpPr>
            <a:spLocks noGrp="1"/>
          </p:cNvSpPr>
          <p:nvPr>
            <p:ph type="sldNum" sz="quarter" idx="12"/>
          </p:nvPr>
        </p:nvSpPr>
        <p:spPr/>
        <p:txBody>
          <a:bodyPr/>
          <a:lstStyle/>
          <a:p>
            <a:fld id="{9EE711A8-ECF2-4C29-A4FF-F8CF68091AE0}" type="slidenum">
              <a:rPr lang="en-US" smtClean="0">
                <a:solidFill>
                  <a:srgbClr val="0BD0D9">
                    <a:shade val="75000"/>
                  </a:srgbClr>
                </a:solidFill>
                <a:latin typeface="Georgia"/>
              </a:rPr>
              <a:pPr/>
              <a:t>‹#›</a:t>
            </a:fld>
            <a:endParaRPr lang="en-US">
              <a:solidFill>
                <a:srgbClr val="0BD0D9">
                  <a:shade val="75000"/>
                </a:srgbClr>
              </a:solidFill>
              <a:latin typeface="Georgi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latin typeface="Georgia"/>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eorgia"/>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eorgia"/>
            </a:endParaRPr>
          </a:p>
        </p:txBody>
      </p:sp>
      <p:sp>
        <p:nvSpPr>
          <p:cNvPr id="6" name="Slide Number Placeholder 5"/>
          <p:cNvSpPr>
            <a:spLocks noGrp="1"/>
          </p:cNvSpPr>
          <p:nvPr>
            <p:ph type="sldNum" sz="quarter" idx="12"/>
          </p:nvPr>
        </p:nvSpPr>
        <p:spPr>
          <a:xfrm>
            <a:off x="6915912" y="3009901"/>
            <a:ext cx="457200" cy="441325"/>
          </a:xfrm>
        </p:spPr>
        <p:txBody>
          <a:bodyPr/>
          <a:lstStyle/>
          <a:p>
            <a:fld id="{9EE711A8-ECF2-4C29-A4FF-F8CF68091AE0}" type="slidenum">
              <a:rPr lang="en-US" smtClean="0">
                <a:solidFill>
                  <a:srgbClr val="0BD0D9">
                    <a:shade val="75000"/>
                  </a:srgbClr>
                </a:solidFill>
                <a:latin typeface="Georgia"/>
              </a:rPr>
              <a:pPr/>
              <a:t>‹#›</a:t>
            </a:fld>
            <a:endParaRPr lang="en-US">
              <a:solidFill>
                <a:srgbClr val="0BD0D9">
                  <a:shade val="75000"/>
                </a:srgbClr>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77A8852-CACD-4055-83CA-9D6AFC4E1A1D}" type="datetimeFigureOut">
              <a:rPr lang="en-US" smtClean="0">
                <a:latin typeface="Georgia"/>
              </a:rPr>
              <a:pPr/>
              <a:t>9/8/14</a:t>
            </a:fld>
            <a:endParaRPr lang="en-US">
              <a:latin typeface="Georgia"/>
            </a:endParaRPr>
          </a:p>
        </p:txBody>
      </p:sp>
      <p:sp>
        <p:nvSpPr>
          <p:cNvPr id="5" name="Footer Placeholder 4"/>
          <p:cNvSpPr>
            <a:spLocks noGrp="1"/>
          </p:cNvSpPr>
          <p:nvPr>
            <p:ph type="ftr" sz="quarter" idx="11"/>
          </p:nvPr>
        </p:nvSpPr>
        <p:spPr/>
        <p:txBody>
          <a:bodyPr/>
          <a:lstStyle/>
          <a:p>
            <a:endParaRPr lang="en-US">
              <a:latin typeface="Georgia"/>
            </a:endParaRPr>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422EFE-E58A-4AB9-9D7D-9796393BA7B5}" type="datetimeFigureOut">
              <a:rPr lang="en-US" smtClean="0">
                <a:solidFill>
                  <a:prstClr val="black">
                    <a:tint val="75000"/>
                  </a:prstClr>
                </a:solidFill>
                <a:latin typeface="Calibri"/>
              </a:rPr>
              <a:pPr/>
              <a:t>9/8/14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EB3CEE-177D-4B7E-B993-7AC1FD4996F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4642386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422EFE-E58A-4AB9-9D7D-9796393BA7B5}" type="datetimeFigureOut">
              <a:rPr lang="en-US" smtClean="0">
                <a:solidFill>
                  <a:prstClr val="black">
                    <a:tint val="75000"/>
                  </a:prstClr>
                </a:solidFill>
                <a:latin typeface="Calibri"/>
              </a:rPr>
              <a:pPr/>
              <a:t>9/8/14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EB3CEE-177D-4B7E-B993-7AC1FD4996F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8942529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C92511-0D9D-B945-A4AD-869855F485DB}" type="datetimeFigureOut">
              <a:rPr lang="en-US" smtClean="0"/>
              <a:t>9/8/14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73B257-4C7F-4E45-87AE-A2413BAC458B}" type="slidenum">
              <a:rPr lang="en-US" smtClean="0"/>
              <a:t>‹#›</a:t>
            </a:fld>
            <a:endParaRPr lang="en-US"/>
          </a:p>
        </p:txBody>
      </p:sp>
    </p:spTree>
    <p:extLst>
      <p:ext uri="{BB962C8B-B14F-4D97-AF65-F5344CB8AC3E}">
        <p14:creationId xmlns:p14="http://schemas.microsoft.com/office/powerpoint/2010/main" val="419007687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422EFE-E58A-4AB9-9D7D-9796393BA7B5}" type="datetimeFigureOut">
              <a:rPr lang="en-US" smtClean="0">
                <a:solidFill>
                  <a:prstClr val="black">
                    <a:tint val="75000"/>
                  </a:prstClr>
                </a:solidFill>
                <a:latin typeface="Calibri"/>
              </a:rPr>
              <a:pPr/>
              <a:t>9/8/14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EB3CEE-177D-4B7E-B993-7AC1FD4996F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0766544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422EFE-E58A-4AB9-9D7D-9796393BA7B5}" type="datetimeFigureOut">
              <a:rPr lang="en-US" smtClean="0">
                <a:solidFill>
                  <a:prstClr val="black">
                    <a:tint val="75000"/>
                  </a:prstClr>
                </a:solidFill>
                <a:latin typeface="Calibri"/>
              </a:rPr>
              <a:pPr/>
              <a:t>9/8/14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EB3CEE-177D-4B7E-B993-7AC1FD4996F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45430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422EFE-E58A-4AB9-9D7D-9796393BA7B5}" type="datetimeFigureOut">
              <a:rPr lang="en-US" smtClean="0">
                <a:solidFill>
                  <a:prstClr val="black">
                    <a:tint val="75000"/>
                  </a:prstClr>
                </a:solidFill>
                <a:latin typeface="Calibri"/>
              </a:rPr>
              <a:pPr/>
              <a:t>9/8/14</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EB3CEE-177D-4B7E-B993-7AC1FD4996F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1096120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422EFE-E58A-4AB9-9D7D-9796393BA7B5}" type="datetimeFigureOut">
              <a:rPr lang="en-US" smtClean="0">
                <a:solidFill>
                  <a:prstClr val="black">
                    <a:tint val="75000"/>
                  </a:prstClr>
                </a:solidFill>
                <a:latin typeface="Calibri"/>
              </a:rPr>
              <a:pPr/>
              <a:t>9/8/14</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5EB3CEE-177D-4B7E-B993-7AC1FD4996F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4595773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422EFE-E58A-4AB9-9D7D-9796393BA7B5}" type="datetimeFigureOut">
              <a:rPr lang="en-US" smtClean="0">
                <a:solidFill>
                  <a:prstClr val="black">
                    <a:tint val="75000"/>
                  </a:prstClr>
                </a:solidFill>
                <a:latin typeface="Calibri"/>
              </a:rPr>
              <a:pPr/>
              <a:t>9/8/14</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5EB3CEE-177D-4B7E-B993-7AC1FD4996F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9235292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422EFE-E58A-4AB9-9D7D-9796393BA7B5}" type="datetimeFigureOut">
              <a:rPr lang="en-US" smtClean="0">
                <a:solidFill>
                  <a:prstClr val="black">
                    <a:tint val="75000"/>
                  </a:prstClr>
                </a:solidFill>
                <a:latin typeface="Calibri"/>
              </a:rPr>
              <a:pPr/>
              <a:t>9/8/14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EB3CEE-177D-4B7E-B993-7AC1FD4996F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2794385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422EFE-E58A-4AB9-9D7D-9796393BA7B5}" type="datetimeFigureOut">
              <a:rPr lang="en-US" smtClean="0">
                <a:solidFill>
                  <a:prstClr val="black">
                    <a:tint val="75000"/>
                  </a:prstClr>
                </a:solidFill>
                <a:latin typeface="Calibri"/>
              </a:rPr>
              <a:pPr/>
              <a:t>9/8/14</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EB3CEE-177D-4B7E-B993-7AC1FD4996F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0137572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422EFE-E58A-4AB9-9D7D-9796393BA7B5}" type="datetimeFigureOut">
              <a:rPr lang="en-US" smtClean="0">
                <a:solidFill>
                  <a:prstClr val="black">
                    <a:tint val="75000"/>
                  </a:prstClr>
                </a:solidFill>
                <a:latin typeface="Calibri"/>
              </a:rPr>
              <a:pPr/>
              <a:t>9/8/14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EB3CEE-177D-4B7E-B993-7AC1FD4996F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9052110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422EFE-E58A-4AB9-9D7D-9796393BA7B5}" type="datetimeFigureOut">
              <a:rPr lang="en-US" smtClean="0">
                <a:solidFill>
                  <a:prstClr val="black">
                    <a:tint val="75000"/>
                  </a:prstClr>
                </a:solidFill>
                <a:latin typeface="Calibri"/>
              </a:rPr>
              <a:pPr/>
              <a:t>9/8/14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EB3CEE-177D-4B7E-B993-7AC1FD4996F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0320956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C92511-0D9D-B945-A4AD-869855F485DB}" type="datetimeFigureOut">
              <a:rPr lang="en-US" smtClean="0"/>
              <a:t>9/8/14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73B257-4C7F-4E45-87AE-A2413BAC458B}" type="slidenum">
              <a:rPr lang="en-US" smtClean="0"/>
              <a:t>‹#›</a:t>
            </a:fld>
            <a:endParaRPr lang="en-US"/>
          </a:p>
        </p:txBody>
      </p:sp>
    </p:spTree>
    <p:extLst>
      <p:ext uri="{BB962C8B-B14F-4D97-AF65-F5344CB8AC3E}">
        <p14:creationId xmlns:p14="http://schemas.microsoft.com/office/powerpoint/2010/main" val="227363915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C92511-0D9D-B945-A4AD-869855F485DB}" type="datetimeFigureOut">
              <a:rPr lang="en-US" smtClean="0"/>
              <a:t>9/8/14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73B257-4C7F-4E45-87AE-A2413BAC458B}" type="slidenum">
              <a:rPr lang="en-US" smtClean="0"/>
              <a:t>‹#›</a:t>
            </a:fld>
            <a:endParaRPr lang="en-US"/>
          </a:p>
        </p:txBody>
      </p:sp>
    </p:spTree>
    <p:extLst>
      <p:ext uri="{BB962C8B-B14F-4D97-AF65-F5344CB8AC3E}">
        <p14:creationId xmlns:p14="http://schemas.microsoft.com/office/powerpoint/2010/main" val="44093941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C92511-0D9D-B945-A4AD-869855F485DB}" type="datetimeFigureOut">
              <a:rPr lang="en-US" smtClean="0"/>
              <a:t>9/8/14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73B257-4C7F-4E45-87AE-A2413BAC458B}" type="slidenum">
              <a:rPr lang="en-US" smtClean="0"/>
              <a:t>‹#›</a:t>
            </a:fld>
            <a:endParaRPr lang="en-US"/>
          </a:p>
        </p:txBody>
      </p:sp>
    </p:spTree>
    <p:extLst>
      <p:ext uri="{BB962C8B-B14F-4D97-AF65-F5344CB8AC3E}">
        <p14:creationId xmlns:p14="http://schemas.microsoft.com/office/powerpoint/2010/main" val="366677989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C92511-0D9D-B945-A4AD-869855F485DB}" type="datetimeFigureOut">
              <a:rPr lang="en-US" smtClean="0"/>
              <a:t>9/8/14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73B257-4C7F-4E45-87AE-A2413BAC458B}" type="slidenum">
              <a:rPr lang="en-US" smtClean="0"/>
              <a:t>‹#›</a:t>
            </a:fld>
            <a:endParaRPr lang="en-US"/>
          </a:p>
        </p:txBody>
      </p:sp>
    </p:spTree>
    <p:extLst>
      <p:ext uri="{BB962C8B-B14F-4D97-AF65-F5344CB8AC3E}">
        <p14:creationId xmlns:p14="http://schemas.microsoft.com/office/powerpoint/2010/main" val="425211551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C92511-0D9D-B945-A4AD-869855F485DB}" type="datetimeFigureOut">
              <a:rPr lang="en-US" smtClean="0"/>
              <a:t>9/8/14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73B257-4C7F-4E45-87AE-A2413BAC458B}" type="slidenum">
              <a:rPr lang="en-US" smtClean="0"/>
              <a:t>‹#›</a:t>
            </a:fld>
            <a:endParaRPr lang="en-US"/>
          </a:p>
        </p:txBody>
      </p:sp>
    </p:spTree>
    <p:extLst>
      <p:ext uri="{BB962C8B-B14F-4D97-AF65-F5344CB8AC3E}">
        <p14:creationId xmlns:p14="http://schemas.microsoft.com/office/powerpoint/2010/main" val="254503757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C92511-0D9D-B945-A4AD-869855F485DB}" type="datetimeFigureOut">
              <a:rPr lang="en-US" smtClean="0"/>
              <a:t>9/8/14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73B257-4C7F-4E45-87AE-A2413BAC458B}" type="slidenum">
              <a:rPr lang="en-US" smtClean="0"/>
              <a:t>‹#›</a:t>
            </a:fld>
            <a:endParaRPr lang="en-US"/>
          </a:p>
        </p:txBody>
      </p:sp>
    </p:spTree>
    <p:extLst>
      <p:ext uri="{BB962C8B-B14F-4D97-AF65-F5344CB8AC3E}">
        <p14:creationId xmlns:p14="http://schemas.microsoft.com/office/powerpoint/2010/main" val="1868717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6"/>
            <a:ext cx="8229600" cy="150812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pPr lvl="0">
              <a:defRPr sz="1800"/>
            </a:pPr>
            <a:r>
              <a:rPr sz="4400"/>
              <a:t>Title Text</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 name="Shape 4"/>
          <p:cNvSpPr>
            <a:spLocks noGrp="1"/>
          </p:cNvSpPr>
          <p:nvPr>
            <p:ph type="sldNum" sz="quarter" idx="2"/>
          </p:nvPr>
        </p:nvSpPr>
        <p:spPr>
          <a:xfrm>
            <a:off x="6553200" y="6404292"/>
            <a:ext cx="2133600" cy="269241"/>
          </a:xfrm>
          <a:prstGeom prst="rect">
            <a:avLst/>
          </a:prstGeom>
          <a:ln w="12700">
            <a:miter lim="400000"/>
          </a:ln>
        </p:spPr>
        <p:txBody>
          <a:bodyPr lIns="45719" rIns="45719" anchor="ctr">
            <a:spAutoFit/>
          </a:bodyPr>
          <a:lstStyle>
            <a:lvl1pPr algn="r">
              <a:defRPr sz="1200">
                <a:solidFill>
                  <a:srgbClr val="888888"/>
                </a:solidFill>
              </a:defRPr>
            </a:lvl1pPr>
          </a:lstStyle>
          <a:p>
            <a:pPr defTabSz="914400"/>
            <a:fld id="{86CB4B4D-7CA3-9044-876B-883B54F8677D}" type="slidenum">
              <a:rPr kern="0">
                <a:latin typeface="Calibri"/>
                <a:ea typeface="Calibri"/>
                <a:cs typeface="Calibri"/>
                <a:sym typeface="Calibri"/>
              </a:rPr>
              <a:pPr defTabSz="914400"/>
              <a:t>‹#›</a:t>
            </a:fld>
            <a:endParaRPr kern="0">
              <a:latin typeface="Calibri"/>
              <a:ea typeface="Calibri"/>
              <a:cs typeface="Calibri"/>
              <a:sym typeface="Calibri"/>
            </a:endParaRP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99" r:id="rId15"/>
  </p:sldLayoutIdLst>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txStyles>
    <p:titleStyle>
      <a:lvl1pPr algn="ctr">
        <a:defRPr sz="4400">
          <a:latin typeface="Calibri"/>
          <a:ea typeface="Calibri"/>
          <a:cs typeface="Calibri"/>
          <a:sym typeface="Calibri"/>
        </a:defRPr>
      </a:lvl1pPr>
      <a:lvl2pPr algn="ctr">
        <a:defRPr sz="4400">
          <a:latin typeface="Calibri"/>
          <a:ea typeface="Calibri"/>
          <a:cs typeface="Calibri"/>
          <a:sym typeface="Calibri"/>
        </a:defRPr>
      </a:lvl2pPr>
      <a:lvl3pPr algn="ctr">
        <a:defRPr sz="4400">
          <a:latin typeface="Calibri"/>
          <a:ea typeface="Calibri"/>
          <a:cs typeface="Calibri"/>
          <a:sym typeface="Calibri"/>
        </a:defRPr>
      </a:lvl3pPr>
      <a:lvl4pPr algn="ctr">
        <a:defRPr sz="4400">
          <a:latin typeface="Calibri"/>
          <a:ea typeface="Calibri"/>
          <a:cs typeface="Calibri"/>
          <a:sym typeface="Calibri"/>
        </a:defRPr>
      </a:lvl4pPr>
      <a:lvl5pPr algn="ctr">
        <a:defRPr sz="4400">
          <a:latin typeface="Calibri"/>
          <a:ea typeface="Calibri"/>
          <a:cs typeface="Calibri"/>
          <a:sym typeface="Calibri"/>
        </a:defRPr>
      </a:lvl5pPr>
      <a:lvl6pPr algn="ctr">
        <a:defRPr sz="4400">
          <a:latin typeface="Calibri"/>
          <a:ea typeface="Calibri"/>
          <a:cs typeface="Calibri"/>
          <a:sym typeface="Calibri"/>
        </a:defRPr>
      </a:lvl6pPr>
      <a:lvl7pPr algn="ctr">
        <a:defRPr sz="4400">
          <a:latin typeface="Calibri"/>
          <a:ea typeface="Calibri"/>
          <a:cs typeface="Calibri"/>
          <a:sym typeface="Calibri"/>
        </a:defRPr>
      </a:lvl7pPr>
      <a:lvl8pPr algn="ctr">
        <a:defRPr sz="4400">
          <a:latin typeface="Calibri"/>
          <a:ea typeface="Calibri"/>
          <a:cs typeface="Calibri"/>
          <a:sym typeface="Calibri"/>
        </a:defRPr>
      </a:lvl8pPr>
      <a:lvl9pPr algn="ctr">
        <a:defRPr sz="4400">
          <a:latin typeface="Calibri"/>
          <a:ea typeface="Calibri"/>
          <a:cs typeface="Calibri"/>
          <a:sym typeface="Calibri"/>
        </a:defRPr>
      </a:lvl9pPr>
    </p:titleStyle>
    <p:body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194560" indent="-365760">
        <a:spcBef>
          <a:spcPts val="700"/>
        </a:spcBef>
        <a:buSzPct val="100000"/>
        <a:buFont typeface="Arial"/>
        <a:buChar char="»"/>
        <a:defRPr sz="3200">
          <a:latin typeface="Calibri"/>
          <a:ea typeface="Calibri"/>
          <a:cs typeface="Calibri"/>
          <a:sym typeface="Calibri"/>
        </a:defRPr>
      </a:lvl5pPr>
      <a:lvl6pPr marL="2651760" indent="-365760">
        <a:spcBef>
          <a:spcPts val="700"/>
        </a:spcBef>
        <a:buSzPct val="100000"/>
        <a:buFont typeface="Arial"/>
        <a:buChar char="•"/>
        <a:defRPr sz="3200">
          <a:latin typeface="Calibri"/>
          <a:ea typeface="Calibri"/>
          <a:cs typeface="Calibri"/>
          <a:sym typeface="Calibri"/>
        </a:defRPr>
      </a:lvl6pPr>
      <a:lvl7pPr marL="3108960" indent="-365760">
        <a:spcBef>
          <a:spcPts val="700"/>
        </a:spcBef>
        <a:buSzPct val="100000"/>
        <a:buFont typeface="Arial"/>
        <a:buChar char="•"/>
        <a:defRPr sz="3200">
          <a:latin typeface="Calibri"/>
          <a:ea typeface="Calibri"/>
          <a:cs typeface="Calibri"/>
          <a:sym typeface="Calibri"/>
        </a:defRPr>
      </a:lvl7pPr>
      <a:lvl8pPr marL="3566159" indent="-365759">
        <a:spcBef>
          <a:spcPts val="700"/>
        </a:spcBef>
        <a:buSzPct val="100000"/>
        <a:buFont typeface="Arial"/>
        <a:buChar char="•"/>
        <a:defRPr sz="3200">
          <a:latin typeface="Calibri"/>
          <a:ea typeface="Calibri"/>
          <a:cs typeface="Calibri"/>
          <a:sym typeface="Calibri"/>
        </a:defRPr>
      </a:lvl8pPr>
      <a:lvl9pPr marL="4023359" indent="-365759">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indent="2286000" algn="r">
        <a:defRPr sz="1200">
          <a:solidFill>
            <a:schemeClr val="tx1"/>
          </a:solidFill>
          <a:latin typeface="+mn-lt"/>
          <a:ea typeface="+mn-ea"/>
          <a:cs typeface="+mn-cs"/>
          <a:sym typeface="Calibri"/>
        </a:defRPr>
      </a:lvl6pPr>
      <a:lvl7pPr indent="2743200" algn="r">
        <a:defRPr sz="1200">
          <a:solidFill>
            <a:schemeClr val="tx1"/>
          </a:solidFill>
          <a:latin typeface="+mn-lt"/>
          <a:ea typeface="+mn-ea"/>
          <a:cs typeface="+mn-cs"/>
          <a:sym typeface="Calibri"/>
        </a:defRPr>
      </a:lvl7pPr>
      <a:lvl8pPr indent="3200400" algn="r">
        <a:defRPr sz="1200">
          <a:solidFill>
            <a:schemeClr val="tx1"/>
          </a:solidFill>
          <a:latin typeface="+mn-lt"/>
          <a:ea typeface="+mn-ea"/>
          <a:cs typeface="+mn-cs"/>
          <a:sym typeface="Calibri"/>
        </a:defRPr>
      </a:lvl8pPr>
      <a:lvl9pPr indent="3657600" algn="r">
        <a:defRPr sz="1200">
          <a:solidFill>
            <a:schemeClr val="tx1"/>
          </a:solidFill>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defTabSz="914400"/>
            <a:fld id="{777A8852-CACD-4055-83CA-9D6AFC4E1A1D}" type="datetimeFigureOut">
              <a:rPr lang="en-US" smtClean="0">
                <a:latin typeface="Georgia"/>
              </a:rPr>
              <a:pPr defTabSz="914400"/>
              <a:t>9/8/14</a:t>
            </a:fld>
            <a:endParaRPr lang="en-US">
              <a:latin typeface="Georgia"/>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defTabSz="914400"/>
            <a:endParaRPr lang="en-US">
              <a:latin typeface="Georgia"/>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defTabSz="914400"/>
            <a:endParaRPr lang="en-US" dirty="0">
              <a:solidFill>
                <a:prstClr val="black"/>
              </a:solidFill>
              <a:latin typeface="Georgia"/>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defTabSz="914400"/>
            <a:endParaRPr lang="en-US">
              <a:solidFill>
                <a:prstClr val="black"/>
              </a:solidFill>
              <a:latin typeface="Georgia"/>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eorgia"/>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defTabSz="914400"/>
            <a:fld id="{9EE711A8-ECF2-4C29-A4FF-F8CF68091AE0}" type="slidenum">
              <a:rPr lang="en-US" smtClean="0">
                <a:solidFill>
                  <a:srgbClr val="0BD0D9">
                    <a:shade val="75000"/>
                  </a:srgbClr>
                </a:solidFill>
                <a:latin typeface="Georgia"/>
              </a:rPr>
              <a:pPr defTabSz="914400"/>
              <a:t>‹#›</a:t>
            </a:fld>
            <a:endParaRPr lang="en-US">
              <a:solidFill>
                <a:srgbClr val="0BD0D9">
                  <a:shade val="75000"/>
                </a:srgbClr>
              </a:solidFill>
              <a:latin typeface="Georgia"/>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7422EFE-E58A-4AB9-9D7D-9796393BA7B5}" type="datetimeFigureOut">
              <a:rPr lang="en-US" smtClean="0">
                <a:solidFill>
                  <a:prstClr val="black">
                    <a:tint val="75000"/>
                  </a:prstClr>
                </a:solidFill>
                <a:latin typeface="Calibri"/>
              </a:rPr>
              <a:pPr defTabSz="914400"/>
              <a:t>9/8/14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EB3CEE-177D-4B7E-B993-7AC1FD4996F2}"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2353739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tif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3.xml"/><Relationship Id="rId3"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tif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5.xml"/><Relationship Id="rId3"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 Id="rId3"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7.xml"/><Relationship Id="rId3" Type="http://schemas.openxmlformats.org/officeDocument/2006/relationships/chart" Target="../charts/char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8.xml"/><Relationship Id="rId3"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31.xml"/><Relationship Id="rId2"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chart" Target="../charts/chart5.xml"/><Relationship Id="rId1" Type="http://schemas.openxmlformats.org/officeDocument/2006/relationships/slideLayout" Target="../slideLayouts/slideLayout31.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1.xml"/><Relationship Id="rId3" Type="http://schemas.openxmlformats.org/officeDocument/2006/relationships/chart" Target="../charts/char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5.xml"/><Relationship Id="rId3"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6.xml"/><Relationship Id="rId3" Type="http://schemas.openxmlformats.org/officeDocument/2006/relationships/image" Target="../media/image4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45.png"/><Relationship Id="rId3"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47.jpg"/><Relationship Id="rId3"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chart" Target="../charts/chart7.xml"/><Relationship Id="rId4" Type="http://schemas.openxmlformats.org/officeDocument/2006/relationships/image" Target="../media/image49.png"/><Relationship Id="rId5" Type="http://schemas.microsoft.com/office/2007/relationships/hdphoto" Target="../media/hdphoto2.wdp"/><Relationship Id="rId6" Type="http://schemas.openxmlformats.org/officeDocument/2006/relationships/image" Target="../media/image50.png"/><Relationship Id="rId1" Type="http://schemas.openxmlformats.org/officeDocument/2006/relationships/slideLayout" Target="../slideLayouts/slideLayout39.xml"/><Relationship Id="rId2" Type="http://schemas.openxmlformats.org/officeDocument/2006/relationships/notesSlide" Target="../notesSlides/notesSlide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chart" Target="../charts/char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52.jpeg"/><Relationship Id="rId3"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48.png"/><Relationship Id="rId3"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48.png"/><Relationship Id="rId1" Type="http://schemas.openxmlformats.org/officeDocument/2006/relationships/slideLayout" Target="../slideLayouts/slideLayout39.xml"/><Relationship Id="rId2"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48.png"/><Relationship Id="rId1" Type="http://schemas.openxmlformats.org/officeDocument/2006/relationships/slideLayout" Target="../slideLayouts/slideLayout39.xml"/><Relationship Id="rId2"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4" Type="http://schemas.microsoft.com/office/2007/relationships/hdphoto" Target="../media/hdphoto3.wdp"/><Relationship Id="rId5" Type="http://schemas.openxmlformats.org/officeDocument/2006/relationships/image" Target="../media/image56.jpeg"/><Relationship Id="rId1" Type="http://schemas.openxmlformats.org/officeDocument/2006/relationships/slideLayout" Target="../slideLayouts/slideLayout39.xml"/><Relationship Id="rId2" Type="http://schemas.openxmlformats.org/officeDocument/2006/relationships/notesSlide" Target="../notesSlides/notesSlide3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5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9.xml"/><Relationship Id="rId3" Type="http://schemas.openxmlformats.org/officeDocument/2006/relationships/image" Target="../media/image44.jpg"/></Relationships>
</file>

<file path=ppt/slides/_rels/slide65.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58.png"/><Relationship Id="rId1" Type="http://schemas.openxmlformats.org/officeDocument/2006/relationships/slideLayout" Target="../slideLayouts/slideLayout39.xml"/><Relationship Id="rId2" Type="http://schemas.openxmlformats.org/officeDocument/2006/relationships/notesSlide" Target="../notesSlides/notesSlide4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pkallsc.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B2B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06060" y="3050627"/>
            <a:ext cx="6691243" cy="1470025"/>
          </a:xfrm>
        </p:spPr>
        <p:txBody>
          <a:bodyPr>
            <a:normAutofit/>
          </a:bodyPr>
          <a:lstStyle/>
          <a:p>
            <a:pPr algn="r"/>
            <a:r>
              <a:rPr lang="en-US" dirty="0" smtClean="0">
                <a:solidFill>
                  <a:srgbClr val="FCCF1E"/>
                </a:solidFill>
              </a:rPr>
              <a:t>Snapshot Session:  </a:t>
            </a:r>
            <a:br>
              <a:rPr lang="en-US" dirty="0" smtClean="0">
                <a:solidFill>
                  <a:srgbClr val="FCCF1E"/>
                </a:solidFill>
              </a:rPr>
            </a:br>
            <a:r>
              <a:rPr lang="en-US" dirty="0" smtClean="0">
                <a:solidFill>
                  <a:srgbClr val="FCCF1E"/>
                </a:solidFill>
              </a:rPr>
              <a:t>Mini presentations</a:t>
            </a:r>
            <a:endParaRPr lang="en-US" dirty="0">
              <a:solidFill>
                <a:srgbClr val="FCCF1E"/>
              </a:solidFill>
            </a:endParaRPr>
          </a:p>
        </p:txBody>
      </p:sp>
      <p:sp>
        <p:nvSpPr>
          <p:cNvPr id="3" name="Subtitle 2"/>
          <p:cNvSpPr>
            <a:spLocks noGrp="1"/>
          </p:cNvSpPr>
          <p:nvPr>
            <p:ph type="subTitle" idx="1"/>
          </p:nvPr>
        </p:nvSpPr>
        <p:spPr>
          <a:xfrm>
            <a:off x="1006060" y="4520652"/>
            <a:ext cx="6691243" cy="1752600"/>
          </a:xfrm>
        </p:spPr>
        <p:txBody>
          <a:bodyPr/>
          <a:lstStyle/>
          <a:p>
            <a:pPr algn="r"/>
            <a:r>
              <a:rPr lang="en-US" dirty="0" smtClean="0">
                <a:solidFill>
                  <a:schemeClr val="bg1"/>
                </a:solidFill>
              </a:rPr>
              <a:t>Thursday, September 11, 2014</a:t>
            </a:r>
          </a:p>
          <a:p>
            <a:pPr algn="r"/>
            <a:r>
              <a:rPr lang="en-US" dirty="0" smtClean="0">
                <a:solidFill>
                  <a:schemeClr val="bg1"/>
                </a:solidFill>
              </a:rPr>
              <a:t>2 - 3 p.m.</a:t>
            </a:r>
            <a:endParaRPr lang="en-US" dirty="0">
              <a:solidFill>
                <a:schemeClr val="bg1"/>
              </a:solidFill>
            </a:endParaRPr>
          </a:p>
        </p:txBody>
      </p:sp>
      <p:sp>
        <p:nvSpPr>
          <p:cNvPr id="5" name="Rectangle 4"/>
          <p:cNvSpPr/>
          <p:nvPr/>
        </p:nvSpPr>
        <p:spPr>
          <a:xfrm>
            <a:off x="8097848" y="0"/>
            <a:ext cx="1046152" cy="6947558"/>
          </a:xfrm>
          <a:prstGeom prst="rect">
            <a:avLst/>
          </a:prstGeom>
          <a:solidFill>
            <a:srgbClr val="FCCF1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16200000">
            <a:off x="5392360" y="3225504"/>
            <a:ext cx="6356404" cy="523220"/>
          </a:xfrm>
          <a:prstGeom prst="rect">
            <a:avLst/>
          </a:prstGeom>
          <a:noFill/>
        </p:spPr>
        <p:txBody>
          <a:bodyPr wrap="square" rtlCol="0">
            <a:spAutoFit/>
          </a:bodyPr>
          <a:lstStyle/>
          <a:p>
            <a:pPr algn="r"/>
            <a:r>
              <a:rPr lang="en-US" sz="1400" dirty="0">
                <a:solidFill>
                  <a:srgbClr val="FFFFFF"/>
                </a:solidFill>
              </a:rPr>
              <a:t>2014 ASSESSMENT CONFERENCE </a:t>
            </a:r>
            <a:endParaRPr lang="en-US" sz="1400" dirty="0" smtClean="0">
              <a:solidFill>
                <a:srgbClr val="FFFFFF"/>
              </a:solidFill>
            </a:endParaRPr>
          </a:p>
          <a:p>
            <a:pPr algn="r"/>
            <a:r>
              <a:rPr lang="en-US" sz="1400" b="1" dirty="0" smtClean="0">
                <a:solidFill>
                  <a:srgbClr val="FFFFFF"/>
                </a:solidFill>
              </a:rPr>
              <a:t>MYTHS &amp; MOVEMENTS - </a:t>
            </a:r>
            <a:r>
              <a:rPr lang="en-US" sz="1400" dirty="0" smtClean="0">
                <a:solidFill>
                  <a:srgbClr val="FFFFFF"/>
                </a:solidFill>
              </a:rPr>
              <a:t>REIMAGINING HIGHER EDUCATION ASSESSMENT</a:t>
            </a:r>
            <a:endParaRPr lang="en-US" sz="1400" dirty="0">
              <a:solidFill>
                <a:srgbClr val="FFFFFF"/>
              </a:solidFill>
            </a:endParaRPr>
          </a:p>
        </p:txBody>
      </p:sp>
      <p:pic>
        <p:nvPicPr>
          <p:cNvPr id="7" name="Picture 6" descr="Dragon_White.psd"/>
          <p:cNvPicPr>
            <a:picLocks noChangeAspect="1"/>
          </p:cNvPicPr>
          <p:nvPr/>
        </p:nvPicPr>
        <p:blipFill>
          <a:blip r:embed="rId2">
            <a:alphaModFix amt="24000"/>
            <a:extLst>
              <a:ext uri="{28A0092B-C50C-407E-A947-70E740481C1C}">
                <a14:useLocalDpi xmlns:a14="http://schemas.microsoft.com/office/drawing/2010/main" val="0"/>
              </a:ext>
            </a:extLst>
          </a:blip>
          <a:stretch>
            <a:fillRect/>
          </a:stretch>
        </p:blipFill>
        <p:spPr>
          <a:xfrm>
            <a:off x="-4483618" y="844515"/>
            <a:ext cx="8293618" cy="6103043"/>
          </a:xfrm>
          <a:prstGeom prst="rect">
            <a:avLst/>
          </a:prstGeom>
        </p:spPr>
      </p:pic>
    </p:spTree>
    <p:extLst>
      <p:ext uri="{BB962C8B-B14F-4D97-AF65-F5344CB8AC3E}">
        <p14:creationId xmlns:p14="http://schemas.microsoft.com/office/powerpoint/2010/main" val="152193001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C1972061-661F-4534-B66A-C77C23529FCA}" type="slidenum">
              <a:rPr lang="en-US" smtClean="0"/>
              <a:t>10</a:t>
            </a:fld>
            <a:endParaRPr lang="en-US"/>
          </a:p>
        </p:txBody>
      </p:sp>
      <p:sp>
        <p:nvSpPr>
          <p:cNvPr id="5" name="Title 4"/>
          <p:cNvSpPr>
            <a:spLocks noGrp="1"/>
          </p:cNvSpPr>
          <p:nvPr>
            <p:ph type="title"/>
          </p:nvPr>
        </p:nvSpPr>
        <p:spPr/>
        <p:txBody>
          <a:bodyPr/>
          <a:lstStyle/>
          <a:p>
            <a:r>
              <a:rPr lang="en-US" dirty="0" smtClean="0"/>
              <a:t> </a:t>
            </a:r>
            <a:endParaRPr lang="en-US" dirty="0"/>
          </a:p>
        </p:txBody>
      </p:sp>
    </p:spTree>
    <p:extLst>
      <p:ext uri="{BB962C8B-B14F-4D97-AF65-F5344CB8AC3E}">
        <p14:creationId xmlns:p14="http://schemas.microsoft.com/office/powerpoint/2010/main" val="289435278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19200" y="5741852"/>
            <a:ext cx="8458200" cy="369332"/>
          </a:xfrm>
          <a:prstGeom prst="rect">
            <a:avLst/>
          </a:prstGeom>
          <a:noFill/>
        </p:spPr>
        <p:txBody>
          <a:bodyPr wrap="square" rtlCol="0">
            <a:spAutoFit/>
          </a:bodyPr>
          <a:lstStyle/>
          <a:p>
            <a:endParaRPr lang="en-US" b="1" dirty="0"/>
          </a:p>
        </p:txBody>
      </p:sp>
      <p:sp>
        <p:nvSpPr>
          <p:cNvPr id="3" name="Slide Number Placeholder 2"/>
          <p:cNvSpPr>
            <a:spLocks noGrp="1"/>
          </p:cNvSpPr>
          <p:nvPr>
            <p:ph type="sldNum" sz="quarter" idx="12"/>
          </p:nvPr>
        </p:nvSpPr>
        <p:spPr/>
        <p:txBody>
          <a:bodyPr/>
          <a:lstStyle/>
          <a:p>
            <a:fld id="{C1972061-661F-4534-B66A-C77C23529FCA}" type="slidenum">
              <a:rPr lang="en-US" smtClean="0"/>
              <a:t>11</a:t>
            </a:fld>
            <a:endParaRPr lang="en-US"/>
          </a:p>
        </p:txBody>
      </p:sp>
      <p:sp>
        <p:nvSpPr>
          <p:cNvPr id="5" name="Title 4"/>
          <p:cNvSpPr>
            <a:spLocks noGrp="1"/>
          </p:cNvSpPr>
          <p:nvPr>
            <p:ph type="title"/>
          </p:nvPr>
        </p:nvSpPr>
        <p:spPr/>
        <p:txBody>
          <a:bodyPr/>
          <a:lstStyle/>
          <a:p>
            <a:r>
              <a:rPr lang="en-US" dirty="0" smtClean="0"/>
              <a:t> </a:t>
            </a:r>
            <a:endParaRPr lang="en-US" dirty="0"/>
          </a:p>
        </p:txBody>
      </p:sp>
    </p:spTree>
    <p:extLst>
      <p:ext uri="{BB962C8B-B14F-4D97-AF65-F5344CB8AC3E}">
        <p14:creationId xmlns:p14="http://schemas.microsoft.com/office/powerpoint/2010/main" val="67144227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668" y="-25941"/>
            <a:ext cx="9179668" cy="6884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C1972061-661F-4534-B66A-C77C23529FCA}" type="slidenum">
              <a:rPr lang="en-US" smtClean="0"/>
              <a:t>12</a:t>
            </a:fld>
            <a:endParaRPr lang="en-US"/>
          </a:p>
        </p:txBody>
      </p:sp>
      <p:sp>
        <p:nvSpPr>
          <p:cNvPr id="5" name="Title 4"/>
          <p:cNvSpPr>
            <a:spLocks noGrp="1"/>
          </p:cNvSpPr>
          <p:nvPr>
            <p:ph type="title"/>
          </p:nvPr>
        </p:nvSpPr>
        <p:spPr/>
        <p:txBody>
          <a:bodyPr/>
          <a:lstStyle/>
          <a:p>
            <a:r>
              <a:rPr lang="en-US" dirty="0" smtClean="0"/>
              <a:t> </a:t>
            </a:r>
            <a:endParaRPr lang="en-US" dirty="0"/>
          </a:p>
        </p:txBody>
      </p:sp>
    </p:spTree>
    <p:extLst>
      <p:ext uri="{BB962C8B-B14F-4D97-AF65-F5344CB8AC3E}">
        <p14:creationId xmlns:p14="http://schemas.microsoft.com/office/powerpoint/2010/main" val="322416373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C1972061-661F-4534-B66A-C77C23529FCA}" type="slidenum">
              <a:rPr lang="en-US" smtClean="0"/>
              <a:t>13</a:t>
            </a:fld>
            <a:endParaRPr lang="en-US"/>
          </a:p>
        </p:txBody>
      </p:sp>
      <p:sp>
        <p:nvSpPr>
          <p:cNvPr id="5" name="Title 4"/>
          <p:cNvSpPr>
            <a:spLocks noGrp="1"/>
          </p:cNvSpPr>
          <p:nvPr>
            <p:ph type="title"/>
          </p:nvPr>
        </p:nvSpPr>
        <p:spPr/>
        <p:txBody>
          <a:bodyPr/>
          <a:lstStyle/>
          <a:p>
            <a:r>
              <a:rPr lang="en-US" dirty="0" smtClean="0"/>
              <a:t> </a:t>
            </a:r>
            <a:endParaRPr lang="en-US" dirty="0"/>
          </a:p>
        </p:txBody>
      </p:sp>
    </p:spTree>
    <p:extLst>
      <p:ext uri="{BB962C8B-B14F-4D97-AF65-F5344CB8AC3E}">
        <p14:creationId xmlns:p14="http://schemas.microsoft.com/office/powerpoint/2010/main" val="387884456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455" y="-1459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5410200"/>
            <a:ext cx="8610600" cy="369332"/>
          </a:xfrm>
          <a:prstGeom prst="rect">
            <a:avLst/>
          </a:prstGeom>
          <a:noFill/>
        </p:spPr>
        <p:txBody>
          <a:bodyPr wrap="square" rtlCol="0">
            <a:spAutoFit/>
          </a:bodyPr>
          <a:lstStyle/>
          <a:p>
            <a:r>
              <a:rPr lang="en-US" dirty="0" smtClean="0"/>
              <a:t> </a:t>
            </a:r>
            <a:endParaRPr lang="en-US" dirty="0"/>
          </a:p>
        </p:txBody>
      </p:sp>
      <p:sp>
        <p:nvSpPr>
          <p:cNvPr id="3" name="Slide Number Placeholder 2"/>
          <p:cNvSpPr>
            <a:spLocks noGrp="1"/>
          </p:cNvSpPr>
          <p:nvPr>
            <p:ph type="sldNum" sz="quarter" idx="12"/>
          </p:nvPr>
        </p:nvSpPr>
        <p:spPr/>
        <p:txBody>
          <a:bodyPr/>
          <a:lstStyle/>
          <a:p>
            <a:fld id="{C1972061-661F-4534-B66A-C77C23529FCA}" type="slidenum">
              <a:rPr lang="en-US" smtClean="0"/>
              <a:t>14</a:t>
            </a:fld>
            <a:endParaRPr lang="en-US"/>
          </a:p>
        </p:txBody>
      </p:sp>
      <p:sp>
        <p:nvSpPr>
          <p:cNvPr id="5" name="Title 4"/>
          <p:cNvSpPr>
            <a:spLocks noGrp="1"/>
          </p:cNvSpPr>
          <p:nvPr>
            <p:ph type="title"/>
          </p:nvPr>
        </p:nvSpPr>
        <p:spPr/>
        <p:txBody>
          <a:bodyPr/>
          <a:lstStyle/>
          <a:p>
            <a:r>
              <a:rPr lang="en-US" dirty="0" smtClean="0"/>
              <a:t> </a:t>
            </a:r>
            <a:endParaRPr lang="en-US" dirty="0"/>
          </a:p>
        </p:txBody>
      </p:sp>
    </p:spTree>
    <p:extLst>
      <p:ext uri="{BB962C8B-B14F-4D97-AF65-F5344CB8AC3E}">
        <p14:creationId xmlns:p14="http://schemas.microsoft.com/office/powerpoint/2010/main" val="291533004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C1972061-661F-4534-B66A-C77C23529FCA}" type="slidenum">
              <a:rPr lang="en-US" smtClean="0"/>
              <a:t>15</a:t>
            </a:fld>
            <a:endParaRPr lang="en-US"/>
          </a:p>
        </p:txBody>
      </p:sp>
      <p:sp>
        <p:nvSpPr>
          <p:cNvPr id="5" name="Title 4"/>
          <p:cNvSpPr>
            <a:spLocks noGrp="1"/>
          </p:cNvSpPr>
          <p:nvPr>
            <p:ph type="title"/>
          </p:nvPr>
        </p:nvSpPr>
        <p:spPr/>
        <p:txBody>
          <a:bodyPr/>
          <a:lstStyle/>
          <a:p>
            <a:r>
              <a:rPr lang="en-US" dirty="0" smtClean="0"/>
              <a:t> </a:t>
            </a:r>
            <a:endParaRPr lang="en-US" dirty="0"/>
          </a:p>
        </p:txBody>
      </p:sp>
    </p:spTree>
    <p:extLst>
      <p:ext uri="{BB962C8B-B14F-4D97-AF65-F5344CB8AC3E}">
        <p14:creationId xmlns:p14="http://schemas.microsoft.com/office/powerpoint/2010/main" val="91752682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1972061-661F-4534-B66A-C77C23529FCA}" type="slidenum">
              <a:rPr lang="en-US" smtClean="0"/>
              <a:t>16</a:t>
            </a:fld>
            <a:endParaRPr lang="en-US"/>
          </a:p>
        </p:txBody>
      </p:sp>
      <p:pic>
        <p:nvPicPr>
          <p:cNvPr id="6" name="Picture 5"/>
          <p:cNvPicPr>
            <a:picLocks noChangeAspect="1"/>
          </p:cNvPicPr>
          <p:nvPr/>
        </p:nvPicPr>
        <p:blipFill>
          <a:blip r:embed="rId3"/>
          <a:stretch>
            <a:fillRect/>
          </a:stretch>
        </p:blipFill>
        <p:spPr>
          <a:xfrm>
            <a:off x="286790" y="307304"/>
            <a:ext cx="5670422" cy="3773408"/>
          </a:xfrm>
          <a:prstGeom prst="rect">
            <a:avLst/>
          </a:prstGeom>
        </p:spPr>
      </p:pic>
      <p:pic>
        <p:nvPicPr>
          <p:cNvPr id="10" name="Picture 9"/>
          <p:cNvPicPr>
            <a:picLocks noChangeAspect="1"/>
          </p:cNvPicPr>
          <p:nvPr/>
        </p:nvPicPr>
        <p:blipFill>
          <a:blip r:embed="rId4"/>
          <a:stretch>
            <a:fillRect/>
          </a:stretch>
        </p:blipFill>
        <p:spPr>
          <a:xfrm>
            <a:off x="3008086" y="3392161"/>
            <a:ext cx="5678714" cy="3121125"/>
          </a:xfrm>
          <a:prstGeom prst="rect">
            <a:avLst/>
          </a:prstGeom>
        </p:spPr>
      </p:pic>
    </p:spTree>
    <p:extLst>
      <p:ext uri="{BB962C8B-B14F-4D97-AF65-F5344CB8AC3E}">
        <p14:creationId xmlns:p14="http://schemas.microsoft.com/office/powerpoint/2010/main" val="23584225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46991" y="1253671"/>
            <a:ext cx="4411458" cy="2864758"/>
          </a:xfrm>
          <a:prstGeom prst="rect">
            <a:avLst/>
          </a:prstGeom>
        </p:spPr>
      </p:pic>
      <p:pic>
        <p:nvPicPr>
          <p:cNvPr id="3" name="Picture 2" descr="Untitled future.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7714"/>
            <a:ext cx="9144000" cy="6238805"/>
          </a:xfrm>
          <a:prstGeom prst="rect">
            <a:avLst/>
          </a:prstGeom>
        </p:spPr>
      </p:pic>
      <p:sp>
        <p:nvSpPr>
          <p:cNvPr id="5" name="TextBox 4"/>
          <p:cNvSpPr txBox="1"/>
          <p:nvPr/>
        </p:nvSpPr>
        <p:spPr>
          <a:xfrm>
            <a:off x="3156857" y="4953001"/>
            <a:ext cx="5987143" cy="1569660"/>
          </a:xfrm>
          <a:prstGeom prst="rect">
            <a:avLst/>
          </a:prstGeom>
          <a:noFill/>
        </p:spPr>
        <p:txBody>
          <a:bodyPr wrap="square" rtlCol="0">
            <a:spAutoFit/>
          </a:bodyPr>
          <a:lstStyle/>
          <a:p>
            <a:pPr algn="r"/>
            <a:r>
              <a:rPr lang="en-US" sz="4800" dirty="0" smtClean="0">
                <a:solidFill>
                  <a:schemeClr val="bg1"/>
                </a:solidFill>
              </a:rPr>
              <a:t>…and where will you </a:t>
            </a:r>
            <a:r>
              <a:rPr lang="en-US" sz="4800" dirty="0" smtClean="0">
                <a:solidFill>
                  <a:schemeClr val="accent6">
                    <a:lumMod val="75000"/>
                  </a:schemeClr>
                </a:solidFill>
              </a:rPr>
              <a:t>inspire</a:t>
            </a:r>
            <a:r>
              <a:rPr lang="en-US" sz="4800" dirty="0" smtClean="0">
                <a:solidFill>
                  <a:schemeClr val="bg1"/>
                </a:solidFill>
              </a:rPr>
              <a:t> them? </a:t>
            </a:r>
            <a:endParaRPr lang="en-US" sz="4800" dirty="0">
              <a:solidFill>
                <a:schemeClr val="bg1"/>
              </a:solidFill>
            </a:endParaRPr>
          </a:p>
        </p:txBody>
      </p:sp>
    </p:spTree>
    <p:extLst>
      <p:ext uri="{BB962C8B-B14F-4D97-AF65-F5344CB8AC3E}">
        <p14:creationId xmlns:p14="http://schemas.microsoft.com/office/powerpoint/2010/main" val="261867069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B2B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06060" y="3050627"/>
            <a:ext cx="6691243" cy="1470025"/>
          </a:xfrm>
        </p:spPr>
        <p:txBody>
          <a:bodyPr>
            <a:normAutofit/>
          </a:bodyPr>
          <a:lstStyle/>
          <a:p>
            <a:pPr algn="r"/>
            <a:r>
              <a:rPr lang="en-US" dirty="0" smtClean="0">
                <a:solidFill>
                  <a:srgbClr val="FCCF1E"/>
                </a:solidFill>
              </a:rPr>
              <a:t>The Art of Assessment</a:t>
            </a:r>
            <a:endParaRPr lang="en-US" dirty="0">
              <a:solidFill>
                <a:srgbClr val="FCCF1E"/>
              </a:solidFill>
            </a:endParaRPr>
          </a:p>
        </p:txBody>
      </p:sp>
      <p:sp>
        <p:nvSpPr>
          <p:cNvPr id="3" name="Subtitle 2"/>
          <p:cNvSpPr>
            <a:spLocks noGrp="1"/>
          </p:cNvSpPr>
          <p:nvPr>
            <p:ph type="subTitle" idx="1"/>
          </p:nvPr>
        </p:nvSpPr>
        <p:spPr>
          <a:xfrm>
            <a:off x="320262" y="4211435"/>
            <a:ext cx="7377042" cy="1752600"/>
          </a:xfrm>
        </p:spPr>
        <p:txBody>
          <a:bodyPr>
            <a:normAutofit fontScale="92500"/>
          </a:bodyPr>
          <a:lstStyle/>
          <a:p>
            <a:pPr algn="r"/>
            <a:r>
              <a:rPr lang="en-US" sz="4300" dirty="0" smtClean="0">
                <a:solidFill>
                  <a:schemeClr val="bg1"/>
                </a:solidFill>
              </a:rPr>
              <a:t>DAWN HAYWORD</a:t>
            </a:r>
          </a:p>
          <a:p>
            <a:pPr algn="r"/>
            <a:r>
              <a:rPr lang="en-US" sz="2700" dirty="0" smtClean="0">
                <a:solidFill>
                  <a:schemeClr val="bg1"/>
                </a:solidFill>
              </a:rPr>
              <a:t>Assistant </a:t>
            </a:r>
            <a:r>
              <a:rPr lang="en-US" sz="2700" dirty="0">
                <a:solidFill>
                  <a:schemeClr val="bg1"/>
                </a:solidFill>
              </a:rPr>
              <a:t>Vice President for Assessment </a:t>
            </a:r>
            <a:r>
              <a:rPr lang="en-US" sz="2700" dirty="0" smtClean="0">
                <a:solidFill>
                  <a:schemeClr val="bg1"/>
                </a:solidFill>
              </a:rPr>
              <a:t>&amp; Compliance </a:t>
            </a:r>
            <a:endParaRPr lang="en-US" sz="2700" dirty="0">
              <a:solidFill>
                <a:schemeClr val="bg1"/>
              </a:solidFill>
            </a:endParaRPr>
          </a:p>
          <a:p>
            <a:pPr algn="r"/>
            <a:r>
              <a:rPr lang="en-US" sz="2700" dirty="0" err="1">
                <a:solidFill>
                  <a:schemeClr val="bg1"/>
                </a:solidFill>
              </a:rPr>
              <a:t>Gwynedd</a:t>
            </a:r>
            <a:r>
              <a:rPr lang="en-US" sz="2700" dirty="0">
                <a:solidFill>
                  <a:schemeClr val="bg1"/>
                </a:solidFill>
              </a:rPr>
              <a:t> Mercy University</a:t>
            </a:r>
          </a:p>
        </p:txBody>
      </p:sp>
      <p:sp>
        <p:nvSpPr>
          <p:cNvPr id="5" name="Rectangle 4"/>
          <p:cNvSpPr/>
          <p:nvPr/>
        </p:nvSpPr>
        <p:spPr>
          <a:xfrm>
            <a:off x="8097848" y="0"/>
            <a:ext cx="1046152" cy="6947558"/>
          </a:xfrm>
          <a:prstGeom prst="rect">
            <a:avLst/>
          </a:prstGeom>
          <a:solidFill>
            <a:srgbClr val="FCCF1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16200000">
            <a:off x="5386385" y="3225504"/>
            <a:ext cx="6356404" cy="523220"/>
          </a:xfrm>
          <a:prstGeom prst="rect">
            <a:avLst/>
          </a:prstGeom>
          <a:noFill/>
        </p:spPr>
        <p:txBody>
          <a:bodyPr wrap="square" rtlCol="0">
            <a:spAutoFit/>
          </a:bodyPr>
          <a:lstStyle/>
          <a:p>
            <a:pPr algn="r"/>
            <a:r>
              <a:rPr lang="en-US" sz="1400" dirty="0">
                <a:solidFill>
                  <a:srgbClr val="FFFFFF"/>
                </a:solidFill>
              </a:rPr>
              <a:t>2014 ASSESSMENT CONFERENCE </a:t>
            </a:r>
            <a:endParaRPr lang="en-US" sz="1400" dirty="0" smtClean="0">
              <a:solidFill>
                <a:srgbClr val="FFFFFF"/>
              </a:solidFill>
            </a:endParaRPr>
          </a:p>
          <a:p>
            <a:pPr algn="r"/>
            <a:r>
              <a:rPr lang="en-US" sz="1400" b="1" dirty="0" smtClean="0">
                <a:solidFill>
                  <a:srgbClr val="FFFFFF"/>
                </a:solidFill>
              </a:rPr>
              <a:t>MYTHS &amp; MOVEMENTS - </a:t>
            </a:r>
            <a:r>
              <a:rPr lang="en-US" sz="1400" dirty="0" smtClean="0">
                <a:solidFill>
                  <a:srgbClr val="FFFFFF"/>
                </a:solidFill>
              </a:rPr>
              <a:t>REIMAGINING HIGHER EDUCATION ASSESSMENT</a:t>
            </a:r>
            <a:endParaRPr lang="en-US" sz="1400" dirty="0">
              <a:solidFill>
                <a:srgbClr val="FFFFFF"/>
              </a:solidFill>
            </a:endParaRPr>
          </a:p>
        </p:txBody>
      </p:sp>
      <p:pic>
        <p:nvPicPr>
          <p:cNvPr id="7" name="Picture 6" descr="Dragon_White.psd"/>
          <p:cNvPicPr>
            <a:picLocks noChangeAspect="1"/>
          </p:cNvPicPr>
          <p:nvPr/>
        </p:nvPicPr>
        <p:blipFill>
          <a:blip r:embed="rId2">
            <a:alphaModFix amt="24000"/>
            <a:extLst>
              <a:ext uri="{28A0092B-C50C-407E-A947-70E740481C1C}">
                <a14:useLocalDpi xmlns:a14="http://schemas.microsoft.com/office/drawing/2010/main" val="0"/>
              </a:ext>
            </a:extLst>
          </a:blip>
          <a:stretch>
            <a:fillRect/>
          </a:stretch>
        </p:blipFill>
        <p:spPr>
          <a:xfrm>
            <a:off x="-4483618" y="844515"/>
            <a:ext cx="8293618" cy="6103043"/>
          </a:xfrm>
          <a:prstGeom prst="rect">
            <a:avLst/>
          </a:prstGeom>
        </p:spPr>
      </p:pic>
    </p:spTree>
    <p:extLst>
      <p:ext uri="{BB962C8B-B14F-4D97-AF65-F5344CB8AC3E}">
        <p14:creationId xmlns:p14="http://schemas.microsoft.com/office/powerpoint/2010/main" val="240313693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p:cNvSpPr>
          <p:nvPr>
            <p:ph type="title"/>
          </p:nvPr>
        </p:nvSpPr>
        <p:spPr>
          <a:xfrm>
            <a:off x="1828800" y="5494868"/>
            <a:ext cx="5486401" cy="905934"/>
          </a:xfrm>
          <a:prstGeom prst="rect">
            <a:avLst/>
          </a:prstGeom>
        </p:spPr>
        <p:txBody>
          <a:bodyPr>
            <a:normAutofit/>
          </a:bodyPr>
          <a:lstStyle>
            <a:lvl1pPr>
              <a:defRPr sz="3600"/>
            </a:lvl1pPr>
          </a:lstStyle>
          <a:p>
            <a:pPr lvl="0">
              <a:defRPr sz="1800">
                <a:solidFill>
                  <a:srgbClr val="000000"/>
                </a:solidFill>
              </a:defRPr>
            </a:pPr>
            <a:r>
              <a:rPr sz="3600" dirty="0">
                <a:solidFill>
                  <a:srgbClr val="32363B"/>
                </a:solidFill>
              </a:rPr>
              <a:t>The Art of Assessment</a:t>
            </a:r>
          </a:p>
        </p:txBody>
      </p:sp>
      <p:pic>
        <p:nvPicPr>
          <p:cNvPr id="79" name="image6.jpeg" descr="Daniel_Huntington_Philosophy_and_Christian_Art.jpg"/>
          <p:cNvPicPr/>
          <p:nvPr/>
        </p:nvPicPr>
        <p:blipFill>
          <a:blip r:embed="rId2">
            <a:extLst/>
          </a:blip>
          <a:stretch>
            <a:fillRect/>
          </a:stretch>
        </p:blipFill>
        <p:spPr>
          <a:xfrm>
            <a:off x="1828800" y="838200"/>
            <a:ext cx="5148631" cy="465666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B2B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74262" y="2584177"/>
            <a:ext cx="7123042" cy="1704572"/>
          </a:xfrm>
        </p:spPr>
        <p:txBody>
          <a:bodyPr>
            <a:noAutofit/>
          </a:bodyPr>
          <a:lstStyle/>
          <a:p>
            <a:pPr algn="r"/>
            <a:r>
              <a:rPr lang="en-US" dirty="0" smtClean="0">
                <a:solidFill>
                  <a:srgbClr val="FCCF1E"/>
                </a:solidFill>
              </a:rPr>
              <a:t>Assessment of Learning</a:t>
            </a:r>
            <a:br>
              <a:rPr lang="en-US" dirty="0" smtClean="0">
                <a:solidFill>
                  <a:srgbClr val="FCCF1E"/>
                </a:solidFill>
              </a:rPr>
            </a:br>
            <a:r>
              <a:rPr lang="en-US" dirty="0" smtClean="0">
                <a:solidFill>
                  <a:srgbClr val="FCCF1E"/>
                </a:solidFill>
              </a:rPr>
              <a:t>Environments</a:t>
            </a:r>
            <a:endParaRPr lang="en-US" dirty="0">
              <a:solidFill>
                <a:srgbClr val="FCCF1E"/>
              </a:solidFill>
            </a:endParaRPr>
          </a:p>
        </p:txBody>
      </p:sp>
      <p:sp>
        <p:nvSpPr>
          <p:cNvPr id="3" name="Subtitle 2"/>
          <p:cNvSpPr>
            <a:spLocks noGrp="1"/>
          </p:cNvSpPr>
          <p:nvPr>
            <p:ph type="subTitle" idx="1"/>
          </p:nvPr>
        </p:nvSpPr>
        <p:spPr>
          <a:xfrm>
            <a:off x="1006060" y="4211435"/>
            <a:ext cx="6691243" cy="1409695"/>
          </a:xfrm>
        </p:spPr>
        <p:txBody>
          <a:bodyPr>
            <a:normAutofit fontScale="85000" lnSpcReduction="20000"/>
          </a:bodyPr>
          <a:lstStyle/>
          <a:p>
            <a:pPr algn="r"/>
            <a:r>
              <a:rPr lang="en-US" sz="4700" dirty="0" smtClean="0">
                <a:solidFill>
                  <a:srgbClr val="FFFFFF"/>
                </a:solidFill>
              </a:rPr>
              <a:t>DANUTA A. NITECKI</a:t>
            </a:r>
          </a:p>
          <a:p>
            <a:pPr algn="r"/>
            <a:r>
              <a:rPr lang="en-US" sz="2900" dirty="0" smtClean="0">
                <a:solidFill>
                  <a:srgbClr val="FFFFFF"/>
                </a:solidFill>
              </a:rPr>
              <a:t>Dean of Libraries &amp; Professor, CCI</a:t>
            </a:r>
            <a:endParaRPr lang="en-US" sz="2900" dirty="0">
              <a:solidFill>
                <a:srgbClr val="FFFFFF"/>
              </a:solidFill>
            </a:endParaRPr>
          </a:p>
          <a:p>
            <a:pPr algn="r"/>
            <a:r>
              <a:rPr lang="en-US" sz="2900" dirty="0" smtClean="0">
                <a:solidFill>
                  <a:srgbClr val="FFFFFF"/>
                </a:solidFill>
              </a:rPr>
              <a:t>Drexel University</a:t>
            </a:r>
            <a:endParaRPr lang="en-US" sz="2900" dirty="0">
              <a:solidFill>
                <a:srgbClr val="FFFFFF"/>
              </a:solidFill>
            </a:endParaRPr>
          </a:p>
        </p:txBody>
      </p:sp>
      <p:sp>
        <p:nvSpPr>
          <p:cNvPr id="5" name="Rectangle 4"/>
          <p:cNvSpPr/>
          <p:nvPr/>
        </p:nvSpPr>
        <p:spPr>
          <a:xfrm>
            <a:off x="8097848" y="0"/>
            <a:ext cx="1046152" cy="6947558"/>
          </a:xfrm>
          <a:prstGeom prst="rect">
            <a:avLst/>
          </a:prstGeom>
          <a:solidFill>
            <a:srgbClr val="FCCF1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16200000">
            <a:off x="5386385" y="3225504"/>
            <a:ext cx="6356404" cy="523220"/>
          </a:xfrm>
          <a:prstGeom prst="rect">
            <a:avLst/>
          </a:prstGeom>
          <a:noFill/>
        </p:spPr>
        <p:txBody>
          <a:bodyPr wrap="square" rtlCol="0">
            <a:spAutoFit/>
          </a:bodyPr>
          <a:lstStyle/>
          <a:p>
            <a:pPr algn="r"/>
            <a:r>
              <a:rPr lang="en-US" sz="1400" dirty="0">
                <a:solidFill>
                  <a:srgbClr val="FFFFFF"/>
                </a:solidFill>
              </a:rPr>
              <a:t>2014 ASSESSMENT CONFERENCE </a:t>
            </a:r>
            <a:endParaRPr lang="en-US" sz="1400" dirty="0" smtClean="0">
              <a:solidFill>
                <a:srgbClr val="FFFFFF"/>
              </a:solidFill>
            </a:endParaRPr>
          </a:p>
          <a:p>
            <a:pPr algn="r"/>
            <a:r>
              <a:rPr lang="en-US" sz="1400" b="1" dirty="0" smtClean="0">
                <a:solidFill>
                  <a:srgbClr val="FFFFFF"/>
                </a:solidFill>
              </a:rPr>
              <a:t>MYTHS &amp; MOVEMENTS - </a:t>
            </a:r>
            <a:r>
              <a:rPr lang="en-US" sz="1400" dirty="0" smtClean="0">
                <a:solidFill>
                  <a:srgbClr val="FFFFFF"/>
                </a:solidFill>
              </a:rPr>
              <a:t>REIMAGINING HIGHER EDUCATION ASSESSMENT</a:t>
            </a:r>
            <a:endParaRPr lang="en-US" sz="1400" dirty="0">
              <a:solidFill>
                <a:srgbClr val="FFFFFF"/>
              </a:solidFill>
            </a:endParaRPr>
          </a:p>
        </p:txBody>
      </p:sp>
      <p:pic>
        <p:nvPicPr>
          <p:cNvPr id="7" name="Picture 6" descr="Dragon_White.psd"/>
          <p:cNvPicPr>
            <a:picLocks noChangeAspect="1"/>
          </p:cNvPicPr>
          <p:nvPr/>
        </p:nvPicPr>
        <p:blipFill>
          <a:blip r:embed="rId2">
            <a:alphaModFix amt="24000"/>
            <a:extLst>
              <a:ext uri="{28A0092B-C50C-407E-A947-70E740481C1C}">
                <a14:useLocalDpi xmlns:a14="http://schemas.microsoft.com/office/drawing/2010/main" val="0"/>
              </a:ext>
            </a:extLst>
          </a:blip>
          <a:stretch>
            <a:fillRect/>
          </a:stretch>
        </p:blipFill>
        <p:spPr>
          <a:xfrm>
            <a:off x="-4483618" y="844515"/>
            <a:ext cx="8293618" cy="6103043"/>
          </a:xfrm>
          <a:prstGeom prst="rect">
            <a:avLst/>
          </a:prstGeom>
        </p:spPr>
      </p:pic>
    </p:spTree>
    <p:extLst>
      <p:ext uri="{BB962C8B-B14F-4D97-AF65-F5344CB8AC3E}">
        <p14:creationId xmlns:p14="http://schemas.microsoft.com/office/powerpoint/2010/main" val="20071866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p:cNvSpPr>
          <p:nvPr>
            <p:ph type="title"/>
          </p:nvPr>
        </p:nvSpPr>
        <p:spPr>
          <a:xfrm>
            <a:off x="1828800" y="5494868"/>
            <a:ext cx="5486401" cy="905934"/>
          </a:xfrm>
          <a:prstGeom prst="rect">
            <a:avLst/>
          </a:prstGeom>
        </p:spPr>
        <p:txBody>
          <a:bodyPr>
            <a:normAutofit/>
          </a:bodyPr>
          <a:lstStyle>
            <a:lvl1pPr>
              <a:defRPr sz="3600"/>
            </a:lvl1pPr>
          </a:lstStyle>
          <a:p>
            <a:pPr lvl="0">
              <a:defRPr sz="1800">
                <a:solidFill>
                  <a:srgbClr val="000000"/>
                </a:solidFill>
              </a:defRPr>
            </a:pPr>
            <a:r>
              <a:rPr sz="3600" dirty="0">
                <a:solidFill>
                  <a:srgbClr val="32363B"/>
                </a:solidFill>
              </a:rPr>
              <a:t>The Art of Assessment</a:t>
            </a:r>
          </a:p>
        </p:txBody>
      </p:sp>
      <p:pic>
        <p:nvPicPr>
          <p:cNvPr id="79" name="image6.jpeg" descr="Daniel_Huntington_Philosophy_and_Christian_Art.jpg"/>
          <p:cNvPicPr/>
          <p:nvPr/>
        </p:nvPicPr>
        <p:blipFill>
          <a:blip r:embed="rId2">
            <a:extLst/>
          </a:blip>
          <a:stretch>
            <a:fillRect/>
          </a:stretch>
        </p:blipFill>
        <p:spPr>
          <a:xfrm>
            <a:off x="1828800" y="838200"/>
            <a:ext cx="5148631" cy="4656668"/>
          </a:xfrm>
          <a:prstGeom prst="rect">
            <a:avLst/>
          </a:prstGeom>
          <a:ln w="12700">
            <a:miter lim="400000"/>
          </a:ln>
        </p:spPr>
      </p:pic>
    </p:spTree>
    <p:extLst>
      <p:ext uri="{BB962C8B-B14F-4D97-AF65-F5344CB8AC3E}">
        <p14:creationId xmlns:p14="http://schemas.microsoft.com/office/powerpoint/2010/main" val="1391718252"/>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yward.d\Pictures\paintings-316440_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14462"/>
            <a:ext cx="6096000" cy="4029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p:cNvSpPr>
          <p:nvPr>
            <p:ph type="title"/>
          </p:nvPr>
        </p:nvSpPr>
        <p:spPr>
          <a:xfrm>
            <a:off x="1134532" y="524434"/>
            <a:ext cx="6301692" cy="731840"/>
          </a:xfrm>
          <a:prstGeom prst="rect">
            <a:avLst/>
          </a:prstGeom>
        </p:spPr>
        <p:txBody>
          <a:bodyPr>
            <a:normAutofit/>
          </a:bodyPr>
          <a:lstStyle/>
          <a:p>
            <a:pPr lvl="0">
              <a:defRPr sz="1800">
                <a:solidFill>
                  <a:srgbClr val="000000"/>
                </a:solidFill>
              </a:defRPr>
            </a:pPr>
            <a:r>
              <a:rPr sz="3200" dirty="0">
                <a:solidFill>
                  <a:srgbClr val="32363B"/>
                </a:solidFill>
              </a:rPr>
              <a:t>THIS?</a:t>
            </a:r>
          </a:p>
        </p:txBody>
      </p:sp>
      <p:pic>
        <p:nvPicPr>
          <p:cNvPr id="89" name="image9.jpeg" descr="dogs540.jpg"/>
          <p:cNvPicPr/>
          <p:nvPr/>
        </p:nvPicPr>
        <p:blipFill>
          <a:blip r:embed="rId2">
            <a:extLst/>
          </a:blip>
          <a:stretch>
            <a:fillRect/>
          </a:stretch>
        </p:blipFill>
        <p:spPr>
          <a:xfrm>
            <a:off x="1371600" y="1371600"/>
            <a:ext cx="6248400" cy="437632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image9.jpeg" descr="dogs540.jpg"/>
          <p:cNvPicPr/>
          <p:nvPr/>
        </p:nvPicPr>
        <p:blipFill>
          <a:blip r:embed="rId2">
            <a:extLst/>
          </a:blip>
          <a:stretch>
            <a:fillRect/>
          </a:stretch>
        </p:blipFill>
        <p:spPr>
          <a:xfrm>
            <a:off x="762000" y="580697"/>
            <a:ext cx="7543800" cy="5638800"/>
          </a:xfrm>
          <a:prstGeom prst="rect">
            <a:avLst/>
          </a:prstGeom>
          <a:ln w="12700">
            <a:miter lim="400000"/>
          </a:ln>
        </p:spPr>
      </p:pic>
    </p:spTree>
    <p:extLst>
      <p:ext uri="{BB962C8B-B14F-4D97-AF65-F5344CB8AC3E}">
        <p14:creationId xmlns:p14="http://schemas.microsoft.com/office/powerpoint/2010/main" val="2737445868"/>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p:cNvSpPr>
          <p:nvPr>
            <p:ph type="title"/>
          </p:nvPr>
        </p:nvSpPr>
        <p:spPr>
          <a:xfrm>
            <a:off x="457200" y="5257800"/>
            <a:ext cx="7072313" cy="769441"/>
          </a:xfrm>
          <a:prstGeom prst="rect">
            <a:avLst/>
          </a:prstGeom>
        </p:spPr>
        <p:txBody>
          <a:bodyPr>
            <a:normAutofit/>
          </a:bodyPr>
          <a:lstStyle>
            <a:lvl1pPr algn="ctr" defTabSz="850391">
              <a:defRPr sz="4464"/>
            </a:lvl1pPr>
          </a:lstStyle>
          <a:p>
            <a:pPr lvl="0">
              <a:defRPr sz="1800">
                <a:solidFill>
                  <a:srgbClr val="000000"/>
                </a:solidFill>
              </a:defRPr>
            </a:pPr>
            <a:r>
              <a:rPr sz="3200" dirty="0">
                <a:solidFill>
                  <a:srgbClr val="32363B"/>
                </a:solidFill>
              </a:rPr>
              <a:t>OR THIS?</a:t>
            </a:r>
          </a:p>
        </p:txBody>
      </p:sp>
      <p:pic>
        <p:nvPicPr>
          <p:cNvPr id="92" name="image10.jpeg" descr="monalisa_detail1.jpg"/>
          <p:cNvPicPr/>
          <p:nvPr/>
        </p:nvPicPr>
        <p:blipFill>
          <a:blip r:embed="rId2">
            <a:extLst/>
          </a:blip>
          <a:stretch>
            <a:fillRect/>
          </a:stretch>
        </p:blipFill>
        <p:spPr>
          <a:xfrm>
            <a:off x="2514600" y="533400"/>
            <a:ext cx="3834386" cy="4572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image10.jpeg" descr="monalisa_detail1.jpg"/>
          <p:cNvPicPr/>
          <p:nvPr/>
        </p:nvPicPr>
        <p:blipFill>
          <a:blip r:embed="rId2">
            <a:extLst/>
          </a:blip>
          <a:stretch>
            <a:fillRect/>
          </a:stretch>
        </p:blipFill>
        <p:spPr>
          <a:xfrm>
            <a:off x="2209800" y="536028"/>
            <a:ext cx="4443986" cy="5638800"/>
          </a:xfrm>
          <a:prstGeom prst="rect">
            <a:avLst/>
          </a:prstGeom>
          <a:ln w="12700">
            <a:miter lim="400000"/>
          </a:ln>
        </p:spPr>
      </p:pic>
    </p:spTree>
    <p:extLst>
      <p:ext uri="{BB962C8B-B14F-4D97-AF65-F5344CB8AC3E}">
        <p14:creationId xmlns:p14="http://schemas.microsoft.com/office/powerpoint/2010/main" val="2997216094"/>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image11.jpeg" descr="screen-shot-2011-04-28-at-11-42-51-pm.png"/>
          <p:cNvPicPr/>
          <p:nvPr/>
        </p:nvPicPr>
        <p:blipFill>
          <a:blip r:embed="rId3">
            <a:extLst/>
          </a:blip>
          <a:stretch>
            <a:fillRect/>
          </a:stretch>
        </p:blipFill>
        <p:spPr>
          <a:xfrm>
            <a:off x="1752600" y="228600"/>
            <a:ext cx="5095784" cy="646480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844032"/>
            <a:ext cx="3932511" cy="4689393"/>
          </a:xfrm>
          <a:prstGeom prst="rect">
            <a:avLst/>
          </a:prstGeom>
          <a:solidFill>
            <a:schemeClr val="tx1"/>
          </a:solidFill>
        </p:spPr>
      </p:pic>
    </p:spTree>
    <p:extLst>
      <p:ext uri="{BB962C8B-B14F-4D97-AF65-F5344CB8AC3E}">
        <p14:creationId xmlns:p14="http://schemas.microsoft.com/office/powerpoint/2010/main" val="369324149"/>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image12.png"/>
          <p:cNvPicPr/>
          <p:nvPr/>
        </p:nvPicPr>
        <p:blipFill>
          <a:blip r:embed="rId3">
            <a:extLst/>
          </a:blip>
          <a:stretch>
            <a:fillRect/>
          </a:stretch>
        </p:blipFill>
        <p:spPr>
          <a:xfrm>
            <a:off x="602228" y="805291"/>
            <a:ext cx="3998967" cy="4873753"/>
          </a:xfrm>
          <a:prstGeom prst="rect">
            <a:avLst/>
          </a:prstGeom>
          <a:ln w="12700">
            <a:miter lim="400000"/>
          </a:ln>
        </p:spPr>
      </p:pic>
      <p:pic>
        <p:nvPicPr>
          <p:cNvPr id="105" name="image13.png"/>
          <p:cNvPicPr/>
          <p:nvPr/>
        </p:nvPicPr>
        <p:blipFill>
          <a:blip r:embed="rId4">
            <a:extLst/>
          </a:blip>
          <a:stretch>
            <a:fillRect/>
          </a:stretch>
        </p:blipFill>
        <p:spPr>
          <a:xfrm>
            <a:off x="4750804" y="1170432"/>
            <a:ext cx="3560578" cy="451713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p:cNvSpPr>
          <p:nvPr>
            <p:ph type="title"/>
          </p:nvPr>
        </p:nvSpPr>
        <p:spPr>
          <a:xfrm>
            <a:off x="762000" y="457200"/>
            <a:ext cx="7086601" cy="731839"/>
          </a:xfrm>
          <a:prstGeom prst="rect">
            <a:avLst/>
          </a:prstGeom>
        </p:spPr>
        <p:txBody>
          <a:bodyPr>
            <a:normAutofit/>
          </a:bodyPr>
          <a:lstStyle>
            <a:lvl1pPr defTabSz="832104">
              <a:defRPr sz="4186"/>
            </a:lvl1pPr>
          </a:lstStyle>
          <a:p>
            <a:pPr lvl="0">
              <a:defRPr sz="1800">
                <a:solidFill>
                  <a:srgbClr val="000000"/>
                </a:solidFill>
              </a:defRPr>
            </a:pPr>
            <a:r>
              <a:rPr sz="4186" dirty="0">
                <a:solidFill>
                  <a:srgbClr val="32363B"/>
                </a:solidFill>
              </a:rPr>
              <a:t>“Art Critique”</a:t>
            </a:r>
          </a:p>
        </p:txBody>
      </p:sp>
      <p:pic>
        <p:nvPicPr>
          <p:cNvPr id="110" name="image14.png"/>
          <p:cNvPicPr/>
          <p:nvPr/>
        </p:nvPicPr>
        <p:blipFill>
          <a:blip r:embed="rId3">
            <a:extLst/>
          </a:blip>
          <a:stretch>
            <a:fillRect/>
          </a:stretch>
        </p:blipFill>
        <p:spPr>
          <a:xfrm>
            <a:off x="457200" y="2362200"/>
            <a:ext cx="4176651" cy="3002461"/>
          </a:xfrm>
          <a:prstGeom prst="rect">
            <a:avLst/>
          </a:prstGeom>
          <a:ln w="12700">
            <a:miter lim="400000"/>
          </a:ln>
        </p:spPr>
      </p:pic>
      <p:pic>
        <p:nvPicPr>
          <p:cNvPr id="111" name="image15.png"/>
          <p:cNvPicPr/>
          <p:nvPr/>
        </p:nvPicPr>
        <p:blipFill>
          <a:blip r:embed="rId4">
            <a:extLst/>
          </a:blip>
          <a:stretch>
            <a:fillRect/>
          </a:stretch>
        </p:blipFill>
        <p:spPr>
          <a:xfrm>
            <a:off x="5134303" y="1447800"/>
            <a:ext cx="3466750" cy="461772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ntitled atheltet.tiff"/>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1" t="12482" r="330" b="6510"/>
          <a:stretch/>
        </p:blipFill>
        <p:spPr>
          <a:xfrm>
            <a:off x="0" y="-27855"/>
            <a:ext cx="12032311" cy="7149352"/>
          </a:xfrm>
        </p:spPr>
      </p:pic>
    </p:spTree>
    <p:extLst>
      <p:ext uri="{BB962C8B-B14F-4D97-AF65-F5344CB8AC3E}">
        <p14:creationId xmlns:p14="http://schemas.microsoft.com/office/powerpoint/2010/main" val="167980287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p:cNvSpPr>
          <p:nvPr>
            <p:ph type="title"/>
          </p:nvPr>
        </p:nvSpPr>
        <p:spPr>
          <a:xfrm>
            <a:off x="762000" y="457200"/>
            <a:ext cx="7086601" cy="731839"/>
          </a:xfrm>
          <a:prstGeom prst="rect">
            <a:avLst/>
          </a:prstGeom>
        </p:spPr>
        <p:txBody>
          <a:bodyPr>
            <a:normAutofit/>
          </a:bodyPr>
          <a:lstStyle>
            <a:lvl1pPr defTabSz="832104">
              <a:defRPr sz="4186"/>
            </a:lvl1pPr>
          </a:lstStyle>
          <a:p>
            <a:pPr lvl="0">
              <a:defRPr sz="1800">
                <a:solidFill>
                  <a:srgbClr val="000000"/>
                </a:solidFill>
              </a:defRPr>
            </a:pPr>
            <a:r>
              <a:rPr sz="4186" dirty="0">
                <a:solidFill>
                  <a:srgbClr val="32363B"/>
                </a:solidFill>
              </a:rPr>
              <a:t>“Art Critique”</a:t>
            </a:r>
          </a:p>
        </p:txBody>
      </p:sp>
      <p:pic>
        <p:nvPicPr>
          <p:cNvPr id="110" name="image14.png"/>
          <p:cNvPicPr/>
          <p:nvPr/>
        </p:nvPicPr>
        <p:blipFill>
          <a:blip r:embed="rId3">
            <a:extLst/>
          </a:blip>
          <a:stretch>
            <a:fillRect/>
          </a:stretch>
        </p:blipFill>
        <p:spPr>
          <a:xfrm>
            <a:off x="457200" y="2362200"/>
            <a:ext cx="4176651" cy="3002461"/>
          </a:xfrm>
          <a:prstGeom prst="rect">
            <a:avLst/>
          </a:prstGeom>
          <a:ln w="12700">
            <a:miter lim="400000"/>
          </a:ln>
        </p:spPr>
      </p:pic>
      <p:pic>
        <p:nvPicPr>
          <p:cNvPr id="111" name="image15.png"/>
          <p:cNvPicPr/>
          <p:nvPr/>
        </p:nvPicPr>
        <p:blipFill>
          <a:blip r:embed="rId4">
            <a:extLst/>
          </a:blip>
          <a:stretch>
            <a:fillRect/>
          </a:stretch>
        </p:blipFill>
        <p:spPr>
          <a:xfrm>
            <a:off x="5134303" y="1447800"/>
            <a:ext cx="3466750" cy="4617722"/>
          </a:xfrm>
          <a:prstGeom prst="rect">
            <a:avLst/>
          </a:prstGeom>
          <a:ln w="12700">
            <a:miter lim="400000"/>
          </a:ln>
        </p:spPr>
      </p:pic>
    </p:spTree>
    <p:extLst>
      <p:ext uri="{BB962C8B-B14F-4D97-AF65-F5344CB8AC3E}">
        <p14:creationId xmlns:p14="http://schemas.microsoft.com/office/powerpoint/2010/main" val="1534694988"/>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900" y="751575"/>
            <a:ext cx="5486400" cy="5486400"/>
          </a:xfrm>
          <a:prstGeom prst="rect">
            <a:avLst/>
          </a:prstGeom>
        </p:spPr>
      </p:pic>
    </p:spTree>
    <p:extLst>
      <p:ext uri="{BB962C8B-B14F-4D97-AF65-F5344CB8AC3E}">
        <p14:creationId xmlns:p14="http://schemas.microsoft.com/office/powerpoint/2010/main" val="36734160"/>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5" name="Picture Placeholder 4" descr="black and white eyes.jpg"/>
          <p:cNvPicPr>
            <a:picLocks noGrp="1" noChangeAspect="1"/>
          </p:cNvPicPr>
          <p:nvPr>
            <p:ph type="pic" idx="1"/>
          </p:nvPr>
        </p:nvPicPr>
        <p:blipFill>
          <a:blip r:embed="rId2">
            <a:extLst>
              <a:ext uri="{28A0092B-C50C-407E-A947-70E740481C1C}">
                <a14:useLocalDpi xmlns:a14="http://schemas.microsoft.com/office/drawing/2010/main" val="0"/>
              </a:ext>
            </a:extLst>
          </a:blip>
          <a:srcRect l="19667" r="19667"/>
          <a:stretch>
            <a:fillRect/>
          </a:stretch>
        </p:blipFill>
        <p:spPr>
          <a:xfrm>
            <a:off x="1828800" y="1295400"/>
            <a:ext cx="5486400" cy="4114800"/>
          </a:xfrm>
        </p:spPr>
      </p:pic>
      <p:sp>
        <p:nvSpPr>
          <p:cNvPr id="4" name="Text Placeholder 3"/>
          <p:cNvSpPr>
            <a:spLocks noGrp="1"/>
          </p:cNvSpPr>
          <p:nvPr>
            <p:ph type="body" sz="half" idx="2"/>
          </p:nvPr>
        </p:nvSpPr>
        <p:spPr/>
        <p:txBody>
          <a:bodyPr/>
          <a:lstStyle/>
          <a:p>
            <a:endParaRPr lang="en-US" dirty="0" smtClean="0"/>
          </a:p>
          <a:p>
            <a:endParaRPr lang="en-US" dirty="0"/>
          </a:p>
        </p:txBody>
      </p:sp>
    </p:spTree>
    <p:extLst>
      <p:ext uri="{BB962C8B-B14F-4D97-AF65-F5344CB8AC3E}">
        <p14:creationId xmlns:p14="http://schemas.microsoft.com/office/powerpoint/2010/main" val="2537557435"/>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8" name="Picture Placeholder 7" descr="eyes_wide_open__by_rachel_harrison-d4z6ncr.jpg"/>
          <p:cNvPicPr>
            <a:picLocks noGrp="1" noChangeAspect="1"/>
          </p:cNvPicPr>
          <p:nvPr>
            <p:ph type="pic" idx="1"/>
          </p:nvPr>
        </p:nvPicPr>
        <p:blipFill>
          <a:blip r:embed="rId2">
            <a:extLst>
              <a:ext uri="{28A0092B-C50C-407E-A947-70E740481C1C}">
                <a14:useLocalDpi xmlns:a14="http://schemas.microsoft.com/office/drawing/2010/main" val="0"/>
              </a:ext>
            </a:extLst>
          </a:blip>
          <a:srcRect l="3542" r="3542"/>
          <a:stretch>
            <a:fillRect/>
          </a:stretch>
        </p:blipFill>
        <p:spPr>
          <a:xfrm>
            <a:off x="1905000" y="1143000"/>
            <a:ext cx="5486400" cy="4114800"/>
          </a:xfrm>
        </p:spPr>
      </p:pic>
    </p:spTree>
    <p:extLst>
      <p:ext uri="{BB962C8B-B14F-4D97-AF65-F5344CB8AC3E}">
        <p14:creationId xmlns:p14="http://schemas.microsoft.com/office/powerpoint/2010/main" val="302625207"/>
      </p:ext>
    </p:extLst>
  </p:cSld>
  <p:clrMapOvr>
    <a:masterClrMapping/>
  </p:clrMapOvr>
  <mc:AlternateContent xmlns:mc="http://schemas.openxmlformats.org/markup-compatibility/2006" xmlns:p14="http://schemas.microsoft.com/office/powerpoint/2010/main">
    <mc:Choice Requires="p14">
      <p:transition p14:dur="200" advClick="0" advTm="20000"/>
    </mc:Choice>
    <mc:Fallback xmlns="">
      <p:transition xmlns:p14="http://schemas.microsoft.com/office/powerpoint/2010/main" advClick="0" advTm="20000"/>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B2B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74262" y="1877398"/>
            <a:ext cx="7123042" cy="2488652"/>
          </a:xfrm>
        </p:spPr>
        <p:txBody>
          <a:bodyPr>
            <a:noAutofit/>
          </a:bodyPr>
          <a:lstStyle/>
          <a:p>
            <a:pPr algn="r"/>
            <a:r>
              <a:rPr lang="en-US" dirty="0">
                <a:solidFill>
                  <a:srgbClr val="FCCF1E"/>
                </a:solidFill>
              </a:rPr>
              <a:t>Beyond the Classroom: </a:t>
            </a:r>
            <a:br>
              <a:rPr lang="en-US" dirty="0">
                <a:solidFill>
                  <a:srgbClr val="FCCF1E"/>
                </a:solidFill>
              </a:rPr>
            </a:br>
            <a:r>
              <a:rPr lang="en-US" dirty="0">
                <a:solidFill>
                  <a:srgbClr val="FCCF1E"/>
                </a:solidFill>
              </a:rPr>
              <a:t>Using Co-Curricular Activities </a:t>
            </a:r>
            <a:br>
              <a:rPr lang="en-US" dirty="0">
                <a:solidFill>
                  <a:srgbClr val="FCCF1E"/>
                </a:solidFill>
              </a:rPr>
            </a:br>
            <a:r>
              <a:rPr lang="en-US" dirty="0">
                <a:solidFill>
                  <a:srgbClr val="FCCF1E"/>
                </a:solidFill>
              </a:rPr>
              <a:t>to Assess General Education </a:t>
            </a:r>
          </a:p>
        </p:txBody>
      </p:sp>
      <p:sp>
        <p:nvSpPr>
          <p:cNvPr id="3" name="Subtitle 2"/>
          <p:cNvSpPr>
            <a:spLocks noGrp="1"/>
          </p:cNvSpPr>
          <p:nvPr>
            <p:ph type="subTitle" idx="1"/>
          </p:nvPr>
        </p:nvSpPr>
        <p:spPr>
          <a:xfrm>
            <a:off x="1006060" y="4211435"/>
            <a:ext cx="6691243" cy="1752600"/>
          </a:xfrm>
        </p:spPr>
        <p:txBody>
          <a:bodyPr>
            <a:normAutofit fontScale="55000" lnSpcReduction="20000"/>
          </a:bodyPr>
          <a:lstStyle/>
          <a:p>
            <a:pPr algn="r"/>
            <a:r>
              <a:rPr lang="en-US" sz="6400" dirty="0" smtClean="0">
                <a:solidFill>
                  <a:srgbClr val="FFFFFF"/>
                </a:solidFill>
              </a:rPr>
              <a:t>JANE PHELPS</a:t>
            </a:r>
          </a:p>
          <a:p>
            <a:pPr algn="r"/>
            <a:r>
              <a:rPr lang="en-US" sz="4500" dirty="0" smtClean="0">
                <a:solidFill>
                  <a:srgbClr val="FFFFFF"/>
                </a:solidFill>
              </a:rPr>
              <a:t>Associate </a:t>
            </a:r>
            <a:r>
              <a:rPr lang="en-US" sz="4500" dirty="0">
                <a:solidFill>
                  <a:srgbClr val="FFFFFF"/>
                </a:solidFill>
              </a:rPr>
              <a:t>Professor, Communication</a:t>
            </a:r>
          </a:p>
          <a:p>
            <a:pPr algn="r"/>
            <a:r>
              <a:rPr lang="en-US" sz="4500" dirty="0">
                <a:solidFill>
                  <a:srgbClr val="FFFFFF"/>
                </a:solidFill>
              </a:rPr>
              <a:t>Bergen Community College, Paramus New Jersey</a:t>
            </a:r>
          </a:p>
        </p:txBody>
      </p:sp>
      <p:sp>
        <p:nvSpPr>
          <p:cNvPr id="5" name="Rectangle 4"/>
          <p:cNvSpPr/>
          <p:nvPr/>
        </p:nvSpPr>
        <p:spPr>
          <a:xfrm>
            <a:off x="8097848" y="0"/>
            <a:ext cx="1046152" cy="6947558"/>
          </a:xfrm>
          <a:prstGeom prst="rect">
            <a:avLst/>
          </a:prstGeom>
          <a:solidFill>
            <a:srgbClr val="FCCF1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16200000">
            <a:off x="5386385" y="3225504"/>
            <a:ext cx="6356404" cy="523220"/>
          </a:xfrm>
          <a:prstGeom prst="rect">
            <a:avLst/>
          </a:prstGeom>
          <a:noFill/>
        </p:spPr>
        <p:txBody>
          <a:bodyPr wrap="square" rtlCol="0">
            <a:spAutoFit/>
          </a:bodyPr>
          <a:lstStyle/>
          <a:p>
            <a:pPr algn="r"/>
            <a:r>
              <a:rPr lang="en-US" sz="1400" dirty="0">
                <a:solidFill>
                  <a:srgbClr val="FFFFFF"/>
                </a:solidFill>
              </a:rPr>
              <a:t>2014 ASSESSMENT CONFERENCE </a:t>
            </a:r>
            <a:endParaRPr lang="en-US" sz="1400" dirty="0" smtClean="0">
              <a:solidFill>
                <a:srgbClr val="FFFFFF"/>
              </a:solidFill>
            </a:endParaRPr>
          </a:p>
          <a:p>
            <a:pPr algn="r"/>
            <a:r>
              <a:rPr lang="en-US" sz="1400" b="1" dirty="0" smtClean="0">
                <a:solidFill>
                  <a:srgbClr val="FFFFFF"/>
                </a:solidFill>
              </a:rPr>
              <a:t>MYTHS &amp; MOVEMENTS - </a:t>
            </a:r>
            <a:r>
              <a:rPr lang="en-US" sz="1400" dirty="0" smtClean="0">
                <a:solidFill>
                  <a:srgbClr val="FFFFFF"/>
                </a:solidFill>
              </a:rPr>
              <a:t>REIMAGINING HIGHER EDUCATION ASSESSMENT</a:t>
            </a:r>
            <a:endParaRPr lang="en-US" sz="1400" dirty="0">
              <a:solidFill>
                <a:srgbClr val="FFFFFF"/>
              </a:solidFill>
            </a:endParaRPr>
          </a:p>
        </p:txBody>
      </p:sp>
      <p:pic>
        <p:nvPicPr>
          <p:cNvPr id="7" name="Picture 6" descr="Dragon_White.psd"/>
          <p:cNvPicPr>
            <a:picLocks noChangeAspect="1"/>
          </p:cNvPicPr>
          <p:nvPr/>
        </p:nvPicPr>
        <p:blipFill>
          <a:blip r:embed="rId2">
            <a:alphaModFix amt="24000"/>
            <a:extLst>
              <a:ext uri="{28A0092B-C50C-407E-A947-70E740481C1C}">
                <a14:useLocalDpi xmlns:a14="http://schemas.microsoft.com/office/drawing/2010/main" val="0"/>
              </a:ext>
            </a:extLst>
          </a:blip>
          <a:stretch>
            <a:fillRect/>
          </a:stretch>
        </p:blipFill>
        <p:spPr>
          <a:xfrm>
            <a:off x="-4483618" y="844515"/>
            <a:ext cx="8293618" cy="6103043"/>
          </a:xfrm>
          <a:prstGeom prst="rect">
            <a:avLst/>
          </a:prstGeom>
        </p:spPr>
      </p:pic>
    </p:spTree>
    <p:extLst>
      <p:ext uri="{BB962C8B-B14F-4D97-AF65-F5344CB8AC3E}">
        <p14:creationId xmlns:p14="http://schemas.microsoft.com/office/powerpoint/2010/main" val="234982408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438400" cy="1447800"/>
          </a:xfrm>
        </p:spPr>
        <p:txBody>
          <a:bodyPr/>
          <a:lstStyle/>
          <a:p>
            <a:r>
              <a:rPr lang="en-US" sz="2800" dirty="0" smtClean="0"/>
              <a:t>Assessment</a:t>
            </a:r>
            <a:br>
              <a:rPr lang="en-US" sz="2800" dirty="0" smtClean="0"/>
            </a:br>
            <a:r>
              <a:rPr lang="en-US" sz="2800" dirty="0" smtClean="0"/>
              <a:t>Myths</a:t>
            </a:r>
            <a:br>
              <a:rPr lang="en-US" sz="2800" dirty="0" smtClean="0"/>
            </a:br>
            <a:endParaRPr lang="en-US" sz="2800" dirty="0"/>
          </a:p>
        </p:txBody>
      </p:sp>
      <p:sp>
        <p:nvSpPr>
          <p:cNvPr id="3" name="Text Placeholder 2"/>
          <p:cNvSpPr>
            <a:spLocks noGrp="1"/>
          </p:cNvSpPr>
          <p:nvPr>
            <p:ph type="body" idx="2"/>
          </p:nvPr>
        </p:nvSpPr>
        <p:spPr/>
        <p:txBody>
          <a:bodyPr/>
          <a:lstStyle/>
          <a:p>
            <a:endParaRPr lang="en-US" dirty="0" smtClean="0"/>
          </a:p>
          <a:p>
            <a:r>
              <a:rPr lang="en-US" b="1" dirty="0" smtClean="0"/>
              <a:t>Assess Student Learning Outcomes </a:t>
            </a:r>
            <a:br>
              <a:rPr lang="en-US" b="1" dirty="0" smtClean="0"/>
            </a:br>
            <a:r>
              <a:rPr lang="en-US" b="1" dirty="0" smtClean="0"/>
              <a:t>with</a:t>
            </a:r>
            <a:br>
              <a:rPr lang="en-US" b="1" dirty="0" smtClean="0"/>
            </a:br>
            <a:r>
              <a:rPr lang="en-US" b="1" dirty="0" smtClean="0"/>
              <a:t>Direct Measures</a:t>
            </a:r>
          </a:p>
          <a:p>
            <a:endParaRPr lang="en-US" dirty="0"/>
          </a:p>
          <a:p>
            <a:endParaRPr lang="en-US" dirty="0" smtClean="0"/>
          </a:p>
        </p:txBody>
      </p:sp>
      <p:sp>
        <p:nvSpPr>
          <p:cNvPr id="4" name="Content Placeholder 3"/>
          <p:cNvSpPr>
            <a:spLocks noGrp="1"/>
          </p:cNvSpPr>
          <p:nvPr>
            <p:ph sz="quarter" idx="1"/>
          </p:nvPr>
        </p:nvSpPr>
        <p:spPr/>
        <p:txBody>
          <a:bodyPr/>
          <a:lstStyle/>
          <a:p>
            <a:endParaRPr lang="en-US" dirty="0" smtClean="0"/>
          </a:p>
          <a:p>
            <a:endParaRPr lang="en-US" dirty="0"/>
          </a:p>
          <a:p>
            <a:endParaRPr lang="en-US" dirty="0" smtClean="0"/>
          </a:p>
          <a:p>
            <a:r>
              <a:rPr lang="en-US" dirty="0" smtClean="0"/>
              <a:t>Course based</a:t>
            </a:r>
          </a:p>
          <a:p>
            <a:r>
              <a:rPr lang="en-US" dirty="0" smtClean="0"/>
              <a:t>Requires new rubric</a:t>
            </a:r>
          </a:p>
          <a:p>
            <a:r>
              <a:rPr lang="en-US" dirty="0" smtClean="0"/>
              <a:t>Separate assessment event</a:t>
            </a:r>
          </a:p>
          <a:p>
            <a:r>
              <a:rPr lang="en-US" dirty="0" smtClean="0"/>
              <a:t>Every student has to be assessed</a:t>
            </a:r>
          </a:p>
          <a:p>
            <a:r>
              <a:rPr lang="en-US" dirty="0" smtClean="0"/>
              <a:t>Faculty will be evaluated based on students’ performance</a:t>
            </a:r>
            <a:endParaRPr lang="en-US" dirty="0"/>
          </a:p>
          <a:p>
            <a:endParaRPr lang="en-US" dirty="0"/>
          </a:p>
        </p:txBody>
      </p:sp>
    </p:spTree>
    <p:extLst>
      <p:ext uri="{BB962C8B-B14F-4D97-AF65-F5344CB8AC3E}">
        <p14:creationId xmlns:p14="http://schemas.microsoft.com/office/powerpoint/2010/main" val="116525798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362200" cy="1447800"/>
          </a:xfrm>
        </p:spPr>
        <p:txBody>
          <a:bodyPr/>
          <a:lstStyle/>
          <a:p>
            <a:r>
              <a:rPr lang="en-US" sz="2800" dirty="0" smtClean="0"/>
              <a:t>Assessment Myths Busted</a:t>
            </a:r>
            <a:endParaRPr lang="en-US" sz="2800" dirty="0"/>
          </a:p>
        </p:txBody>
      </p:sp>
      <p:sp>
        <p:nvSpPr>
          <p:cNvPr id="3" name="Text Placeholder 2"/>
          <p:cNvSpPr>
            <a:spLocks noGrp="1"/>
          </p:cNvSpPr>
          <p:nvPr>
            <p:ph type="body" idx="2"/>
          </p:nvPr>
        </p:nvSpPr>
        <p:spPr>
          <a:xfrm>
            <a:off x="533400" y="1981200"/>
            <a:ext cx="2362200" cy="4144963"/>
          </a:xfrm>
        </p:spPr>
        <p:txBody>
          <a:bodyPr/>
          <a:lstStyle/>
          <a:p>
            <a:endParaRPr lang="en-US" dirty="0" smtClean="0"/>
          </a:p>
          <a:p>
            <a:endParaRPr lang="en-US" dirty="0" smtClean="0"/>
          </a:p>
          <a:p>
            <a:r>
              <a:rPr lang="en-US" b="1" dirty="0" smtClean="0"/>
              <a:t>Can Evaluate Student Learning </a:t>
            </a:r>
            <a:r>
              <a:rPr lang="en-US" b="1" dirty="0"/>
              <a:t> </a:t>
            </a:r>
            <a:r>
              <a:rPr lang="en-US" b="1" dirty="0" smtClean="0"/>
              <a:t>at:  </a:t>
            </a:r>
          </a:p>
          <a:p>
            <a:r>
              <a:rPr lang="en-US" b="1" dirty="0" smtClean="0"/>
              <a:t>Course</a:t>
            </a:r>
            <a:br>
              <a:rPr lang="en-US" b="1" dirty="0" smtClean="0"/>
            </a:br>
            <a:r>
              <a:rPr lang="en-US" b="1" dirty="0" smtClean="0"/>
              <a:t>Program </a:t>
            </a:r>
            <a:br>
              <a:rPr lang="en-US" b="1" dirty="0" smtClean="0"/>
            </a:br>
            <a:r>
              <a:rPr lang="en-US" b="1" dirty="0" smtClean="0"/>
              <a:t>Institutional </a:t>
            </a:r>
          </a:p>
          <a:p>
            <a:r>
              <a:rPr lang="en-US" b="1" dirty="0" smtClean="0"/>
              <a:t>&amp; </a:t>
            </a:r>
          </a:p>
          <a:p>
            <a:r>
              <a:rPr lang="en-US" b="1" dirty="0" smtClean="0"/>
              <a:t>Co-Curricular Levels</a:t>
            </a:r>
            <a:endParaRPr lang="en-US" b="1" dirty="0"/>
          </a:p>
        </p:txBody>
      </p:sp>
      <p:sp>
        <p:nvSpPr>
          <p:cNvPr id="4" name="Content Placeholder 3"/>
          <p:cNvSpPr>
            <a:spLocks noGrp="1"/>
          </p:cNvSpPr>
          <p:nvPr>
            <p:ph sz="quarter" idx="1"/>
          </p:nvPr>
        </p:nvSpPr>
        <p:spPr/>
        <p:txBody>
          <a:bodyPr/>
          <a:lstStyle/>
          <a:p>
            <a:endParaRPr lang="en-US" dirty="0" smtClean="0"/>
          </a:p>
          <a:p>
            <a:endParaRPr lang="en-US" dirty="0" smtClean="0"/>
          </a:p>
          <a:p>
            <a:endParaRPr lang="en-US" dirty="0" smtClean="0"/>
          </a:p>
          <a:p>
            <a:r>
              <a:rPr lang="en-US" sz="2800" dirty="0" smtClean="0"/>
              <a:t>Can assess co-curricular activities related to academic skills</a:t>
            </a:r>
          </a:p>
          <a:p>
            <a:r>
              <a:rPr lang="en-US" sz="2800" dirty="0" smtClean="0"/>
              <a:t>Can use existing rubrics</a:t>
            </a:r>
          </a:p>
          <a:p>
            <a:r>
              <a:rPr lang="en-US" sz="2800" dirty="0" smtClean="0"/>
              <a:t>Can incorporate current criteria  of competence</a:t>
            </a:r>
            <a:endParaRPr lang="en-US" sz="2800" dirty="0"/>
          </a:p>
        </p:txBody>
      </p:sp>
    </p:spTree>
    <p:extLst>
      <p:ext uri="{BB962C8B-B14F-4D97-AF65-F5344CB8AC3E}">
        <p14:creationId xmlns:p14="http://schemas.microsoft.com/office/powerpoint/2010/main" val="383066849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Area</a:t>
            </a:r>
            <a:br>
              <a:rPr lang="en-US" dirty="0" smtClean="0"/>
            </a:br>
            <a:r>
              <a:rPr lang="en-US" dirty="0" smtClean="0"/>
              <a:t>* </a:t>
            </a:r>
            <a:r>
              <a:rPr lang="en-US" sz="1200" dirty="0" smtClean="0"/>
              <a:t>Source:  LEAP, AACU</a:t>
            </a:r>
            <a:endParaRPr lang="en-US" sz="1200" dirty="0"/>
          </a:p>
        </p:txBody>
      </p:sp>
      <p:sp>
        <p:nvSpPr>
          <p:cNvPr id="3" name="Text Placeholder 2"/>
          <p:cNvSpPr>
            <a:spLocks noGrp="1"/>
          </p:cNvSpPr>
          <p:nvPr>
            <p:ph type="body" sz="half" idx="3"/>
          </p:nvPr>
        </p:nvSpPr>
        <p:spPr/>
        <p:txBody>
          <a:bodyPr/>
          <a:lstStyle/>
          <a:p>
            <a:r>
              <a:rPr lang="en-US" dirty="0" smtClean="0"/>
              <a:t>Learning Outcomes</a:t>
            </a:r>
          </a:p>
          <a:p>
            <a:endParaRPr lang="en-US" dirty="0"/>
          </a:p>
        </p:txBody>
      </p:sp>
      <p:sp>
        <p:nvSpPr>
          <p:cNvPr id="4" name="Content Placeholder 3"/>
          <p:cNvSpPr>
            <a:spLocks noGrp="1"/>
          </p:cNvSpPr>
          <p:nvPr>
            <p:ph sz="quarter" idx="2"/>
          </p:nvPr>
        </p:nvSpPr>
        <p:spPr/>
        <p:txBody>
          <a:bodyPr>
            <a:normAutofit fontScale="70000" lnSpcReduction="20000"/>
          </a:bodyPr>
          <a:lstStyle/>
          <a:p>
            <a:r>
              <a:rPr lang="en-US" sz="3100" dirty="0"/>
              <a:t>Knowledge of Human </a:t>
            </a:r>
            <a:r>
              <a:rPr lang="en-US" sz="3100" dirty="0" smtClean="0"/>
              <a:t>Cultures; Physical </a:t>
            </a:r>
            <a:r>
              <a:rPr lang="en-US" sz="3100" dirty="0"/>
              <a:t>and Natural World</a:t>
            </a:r>
          </a:p>
          <a:p>
            <a:endParaRPr lang="en-US" sz="3100" dirty="0"/>
          </a:p>
          <a:p>
            <a:r>
              <a:rPr lang="en-US" sz="3100" dirty="0"/>
              <a:t>Intellectual and Practical Skills</a:t>
            </a:r>
          </a:p>
          <a:p>
            <a:endParaRPr lang="en-US" sz="3100" dirty="0"/>
          </a:p>
          <a:p>
            <a:r>
              <a:rPr lang="en-US" sz="3100" dirty="0"/>
              <a:t>Personal and Social Responsibility</a:t>
            </a:r>
          </a:p>
          <a:p>
            <a:endParaRPr lang="en-US" sz="3100" dirty="0"/>
          </a:p>
          <a:p>
            <a:r>
              <a:rPr lang="en-US" sz="3100" dirty="0"/>
              <a:t>Integrative and Applied Learning</a:t>
            </a:r>
          </a:p>
          <a:p>
            <a:endParaRPr lang="en-US" dirty="0"/>
          </a:p>
          <a:p>
            <a:endParaRPr lang="en-US" dirty="0"/>
          </a:p>
        </p:txBody>
      </p:sp>
      <p:sp>
        <p:nvSpPr>
          <p:cNvPr id="5" name="Content Placeholder 4"/>
          <p:cNvSpPr>
            <a:spLocks noGrp="1"/>
          </p:cNvSpPr>
          <p:nvPr>
            <p:ph sz="quarter" idx="4"/>
          </p:nvPr>
        </p:nvSpPr>
        <p:spPr/>
        <p:txBody>
          <a:bodyPr>
            <a:noAutofit/>
          </a:bodyPr>
          <a:lstStyle/>
          <a:p>
            <a:r>
              <a:rPr lang="en-US" sz="2400" dirty="0" smtClean="0"/>
              <a:t>Big </a:t>
            </a:r>
            <a:r>
              <a:rPr lang="en-US" sz="2400" dirty="0"/>
              <a:t>questions</a:t>
            </a:r>
          </a:p>
          <a:p>
            <a:r>
              <a:rPr lang="en-US" sz="2400" dirty="0" smtClean="0"/>
              <a:t>Inquiry </a:t>
            </a:r>
            <a:r>
              <a:rPr lang="en-US" sz="2400" dirty="0"/>
              <a:t>&amp; analysis</a:t>
            </a:r>
            <a:br>
              <a:rPr lang="en-US" sz="2400" dirty="0"/>
            </a:br>
            <a:r>
              <a:rPr lang="en-US" sz="2400" dirty="0"/>
              <a:t>     Critical, creative </a:t>
            </a:r>
            <a:br>
              <a:rPr lang="en-US" sz="2400" dirty="0"/>
            </a:br>
            <a:r>
              <a:rPr lang="en-US" sz="2400" dirty="0"/>
              <a:t>     thinking</a:t>
            </a:r>
            <a:br>
              <a:rPr lang="en-US" sz="2400" dirty="0"/>
            </a:br>
            <a:r>
              <a:rPr lang="en-US" sz="2400" dirty="0"/>
              <a:t>     Written, Oral skills</a:t>
            </a:r>
            <a:br>
              <a:rPr lang="en-US" sz="2400" dirty="0"/>
            </a:br>
            <a:r>
              <a:rPr lang="en-US" sz="2400" dirty="0"/>
              <a:t>     Teamwork</a:t>
            </a:r>
          </a:p>
          <a:p>
            <a:r>
              <a:rPr lang="en-US" sz="2400" dirty="0" smtClean="0"/>
              <a:t> </a:t>
            </a:r>
            <a:r>
              <a:rPr lang="en-US" sz="2400" dirty="0"/>
              <a:t>Civic </a:t>
            </a:r>
            <a:r>
              <a:rPr lang="en-US" sz="2400" dirty="0" smtClean="0"/>
              <a:t>knowledge, </a:t>
            </a:r>
            <a:r>
              <a:rPr lang="en-US" sz="2400" dirty="0"/>
              <a:t/>
            </a:r>
            <a:br>
              <a:rPr lang="en-US" sz="2400" dirty="0"/>
            </a:br>
            <a:r>
              <a:rPr lang="en-US" sz="2400" dirty="0"/>
              <a:t> </a:t>
            </a:r>
            <a:r>
              <a:rPr lang="en-US" sz="2400" dirty="0" smtClean="0"/>
              <a:t>Intercultural,</a:t>
            </a:r>
            <a:r>
              <a:rPr lang="en-US" sz="2400" dirty="0"/>
              <a:t/>
            </a:r>
            <a:br>
              <a:rPr lang="en-US" sz="2400" dirty="0"/>
            </a:br>
            <a:r>
              <a:rPr lang="en-US" sz="2400" dirty="0"/>
              <a:t> </a:t>
            </a:r>
            <a:r>
              <a:rPr lang="en-US" sz="2400" dirty="0" smtClean="0"/>
              <a:t>Ethical </a:t>
            </a:r>
            <a:r>
              <a:rPr lang="en-US" sz="2400" dirty="0"/>
              <a:t>reasoning</a:t>
            </a:r>
          </a:p>
          <a:p>
            <a:r>
              <a:rPr lang="en-US" sz="2400" dirty="0" smtClean="0"/>
              <a:t>Synthesis</a:t>
            </a:r>
            <a:endParaRPr lang="en-US" sz="2400" dirty="0"/>
          </a:p>
        </p:txBody>
      </p:sp>
      <p:sp>
        <p:nvSpPr>
          <p:cNvPr id="6" name="Title 5"/>
          <p:cNvSpPr>
            <a:spLocks noGrp="1"/>
          </p:cNvSpPr>
          <p:nvPr>
            <p:ph type="title"/>
          </p:nvPr>
        </p:nvSpPr>
        <p:spPr/>
        <p:txBody>
          <a:bodyPr>
            <a:normAutofit fontScale="90000"/>
          </a:bodyPr>
          <a:lstStyle/>
          <a:p>
            <a:r>
              <a:rPr lang="en-US" b="1" dirty="0" smtClean="0"/>
              <a:t>21</a:t>
            </a:r>
            <a:r>
              <a:rPr lang="en-US" b="1" baseline="30000" dirty="0" smtClean="0"/>
              <a:t>st</a:t>
            </a:r>
            <a:r>
              <a:rPr lang="en-US" b="1" dirty="0" smtClean="0"/>
              <a:t> Century Essential Learning Outcomes*</a:t>
            </a:r>
            <a:endParaRPr lang="en-US" b="1" dirty="0"/>
          </a:p>
        </p:txBody>
      </p:sp>
    </p:spTree>
    <p:extLst>
      <p:ext uri="{BB962C8B-B14F-4D97-AF65-F5344CB8AC3E}">
        <p14:creationId xmlns:p14="http://schemas.microsoft.com/office/powerpoint/2010/main" val="388991640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2286000" cy="1447800"/>
          </a:xfrm>
        </p:spPr>
        <p:txBody>
          <a:bodyPr/>
          <a:lstStyle/>
          <a:p>
            <a:r>
              <a:rPr lang="en-US" dirty="0" smtClean="0"/>
              <a:t>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2800" dirty="0" smtClean="0"/>
              <a:t>Co-</a:t>
            </a:r>
            <a:br>
              <a:rPr lang="en-US" sz="2800" dirty="0" smtClean="0"/>
            </a:br>
            <a:r>
              <a:rPr lang="en-US" sz="2800" dirty="0" smtClean="0"/>
              <a:t>Curricular </a:t>
            </a:r>
            <a:r>
              <a:rPr lang="en-US" sz="2800" dirty="0"/>
              <a:t>Activity</a:t>
            </a:r>
            <a:br>
              <a:rPr lang="en-US" sz="2800" dirty="0"/>
            </a:br>
            <a:endParaRPr lang="en-US" sz="2800" dirty="0"/>
          </a:p>
        </p:txBody>
      </p:sp>
      <p:sp>
        <p:nvSpPr>
          <p:cNvPr id="3" name="Text Placeholder 2"/>
          <p:cNvSpPr>
            <a:spLocks noGrp="1"/>
          </p:cNvSpPr>
          <p:nvPr>
            <p:ph type="body" idx="2"/>
          </p:nvPr>
        </p:nvSpPr>
        <p:spPr>
          <a:xfrm>
            <a:off x="381000" y="1905000"/>
            <a:ext cx="2362200" cy="4144963"/>
          </a:xfrm>
        </p:spPr>
        <p:txBody>
          <a:bodyPr/>
          <a:lstStyle/>
          <a:p>
            <a:endParaRPr lang="en-US" sz="2200" dirty="0" smtClean="0"/>
          </a:p>
          <a:p>
            <a:r>
              <a:rPr lang="en-US" sz="2200" b="1" dirty="0" smtClean="0"/>
              <a:t>Speech Competition on </a:t>
            </a:r>
            <a:br>
              <a:rPr lang="en-US" sz="2200" b="1" dirty="0" smtClean="0"/>
            </a:br>
            <a:r>
              <a:rPr lang="en-US" sz="2200" b="1" dirty="0" smtClean="0"/>
              <a:t>Contemporary Issues</a:t>
            </a:r>
          </a:p>
          <a:p>
            <a:r>
              <a:rPr lang="en-US" sz="1800" b="1" dirty="0" smtClean="0"/>
              <a:t>Encourages Transfer of learning</a:t>
            </a:r>
          </a:p>
        </p:txBody>
      </p:sp>
      <p:pic>
        <p:nvPicPr>
          <p:cNvPr id="5" name="Content Placeholder 4"/>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3855027" y="687185"/>
            <a:ext cx="4177145" cy="5407429"/>
          </a:xfrm>
        </p:spPr>
      </p:pic>
    </p:spTree>
    <p:extLst>
      <p:ext uri="{BB962C8B-B14F-4D97-AF65-F5344CB8AC3E}">
        <p14:creationId xmlns:p14="http://schemas.microsoft.com/office/powerpoint/2010/main" val="222779163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Competition Goals</a:t>
            </a:r>
            <a:endParaRPr lang="en-US" sz="2400" dirty="0"/>
          </a:p>
        </p:txBody>
      </p:sp>
      <p:sp>
        <p:nvSpPr>
          <p:cNvPr id="3" name="Text Placeholder 2"/>
          <p:cNvSpPr>
            <a:spLocks noGrp="1"/>
          </p:cNvSpPr>
          <p:nvPr>
            <p:ph type="body" idx="2"/>
          </p:nvPr>
        </p:nvSpPr>
        <p:spPr/>
        <p:txBody>
          <a:bodyPr/>
          <a:lstStyle/>
          <a:p>
            <a:endParaRPr lang="en-US" dirty="0" smtClean="0"/>
          </a:p>
          <a:p>
            <a:endParaRPr lang="en-US" dirty="0"/>
          </a:p>
          <a:p>
            <a:r>
              <a:rPr lang="en-US" sz="1800" b="1" dirty="0" smtClean="0"/>
              <a:t>Inquiry and Analysis</a:t>
            </a:r>
          </a:p>
          <a:p>
            <a:r>
              <a:rPr lang="en-US" sz="1800" b="1" dirty="0" smtClean="0"/>
              <a:t>Critical Thinking</a:t>
            </a:r>
          </a:p>
          <a:p>
            <a:r>
              <a:rPr lang="en-US" sz="1800" b="1" dirty="0" smtClean="0"/>
              <a:t>Oral and Written Skills</a:t>
            </a:r>
          </a:p>
          <a:p>
            <a:r>
              <a:rPr lang="en-US" sz="1800" b="1" dirty="0" smtClean="0"/>
              <a:t>Moral Reasoning</a:t>
            </a:r>
          </a:p>
          <a:p>
            <a:endParaRPr lang="en-US" dirty="0"/>
          </a:p>
          <a:p>
            <a:endParaRPr lang="en-US" dirty="0" smtClean="0"/>
          </a:p>
          <a:p>
            <a:endParaRPr lang="en-US" dirty="0"/>
          </a:p>
          <a:p>
            <a:endParaRPr lang="en-US" dirty="0" smtClean="0"/>
          </a:p>
          <a:p>
            <a:endParaRPr lang="en-US" dirty="0"/>
          </a:p>
          <a:p>
            <a:endParaRPr lang="en-US" dirty="0" smtClean="0"/>
          </a:p>
        </p:txBody>
      </p:sp>
      <p:sp>
        <p:nvSpPr>
          <p:cNvPr id="4" name="Content Placeholder 3"/>
          <p:cNvSpPr>
            <a:spLocks noGrp="1"/>
          </p:cNvSpPr>
          <p:nvPr>
            <p:ph sz="quarter" idx="1"/>
          </p:nvPr>
        </p:nvSpPr>
        <p:spPr/>
        <p:txBody>
          <a:bodyPr>
            <a:normAutofit/>
          </a:bodyPr>
          <a:lstStyle/>
          <a:p>
            <a:endParaRPr lang="en-US" dirty="0" smtClean="0"/>
          </a:p>
          <a:p>
            <a:r>
              <a:rPr lang="en-US" dirty="0" smtClean="0"/>
              <a:t>Apply classroom learning to real life situations of significance</a:t>
            </a:r>
            <a:br>
              <a:rPr lang="en-US" dirty="0" smtClean="0"/>
            </a:br>
            <a:endParaRPr lang="en-US" dirty="0" smtClean="0"/>
          </a:p>
          <a:p>
            <a:r>
              <a:rPr lang="en-US" dirty="0" smtClean="0"/>
              <a:t>Gain experience in public speaking, valued by employers</a:t>
            </a:r>
          </a:p>
          <a:p>
            <a:endParaRPr lang="en-US" dirty="0" smtClean="0"/>
          </a:p>
          <a:p>
            <a:r>
              <a:rPr lang="en-US" dirty="0" smtClean="0"/>
              <a:t>Participate in college life</a:t>
            </a:r>
          </a:p>
          <a:p>
            <a:endParaRPr lang="en-US" dirty="0" smtClean="0"/>
          </a:p>
          <a:p>
            <a:r>
              <a:rPr lang="en-US" dirty="0" smtClean="0"/>
              <a:t>Reinforce academic </a:t>
            </a:r>
            <a:r>
              <a:rPr lang="en-US" dirty="0"/>
              <a:t>skills</a:t>
            </a:r>
          </a:p>
          <a:p>
            <a:endParaRPr lang="en-US" dirty="0" smtClean="0"/>
          </a:p>
          <a:p>
            <a:endParaRPr lang="en-US" dirty="0"/>
          </a:p>
        </p:txBody>
      </p:sp>
    </p:spTree>
    <p:extLst>
      <p:ext uri="{BB962C8B-B14F-4D97-AF65-F5344CB8AC3E}">
        <p14:creationId xmlns:p14="http://schemas.microsoft.com/office/powerpoint/2010/main" val="416227773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 untitled dat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915752" cy="7090833"/>
          </a:xfrm>
          <a:prstGeom prst="rect">
            <a:avLst/>
          </a:prstGeom>
        </p:spPr>
      </p:pic>
      <p:pic>
        <p:nvPicPr>
          <p:cNvPr id="9" name="Picture 8" descr="Untitled reader chil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9914" y="1024346"/>
            <a:ext cx="3796871" cy="3345952"/>
          </a:xfrm>
          <a:prstGeom prst="rect">
            <a:avLst/>
          </a:prstGeom>
        </p:spPr>
      </p:pic>
      <p:pic>
        <p:nvPicPr>
          <p:cNvPr id="8" name="Picture 7" descr="Untitled british library.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822" y="3574264"/>
            <a:ext cx="4103012" cy="3093236"/>
          </a:xfrm>
          <a:prstGeom prst="rect">
            <a:avLst/>
          </a:prstGeom>
        </p:spPr>
      </p:pic>
    </p:spTree>
    <p:extLst>
      <p:ext uri="{BB962C8B-B14F-4D97-AF65-F5344CB8AC3E}">
        <p14:creationId xmlns:p14="http://schemas.microsoft.com/office/powerpoint/2010/main" val="117907434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How the Competition is Run </a:t>
            </a:r>
            <a:endParaRPr lang="en-US" sz="2800" dirty="0"/>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4167" r="4167"/>
          <a:stretch>
            <a:fillRect/>
          </a:stretch>
        </p:blipFill>
        <p:spPr/>
      </p:pic>
      <p:sp>
        <p:nvSpPr>
          <p:cNvPr id="4" name="Text Placeholder 3"/>
          <p:cNvSpPr>
            <a:spLocks noGrp="1"/>
          </p:cNvSpPr>
          <p:nvPr>
            <p:ph type="body" sz="half" idx="2"/>
          </p:nvPr>
        </p:nvSpPr>
        <p:spPr/>
        <p:txBody>
          <a:bodyPr/>
          <a:lstStyle/>
          <a:p>
            <a:r>
              <a:rPr lang="en-US" sz="2800" b="1" dirty="0" smtClean="0"/>
              <a:t>Horizontal First Round </a:t>
            </a:r>
          </a:p>
          <a:p>
            <a:r>
              <a:rPr lang="en-US" sz="2000" b="1" dirty="0" smtClean="0"/>
              <a:t>12:30 – 1:30 p.m.</a:t>
            </a:r>
          </a:p>
          <a:p>
            <a:r>
              <a:rPr lang="en-US" sz="2000" b="1" dirty="0" smtClean="0"/>
              <a:t>6 students  to a room, 3 judges</a:t>
            </a:r>
          </a:p>
          <a:p>
            <a:r>
              <a:rPr lang="en-US" sz="2000" b="1" dirty="0" smtClean="0"/>
              <a:t>Judges rate and rank students on 9 areas of public speaking</a:t>
            </a:r>
          </a:p>
        </p:txBody>
      </p:sp>
    </p:spTree>
    <p:extLst>
      <p:ext uri="{BB962C8B-B14F-4D97-AF65-F5344CB8AC3E}">
        <p14:creationId xmlns:p14="http://schemas.microsoft.com/office/powerpoint/2010/main" val="331931844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n-US" sz="3200" dirty="0" smtClean="0"/>
              <a:t>How </a:t>
            </a:r>
            <a:r>
              <a:rPr lang="en-US" sz="3200" dirty="0"/>
              <a:t>Speeches Are </a:t>
            </a:r>
            <a:r>
              <a:rPr lang="en-US" sz="3200" dirty="0" smtClean="0"/>
              <a:t>Scored</a:t>
            </a:r>
            <a:endParaRPr lang="en-US" sz="3200" dirty="0"/>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4167" r="4167"/>
          <a:stretch>
            <a:fillRect/>
          </a:stretch>
        </p:blipFill>
        <p:spPr/>
      </p:pic>
      <p:sp>
        <p:nvSpPr>
          <p:cNvPr id="4" name="Text Placeholder 3"/>
          <p:cNvSpPr>
            <a:spLocks noGrp="1"/>
          </p:cNvSpPr>
          <p:nvPr>
            <p:ph type="body" sz="half" idx="2"/>
          </p:nvPr>
        </p:nvSpPr>
        <p:spPr/>
        <p:txBody>
          <a:bodyPr>
            <a:normAutofit/>
          </a:bodyPr>
          <a:lstStyle/>
          <a:p>
            <a:r>
              <a:rPr lang="en-US" sz="2800" b="1" dirty="0"/>
              <a:t>Rubric </a:t>
            </a:r>
            <a:r>
              <a:rPr lang="en-US" sz="2800" b="1" dirty="0" smtClean="0"/>
              <a:t>Normed </a:t>
            </a:r>
            <a:r>
              <a:rPr lang="en-US" sz="2800" b="1" dirty="0"/>
              <a:t>by </a:t>
            </a:r>
            <a:r>
              <a:rPr lang="en-US" sz="2800" b="1" dirty="0" smtClean="0"/>
              <a:t>NCA</a:t>
            </a:r>
          </a:p>
          <a:p>
            <a:r>
              <a:rPr lang="en-US" sz="2000" b="1" dirty="0" smtClean="0"/>
              <a:t>Orientation </a:t>
            </a:r>
            <a:r>
              <a:rPr lang="en-US" sz="2000" b="1" dirty="0"/>
              <a:t>for </a:t>
            </a:r>
            <a:r>
              <a:rPr lang="en-US" sz="2000" b="1" dirty="0" smtClean="0"/>
              <a:t>judges</a:t>
            </a:r>
          </a:p>
          <a:p>
            <a:r>
              <a:rPr lang="en-US" sz="2000" b="1" dirty="0" smtClean="0"/>
              <a:t>“A good speech is a good speech.”  </a:t>
            </a:r>
          </a:p>
          <a:p>
            <a:r>
              <a:rPr lang="en-US" sz="2000" b="1" dirty="0" smtClean="0"/>
              <a:t>Top 6 advance to Awards Round</a:t>
            </a:r>
          </a:p>
          <a:p>
            <a:endParaRPr lang="en-US" sz="2400" b="1" dirty="0"/>
          </a:p>
        </p:txBody>
      </p:sp>
    </p:spTree>
    <p:extLst>
      <p:ext uri="{BB962C8B-B14F-4D97-AF65-F5344CB8AC3E}">
        <p14:creationId xmlns:p14="http://schemas.microsoft.com/office/powerpoint/2010/main" val="311728375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209800" cy="1524000"/>
          </a:xfrm>
        </p:spPr>
        <p:txBody>
          <a:bodyPr/>
          <a:lstStyle/>
          <a:p>
            <a:r>
              <a:rPr lang="en-US" sz="2400" dirty="0" smtClean="0"/>
              <a:t>Annual Competition</a:t>
            </a:r>
            <a:br>
              <a:rPr lang="en-US" sz="2400" dirty="0" smtClean="0"/>
            </a:br>
            <a:r>
              <a:rPr lang="en-US" sz="2400" dirty="0"/>
              <a:t> </a:t>
            </a:r>
            <a:r>
              <a:rPr lang="en-US" sz="2400" dirty="0" smtClean="0"/>
              <a:t>since  2008   </a:t>
            </a:r>
            <a:endParaRPr lang="en-US" sz="2400" dirty="0"/>
          </a:p>
        </p:txBody>
      </p:sp>
      <p:sp>
        <p:nvSpPr>
          <p:cNvPr id="3" name="Text Placeholder 2"/>
          <p:cNvSpPr>
            <a:spLocks noGrp="1"/>
          </p:cNvSpPr>
          <p:nvPr>
            <p:ph type="body" idx="2"/>
          </p:nvPr>
        </p:nvSpPr>
        <p:spPr>
          <a:xfrm>
            <a:off x="381000" y="2362200"/>
            <a:ext cx="2362200" cy="4144963"/>
          </a:xfrm>
        </p:spPr>
        <p:txBody>
          <a:bodyPr>
            <a:normAutofit/>
          </a:bodyPr>
          <a:lstStyle/>
          <a:p>
            <a:endParaRPr lang="en-US" dirty="0" smtClean="0"/>
          </a:p>
          <a:p>
            <a:r>
              <a:rPr lang="en-US" b="1" dirty="0" smtClean="0"/>
              <a:t>Students of all abilities</a:t>
            </a:r>
          </a:p>
          <a:p>
            <a:r>
              <a:rPr lang="en-US" b="1" dirty="0" smtClean="0"/>
              <a:t>Scores consistent with department’s goal:  </a:t>
            </a:r>
          </a:p>
          <a:p>
            <a:r>
              <a:rPr lang="en-US" b="1" dirty="0" smtClean="0"/>
              <a:t> 80% of students will be assessed as competent</a:t>
            </a:r>
          </a:p>
          <a:p>
            <a:endParaRPr lang="en-US" dirty="0" smtClean="0"/>
          </a:p>
          <a:p>
            <a:endParaRPr lang="en-US" dirty="0" smtClean="0"/>
          </a:p>
          <a:p>
            <a:endParaRPr lang="en-US" dirty="0"/>
          </a:p>
          <a:p>
            <a:endParaRPr lang="en-US" dirty="0" smtClean="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3399517666"/>
              </p:ext>
            </p:extLst>
          </p:nvPr>
        </p:nvGraphicFramePr>
        <p:xfrm>
          <a:off x="3124200" y="762000"/>
          <a:ext cx="5638800" cy="5410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4433379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Awards Rou</a:t>
            </a:r>
            <a:r>
              <a:rPr lang="en-US" dirty="0" smtClean="0"/>
              <a:t>nd</a:t>
            </a:r>
            <a:endParaRPr lang="en-US" dirty="0"/>
          </a:p>
        </p:txBody>
      </p:sp>
      <p:sp>
        <p:nvSpPr>
          <p:cNvPr id="3" name="Text Placeholder 2"/>
          <p:cNvSpPr>
            <a:spLocks noGrp="1"/>
          </p:cNvSpPr>
          <p:nvPr>
            <p:ph type="body" idx="2"/>
          </p:nvPr>
        </p:nvSpPr>
        <p:spPr/>
        <p:txBody>
          <a:bodyPr>
            <a:normAutofit/>
          </a:bodyPr>
          <a:lstStyle/>
          <a:p>
            <a:r>
              <a:rPr lang="en-US" b="1" dirty="0" smtClean="0"/>
              <a:t>Top 6 finalists</a:t>
            </a:r>
            <a:br>
              <a:rPr lang="en-US" b="1" dirty="0" smtClean="0"/>
            </a:br>
            <a:r>
              <a:rPr lang="en-US" b="1" dirty="0" smtClean="0"/>
              <a:t>Scores 41 – 45</a:t>
            </a:r>
          </a:p>
          <a:p>
            <a:r>
              <a:rPr lang="en-US" b="1" dirty="0" smtClean="0"/>
              <a:t>Audience of faculty, administrators, fans </a:t>
            </a:r>
          </a:p>
          <a:p>
            <a:r>
              <a:rPr lang="en-US" sz="2400" b="1" dirty="0" smtClean="0"/>
              <a:t>Awards Ceremony</a:t>
            </a:r>
          </a:p>
          <a:p>
            <a:r>
              <a:rPr lang="en-US" sz="1800" b="1" dirty="0" smtClean="0"/>
              <a:t>$</a:t>
            </a:r>
            <a:r>
              <a:rPr lang="en-US" b="1" dirty="0" smtClean="0"/>
              <a:t>4000 in prizes</a:t>
            </a:r>
          </a:p>
          <a:p>
            <a:r>
              <a:rPr lang="en-US" b="1" dirty="0" smtClean="0"/>
              <a:t>Honorable Mention &amp; Special Merit</a:t>
            </a:r>
          </a:p>
          <a:p>
            <a:r>
              <a:rPr lang="en-US" b="1" dirty="0" smtClean="0"/>
              <a:t>All Students recognized</a:t>
            </a:r>
          </a:p>
        </p:txBody>
      </p:sp>
      <p:pic>
        <p:nvPicPr>
          <p:cNvPr id="5" name="Content Placeholder 4"/>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3276600" y="1447800"/>
            <a:ext cx="5638800" cy="3759200"/>
          </a:xfrm>
        </p:spPr>
      </p:pic>
    </p:spTree>
    <p:extLst>
      <p:ext uri="{BB962C8B-B14F-4D97-AF65-F5344CB8AC3E}">
        <p14:creationId xmlns:p14="http://schemas.microsoft.com/office/powerpoint/2010/main" val="183424658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399 students since 2008</a:t>
            </a:r>
            <a:endParaRPr lang="en-US" dirty="0"/>
          </a:p>
        </p:txBody>
      </p:sp>
      <p:sp>
        <p:nvSpPr>
          <p:cNvPr id="3" name="Text Placeholder 2"/>
          <p:cNvSpPr>
            <a:spLocks noGrp="1"/>
          </p:cNvSpPr>
          <p:nvPr>
            <p:ph type="body" sz="half" idx="3"/>
          </p:nvPr>
        </p:nvSpPr>
        <p:spPr/>
        <p:txBody>
          <a:bodyPr/>
          <a:lstStyle/>
          <a:p>
            <a:r>
              <a:rPr lang="en-US" dirty="0" smtClean="0"/>
              <a:t>69% responded to surveys</a:t>
            </a:r>
            <a:endParaRPr lang="en-US" dirty="0"/>
          </a:p>
        </p:txBody>
      </p:sp>
      <p:graphicFrame>
        <p:nvGraphicFramePr>
          <p:cNvPr id="7" name="Content Placeholder 6"/>
          <p:cNvGraphicFramePr>
            <a:graphicFrameLocks noGrp="1"/>
          </p:cNvGraphicFramePr>
          <p:nvPr>
            <p:ph sz="quarter" idx="2"/>
            <p:extLst>
              <p:ext uri="{D42A27DB-BD31-4B8C-83A1-F6EECF244321}">
                <p14:modId xmlns:p14="http://schemas.microsoft.com/office/powerpoint/2010/main" val="3777716804"/>
              </p:ext>
            </p:extLst>
          </p:nvPr>
        </p:nvGraphicFramePr>
        <p:xfrm>
          <a:off x="304800" y="2590800"/>
          <a:ext cx="4041775" cy="38179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7"/>
          <p:cNvGraphicFramePr>
            <a:graphicFrameLocks noGrp="1"/>
          </p:cNvGraphicFramePr>
          <p:nvPr>
            <p:ph sz="quarter" idx="4"/>
            <p:extLst>
              <p:ext uri="{D42A27DB-BD31-4B8C-83A1-F6EECF244321}">
                <p14:modId xmlns:p14="http://schemas.microsoft.com/office/powerpoint/2010/main" val="1751503767"/>
              </p:ext>
            </p:extLst>
          </p:nvPr>
        </p:nvGraphicFramePr>
        <p:xfrm>
          <a:off x="4724400" y="2514600"/>
          <a:ext cx="4038600" cy="3821112"/>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5"/>
          <p:cNvSpPr>
            <a:spLocks noGrp="1"/>
          </p:cNvSpPr>
          <p:nvPr>
            <p:ph type="title"/>
          </p:nvPr>
        </p:nvSpPr>
        <p:spPr/>
        <p:txBody>
          <a:bodyPr/>
          <a:lstStyle/>
          <a:p>
            <a:r>
              <a:rPr lang="en-US" b="1" dirty="0" smtClean="0"/>
              <a:t>STUDENT SURVEY RESULTS</a:t>
            </a:r>
            <a:endParaRPr lang="en-US" b="1" dirty="0"/>
          </a:p>
        </p:txBody>
      </p:sp>
    </p:spTree>
    <p:extLst>
      <p:ext uri="{BB962C8B-B14F-4D97-AF65-F5344CB8AC3E}">
        <p14:creationId xmlns:p14="http://schemas.microsoft.com/office/powerpoint/2010/main" val="112704098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178 Judges, 88% Survey Response</a:t>
            </a:r>
            <a:endParaRPr lang="en-US" dirty="0"/>
          </a:p>
        </p:txBody>
      </p:sp>
      <p:sp>
        <p:nvSpPr>
          <p:cNvPr id="3" name="Text Placeholder 2"/>
          <p:cNvSpPr>
            <a:spLocks noGrp="1"/>
          </p:cNvSpPr>
          <p:nvPr>
            <p:ph type="body" sz="half" idx="3"/>
          </p:nvPr>
        </p:nvSpPr>
        <p:spPr/>
        <p:txBody>
          <a:bodyPr/>
          <a:lstStyle/>
          <a:p>
            <a:r>
              <a:rPr lang="en-US" dirty="0" smtClean="0"/>
              <a:t>22 Departments, Administration </a:t>
            </a:r>
            <a:endParaRPr lang="en-US" dirty="0"/>
          </a:p>
        </p:txBody>
      </p:sp>
      <p:graphicFrame>
        <p:nvGraphicFramePr>
          <p:cNvPr id="7" name="Content Placeholder 6"/>
          <p:cNvGraphicFramePr>
            <a:graphicFrameLocks noGrp="1"/>
          </p:cNvGraphicFramePr>
          <p:nvPr>
            <p:ph sz="quarter" idx="2"/>
            <p:extLst>
              <p:ext uri="{D42A27DB-BD31-4B8C-83A1-F6EECF244321}">
                <p14:modId xmlns:p14="http://schemas.microsoft.com/office/powerpoint/2010/main" val="2486975090"/>
              </p:ext>
            </p:extLst>
          </p:nvPr>
        </p:nvGraphicFramePr>
        <p:xfrm>
          <a:off x="301625" y="2471738"/>
          <a:ext cx="4041775" cy="38179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7"/>
          <p:cNvGraphicFramePr>
            <a:graphicFrameLocks noGrp="1"/>
          </p:cNvGraphicFramePr>
          <p:nvPr>
            <p:ph sz="quarter" idx="4"/>
            <p:extLst>
              <p:ext uri="{D42A27DB-BD31-4B8C-83A1-F6EECF244321}">
                <p14:modId xmlns:p14="http://schemas.microsoft.com/office/powerpoint/2010/main" val="550668374"/>
              </p:ext>
            </p:extLst>
          </p:nvPr>
        </p:nvGraphicFramePr>
        <p:xfrm>
          <a:off x="4495800" y="2514600"/>
          <a:ext cx="4495800" cy="4049712"/>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5"/>
          <p:cNvSpPr>
            <a:spLocks noGrp="1"/>
          </p:cNvSpPr>
          <p:nvPr>
            <p:ph type="title"/>
          </p:nvPr>
        </p:nvSpPr>
        <p:spPr/>
        <p:txBody>
          <a:bodyPr>
            <a:normAutofit/>
          </a:bodyPr>
          <a:lstStyle/>
          <a:p>
            <a:r>
              <a:rPr lang="en-US" b="1" dirty="0" smtClean="0"/>
              <a:t>Judges Survey Results, 2008 - 2014</a:t>
            </a:r>
            <a:endParaRPr lang="en-US" b="1" dirty="0"/>
          </a:p>
        </p:txBody>
      </p:sp>
    </p:spTree>
    <p:extLst>
      <p:ext uri="{BB962C8B-B14F-4D97-AF65-F5344CB8AC3E}">
        <p14:creationId xmlns:p14="http://schemas.microsoft.com/office/powerpoint/2010/main" val="99872537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943" y="914400"/>
            <a:ext cx="2362200" cy="1676400"/>
          </a:xfrm>
        </p:spPr>
        <p:txBody>
          <a:bodyPr/>
          <a:lstStyle/>
          <a:p>
            <a:r>
              <a:rPr lang="en-US" sz="2400" dirty="0" smtClean="0"/>
              <a:t>JUDGES SURVEY </a:t>
            </a:r>
            <a:br>
              <a:rPr lang="en-US" sz="2400" dirty="0" smtClean="0"/>
            </a:br>
            <a:r>
              <a:rPr lang="en-US" sz="2400" dirty="0" smtClean="0"/>
              <a:t>2013 - 2014</a:t>
            </a:r>
            <a:endParaRPr lang="en-US" sz="2400" dirty="0"/>
          </a:p>
        </p:txBody>
      </p:sp>
      <p:sp>
        <p:nvSpPr>
          <p:cNvPr id="3" name="Text Placeholder 2"/>
          <p:cNvSpPr>
            <a:spLocks noGrp="1"/>
          </p:cNvSpPr>
          <p:nvPr>
            <p:ph type="body" idx="2"/>
          </p:nvPr>
        </p:nvSpPr>
        <p:spPr/>
        <p:txBody>
          <a:bodyPr/>
          <a:lstStyle/>
          <a:p>
            <a:endParaRPr lang="en-US" dirty="0" smtClean="0"/>
          </a:p>
          <a:p>
            <a:endParaRPr lang="en-US" dirty="0" smtClean="0"/>
          </a:p>
          <a:p>
            <a:endParaRPr lang="en-US" dirty="0"/>
          </a:p>
          <a:p>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181333291"/>
              </p:ext>
            </p:extLst>
          </p:nvPr>
        </p:nvGraphicFramePr>
        <p:xfrm>
          <a:off x="3276600" y="762000"/>
          <a:ext cx="5638800" cy="5410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5022136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Transfer of Learning</a:t>
            </a:r>
            <a:br>
              <a:rPr lang="en-US" dirty="0" smtClean="0"/>
            </a:br>
            <a:endParaRPr lang="en-US" dirty="0"/>
          </a:p>
        </p:txBody>
      </p:sp>
      <p:sp>
        <p:nvSpPr>
          <p:cNvPr id="3" name="Text Placeholder 2"/>
          <p:cNvSpPr>
            <a:spLocks noGrp="1"/>
          </p:cNvSpPr>
          <p:nvPr>
            <p:ph type="body" idx="2"/>
          </p:nvPr>
        </p:nvSpPr>
        <p:spPr/>
        <p:txBody>
          <a:bodyPr>
            <a:normAutofit lnSpcReduction="10000"/>
          </a:bodyPr>
          <a:lstStyle/>
          <a:p>
            <a:r>
              <a:rPr lang="en-US" b="1" dirty="0" smtClean="0"/>
              <a:t>Academic co-curricular participation is thought to  support students’ transferring their skills and knowledge to different environments</a:t>
            </a:r>
          </a:p>
          <a:p>
            <a:endParaRPr lang="en-US" dirty="0"/>
          </a:p>
          <a:p>
            <a:r>
              <a:rPr lang="en-US" dirty="0" err="1" smtClean="0"/>
              <a:t>Rosefsky</a:t>
            </a:r>
            <a:r>
              <a:rPr lang="en-US" dirty="0" smtClean="0"/>
              <a:t> </a:t>
            </a:r>
            <a:r>
              <a:rPr lang="en-US" dirty="0" err="1"/>
              <a:t>Saavedra</a:t>
            </a:r>
            <a:r>
              <a:rPr lang="en-US" dirty="0"/>
              <a:t>, </a:t>
            </a:r>
            <a:r>
              <a:rPr lang="en-US" dirty="0" smtClean="0"/>
              <a:t>Anna, </a:t>
            </a:r>
            <a:r>
              <a:rPr lang="en-US" dirty="0" err="1" smtClean="0"/>
              <a:t>Opfer</a:t>
            </a:r>
            <a:r>
              <a:rPr lang="en-US" dirty="0"/>
              <a:t>, V. </a:t>
            </a:r>
            <a:r>
              <a:rPr lang="en-US" dirty="0" smtClean="0"/>
              <a:t>Darleen. Phi </a:t>
            </a:r>
            <a:r>
              <a:rPr lang="en-US" dirty="0"/>
              <a:t>Delta </a:t>
            </a:r>
            <a:r>
              <a:rPr lang="en-US" dirty="0" err="1"/>
              <a:t>Kappan</a:t>
            </a:r>
            <a:r>
              <a:rPr lang="en-US" dirty="0"/>
              <a:t>.  Oct 2012, Vol. 94 Issue </a:t>
            </a:r>
            <a:r>
              <a:rPr lang="en-US" dirty="0" smtClean="0"/>
              <a:t>2 .</a:t>
            </a:r>
            <a:endParaRPr lang="en-US" dirty="0"/>
          </a:p>
          <a:p>
            <a:endParaRPr lang="en-US" dirty="0" smtClean="0"/>
          </a:p>
        </p:txBody>
      </p:sp>
      <p:sp>
        <p:nvSpPr>
          <p:cNvPr id="4" name="Content Placeholder 3"/>
          <p:cNvSpPr>
            <a:spLocks noGrp="1"/>
          </p:cNvSpPr>
          <p:nvPr>
            <p:ph sz="quarter" idx="1"/>
          </p:nvPr>
        </p:nvSpPr>
        <p:spPr/>
        <p:txBody>
          <a:bodyPr>
            <a:normAutofit fontScale="92500"/>
          </a:bodyPr>
          <a:lstStyle/>
          <a:p>
            <a:pPr marL="0" indent="0">
              <a:buNone/>
            </a:pPr>
            <a:r>
              <a:rPr lang="en-US" dirty="0" smtClean="0"/>
              <a:t>“Learning 21</a:t>
            </a:r>
            <a:r>
              <a:rPr lang="en-US" baseline="30000" dirty="0" smtClean="0"/>
              <a:t>st</a:t>
            </a:r>
            <a:r>
              <a:rPr lang="en-US" dirty="0" smtClean="0"/>
              <a:t> Century skills requires 21</a:t>
            </a:r>
            <a:r>
              <a:rPr lang="en-US" baseline="30000" dirty="0" smtClean="0"/>
              <a:t>st</a:t>
            </a:r>
            <a:r>
              <a:rPr lang="en-US" dirty="0" smtClean="0"/>
              <a:t> Century Teaching” (</a:t>
            </a:r>
            <a:r>
              <a:rPr lang="en-US" dirty="0" err="1" smtClean="0"/>
              <a:t>Rosefsky</a:t>
            </a:r>
            <a:r>
              <a:rPr lang="en-US" dirty="0" smtClean="0"/>
              <a:t>)</a:t>
            </a:r>
          </a:p>
          <a:p>
            <a:endParaRPr lang="en-US" dirty="0"/>
          </a:p>
          <a:p>
            <a:r>
              <a:rPr lang="en-US" dirty="0" smtClean="0"/>
              <a:t>Benefits of Co-Curricular participation</a:t>
            </a:r>
          </a:p>
          <a:p>
            <a:pPr lvl="1"/>
            <a:r>
              <a:rPr lang="en-US" dirty="0" smtClean="0"/>
              <a:t>Can encourage learning transfer to different environments when coupled with examples (Billings)</a:t>
            </a:r>
          </a:p>
          <a:p>
            <a:pPr lvl="1"/>
            <a:endParaRPr lang="en-US" dirty="0"/>
          </a:p>
          <a:p>
            <a:pPr lvl="1"/>
            <a:r>
              <a:rPr lang="en-US" dirty="0" smtClean="0"/>
              <a:t>Has been shown to lead to an increase in students’ moral reasoning (Mayhew)</a:t>
            </a:r>
          </a:p>
          <a:p>
            <a:pPr lvl="1"/>
            <a:endParaRPr lang="en-US" dirty="0"/>
          </a:p>
          <a:p>
            <a:pPr lvl="1"/>
            <a:r>
              <a:rPr lang="en-US" dirty="0" smtClean="0"/>
              <a:t>Was cited as one factor contributing to a decrease in attrition (Maher)</a:t>
            </a:r>
            <a:endParaRPr lang="en-US" dirty="0"/>
          </a:p>
        </p:txBody>
      </p:sp>
    </p:spTree>
    <p:extLst>
      <p:ext uri="{BB962C8B-B14F-4D97-AF65-F5344CB8AC3E}">
        <p14:creationId xmlns:p14="http://schemas.microsoft.com/office/powerpoint/2010/main" val="151306046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LEARNING OUTCOMES</a:t>
            </a:r>
            <a:endParaRPr lang="en-US" dirty="0"/>
          </a:p>
        </p:txBody>
      </p:sp>
      <p:sp>
        <p:nvSpPr>
          <p:cNvPr id="3" name="Text Placeholder 2"/>
          <p:cNvSpPr>
            <a:spLocks noGrp="1"/>
          </p:cNvSpPr>
          <p:nvPr>
            <p:ph type="body" idx="2"/>
          </p:nvPr>
        </p:nvSpPr>
        <p:spPr/>
        <p:txBody>
          <a:bodyPr>
            <a:normAutofit fontScale="85000" lnSpcReduction="20000"/>
          </a:bodyPr>
          <a:lstStyle/>
          <a:p>
            <a:r>
              <a:rPr lang="en-US" b="1" dirty="0" smtClean="0"/>
              <a:t>Knowledge of human cultures, physical &amp; natural world:  big questions</a:t>
            </a:r>
          </a:p>
          <a:p>
            <a:r>
              <a:rPr lang="en-US" b="1" dirty="0" smtClean="0"/>
              <a:t>Intellectual and Practical Skills:</a:t>
            </a:r>
            <a:br>
              <a:rPr lang="en-US" b="1" dirty="0" smtClean="0"/>
            </a:br>
            <a:r>
              <a:rPr lang="en-US" b="1" dirty="0" smtClean="0"/>
              <a:t>     Inquiry &amp; analysis</a:t>
            </a:r>
            <a:br>
              <a:rPr lang="en-US" b="1" dirty="0" smtClean="0"/>
            </a:br>
            <a:r>
              <a:rPr lang="en-US" b="1" dirty="0" smtClean="0"/>
              <a:t>     Critical, creative </a:t>
            </a:r>
            <a:br>
              <a:rPr lang="en-US" b="1" dirty="0" smtClean="0"/>
            </a:br>
            <a:r>
              <a:rPr lang="en-US" b="1" dirty="0" smtClean="0"/>
              <a:t>     thinking</a:t>
            </a:r>
            <a:br>
              <a:rPr lang="en-US" b="1" dirty="0" smtClean="0"/>
            </a:br>
            <a:r>
              <a:rPr lang="en-US" b="1" dirty="0" smtClean="0"/>
              <a:t>     Written, Oral skills</a:t>
            </a:r>
            <a:br>
              <a:rPr lang="en-US" b="1" dirty="0" smtClean="0"/>
            </a:br>
            <a:r>
              <a:rPr lang="en-US" b="1" dirty="0" smtClean="0"/>
              <a:t>     Teamwork</a:t>
            </a:r>
          </a:p>
          <a:p>
            <a:r>
              <a:rPr lang="en-US" b="1" dirty="0" smtClean="0"/>
              <a:t>Personal and Social Responsibility: </a:t>
            </a:r>
            <a:br>
              <a:rPr lang="en-US" b="1" dirty="0" smtClean="0"/>
            </a:br>
            <a:r>
              <a:rPr lang="en-US" b="1" dirty="0" smtClean="0"/>
              <a:t>     Civic knowledge</a:t>
            </a:r>
            <a:br>
              <a:rPr lang="en-US" b="1" dirty="0" smtClean="0"/>
            </a:br>
            <a:r>
              <a:rPr lang="en-US" b="1" dirty="0" smtClean="0"/>
              <a:t>     Intercultural</a:t>
            </a:r>
            <a:br>
              <a:rPr lang="en-US" b="1" dirty="0" smtClean="0"/>
            </a:br>
            <a:r>
              <a:rPr lang="en-US" b="1" dirty="0" smtClean="0"/>
              <a:t>     Ethical reasoning</a:t>
            </a:r>
          </a:p>
          <a:p>
            <a:r>
              <a:rPr lang="en-US" b="1" dirty="0" smtClean="0"/>
              <a:t>Integrative and Applied Learning: </a:t>
            </a:r>
            <a:br>
              <a:rPr lang="en-US" b="1" dirty="0" smtClean="0"/>
            </a:br>
            <a:r>
              <a:rPr lang="en-US" b="1" dirty="0" smtClean="0"/>
              <a:t>     Synthesis</a:t>
            </a:r>
          </a:p>
          <a:p>
            <a:endParaRPr lang="en-US" dirty="0" smtClean="0"/>
          </a:p>
          <a:p>
            <a:endParaRPr lang="en-US" dirty="0"/>
          </a:p>
        </p:txBody>
      </p:sp>
      <p:sp>
        <p:nvSpPr>
          <p:cNvPr id="4" name="Content Placeholder 3"/>
          <p:cNvSpPr>
            <a:spLocks noGrp="1"/>
          </p:cNvSpPr>
          <p:nvPr>
            <p:ph sz="quarter" idx="1"/>
          </p:nvPr>
        </p:nvSpPr>
        <p:spPr/>
        <p:txBody>
          <a:bodyPr>
            <a:normAutofit lnSpcReduction="10000"/>
          </a:bodyPr>
          <a:lstStyle/>
          <a:p>
            <a:pPr marL="0" indent="0">
              <a:buNone/>
            </a:pPr>
            <a:r>
              <a:rPr lang="en-US" dirty="0" smtClean="0"/>
              <a:t>ACADEMIC CO-CURRICULAR ACTIVITIES</a:t>
            </a:r>
          </a:p>
          <a:p>
            <a:pPr marL="0" indent="0">
              <a:buNone/>
            </a:pPr>
            <a:endParaRPr lang="en-US" dirty="0" smtClean="0"/>
          </a:p>
          <a:p>
            <a:r>
              <a:rPr lang="en-US" dirty="0" smtClean="0"/>
              <a:t>Newspaper</a:t>
            </a:r>
          </a:p>
          <a:p>
            <a:endParaRPr lang="en-US" dirty="0"/>
          </a:p>
          <a:p>
            <a:r>
              <a:rPr lang="en-US" dirty="0" smtClean="0"/>
              <a:t>Model United Nations Club</a:t>
            </a:r>
          </a:p>
          <a:p>
            <a:endParaRPr lang="en-US" dirty="0" smtClean="0"/>
          </a:p>
          <a:p>
            <a:r>
              <a:rPr lang="en-US" dirty="0" smtClean="0"/>
              <a:t>Literary Magazine, Conference</a:t>
            </a:r>
          </a:p>
          <a:p>
            <a:endParaRPr lang="en-US" dirty="0" smtClean="0"/>
          </a:p>
          <a:p>
            <a:r>
              <a:rPr lang="en-US" dirty="0" smtClean="0"/>
              <a:t>Service Learning projects</a:t>
            </a:r>
          </a:p>
          <a:p>
            <a:endParaRPr lang="en-US" dirty="0" smtClean="0"/>
          </a:p>
          <a:p>
            <a:r>
              <a:rPr lang="en-US" dirty="0" smtClean="0"/>
              <a:t>Honors Colloquia</a:t>
            </a:r>
          </a:p>
          <a:p>
            <a:endParaRPr lang="en-US" dirty="0" smtClean="0"/>
          </a:p>
          <a:p>
            <a:endParaRPr lang="en-US" dirty="0" smtClean="0"/>
          </a:p>
          <a:p>
            <a:endParaRPr lang="en-US" dirty="0"/>
          </a:p>
        </p:txBody>
      </p:sp>
    </p:spTree>
    <p:extLst>
      <p:ext uri="{BB962C8B-B14F-4D97-AF65-F5344CB8AC3E}">
        <p14:creationId xmlns:p14="http://schemas.microsoft.com/office/powerpoint/2010/main" val="54959032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1524000"/>
            <a:ext cx="4113340" cy="732974"/>
          </a:xfrm>
        </p:spPr>
        <p:txBody>
          <a:bodyPr/>
          <a:lstStyle/>
          <a:p>
            <a:r>
              <a:rPr lang="en-US" dirty="0" smtClean="0"/>
              <a:t>	STUDENTS</a:t>
            </a:r>
            <a:endParaRPr lang="en-US" dirty="0"/>
          </a:p>
        </p:txBody>
      </p:sp>
      <p:sp>
        <p:nvSpPr>
          <p:cNvPr id="3" name="Text Placeholder 2"/>
          <p:cNvSpPr>
            <a:spLocks noGrp="1"/>
          </p:cNvSpPr>
          <p:nvPr>
            <p:ph type="body" sz="half" idx="3"/>
          </p:nvPr>
        </p:nvSpPr>
        <p:spPr/>
        <p:txBody>
          <a:bodyPr/>
          <a:lstStyle/>
          <a:p>
            <a:pPr algn="ctr"/>
            <a:r>
              <a:rPr lang="en-US" dirty="0" smtClean="0"/>
              <a:t>FACULTY</a:t>
            </a:r>
            <a:endParaRPr lang="en-US" dirty="0"/>
          </a:p>
        </p:txBody>
      </p:sp>
      <p:sp>
        <p:nvSpPr>
          <p:cNvPr id="4" name="Content Placeholder 3"/>
          <p:cNvSpPr>
            <a:spLocks noGrp="1"/>
          </p:cNvSpPr>
          <p:nvPr>
            <p:ph sz="quarter" idx="2"/>
          </p:nvPr>
        </p:nvSpPr>
        <p:spPr/>
        <p:txBody>
          <a:bodyPr>
            <a:normAutofit/>
          </a:bodyPr>
          <a:lstStyle/>
          <a:p>
            <a:r>
              <a:rPr lang="en-US" dirty="0" smtClean="0"/>
              <a:t>Voluntary	</a:t>
            </a:r>
          </a:p>
          <a:p>
            <a:r>
              <a:rPr lang="en-US" dirty="0" smtClean="0"/>
              <a:t>Inconsistent participation</a:t>
            </a:r>
          </a:p>
          <a:p>
            <a:r>
              <a:rPr lang="en-US" dirty="0" smtClean="0"/>
              <a:t>Goal is to enjoy</a:t>
            </a:r>
          </a:p>
          <a:p>
            <a:r>
              <a:rPr lang="en-US" dirty="0" smtClean="0"/>
              <a:t>May not agree to assessment </a:t>
            </a:r>
          </a:p>
          <a:p>
            <a:pPr marL="0" indent="0">
              <a:buNone/>
            </a:pPr>
            <a:r>
              <a:rPr lang="en-US" dirty="0" smtClean="0"/>
              <a:t>	</a:t>
            </a:r>
            <a:endParaRPr lang="en-US" dirty="0"/>
          </a:p>
        </p:txBody>
      </p:sp>
      <p:sp>
        <p:nvSpPr>
          <p:cNvPr id="5" name="Content Placeholder 4"/>
          <p:cNvSpPr>
            <a:spLocks noGrp="1"/>
          </p:cNvSpPr>
          <p:nvPr>
            <p:ph sz="quarter" idx="4"/>
          </p:nvPr>
        </p:nvSpPr>
        <p:spPr/>
        <p:txBody>
          <a:bodyPr>
            <a:normAutofit fontScale="92500" lnSpcReduction="10000"/>
          </a:bodyPr>
          <a:lstStyle/>
          <a:p>
            <a:r>
              <a:rPr lang="en-US" dirty="0" smtClean="0"/>
              <a:t>Develop assessment process, find rubric</a:t>
            </a:r>
          </a:p>
          <a:p>
            <a:r>
              <a:rPr lang="en-US" dirty="0" smtClean="0"/>
              <a:t>Apply consistently</a:t>
            </a:r>
          </a:p>
          <a:p>
            <a:r>
              <a:rPr lang="en-US" dirty="0" smtClean="0"/>
              <a:t>Assure confidentiality</a:t>
            </a:r>
          </a:p>
          <a:p>
            <a:r>
              <a:rPr lang="en-US" dirty="0" smtClean="0"/>
              <a:t>Track down students</a:t>
            </a:r>
          </a:p>
          <a:p>
            <a:r>
              <a:rPr lang="en-US" dirty="0" smtClean="0"/>
              <a:t>Not part of advisors’ responsibilities</a:t>
            </a:r>
          </a:p>
          <a:p>
            <a:r>
              <a:rPr lang="en-US" dirty="0" smtClean="0"/>
              <a:t>Voluntary</a:t>
            </a:r>
            <a:endParaRPr lang="en-US" dirty="0"/>
          </a:p>
          <a:p>
            <a:r>
              <a:rPr lang="en-US" dirty="0"/>
              <a:t>Uncompensated</a:t>
            </a:r>
          </a:p>
          <a:p>
            <a:endParaRPr lang="en-US" dirty="0"/>
          </a:p>
        </p:txBody>
      </p:sp>
      <p:sp>
        <p:nvSpPr>
          <p:cNvPr id="6" name="Title 5"/>
          <p:cNvSpPr>
            <a:spLocks noGrp="1"/>
          </p:cNvSpPr>
          <p:nvPr>
            <p:ph type="title"/>
          </p:nvPr>
        </p:nvSpPr>
        <p:spPr/>
        <p:txBody>
          <a:bodyPr>
            <a:normAutofit fontScale="90000"/>
          </a:bodyPr>
          <a:lstStyle/>
          <a:p>
            <a:r>
              <a:rPr lang="en-US" b="1" dirty="0" smtClean="0"/>
              <a:t>Challenges of Co-Curricular Assessment</a:t>
            </a:r>
            <a:endParaRPr lang="en-US" b="1" dirty="0"/>
          </a:p>
        </p:txBody>
      </p:sp>
    </p:spTree>
    <p:extLst>
      <p:ext uri="{BB962C8B-B14F-4D97-AF65-F5344CB8AC3E}">
        <p14:creationId xmlns:p14="http://schemas.microsoft.com/office/powerpoint/2010/main" val="323287979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95" y="0"/>
            <a:ext cx="5385829" cy="4581845"/>
          </a:xfrm>
          <a:prstGeom prst="rect">
            <a:avLst/>
          </a:prstGeom>
        </p:spPr>
      </p:pic>
      <p:pic>
        <p:nvPicPr>
          <p:cNvPr id="7" name="Picture 6" descr="Untitled starbuck.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0053" y="2819776"/>
            <a:ext cx="6113947" cy="4038224"/>
          </a:xfrm>
          <a:prstGeom prst="rect">
            <a:avLst/>
          </a:prstGeom>
        </p:spPr>
      </p:pic>
    </p:spTree>
    <p:extLst>
      <p:ext uri="{BB962C8B-B14F-4D97-AF65-F5344CB8AC3E}">
        <p14:creationId xmlns:p14="http://schemas.microsoft.com/office/powerpoint/2010/main" val="190771966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B2B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74262" y="1822180"/>
            <a:ext cx="7123042" cy="2334053"/>
          </a:xfrm>
        </p:spPr>
        <p:txBody>
          <a:bodyPr>
            <a:noAutofit/>
          </a:bodyPr>
          <a:lstStyle/>
          <a:p>
            <a:pPr algn="r"/>
            <a:r>
              <a:rPr lang="en-US" dirty="0">
                <a:solidFill>
                  <a:srgbClr val="FCCF1E"/>
                </a:solidFill>
              </a:rPr>
              <a:t>Have You Hugged Your Assessment Professional Today?</a:t>
            </a:r>
          </a:p>
        </p:txBody>
      </p:sp>
      <p:sp>
        <p:nvSpPr>
          <p:cNvPr id="3" name="Subtitle 2"/>
          <p:cNvSpPr>
            <a:spLocks noGrp="1"/>
          </p:cNvSpPr>
          <p:nvPr>
            <p:ph type="subTitle" idx="1"/>
          </p:nvPr>
        </p:nvSpPr>
        <p:spPr>
          <a:xfrm>
            <a:off x="574262" y="4078919"/>
            <a:ext cx="7123041" cy="2028130"/>
          </a:xfrm>
        </p:spPr>
        <p:txBody>
          <a:bodyPr>
            <a:normAutofit fontScale="47500" lnSpcReduction="20000"/>
          </a:bodyPr>
          <a:lstStyle/>
          <a:p>
            <a:pPr algn="r"/>
            <a:r>
              <a:rPr lang="en-US" sz="8400" dirty="0" smtClean="0">
                <a:solidFill>
                  <a:schemeClr val="bg1"/>
                </a:solidFill>
              </a:rPr>
              <a:t>JEFF BONFIELD</a:t>
            </a:r>
          </a:p>
          <a:p>
            <a:pPr algn="r"/>
            <a:r>
              <a:rPr lang="en-US" sz="5300" dirty="0" smtClean="0">
                <a:solidFill>
                  <a:schemeClr val="bg1"/>
                </a:solidFill>
              </a:rPr>
              <a:t>Director </a:t>
            </a:r>
            <a:r>
              <a:rPr lang="en-US" sz="5300" dirty="0">
                <a:solidFill>
                  <a:schemeClr val="bg1"/>
                </a:solidFill>
              </a:rPr>
              <a:t>of Assessment Operations</a:t>
            </a:r>
          </a:p>
          <a:p>
            <a:pPr algn="r"/>
            <a:r>
              <a:rPr lang="en-US" sz="5300" dirty="0">
                <a:solidFill>
                  <a:schemeClr val="bg1"/>
                </a:solidFill>
              </a:rPr>
              <a:t>Office of Institutional Research, Assessment </a:t>
            </a:r>
            <a:r>
              <a:rPr lang="en-US" sz="5300" dirty="0" smtClean="0">
                <a:solidFill>
                  <a:schemeClr val="bg1"/>
                </a:solidFill>
              </a:rPr>
              <a:t>&amp; Evaluation</a:t>
            </a:r>
            <a:endParaRPr lang="en-US" sz="5300" dirty="0">
              <a:solidFill>
                <a:schemeClr val="bg1"/>
              </a:solidFill>
            </a:endParaRPr>
          </a:p>
          <a:p>
            <a:pPr algn="r"/>
            <a:r>
              <a:rPr lang="en-US" sz="5300" dirty="0">
                <a:solidFill>
                  <a:schemeClr val="bg1"/>
                </a:solidFill>
              </a:rPr>
              <a:t>Drexel University</a:t>
            </a:r>
          </a:p>
        </p:txBody>
      </p:sp>
      <p:sp>
        <p:nvSpPr>
          <p:cNvPr id="5" name="Rectangle 4"/>
          <p:cNvSpPr/>
          <p:nvPr/>
        </p:nvSpPr>
        <p:spPr>
          <a:xfrm>
            <a:off x="8097848" y="0"/>
            <a:ext cx="1046152" cy="6947558"/>
          </a:xfrm>
          <a:prstGeom prst="rect">
            <a:avLst/>
          </a:prstGeom>
          <a:solidFill>
            <a:srgbClr val="FCCF1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16200000">
            <a:off x="5386385" y="3225504"/>
            <a:ext cx="6356404" cy="523220"/>
          </a:xfrm>
          <a:prstGeom prst="rect">
            <a:avLst/>
          </a:prstGeom>
          <a:noFill/>
        </p:spPr>
        <p:txBody>
          <a:bodyPr wrap="square" rtlCol="0">
            <a:spAutoFit/>
          </a:bodyPr>
          <a:lstStyle/>
          <a:p>
            <a:pPr algn="r"/>
            <a:r>
              <a:rPr lang="en-US" sz="1400" dirty="0">
                <a:solidFill>
                  <a:srgbClr val="FFFFFF"/>
                </a:solidFill>
              </a:rPr>
              <a:t>2014 ASSESSMENT CONFERENCE </a:t>
            </a:r>
            <a:endParaRPr lang="en-US" sz="1400" dirty="0" smtClean="0">
              <a:solidFill>
                <a:srgbClr val="FFFFFF"/>
              </a:solidFill>
            </a:endParaRPr>
          </a:p>
          <a:p>
            <a:pPr algn="r"/>
            <a:r>
              <a:rPr lang="en-US" sz="1400" b="1" dirty="0" smtClean="0">
                <a:solidFill>
                  <a:srgbClr val="FFFFFF"/>
                </a:solidFill>
              </a:rPr>
              <a:t>MYTHS &amp; MOVEMENTS - </a:t>
            </a:r>
            <a:r>
              <a:rPr lang="en-US" sz="1400" dirty="0" smtClean="0">
                <a:solidFill>
                  <a:srgbClr val="FFFFFF"/>
                </a:solidFill>
              </a:rPr>
              <a:t>REIMAGINING HIGHER EDUCATION ASSESSMENT</a:t>
            </a:r>
            <a:endParaRPr lang="en-US" sz="1400" dirty="0">
              <a:solidFill>
                <a:srgbClr val="FFFFFF"/>
              </a:solidFill>
            </a:endParaRPr>
          </a:p>
        </p:txBody>
      </p:sp>
      <p:pic>
        <p:nvPicPr>
          <p:cNvPr id="7" name="Picture 6" descr="Dragon_White.psd"/>
          <p:cNvPicPr>
            <a:picLocks noChangeAspect="1"/>
          </p:cNvPicPr>
          <p:nvPr/>
        </p:nvPicPr>
        <p:blipFill>
          <a:blip r:embed="rId2">
            <a:alphaModFix amt="24000"/>
            <a:extLst>
              <a:ext uri="{28A0092B-C50C-407E-A947-70E740481C1C}">
                <a14:useLocalDpi xmlns:a14="http://schemas.microsoft.com/office/drawing/2010/main" val="0"/>
              </a:ext>
            </a:extLst>
          </a:blip>
          <a:stretch>
            <a:fillRect/>
          </a:stretch>
        </p:blipFill>
        <p:spPr>
          <a:xfrm>
            <a:off x="-4483618" y="844515"/>
            <a:ext cx="8293618" cy="6103043"/>
          </a:xfrm>
          <a:prstGeom prst="rect">
            <a:avLst/>
          </a:prstGeom>
        </p:spPr>
      </p:pic>
    </p:spTree>
    <p:extLst>
      <p:ext uri="{BB962C8B-B14F-4D97-AF65-F5344CB8AC3E}">
        <p14:creationId xmlns:p14="http://schemas.microsoft.com/office/powerpoint/2010/main" val="125106528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91200" y="3124200"/>
            <a:ext cx="2286000" cy="3050742"/>
          </a:xfrm>
        </p:spPr>
      </p:pic>
      <p:sp>
        <p:nvSpPr>
          <p:cNvPr id="5" name="TextBox 4"/>
          <p:cNvSpPr txBox="1"/>
          <p:nvPr/>
        </p:nvSpPr>
        <p:spPr>
          <a:xfrm>
            <a:off x="838200" y="2057400"/>
            <a:ext cx="5943600" cy="2554545"/>
          </a:xfrm>
          <a:prstGeom prst="rect">
            <a:avLst/>
          </a:prstGeom>
          <a:noFill/>
        </p:spPr>
        <p:txBody>
          <a:bodyPr wrap="square" rtlCol="0">
            <a:spAutoFit/>
          </a:bodyPr>
          <a:lstStyle/>
          <a:p>
            <a:pPr defTabSz="914400"/>
            <a:r>
              <a:rPr lang="en-US" sz="4000" spc="-150" dirty="0" smtClean="0">
                <a:solidFill>
                  <a:prstClr val="black"/>
                </a:solidFill>
                <a:latin typeface="Mongolian Baiti" panose="03000500000000000000" pitchFamily="66" charset="0"/>
                <a:cs typeface="Mongolian Baiti" panose="03000500000000000000" pitchFamily="66" charset="0"/>
              </a:rPr>
              <a:t>What does </a:t>
            </a:r>
          </a:p>
          <a:p>
            <a:pPr defTabSz="914400"/>
            <a:r>
              <a:rPr lang="en-US" sz="4000" spc="-150" dirty="0" smtClean="0">
                <a:solidFill>
                  <a:prstClr val="black"/>
                </a:solidFill>
                <a:latin typeface="Mongolian Baiti" panose="03000500000000000000" pitchFamily="66" charset="0"/>
                <a:cs typeface="Mongolian Baiti" panose="03000500000000000000" pitchFamily="66" charset="0"/>
              </a:rPr>
              <a:t>assessment</a:t>
            </a:r>
          </a:p>
          <a:p>
            <a:pPr defTabSz="914400"/>
            <a:r>
              <a:rPr lang="en-US" sz="4000" spc="-150" dirty="0" smtClean="0">
                <a:solidFill>
                  <a:prstClr val="black"/>
                </a:solidFill>
                <a:latin typeface="Mongolian Baiti" panose="03000500000000000000" pitchFamily="66" charset="0"/>
                <a:cs typeface="Mongolian Baiti" panose="03000500000000000000" pitchFamily="66" charset="0"/>
              </a:rPr>
              <a:t>look like on </a:t>
            </a:r>
          </a:p>
          <a:p>
            <a:pPr defTabSz="914400"/>
            <a:r>
              <a:rPr lang="en-US" sz="4000" spc="-150" dirty="0" smtClean="0">
                <a:solidFill>
                  <a:prstClr val="black"/>
                </a:solidFill>
                <a:latin typeface="Mongolian Baiti" panose="03000500000000000000" pitchFamily="66" charset="0"/>
                <a:cs typeface="Mongolian Baiti" panose="03000500000000000000" pitchFamily="66" charset="0"/>
              </a:rPr>
              <a:t>your campus?</a:t>
            </a:r>
          </a:p>
        </p:txBody>
      </p:sp>
    </p:spTree>
    <p:extLst>
      <p:ext uri="{BB962C8B-B14F-4D97-AF65-F5344CB8AC3E}">
        <p14:creationId xmlns:p14="http://schemas.microsoft.com/office/powerpoint/2010/main" val="267665560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53000" y="3550920"/>
            <a:ext cx="3276600" cy="2621280"/>
          </a:xfrm>
        </p:spPr>
      </p:pic>
      <p:sp>
        <p:nvSpPr>
          <p:cNvPr id="5" name="TextBox 4"/>
          <p:cNvSpPr txBox="1"/>
          <p:nvPr/>
        </p:nvSpPr>
        <p:spPr>
          <a:xfrm>
            <a:off x="838200" y="2057400"/>
            <a:ext cx="5943600" cy="2554545"/>
          </a:xfrm>
          <a:prstGeom prst="rect">
            <a:avLst/>
          </a:prstGeom>
          <a:noFill/>
        </p:spPr>
        <p:txBody>
          <a:bodyPr wrap="square" rtlCol="0">
            <a:spAutoFit/>
          </a:bodyPr>
          <a:lstStyle/>
          <a:p>
            <a:pPr defTabSz="914400"/>
            <a:r>
              <a:rPr lang="en-US" sz="4000" spc="-150" dirty="0" smtClean="0">
                <a:solidFill>
                  <a:prstClr val="black"/>
                </a:solidFill>
                <a:latin typeface="Stencil" panose="040409050D0802020404" pitchFamily="82" charset="0"/>
              </a:rPr>
              <a:t>When I say: </a:t>
            </a:r>
          </a:p>
          <a:p>
            <a:pPr defTabSz="914400"/>
            <a:r>
              <a:rPr lang="en-US" sz="4000" spc="-150" dirty="0" smtClean="0">
                <a:solidFill>
                  <a:prstClr val="black"/>
                </a:solidFill>
                <a:latin typeface="Stencil" panose="040409050D0802020404" pitchFamily="82" charset="0"/>
              </a:rPr>
              <a:t>   higher Ed</a:t>
            </a:r>
          </a:p>
          <a:p>
            <a:pPr defTabSz="914400"/>
            <a:r>
              <a:rPr lang="en-US" sz="4000" spc="-150" dirty="0" smtClean="0">
                <a:solidFill>
                  <a:prstClr val="black"/>
                </a:solidFill>
                <a:latin typeface="Stencil" panose="040409050D0802020404" pitchFamily="82" charset="0"/>
              </a:rPr>
              <a:t>you say:</a:t>
            </a:r>
          </a:p>
          <a:p>
            <a:pPr defTabSz="914400"/>
            <a:r>
              <a:rPr lang="en-US" sz="4000" spc="-150" dirty="0" smtClean="0">
                <a:solidFill>
                  <a:prstClr val="black"/>
                </a:solidFill>
                <a:latin typeface="Stencil" panose="040409050D0802020404" pitchFamily="82" charset="0"/>
              </a:rPr>
              <a:t>   How higher?</a:t>
            </a:r>
            <a:endParaRPr lang="en-US" sz="4000" spc="-150" dirty="0">
              <a:solidFill>
                <a:prstClr val="black"/>
              </a:solidFill>
              <a:latin typeface="Stencil" panose="040409050D0802020404" pitchFamily="82" charset="0"/>
            </a:endParaRPr>
          </a:p>
        </p:txBody>
      </p:sp>
    </p:spTree>
    <p:extLst>
      <p:ext uri="{BB962C8B-B14F-4D97-AF65-F5344CB8AC3E}">
        <p14:creationId xmlns:p14="http://schemas.microsoft.com/office/powerpoint/2010/main" val="223905355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HERI Faculty Survey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76400"/>
            <a:ext cx="8229600" cy="1243012"/>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36" y="2981810"/>
            <a:ext cx="8215757" cy="252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80195" y="5638800"/>
            <a:ext cx="7175041" cy="646331"/>
          </a:xfrm>
          <a:prstGeom prst="rect">
            <a:avLst/>
          </a:prstGeom>
          <a:noFill/>
        </p:spPr>
        <p:txBody>
          <a:bodyPr wrap="none" rtlCol="0">
            <a:spAutoFit/>
          </a:bodyPr>
          <a:lstStyle/>
          <a:p>
            <a:pPr defTabSz="914400"/>
            <a:r>
              <a:rPr lang="en-US" dirty="0" smtClean="0">
                <a:solidFill>
                  <a:prstClr val="black"/>
                </a:solidFill>
                <a:latin typeface="Calibri"/>
              </a:rPr>
              <a:t>Self-report data from the 23,824 full-time undergraduate faculty from 417 </a:t>
            </a:r>
          </a:p>
          <a:p>
            <a:pPr defTabSz="914400"/>
            <a:r>
              <a:rPr lang="en-US" dirty="0" smtClean="0">
                <a:solidFill>
                  <a:prstClr val="black"/>
                </a:solidFill>
                <a:latin typeface="Calibri"/>
              </a:rPr>
              <a:t>baccalaureate institutions that met HERI’s norm sample criteria.</a:t>
            </a:r>
            <a:endParaRPr lang="en-US" dirty="0">
              <a:solidFill>
                <a:prstClr val="black"/>
              </a:solidFill>
              <a:latin typeface="Calibri"/>
            </a:endParaRPr>
          </a:p>
        </p:txBody>
      </p:sp>
    </p:spTree>
    <p:extLst>
      <p:ext uri="{BB962C8B-B14F-4D97-AF65-F5344CB8AC3E}">
        <p14:creationId xmlns:p14="http://schemas.microsoft.com/office/powerpoint/2010/main" val="306953513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870"/>
          <a:stretch/>
        </p:blipFill>
        <p:spPr>
          <a:xfrm>
            <a:off x="561975" y="1828800"/>
            <a:ext cx="2181225" cy="2562225"/>
          </a:xfrm>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43400" y="3424382"/>
            <a:ext cx="4057650" cy="3105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1905000" y="1524000"/>
            <a:ext cx="3657600"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solidFill>
                  <a:prstClr val="black"/>
                </a:solidFill>
                <a:latin typeface="Algerian" panose="04020705040A02060702" pitchFamily="82" charset="0"/>
              </a:rPr>
              <a:t>3rd most common source of stress</a:t>
            </a:r>
          </a:p>
          <a:p>
            <a:pPr marL="0" indent="0">
              <a:buFont typeface="Arial" panose="020B0604020202020204" pitchFamily="34" charset="0"/>
              <a:buNone/>
            </a:pPr>
            <a:endParaRPr lang="en-US" dirty="0" smtClean="0">
              <a:solidFill>
                <a:prstClr val="black"/>
              </a:solidFill>
              <a:latin typeface="Calibri"/>
            </a:endParaRPr>
          </a:p>
        </p:txBody>
      </p:sp>
    </p:spTree>
    <p:extLst>
      <p:ext uri="{BB962C8B-B14F-4D97-AF65-F5344CB8AC3E}">
        <p14:creationId xmlns:p14="http://schemas.microsoft.com/office/powerpoint/2010/main" val="351584229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much remediation!</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43400" y="3424382"/>
            <a:ext cx="4057650" cy="3105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a:spLocks noGrp="1"/>
          </p:cNvSpPr>
          <p:nvPr>
            <p:ph idx="1"/>
          </p:nvPr>
        </p:nvSpPr>
        <p:spPr>
          <a:xfrm>
            <a:off x="457200" y="1600200"/>
            <a:ext cx="8229600" cy="3809999"/>
          </a:xfrm>
        </p:spPr>
        <p:txBody>
          <a:bodyPr>
            <a:normAutofit/>
          </a:bodyPr>
          <a:lstStyle/>
          <a:p>
            <a:pPr marL="0" indent="0">
              <a:buNone/>
            </a:pPr>
            <a:r>
              <a:rPr lang="en-US" i="1" dirty="0" smtClean="0"/>
              <a:t>“</a:t>
            </a:r>
            <a:r>
              <a:rPr lang="en-US" i="1" dirty="0"/>
              <a:t>Forty percent of your high-school graduates </a:t>
            </a:r>
            <a:r>
              <a:rPr lang="en-US" i="1" dirty="0" smtClean="0"/>
              <a:t>are taking </a:t>
            </a:r>
            <a:r>
              <a:rPr lang="en-US" i="1" dirty="0"/>
              <a:t>remedial classes when they go to four-year universities. That’s a staggering number… Four in 10 of your high school graduates aren’t ready for college</a:t>
            </a:r>
            <a:r>
              <a:rPr lang="en-US" i="1" dirty="0" smtClean="0"/>
              <a:t>.”</a:t>
            </a:r>
          </a:p>
          <a:p>
            <a:pPr marL="0" indent="0">
              <a:buNone/>
            </a:pPr>
            <a:r>
              <a:rPr lang="en-US" sz="2400" dirty="0" smtClean="0"/>
              <a:t>—</a:t>
            </a:r>
            <a:r>
              <a:rPr lang="en-US" sz="2000" dirty="0" smtClean="0"/>
              <a:t>Arne Duncan, Education Secretary</a:t>
            </a:r>
            <a:r>
              <a:rPr lang="en-US" sz="2800" dirty="0"/>
              <a:t>	</a:t>
            </a:r>
            <a:r>
              <a:rPr lang="en-US" sz="2800" dirty="0" smtClean="0"/>
              <a:t>			</a:t>
            </a:r>
            <a:r>
              <a:rPr lang="en-US" sz="2800" dirty="0"/>
              <a:t> </a:t>
            </a:r>
            <a:endParaRPr lang="en-US" sz="2800" dirty="0" smtClean="0"/>
          </a:p>
          <a:p>
            <a:pPr marL="0" indent="0">
              <a:buNone/>
            </a:pPr>
            <a:r>
              <a:rPr lang="en-US" sz="2000" dirty="0" smtClean="0"/>
              <a:t>      March 14, 2014</a:t>
            </a:r>
            <a:endParaRPr lang="en-US" sz="2000" dirty="0"/>
          </a:p>
        </p:txBody>
      </p:sp>
    </p:spTree>
    <p:extLst>
      <p:ext uri="{BB962C8B-B14F-4D97-AF65-F5344CB8AC3E}">
        <p14:creationId xmlns:p14="http://schemas.microsoft.com/office/powerpoint/2010/main" val="3526101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noGrp="1"/>
          </p:cNvGraphicFramePr>
          <p:nvPr>
            <p:extLst>
              <p:ext uri="{D42A27DB-BD31-4B8C-83A1-F6EECF244321}">
                <p14:modId xmlns:p14="http://schemas.microsoft.com/office/powerpoint/2010/main" val="4031174981"/>
              </p:ext>
            </p:extLst>
          </p:nvPr>
        </p:nvGraphicFramePr>
        <p:xfrm>
          <a:off x="228601" y="1447799"/>
          <a:ext cx="5638799" cy="358140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03380" y="274638"/>
            <a:ext cx="8229600" cy="1143000"/>
          </a:xfrm>
        </p:spPr>
        <p:txBody>
          <a:bodyPr/>
          <a:lstStyle/>
          <a:p>
            <a:r>
              <a:rPr lang="en-US" dirty="0" smtClean="0"/>
              <a:t>So much remediation?</a:t>
            </a:r>
            <a:endParaRPr lang="en-US" dirty="0"/>
          </a:p>
        </p:txBody>
      </p:sp>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artisticFilmGrain grainSize="55"/>
                    </a14:imgEffect>
                    <a14:imgEffect>
                      <a14:saturation sat="400000"/>
                    </a14:imgEffect>
                    <a14:imgEffect>
                      <a14:brightnessContrast bright="33000" contrast="-55000"/>
                    </a14:imgEffect>
                  </a14:imgLayer>
                </a14:imgProps>
              </a:ext>
              <a:ext uri="{28A0092B-C50C-407E-A947-70E740481C1C}">
                <a14:useLocalDpi xmlns:a14="http://schemas.microsoft.com/office/drawing/2010/main" val="0"/>
              </a:ext>
            </a:extLst>
          </a:blip>
          <a:stretch>
            <a:fillRect/>
          </a:stretch>
        </p:blipFill>
        <p:spPr bwMode="auto">
          <a:xfrm>
            <a:off x="4354370" y="3429000"/>
            <a:ext cx="4057650" cy="3105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a:spLocks noGrp="1"/>
          </p:cNvSpPr>
          <p:nvPr>
            <p:ph idx="1"/>
          </p:nvPr>
        </p:nvSpPr>
        <p:spPr>
          <a:xfrm>
            <a:off x="457200" y="4999037"/>
            <a:ext cx="7772400" cy="487363"/>
          </a:xfrm>
        </p:spPr>
        <p:txBody>
          <a:bodyPr>
            <a:normAutofit/>
          </a:bodyPr>
          <a:lstStyle/>
          <a:p>
            <a:pPr marL="0" indent="0">
              <a:buNone/>
            </a:pPr>
            <a:r>
              <a:rPr lang="en-US" sz="1200" dirty="0" smtClean="0"/>
              <a:t>National Center for Education Statistics, January 2013</a:t>
            </a:r>
            <a:endParaRPr lang="en-US" sz="1200"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524000"/>
            <a:ext cx="2609850"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056594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Remediation?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149749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8238361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8032" y="1752600"/>
            <a:ext cx="1267968" cy="2560320"/>
          </a:xfrm>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43400" y="3458286"/>
            <a:ext cx="4153329" cy="310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2057400" y="1524000"/>
            <a:ext cx="3657600"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solidFill>
                  <a:prstClr val="black"/>
                </a:solidFill>
                <a:latin typeface="Algerian" panose="04020705040A02060702" pitchFamily="82" charset="0"/>
              </a:rPr>
              <a:t>most common source of Job satisfaction</a:t>
            </a:r>
          </a:p>
          <a:p>
            <a:pPr marL="0" indent="0">
              <a:buFont typeface="Arial" panose="020B0604020202020204" pitchFamily="34" charset="0"/>
              <a:buNone/>
            </a:pPr>
            <a:endParaRPr lang="en-US" dirty="0" smtClean="0">
              <a:solidFill>
                <a:prstClr val="black"/>
              </a:solidFill>
              <a:latin typeface="Calibri"/>
            </a:endParaRPr>
          </a:p>
        </p:txBody>
      </p:sp>
    </p:spTree>
    <p:extLst>
      <p:ext uri="{BB962C8B-B14F-4D97-AF65-F5344CB8AC3E}">
        <p14:creationId xmlns:p14="http://schemas.microsoft.com/office/powerpoint/2010/main" val="170783856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780744" y="914400"/>
            <a:ext cx="3982256" cy="1676400"/>
          </a:xfrm>
        </p:spPr>
        <p:txBody>
          <a:bodyPr>
            <a:normAutofit/>
          </a:bodyPr>
          <a:lstStyle/>
          <a:p>
            <a:pPr marL="0" indent="0" algn="ctr">
              <a:buNone/>
            </a:pPr>
            <a:r>
              <a:rPr lang="en-US" dirty="0" smtClean="0">
                <a:latin typeface="Algerian" panose="04020705040A02060702" pitchFamily="82" charset="0"/>
              </a:rPr>
              <a:t>Most common source of job satisfaction</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1852" y="2990851"/>
            <a:ext cx="4057650" cy="3105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288" y="2682240"/>
            <a:ext cx="4764112" cy="3566160"/>
          </a:xfrm>
          <a:prstGeom prst="rect">
            <a:avLst/>
          </a:prstGeom>
        </p:spPr>
      </p:pic>
      <p:sp>
        <p:nvSpPr>
          <p:cNvPr id="6" name="Content Placeholder 2"/>
          <p:cNvSpPr txBox="1">
            <a:spLocks/>
          </p:cNvSpPr>
          <p:nvPr/>
        </p:nvSpPr>
        <p:spPr>
          <a:xfrm>
            <a:off x="609600" y="914400"/>
            <a:ext cx="3657600"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solidFill>
                  <a:prstClr val="black"/>
                </a:solidFill>
                <a:latin typeface="Algerian" panose="04020705040A02060702" pitchFamily="82" charset="0"/>
              </a:rPr>
              <a:t>3rd most common source of stress</a:t>
            </a:r>
          </a:p>
          <a:p>
            <a:pPr marL="0" indent="0">
              <a:buFont typeface="Arial" panose="020B0604020202020204" pitchFamily="34" charset="0"/>
              <a:buNone/>
            </a:pPr>
            <a:endParaRPr lang="en-US" dirty="0" smtClean="0">
              <a:solidFill>
                <a:prstClr val="black"/>
              </a:solidFill>
              <a:latin typeface="Calibri"/>
            </a:endParaRPr>
          </a:p>
        </p:txBody>
      </p:sp>
    </p:spTree>
    <p:extLst>
      <p:ext uri="{BB962C8B-B14F-4D97-AF65-F5344CB8AC3E}">
        <p14:creationId xmlns:p14="http://schemas.microsoft.com/office/powerpoint/2010/main" val="415697434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Drexel-tried assessment methods</a:t>
            </a:r>
            <a:endParaRPr lang="en-US" dirty="0"/>
          </a:p>
        </p:txBody>
      </p:sp>
      <p:sp>
        <p:nvSpPr>
          <p:cNvPr id="3" name="Text Placeholder 2"/>
          <p:cNvSpPr>
            <a:spLocks noGrp="1"/>
          </p:cNvSpPr>
          <p:nvPr>
            <p:ph type="body" idx="1"/>
          </p:nvPr>
        </p:nvSpPr>
        <p:spPr/>
        <p:txBody>
          <a:bodyPr>
            <a:normAutofit fontScale="92500"/>
          </a:bodyPr>
          <a:lstStyle/>
          <a:p>
            <a:pPr algn="ctr"/>
            <a:r>
              <a:rPr lang="en-US" sz="3200" dirty="0" smtClean="0"/>
              <a:t>2013 Rubric application</a:t>
            </a:r>
            <a:endParaRPr lang="en-US" sz="3200" dirty="0"/>
          </a:p>
        </p:txBody>
      </p:sp>
      <p:sp>
        <p:nvSpPr>
          <p:cNvPr id="4" name="Content Placeholder 3"/>
          <p:cNvSpPr>
            <a:spLocks noGrp="1"/>
          </p:cNvSpPr>
          <p:nvPr>
            <p:ph sz="half" idx="2"/>
          </p:nvPr>
        </p:nvSpPr>
        <p:spPr/>
        <p:txBody>
          <a:bodyPr/>
          <a:lstStyle/>
          <a:p>
            <a:pPr marL="0" indent="0">
              <a:buNone/>
            </a:pPr>
            <a:r>
              <a:rPr lang="en-US" dirty="0" smtClean="0"/>
              <a:t> </a:t>
            </a:r>
            <a:endParaRPr lang="en-US" dirty="0"/>
          </a:p>
        </p:txBody>
      </p:sp>
      <p:sp>
        <p:nvSpPr>
          <p:cNvPr id="5" name="Text Placeholder 4"/>
          <p:cNvSpPr>
            <a:spLocks noGrp="1"/>
          </p:cNvSpPr>
          <p:nvPr>
            <p:ph type="body" sz="quarter" idx="3"/>
          </p:nvPr>
        </p:nvSpPr>
        <p:spPr/>
        <p:txBody>
          <a:bodyPr>
            <a:normAutofit/>
          </a:bodyPr>
          <a:lstStyle/>
          <a:p>
            <a:pPr algn="ctr"/>
            <a:r>
              <a:rPr lang="en-US" sz="3200" dirty="0" smtClean="0"/>
              <a:t>2014 Student defined </a:t>
            </a:r>
            <a:endParaRPr lang="en-US" sz="3200" dirty="0"/>
          </a:p>
        </p:txBody>
      </p:sp>
      <p:pic>
        <p:nvPicPr>
          <p:cNvPr id="8" name="Picture 7" descr="Untitled rubric.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378" y="2225246"/>
            <a:ext cx="3305517" cy="4003348"/>
          </a:xfrm>
          <a:prstGeom prst="rect">
            <a:avLst/>
          </a:prstGeom>
        </p:spPr>
      </p:pic>
      <p:pic>
        <p:nvPicPr>
          <p:cNvPr id="7" name="Content Placeholder 6" descr="Untitled rubric 2.tiff"/>
          <p:cNvPicPr>
            <a:picLocks noGrp="1" noChangeAspect="1"/>
          </p:cNvPicPr>
          <p:nvPr>
            <p:ph sz="quarter" idx="4"/>
          </p:nvPr>
        </p:nvPicPr>
        <p:blipFill>
          <a:blip r:embed="rId4">
            <a:extLst>
              <a:ext uri="{28A0092B-C50C-407E-A947-70E740481C1C}">
                <a14:useLocalDpi xmlns:a14="http://schemas.microsoft.com/office/drawing/2010/main" val="0"/>
              </a:ext>
            </a:extLst>
          </a:blip>
          <a:srcRect t="6102" b="6102"/>
          <a:stretch>
            <a:fillRect/>
          </a:stretch>
        </p:blipFill>
        <p:spPr>
          <a:xfrm>
            <a:off x="1188131" y="2806180"/>
            <a:ext cx="3647486" cy="3565826"/>
          </a:xfrm>
        </p:spPr>
      </p:pic>
      <p:pic>
        <p:nvPicPr>
          <p:cNvPr id="12" name="Picture 11"/>
          <p:cNvPicPr>
            <a:picLocks noChangeAspect="1"/>
          </p:cNvPicPr>
          <p:nvPr/>
        </p:nvPicPr>
        <p:blipFill>
          <a:blip r:embed="rId5"/>
          <a:stretch>
            <a:fillRect/>
          </a:stretch>
        </p:blipFill>
        <p:spPr>
          <a:xfrm rot="20330003">
            <a:off x="5243215" y="2814061"/>
            <a:ext cx="1863086" cy="1397315"/>
          </a:xfrm>
          <a:prstGeom prst="rect">
            <a:avLst/>
          </a:prstGeom>
        </p:spPr>
      </p:pic>
      <p:pic>
        <p:nvPicPr>
          <p:cNvPr id="14" name="Picture 13"/>
          <p:cNvPicPr>
            <a:picLocks noChangeAspect="1"/>
          </p:cNvPicPr>
          <p:nvPr/>
        </p:nvPicPr>
        <p:blipFill>
          <a:blip r:embed="rId6"/>
          <a:stretch>
            <a:fillRect/>
          </a:stretch>
        </p:blipFill>
        <p:spPr>
          <a:xfrm rot="1401085">
            <a:off x="6571427" y="4240241"/>
            <a:ext cx="2054826" cy="1541832"/>
          </a:xfrm>
          <a:prstGeom prst="rect">
            <a:avLst/>
          </a:prstGeom>
        </p:spPr>
      </p:pic>
      <p:sp>
        <p:nvSpPr>
          <p:cNvPr id="15" name="TextBox 14"/>
          <p:cNvSpPr txBox="1"/>
          <p:nvPr/>
        </p:nvSpPr>
        <p:spPr>
          <a:xfrm>
            <a:off x="7295726" y="2806180"/>
            <a:ext cx="1551941" cy="369332"/>
          </a:xfrm>
          <a:prstGeom prst="rect">
            <a:avLst/>
          </a:prstGeom>
          <a:noFill/>
        </p:spPr>
        <p:txBody>
          <a:bodyPr wrap="square" rtlCol="0">
            <a:spAutoFit/>
          </a:bodyPr>
          <a:lstStyle/>
          <a:p>
            <a:r>
              <a:rPr lang="en-US" b="1" i="1" dirty="0" smtClean="0">
                <a:solidFill>
                  <a:srgbClr val="000000"/>
                </a:solidFill>
              </a:rPr>
              <a:t>… </a:t>
            </a:r>
            <a:r>
              <a:rPr lang="en-US" b="1" i="1" dirty="0" smtClean="0"/>
              <a:t>well lighted</a:t>
            </a:r>
            <a:endParaRPr lang="en-US" dirty="0"/>
          </a:p>
        </p:txBody>
      </p:sp>
      <p:sp>
        <p:nvSpPr>
          <p:cNvPr id="18" name="TextBox 17"/>
          <p:cNvSpPr txBox="1"/>
          <p:nvPr/>
        </p:nvSpPr>
        <p:spPr>
          <a:xfrm>
            <a:off x="5525951" y="5883060"/>
            <a:ext cx="2005385" cy="646331"/>
          </a:xfrm>
          <a:prstGeom prst="rect">
            <a:avLst/>
          </a:prstGeom>
          <a:noFill/>
        </p:spPr>
        <p:txBody>
          <a:bodyPr wrap="square" rtlCol="0">
            <a:spAutoFit/>
          </a:bodyPr>
          <a:lstStyle/>
          <a:p>
            <a:r>
              <a:rPr lang="en-US" b="1" i="1" dirty="0" smtClean="0"/>
              <a:t>….Plenty of plugs to charge laptops</a:t>
            </a:r>
            <a:endParaRPr lang="en-US" b="1" i="1" dirty="0"/>
          </a:p>
        </p:txBody>
      </p:sp>
    </p:spTree>
    <p:extLst>
      <p:ext uri="{BB962C8B-B14F-4D97-AF65-F5344CB8AC3E}">
        <p14:creationId xmlns:p14="http://schemas.microsoft.com/office/powerpoint/2010/main" val="291596428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52020"/>
          <a:stretch/>
        </p:blipFill>
        <p:spPr>
          <a:xfrm rot="20953277">
            <a:off x="457540" y="1924164"/>
            <a:ext cx="3948205" cy="3748730"/>
          </a:xfr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7980" r="49102"/>
          <a:stretch/>
        </p:blipFill>
        <p:spPr>
          <a:xfrm>
            <a:off x="4405745" y="1554635"/>
            <a:ext cx="240146" cy="374873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0898"/>
          <a:stretch/>
        </p:blipFill>
        <p:spPr>
          <a:xfrm rot="611892">
            <a:off x="4645890" y="1912963"/>
            <a:ext cx="4040569" cy="374873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56362"/>
          <a:stretch/>
        </p:blipFill>
        <p:spPr>
          <a:xfrm>
            <a:off x="4151288" y="4699113"/>
            <a:ext cx="4764112" cy="155621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54112"/>
          <a:stretch/>
        </p:blipFill>
        <p:spPr>
          <a:xfrm>
            <a:off x="524164" y="4675903"/>
            <a:ext cx="4057143" cy="142470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45336"/>
          <a:stretch/>
        </p:blipFill>
        <p:spPr>
          <a:xfrm rot="20877877">
            <a:off x="-482596" y="2694708"/>
            <a:ext cx="4057143" cy="1697182"/>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42994"/>
          <a:stretch/>
        </p:blipFill>
        <p:spPr>
          <a:xfrm>
            <a:off x="4729015" y="2354807"/>
            <a:ext cx="4764112" cy="2032923"/>
          </a:xfrm>
          <a:prstGeom prst="rect">
            <a:avLst/>
          </a:prstGeom>
        </p:spPr>
      </p:pic>
      <p:sp>
        <p:nvSpPr>
          <p:cNvPr id="12" name="Content Placeholder 2"/>
          <p:cNvSpPr txBox="1">
            <a:spLocks/>
          </p:cNvSpPr>
          <p:nvPr/>
        </p:nvSpPr>
        <p:spPr>
          <a:xfrm>
            <a:off x="609600" y="914400"/>
            <a:ext cx="3657600"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solidFill>
                  <a:prstClr val="black"/>
                </a:solidFill>
                <a:latin typeface="Algerian" panose="04020705040A02060702" pitchFamily="82" charset="0"/>
              </a:rPr>
              <a:t>3rd most common source of stress</a:t>
            </a:r>
          </a:p>
          <a:p>
            <a:pPr marL="0" indent="0">
              <a:buFont typeface="Arial" panose="020B0604020202020204" pitchFamily="34" charset="0"/>
              <a:buNone/>
            </a:pPr>
            <a:endParaRPr lang="en-US" dirty="0" smtClean="0">
              <a:solidFill>
                <a:prstClr val="black"/>
              </a:solidFill>
              <a:latin typeface="Calibri"/>
            </a:endParaRPr>
          </a:p>
        </p:txBody>
      </p:sp>
      <p:sp>
        <p:nvSpPr>
          <p:cNvPr id="13" name="Content Placeholder 2"/>
          <p:cNvSpPr txBox="1">
            <a:spLocks/>
          </p:cNvSpPr>
          <p:nvPr/>
        </p:nvSpPr>
        <p:spPr>
          <a:xfrm>
            <a:off x="4780744" y="914400"/>
            <a:ext cx="3982256"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solidFill>
                  <a:prstClr val="black"/>
                </a:solidFill>
                <a:latin typeface="Algerian" panose="04020705040A02060702" pitchFamily="82" charset="0"/>
              </a:rPr>
              <a:t>Most common source of job satisfaction</a:t>
            </a:r>
          </a:p>
        </p:txBody>
      </p:sp>
    </p:spTree>
    <p:extLst>
      <p:ext uri="{BB962C8B-B14F-4D97-AF65-F5344CB8AC3E}">
        <p14:creationId xmlns:p14="http://schemas.microsoft.com/office/powerpoint/2010/main" val="232501549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540" y="1551708"/>
            <a:ext cx="8228920" cy="3748730"/>
          </a:xfrm>
          <a:prstGeom prst="rect">
            <a:avLst/>
          </a:prstGeom>
        </p:spPr>
      </p:pic>
      <p:sp>
        <p:nvSpPr>
          <p:cNvPr id="2" name="Title 1"/>
          <p:cNvSpPr>
            <a:spLocks noGrp="1"/>
          </p:cNvSpPr>
          <p:nvPr>
            <p:ph type="title"/>
          </p:nvPr>
        </p:nvSpPr>
        <p:spPr/>
        <p:txBody>
          <a:bodyPr/>
          <a:lstStyle/>
          <a:p>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56362"/>
          <a:stretch/>
        </p:blipFill>
        <p:spPr>
          <a:xfrm>
            <a:off x="4151288" y="4701425"/>
            <a:ext cx="4764112" cy="155621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54112"/>
          <a:stretch/>
        </p:blipFill>
        <p:spPr>
          <a:xfrm>
            <a:off x="524093" y="4680527"/>
            <a:ext cx="4057143" cy="142470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45336"/>
          <a:stretch/>
        </p:blipFill>
        <p:spPr>
          <a:xfrm>
            <a:off x="-447964" y="2161308"/>
            <a:ext cx="4057143" cy="1697182"/>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42994"/>
          <a:stretch/>
        </p:blipFill>
        <p:spPr>
          <a:xfrm>
            <a:off x="4724400" y="1853277"/>
            <a:ext cx="4764112" cy="2032923"/>
          </a:xfrm>
          <a:prstGeom prst="rect">
            <a:avLst/>
          </a:prstGeom>
        </p:spPr>
      </p:pic>
      <p:sp>
        <p:nvSpPr>
          <p:cNvPr id="13" name="Rectangle 12"/>
          <p:cNvSpPr/>
          <p:nvPr/>
        </p:nvSpPr>
        <p:spPr>
          <a:xfrm>
            <a:off x="4782128" y="4729974"/>
            <a:ext cx="1143000" cy="676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4" name="Rectangle 13"/>
          <p:cNvSpPr/>
          <p:nvPr/>
        </p:nvSpPr>
        <p:spPr>
          <a:xfrm>
            <a:off x="828964" y="4724209"/>
            <a:ext cx="1143000" cy="676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cxnSp>
        <p:nvCxnSpPr>
          <p:cNvPr id="15" name="Straight Connector 14"/>
          <p:cNvCxnSpPr/>
          <p:nvPr/>
        </p:nvCxnSpPr>
        <p:spPr>
          <a:xfrm>
            <a:off x="914400" y="5315528"/>
            <a:ext cx="990600" cy="0"/>
          </a:xfrm>
          <a:prstGeom prst="line">
            <a:avLst/>
          </a:prstGeom>
          <a:ln w="19050">
            <a:solidFill>
              <a:srgbClr val="302520"/>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4879112" y="5354784"/>
            <a:ext cx="990600" cy="0"/>
          </a:xfrm>
          <a:prstGeom prst="line">
            <a:avLst/>
          </a:prstGeom>
          <a:ln w="19050">
            <a:solidFill>
              <a:srgbClr val="30252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4804641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brightnessContrast bright="-40000" contrast="20000"/>
                    </a14:imgEffect>
                  </a14:imgLayer>
                </a14:imgProps>
              </a:ext>
            </a:extLst>
          </a:blip>
          <a:srcRect/>
          <a:tile tx="0" ty="0" sx="100000" sy="100000" flip="none" algn="ctr"/>
        </a:blipFill>
        <a:effectLst/>
      </p:bgPr>
    </p:bg>
    <p:spTree>
      <p:nvGrpSpPr>
        <p:cNvPr id="1" name=""/>
        <p:cNvGrpSpPr/>
        <p:nvPr/>
      </p:nvGrpSpPr>
      <p:grpSpPr>
        <a:xfrm>
          <a:off x="0" y="0"/>
          <a:ext cx="0" cy="0"/>
          <a:chOff x="0" y="0"/>
          <a:chExt cx="0" cy="0"/>
        </a:xfrm>
      </p:grpSpPr>
      <p:sp>
        <p:nvSpPr>
          <p:cNvPr id="6" name="Rectangle 5"/>
          <p:cNvSpPr/>
          <p:nvPr/>
        </p:nvSpPr>
        <p:spPr>
          <a:xfrm>
            <a:off x="-304800" y="0"/>
            <a:ext cx="9677400" cy="6858000"/>
          </a:xfrm>
          <a:prstGeom prst="rect">
            <a:avLst/>
          </a:prstGeom>
          <a:gradFill flip="none" rotWithShape="1">
            <a:gsLst>
              <a:gs pos="100000">
                <a:schemeClr val="tx1">
                  <a:lumMod val="0"/>
                </a:schemeClr>
              </a:gs>
              <a:gs pos="71000">
                <a:schemeClr val="bg1">
                  <a:alpha val="41000"/>
                  <a:lumMod val="10000"/>
                </a:schemeClr>
              </a:gs>
              <a:gs pos="88000">
                <a:schemeClr val="bg1">
                  <a:lumMod val="65000"/>
                </a:schemeClr>
              </a:gs>
              <a:gs pos="83000">
                <a:schemeClr val="bg1">
                  <a:lumMod val="69000"/>
                  <a:alpha val="73000"/>
                </a:schemeClr>
              </a:gs>
            </a:gsLst>
            <a:path path="rect">
              <a:fillToRect l="50000" t="50000" r="50000" b="50000"/>
            </a:path>
            <a:tileRect/>
          </a:gradFill>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cxnSp>
        <p:nvCxnSpPr>
          <p:cNvPr id="8" name="Straight Connector 7"/>
          <p:cNvCxnSpPr/>
          <p:nvPr/>
        </p:nvCxnSpPr>
        <p:spPr>
          <a:xfrm flipH="1" flipV="1">
            <a:off x="0" y="0"/>
            <a:ext cx="1143000" cy="1143000"/>
          </a:xfrm>
          <a:prstGeom prst="line">
            <a:avLst/>
          </a:prstGeom>
          <a:ln w="0">
            <a:solidFill>
              <a:schemeClr val="tx1">
                <a:lumMod val="50000"/>
                <a:lumOff val="50000"/>
                <a:alpha val="4000"/>
              </a:schemeClr>
            </a:solidFill>
            <a:bevel/>
          </a:ln>
          <a:effectLst>
            <a:glow rad="152400">
              <a:schemeClr val="tx1">
                <a:lumMod val="75000"/>
                <a:lumOff val="25000"/>
                <a:alpha val="19000"/>
              </a:schemeClr>
            </a:glo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8010236" y="5705764"/>
            <a:ext cx="1143000" cy="1143000"/>
          </a:xfrm>
          <a:prstGeom prst="line">
            <a:avLst/>
          </a:prstGeom>
          <a:ln w="0">
            <a:solidFill>
              <a:schemeClr val="tx1">
                <a:lumMod val="50000"/>
                <a:lumOff val="50000"/>
                <a:alpha val="4000"/>
              </a:schemeClr>
            </a:solidFill>
            <a:bevel/>
          </a:ln>
          <a:effectLst>
            <a:glow rad="177800">
              <a:schemeClr val="tx1">
                <a:lumMod val="75000"/>
                <a:lumOff val="25000"/>
                <a:alpha val="2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0" y="5638800"/>
            <a:ext cx="1143000" cy="1219200"/>
          </a:xfrm>
          <a:prstGeom prst="line">
            <a:avLst/>
          </a:prstGeom>
          <a:ln w="0">
            <a:solidFill>
              <a:schemeClr val="tx1">
                <a:lumMod val="50000"/>
                <a:lumOff val="50000"/>
                <a:alpha val="4000"/>
              </a:schemeClr>
            </a:solidFill>
            <a:bevel/>
          </a:ln>
          <a:effectLst>
            <a:glow rad="177800">
              <a:schemeClr val="tx1">
                <a:lumMod val="75000"/>
                <a:lumOff val="25000"/>
                <a:alpha val="18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001000" y="0"/>
            <a:ext cx="1143000" cy="1143000"/>
          </a:xfrm>
          <a:prstGeom prst="line">
            <a:avLst/>
          </a:prstGeom>
          <a:ln w="0">
            <a:solidFill>
              <a:schemeClr val="tx1">
                <a:lumMod val="50000"/>
                <a:lumOff val="50000"/>
                <a:alpha val="4000"/>
              </a:schemeClr>
            </a:solidFill>
            <a:bevel/>
          </a:ln>
          <a:effectLst>
            <a:glow rad="190500">
              <a:schemeClr val="tx1">
                <a:lumMod val="75000"/>
                <a:lumOff val="25000"/>
                <a:alpha val="21000"/>
              </a:schemeClr>
            </a:glow>
          </a:effectLst>
        </p:spPr>
        <p:style>
          <a:lnRef idx="1">
            <a:schemeClr val="accent1"/>
          </a:lnRef>
          <a:fillRef idx="0">
            <a:schemeClr val="accent1"/>
          </a:fillRef>
          <a:effectRef idx="0">
            <a:schemeClr val="accent1"/>
          </a:effectRef>
          <a:fontRef idx="minor">
            <a:schemeClr val="tx1"/>
          </a:fontRef>
        </p:style>
      </p:cxn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129940" y="1152236"/>
            <a:ext cx="6884120" cy="4525963"/>
          </a:xfrm>
          <a:effectLst>
            <a:outerShdw blurRad="190500" dir="7320000" sx="101000" sy="101000" algn="tl" rotWithShape="0">
              <a:prstClr val="black">
                <a:alpha val="88000"/>
              </a:prstClr>
            </a:outerShdw>
            <a:softEdge rad="31750"/>
          </a:effectLst>
        </p:spPr>
      </p:pic>
    </p:spTree>
    <p:extLst>
      <p:ext uri="{BB962C8B-B14F-4D97-AF65-F5344CB8AC3E}">
        <p14:creationId xmlns:p14="http://schemas.microsoft.com/office/powerpoint/2010/main" val="414194263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23293"/>
            <a:ext cx="9144000" cy="5134708"/>
          </a:xfrm>
        </p:spPr>
      </p:pic>
    </p:spTree>
    <p:extLst>
      <p:ext uri="{BB962C8B-B14F-4D97-AF65-F5344CB8AC3E}">
        <p14:creationId xmlns:p14="http://schemas.microsoft.com/office/powerpoint/2010/main" val="180166414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53000" y="3550920"/>
            <a:ext cx="3276600" cy="2621280"/>
          </a:xfrm>
        </p:spPr>
      </p:pic>
    </p:spTree>
    <p:extLst>
      <p:ext uri="{BB962C8B-B14F-4D97-AF65-F5344CB8AC3E}">
        <p14:creationId xmlns:p14="http://schemas.microsoft.com/office/powerpoint/2010/main" val="46874432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53000" y="3550920"/>
            <a:ext cx="3276600" cy="2621280"/>
          </a:xfrm>
        </p:spPr>
      </p:pic>
      <p:sp>
        <p:nvSpPr>
          <p:cNvPr id="5" name="TextBox 4"/>
          <p:cNvSpPr txBox="1"/>
          <p:nvPr/>
        </p:nvSpPr>
        <p:spPr>
          <a:xfrm>
            <a:off x="838200" y="2057400"/>
            <a:ext cx="5943600" cy="1323439"/>
          </a:xfrm>
          <a:prstGeom prst="rect">
            <a:avLst/>
          </a:prstGeom>
          <a:noFill/>
        </p:spPr>
        <p:txBody>
          <a:bodyPr wrap="square" rtlCol="0">
            <a:spAutoFit/>
          </a:bodyPr>
          <a:lstStyle/>
          <a:p>
            <a:pPr defTabSz="914400"/>
            <a:r>
              <a:rPr lang="en-US" sz="4000" spc="-150" dirty="0" smtClean="0">
                <a:solidFill>
                  <a:prstClr val="black"/>
                </a:solidFill>
                <a:latin typeface="Stencil" panose="040409050D0802020404" pitchFamily="82" charset="0"/>
              </a:rPr>
              <a:t>We want the same things in life</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34341"/>
          <a:stretch/>
        </p:blipFill>
        <p:spPr>
          <a:xfrm rot="21348993">
            <a:off x="4309323" y="2804691"/>
            <a:ext cx="2992883" cy="2554633"/>
          </a:xfrm>
          <a:prstGeom prst="rect">
            <a:avLst/>
          </a:prstGeom>
        </p:spPr>
      </p:pic>
    </p:spTree>
    <p:extLst>
      <p:ext uri="{BB962C8B-B14F-4D97-AF65-F5344CB8AC3E}">
        <p14:creationId xmlns:p14="http://schemas.microsoft.com/office/powerpoint/2010/main" val="99062721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xmlns:p14="http://schemas.microsoft.com/office/powerpoint/2010/main" spd="slow" advTm="20000"/>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B2B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06060" y="844515"/>
            <a:ext cx="6691243" cy="3676138"/>
          </a:xfrm>
        </p:spPr>
        <p:txBody>
          <a:bodyPr>
            <a:normAutofit/>
          </a:bodyPr>
          <a:lstStyle/>
          <a:p>
            <a:pPr algn="r"/>
            <a:r>
              <a:rPr lang="en-US" dirty="0">
                <a:solidFill>
                  <a:srgbClr val="FCCF1E"/>
                </a:solidFill>
              </a:rPr>
              <a:t>Against the Odds:  Considerations for Community College’s Adoption of Established Performance Measurements</a:t>
            </a:r>
            <a:endParaRPr lang="en-US" dirty="0">
              <a:solidFill>
                <a:srgbClr val="FCCF1E"/>
              </a:solidFill>
            </a:endParaRPr>
          </a:p>
        </p:txBody>
      </p:sp>
      <p:sp>
        <p:nvSpPr>
          <p:cNvPr id="3" name="Subtitle 2"/>
          <p:cNvSpPr>
            <a:spLocks noGrp="1"/>
          </p:cNvSpPr>
          <p:nvPr>
            <p:ph type="subTitle" idx="1"/>
          </p:nvPr>
        </p:nvSpPr>
        <p:spPr>
          <a:xfrm>
            <a:off x="320262" y="4493276"/>
            <a:ext cx="7377042" cy="1752600"/>
          </a:xfrm>
        </p:spPr>
        <p:txBody>
          <a:bodyPr>
            <a:normAutofit fontScale="62500" lnSpcReduction="20000"/>
          </a:bodyPr>
          <a:lstStyle/>
          <a:p>
            <a:pPr algn="r"/>
            <a:r>
              <a:rPr lang="en-US" sz="4400" dirty="0" err="1" smtClean="0">
                <a:solidFill>
                  <a:schemeClr val="bg1"/>
                </a:solidFill>
              </a:rPr>
              <a:t>Marva</a:t>
            </a:r>
            <a:r>
              <a:rPr lang="en-US" sz="4400" dirty="0" smtClean="0">
                <a:solidFill>
                  <a:schemeClr val="bg1"/>
                </a:solidFill>
              </a:rPr>
              <a:t> </a:t>
            </a:r>
            <a:r>
              <a:rPr lang="en-US" sz="4400" dirty="0">
                <a:solidFill>
                  <a:schemeClr val="bg1"/>
                </a:solidFill>
              </a:rPr>
              <a:t>R. </a:t>
            </a:r>
            <a:r>
              <a:rPr lang="en-US" sz="4400" dirty="0" smtClean="0">
                <a:solidFill>
                  <a:schemeClr val="bg1"/>
                </a:solidFill>
              </a:rPr>
              <a:t>Mack</a:t>
            </a:r>
            <a:endParaRPr lang="en-US" sz="4400" dirty="0">
              <a:solidFill>
                <a:schemeClr val="bg1"/>
              </a:solidFill>
            </a:endParaRPr>
          </a:p>
          <a:p>
            <a:pPr algn="r"/>
            <a:r>
              <a:rPr lang="en-US" sz="4400" dirty="0" smtClean="0">
                <a:solidFill>
                  <a:schemeClr val="bg1"/>
                </a:solidFill>
              </a:rPr>
              <a:t> Assistant </a:t>
            </a:r>
            <a:r>
              <a:rPr lang="en-US" sz="4400" dirty="0">
                <a:solidFill>
                  <a:schemeClr val="bg1"/>
                </a:solidFill>
              </a:rPr>
              <a:t>Dean, Retention &amp; Academic Advisement</a:t>
            </a:r>
          </a:p>
          <a:p>
            <a:pPr algn="r"/>
            <a:r>
              <a:rPr lang="en-US" sz="4400" dirty="0">
                <a:solidFill>
                  <a:schemeClr val="bg1"/>
                </a:solidFill>
              </a:rPr>
              <a:t>Essex County College</a:t>
            </a:r>
            <a:endParaRPr lang="en-US" sz="2700" dirty="0">
              <a:solidFill>
                <a:schemeClr val="bg1"/>
              </a:solidFill>
            </a:endParaRPr>
          </a:p>
        </p:txBody>
      </p:sp>
      <p:sp>
        <p:nvSpPr>
          <p:cNvPr id="5" name="Rectangle 4"/>
          <p:cNvSpPr/>
          <p:nvPr/>
        </p:nvSpPr>
        <p:spPr>
          <a:xfrm>
            <a:off x="8097848" y="0"/>
            <a:ext cx="1046152" cy="6947558"/>
          </a:xfrm>
          <a:prstGeom prst="rect">
            <a:avLst/>
          </a:prstGeom>
          <a:solidFill>
            <a:srgbClr val="FCCF1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16200000">
            <a:off x="5386385" y="3225504"/>
            <a:ext cx="6356404" cy="523220"/>
          </a:xfrm>
          <a:prstGeom prst="rect">
            <a:avLst/>
          </a:prstGeom>
          <a:noFill/>
        </p:spPr>
        <p:txBody>
          <a:bodyPr wrap="square" rtlCol="0">
            <a:spAutoFit/>
          </a:bodyPr>
          <a:lstStyle/>
          <a:p>
            <a:pPr algn="r"/>
            <a:r>
              <a:rPr lang="en-US" sz="1400" dirty="0">
                <a:solidFill>
                  <a:srgbClr val="FFFFFF"/>
                </a:solidFill>
              </a:rPr>
              <a:t>2014 ASSESSMENT CONFERENCE </a:t>
            </a:r>
            <a:endParaRPr lang="en-US" sz="1400" dirty="0" smtClean="0">
              <a:solidFill>
                <a:srgbClr val="FFFFFF"/>
              </a:solidFill>
            </a:endParaRPr>
          </a:p>
          <a:p>
            <a:pPr algn="r"/>
            <a:r>
              <a:rPr lang="en-US" sz="1400" b="1" dirty="0" smtClean="0">
                <a:solidFill>
                  <a:srgbClr val="FFFFFF"/>
                </a:solidFill>
              </a:rPr>
              <a:t>MYTHS &amp; MOVEMENTS - </a:t>
            </a:r>
            <a:r>
              <a:rPr lang="en-US" sz="1400" dirty="0" smtClean="0">
                <a:solidFill>
                  <a:srgbClr val="FFFFFF"/>
                </a:solidFill>
              </a:rPr>
              <a:t>REIMAGINING HIGHER EDUCATION ASSESSMENT</a:t>
            </a:r>
            <a:endParaRPr lang="en-US" sz="1400" dirty="0">
              <a:solidFill>
                <a:srgbClr val="FFFFFF"/>
              </a:solidFill>
            </a:endParaRPr>
          </a:p>
        </p:txBody>
      </p:sp>
      <p:pic>
        <p:nvPicPr>
          <p:cNvPr id="7" name="Picture 6" descr="Dragon_White.psd"/>
          <p:cNvPicPr>
            <a:picLocks noChangeAspect="1"/>
          </p:cNvPicPr>
          <p:nvPr/>
        </p:nvPicPr>
        <p:blipFill>
          <a:blip r:embed="rId2">
            <a:alphaModFix amt="24000"/>
            <a:extLst>
              <a:ext uri="{28A0092B-C50C-407E-A947-70E740481C1C}">
                <a14:useLocalDpi xmlns:a14="http://schemas.microsoft.com/office/drawing/2010/main" val="0"/>
              </a:ext>
            </a:extLst>
          </a:blip>
          <a:stretch>
            <a:fillRect/>
          </a:stretch>
        </p:blipFill>
        <p:spPr>
          <a:xfrm>
            <a:off x="-4483618" y="844515"/>
            <a:ext cx="8293618" cy="6103043"/>
          </a:xfrm>
          <a:prstGeom prst="rect">
            <a:avLst/>
          </a:prstGeom>
        </p:spPr>
      </p:pic>
    </p:spTree>
    <p:extLst>
      <p:ext uri="{BB962C8B-B14F-4D97-AF65-F5344CB8AC3E}">
        <p14:creationId xmlns:p14="http://schemas.microsoft.com/office/powerpoint/2010/main" val="171525062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53568"/>
          </a:xfrm>
        </p:spPr>
        <p:txBody>
          <a:bodyPr>
            <a:normAutofit fontScale="90000"/>
          </a:bodyPr>
          <a:lstStyle/>
          <a:p>
            <a:r>
              <a:rPr lang="en-US" dirty="0" smtClean="0"/>
              <a:t>Learning Spaces </a:t>
            </a:r>
            <a:r>
              <a:rPr lang="en-US" dirty="0" err="1" smtClean="0"/>
              <a:t>Collaboratory</a:t>
            </a:r>
            <a:r>
              <a:rPr lang="en-US" dirty="0" smtClean="0"/>
              <a:t/>
            </a:r>
            <a:br>
              <a:rPr lang="en-US" dirty="0" smtClean="0"/>
            </a:br>
            <a:r>
              <a:rPr lang="en-US" dirty="0" smtClean="0">
                <a:hlinkClick r:id="rId3"/>
              </a:rPr>
              <a:t>http://www.pkallsc.org</a:t>
            </a:r>
            <a:r>
              <a:rPr lang="en-US" dirty="0" smtClean="0"/>
              <a:t/>
            </a:r>
            <a:br>
              <a:rPr lang="en-US" dirty="0" smtClean="0"/>
            </a:br>
            <a:endParaRPr lang="en-US" dirty="0"/>
          </a:p>
        </p:txBody>
      </p:sp>
      <p:sp>
        <p:nvSpPr>
          <p:cNvPr id="3" name="Content Placeholder 2"/>
          <p:cNvSpPr>
            <a:spLocks noGrp="1"/>
          </p:cNvSpPr>
          <p:nvPr>
            <p:ph idx="1"/>
          </p:nvPr>
        </p:nvSpPr>
        <p:spPr>
          <a:xfrm>
            <a:off x="457200" y="2028206"/>
            <a:ext cx="8229600" cy="4097957"/>
          </a:xfrm>
        </p:spPr>
        <p:txBody>
          <a:bodyPr/>
          <a:lstStyle/>
          <a:p>
            <a:pPr marL="514350" indent="-514350">
              <a:buFont typeface="+mj-lt"/>
              <a:buAutoNum type="arabicPeriod"/>
            </a:pPr>
            <a:endParaRPr lang="en-US" dirty="0" smtClean="0"/>
          </a:p>
          <a:p>
            <a:pPr marL="514350" indent="-514350">
              <a:buFont typeface="+mj-lt"/>
              <a:buAutoNum type="arabicPeriod"/>
            </a:pPr>
            <a:r>
              <a:rPr lang="en-US" dirty="0" smtClean="0"/>
              <a:t>Actively engage with peers</a:t>
            </a:r>
          </a:p>
          <a:p>
            <a:pPr marL="514350" indent="-514350">
              <a:buFont typeface="+mj-lt"/>
              <a:buAutoNum type="arabicPeriod"/>
            </a:pPr>
            <a:r>
              <a:rPr lang="en-US" dirty="0" smtClean="0"/>
              <a:t>Practice skills and profession’s thinking</a:t>
            </a:r>
          </a:p>
          <a:p>
            <a:pPr marL="514350" indent="-514350">
              <a:buFont typeface="+mj-lt"/>
              <a:buAutoNum type="arabicPeriod"/>
            </a:pPr>
            <a:r>
              <a:rPr lang="en-US" dirty="0" smtClean="0"/>
              <a:t>Practice communicating and critiquing</a:t>
            </a:r>
          </a:p>
          <a:p>
            <a:pPr marL="514350" indent="-514350">
              <a:buFont typeface="+mj-lt"/>
              <a:buAutoNum type="arabicPeriod"/>
            </a:pPr>
            <a:r>
              <a:rPr lang="en-US" dirty="0" smtClean="0"/>
              <a:t>Become refreshed and renewed</a:t>
            </a:r>
          </a:p>
          <a:p>
            <a:pPr marL="514350" indent="-514350">
              <a:buFont typeface="+mj-lt"/>
              <a:buAutoNum type="arabicPeriod"/>
            </a:pPr>
            <a:r>
              <a:rPr lang="en-US" dirty="0" smtClean="0"/>
              <a:t>Become self-aware and self-motivated</a:t>
            </a:r>
          </a:p>
          <a:p>
            <a:pPr marL="0" indent="0">
              <a:buNone/>
            </a:pPr>
            <a:endParaRPr lang="en-US" dirty="0"/>
          </a:p>
        </p:txBody>
      </p:sp>
    </p:spTree>
    <p:extLst>
      <p:ext uri="{BB962C8B-B14F-4D97-AF65-F5344CB8AC3E}">
        <p14:creationId xmlns:p14="http://schemas.microsoft.com/office/powerpoint/2010/main" val="200812009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Learning Spaces </a:t>
            </a:r>
            <a:r>
              <a:rPr lang="en-US" dirty="0" err="1"/>
              <a:t>Collaboratory</a:t>
            </a:r>
            <a:r>
              <a:rPr lang="en-US" dirty="0"/>
              <a:t> Assessment Rubric </a:t>
            </a:r>
          </a:p>
        </p:txBody>
      </p:sp>
      <p:sp>
        <p:nvSpPr>
          <p:cNvPr id="3" name="Content Placeholder 2"/>
          <p:cNvSpPr>
            <a:spLocks noGrp="1"/>
          </p:cNvSpPr>
          <p:nvPr>
            <p:ph idx="1"/>
          </p:nvPr>
        </p:nvSpPr>
        <p:spPr/>
        <p:txBody>
          <a:bodyPr>
            <a:normAutofit lnSpcReduction="10000"/>
          </a:bodyPr>
          <a:lstStyle/>
          <a:p>
            <a:pPr marL="0" indent="0">
              <a:buNone/>
            </a:pPr>
            <a:r>
              <a:rPr lang="en-US" u="sng" dirty="0" smtClean="0"/>
              <a:t>4 types of learning spaces, for</a:t>
            </a:r>
            <a:r>
              <a:rPr lang="en-US" dirty="0" smtClean="0"/>
              <a:t>:</a:t>
            </a:r>
          </a:p>
          <a:p>
            <a:r>
              <a:rPr lang="en-US" dirty="0" smtClean="0"/>
              <a:t>Collaborative social learning</a:t>
            </a:r>
          </a:p>
          <a:p>
            <a:r>
              <a:rPr lang="en-US" dirty="0" smtClean="0"/>
              <a:t>Acquiring and enhancing understanding</a:t>
            </a:r>
          </a:p>
          <a:p>
            <a:r>
              <a:rPr lang="en-US" dirty="0" smtClean="0"/>
              <a:t>Communicating</a:t>
            </a:r>
          </a:p>
          <a:p>
            <a:r>
              <a:rPr lang="en-US" dirty="0" smtClean="0"/>
              <a:t>Renewal and reflection</a:t>
            </a:r>
          </a:p>
          <a:p>
            <a:endParaRPr lang="en-US" dirty="0"/>
          </a:p>
          <a:p>
            <a:pPr marL="0" indent="0">
              <a:buNone/>
            </a:pPr>
            <a:r>
              <a:rPr lang="en-US" dirty="0" smtClean="0"/>
              <a:t>Levels of success: </a:t>
            </a:r>
          </a:p>
          <a:p>
            <a:pPr marL="0" indent="0">
              <a:buNone/>
            </a:pPr>
            <a:r>
              <a:rPr lang="en-US" dirty="0"/>
              <a:t>*</a:t>
            </a:r>
            <a:r>
              <a:rPr lang="en-US" dirty="0" smtClean="0"/>
              <a:t>exemplary, *competent, *needs attention</a:t>
            </a:r>
            <a:endParaRPr lang="en-US" dirty="0"/>
          </a:p>
        </p:txBody>
      </p:sp>
    </p:spTree>
    <p:extLst>
      <p:ext uri="{BB962C8B-B14F-4D97-AF65-F5344CB8AC3E}">
        <p14:creationId xmlns:p14="http://schemas.microsoft.com/office/powerpoint/2010/main" val="311643129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73500" y="3556000"/>
            <a:ext cx="184666" cy="369332"/>
          </a:xfrm>
          <a:prstGeom prst="rect">
            <a:avLst/>
          </a:prstGeom>
          <a:noFill/>
        </p:spPr>
        <p:txBody>
          <a:bodyPr wrap="none" rtlCol="0">
            <a:spAutoFit/>
          </a:bodyPr>
          <a:lstStyle/>
          <a:p>
            <a:endParaRPr lang="en-US" dirty="0"/>
          </a:p>
        </p:txBody>
      </p:sp>
      <p:pic>
        <p:nvPicPr>
          <p:cNvPr id="5" name="Picture 4" descr="Untitled map.tiff"/>
          <p:cNvPicPr>
            <a:picLocks noChangeAspect="1"/>
          </p:cNvPicPr>
          <p:nvPr/>
        </p:nvPicPr>
        <p:blipFill rotWithShape="1">
          <a:blip r:embed="rId3">
            <a:extLst>
              <a:ext uri="{28A0092B-C50C-407E-A947-70E740481C1C}">
                <a14:useLocalDpi xmlns:a14="http://schemas.microsoft.com/office/drawing/2010/main" val="0"/>
              </a:ext>
            </a:extLst>
          </a:blip>
          <a:srcRect l="16186" r="1521" b="7737"/>
          <a:stretch/>
        </p:blipFill>
        <p:spPr>
          <a:xfrm>
            <a:off x="1161142" y="1691074"/>
            <a:ext cx="6590077" cy="438678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p:cNvSpPr txBox="1"/>
          <p:nvPr/>
        </p:nvSpPr>
        <p:spPr>
          <a:xfrm>
            <a:off x="943429" y="580571"/>
            <a:ext cx="6807790" cy="584776"/>
          </a:xfrm>
          <a:prstGeom prst="rect">
            <a:avLst/>
          </a:prstGeom>
          <a:noFill/>
        </p:spPr>
        <p:txBody>
          <a:bodyPr wrap="square" rtlCol="0">
            <a:spAutoFit/>
          </a:bodyPr>
          <a:lstStyle/>
          <a:p>
            <a:pPr algn="ctr"/>
            <a:r>
              <a:rPr lang="en-US" sz="3200" dirty="0" smtClean="0"/>
              <a:t>Drexel main campus</a:t>
            </a:r>
            <a:endParaRPr lang="en-US" sz="3200" dirty="0"/>
          </a:p>
        </p:txBody>
      </p:sp>
    </p:spTree>
    <p:extLst>
      <p:ext uri="{BB962C8B-B14F-4D97-AF65-F5344CB8AC3E}">
        <p14:creationId xmlns:p14="http://schemas.microsoft.com/office/powerpoint/2010/main" val="80668951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xmlns:p14="http://schemas.microsoft.com/office/powerpoint/2010/mai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_rels/themeOverride5.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_rels/themeOverride6.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Civic">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ppt/theme/themeOverride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ppt/theme/themeOverride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702</TotalTime>
  <Words>3834</Words>
  <Application>Microsoft Macintosh PowerPoint</Application>
  <PresentationFormat>On-screen Show (4:3)</PresentationFormat>
  <Paragraphs>501</Paragraphs>
  <Slides>66</Slides>
  <Notes>40</Notes>
  <HiddenSlides>0</HiddenSlides>
  <MMClips>0</MMClips>
  <ScaleCrop>false</ScaleCrop>
  <HeadingPairs>
    <vt:vector size="4" baseType="variant">
      <vt:variant>
        <vt:lpstr>Theme</vt:lpstr>
      </vt:variant>
      <vt:variant>
        <vt:i4>4</vt:i4>
      </vt:variant>
      <vt:variant>
        <vt:lpstr>Slide Titles</vt:lpstr>
      </vt:variant>
      <vt:variant>
        <vt:i4>66</vt:i4>
      </vt:variant>
    </vt:vector>
  </HeadingPairs>
  <TitlesOfParts>
    <vt:vector size="70" baseType="lpstr">
      <vt:lpstr>Office Theme</vt:lpstr>
      <vt:lpstr>Default</vt:lpstr>
      <vt:lpstr>Civic</vt:lpstr>
      <vt:lpstr>1_Office Theme</vt:lpstr>
      <vt:lpstr>Snapshot Session:   Mini presentations</vt:lpstr>
      <vt:lpstr>Assessment of Learning Environments</vt:lpstr>
      <vt:lpstr>PowerPoint Presentation</vt:lpstr>
      <vt:lpstr>PowerPoint Presentation</vt:lpstr>
      <vt:lpstr>PowerPoint Presentation</vt:lpstr>
      <vt:lpstr>Drexel-tried assessment methods</vt:lpstr>
      <vt:lpstr>Learning Spaces Collaboratory http://www.pkallsc.org </vt:lpstr>
      <vt:lpstr>Learning Spaces Collaboratory Assessment Rubric </vt:lpstr>
      <vt:lpstr>PowerPoint Presentation</vt:lpstr>
      <vt:lpstr> </vt:lpstr>
      <vt:lpstr> </vt:lpstr>
      <vt:lpstr> </vt:lpstr>
      <vt:lpstr> </vt:lpstr>
      <vt:lpstr> </vt:lpstr>
      <vt:lpstr> </vt:lpstr>
      <vt:lpstr>PowerPoint Presentation</vt:lpstr>
      <vt:lpstr>PowerPoint Presentation</vt:lpstr>
      <vt:lpstr>The Art of Assessment</vt:lpstr>
      <vt:lpstr>The Art of Assessment</vt:lpstr>
      <vt:lpstr>The Art of Assessment</vt:lpstr>
      <vt:lpstr>PowerPoint Presentation</vt:lpstr>
      <vt:lpstr>THIS?</vt:lpstr>
      <vt:lpstr>PowerPoint Presentation</vt:lpstr>
      <vt:lpstr>OR THIS?</vt:lpstr>
      <vt:lpstr>PowerPoint Presentation</vt:lpstr>
      <vt:lpstr>PowerPoint Presentation</vt:lpstr>
      <vt:lpstr>PowerPoint Presentation</vt:lpstr>
      <vt:lpstr>PowerPoint Presentation</vt:lpstr>
      <vt:lpstr>“Art Critique”</vt:lpstr>
      <vt:lpstr>“Art Critique”</vt:lpstr>
      <vt:lpstr>PowerPoint Presentation</vt:lpstr>
      <vt:lpstr>PowerPoint Presentation</vt:lpstr>
      <vt:lpstr>PowerPoint Presentation</vt:lpstr>
      <vt:lpstr>Beyond the Classroom:  Using Co-Curricular Activities  to Assess General Education </vt:lpstr>
      <vt:lpstr>Assessment Myths </vt:lpstr>
      <vt:lpstr>Assessment Myths Busted</vt:lpstr>
      <vt:lpstr>21st Century Essential Learning Outcomes*</vt:lpstr>
      <vt:lpstr>        Co- Curricular Activity </vt:lpstr>
      <vt:lpstr>Competition Goals</vt:lpstr>
      <vt:lpstr>How the Competition is Run </vt:lpstr>
      <vt:lpstr>How Speeches Are Scored</vt:lpstr>
      <vt:lpstr>Annual Competition  since  2008   </vt:lpstr>
      <vt:lpstr>Awards Round</vt:lpstr>
      <vt:lpstr>STUDENT SURVEY RESULTS</vt:lpstr>
      <vt:lpstr>Judges Survey Results, 2008 - 2014</vt:lpstr>
      <vt:lpstr>JUDGES SURVEY  2013 - 2014</vt:lpstr>
      <vt:lpstr>Transfer of Learning </vt:lpstr>
      <vt:lpstr>ESSENTIAL LEARNING OUTCOMES</vt:lpstr>
      <vt:lpstr>Challenges of Co-Curricular Assessment</vt:lpstr>
      <vt:lpstr>Have You Hugged Your Assessment Professional Today?</vt:lpstr>
      <vt:lpstr>PowerPoint Presentation</vt:lpstr>
      <vt:lpstr>PowerPoint Presentation</vt:lpstr>
      <vt:lpstr>The HERI Faculty Survey</vt:lpstr>
      <vt:lpstr>PowerPoint Presentation</vt:lpstr>
      <vt:lpstr>So much remediation!</vt:lpstr>
      <vt:lpstr>So much remediation?</vt:lpstr>
      <vt:lpstr>Remediation?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Against the Odds:  Considerations for Community College’s Adoption of Established Performance Measurements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of learning environments</dc:title>
  <dc:creator>Danuta Nitecki</dc:creator>
  <cp:lastModifiedBy>Jenny James Lee</cp:lastModifiedBy>
  <cp:revision>35</cp:revision>
  <dcterms:created xsi:type="dcterms:W3CDTF">2014-09-07T11:59:40Z</dcterms:created>
  <dcterms:modified xsi:type="dcterms:W3CDTF">2014-09-08T20:12:43Z</dcterms:modified>
</cp:coreProperties>
</file>