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716" r:id="rId3"/>
  </p:sldMasterIdLst>
  <p:sldIdLst>
    <p:sldId id="256" r:id="rId4"/>
    <p:sldId id="293" r:id="rId5"/>
    <p:sldId id="294" r:id="rId6"/>
    <p:sldId id="324" r:id="rId7"/>
    <p:sldId id="295" r:id="rId8"/>
    <p:sldId id="296" r:id="rId9"/>
    <p:sldId id="297" r:id="rId10"/>
    <p:sldId id="298" r:id="rId11"/>
    <p:sldId id="300" r:id="rId12"/>
    <p:sldId id="301" r:id="rId13"/>
    <p:sldId id="302" r:id="rId14"/>
    <p:sldId id="306" r:id="rId15"/>
    <p:sldId id="321" r:id="rId16"/>
    <p:sldId id="307" r:id="rId17"/>
    <p:sldId id="317" r:id="rId18"/>
    <p:sldId id="322" r:id="rId19"/>
    <p:sldId id="309" r:id="rId20"/>
    <p:sldId id="310" r:id="rId21"/>
    <p:sldId id="320" r:id="rId22"/>
    <p:sldId id="311" r:id="rId23"/>
    <p:sldId id="312" r:id="rId24"/>
    <p:sldId id="313" r:id="rId25"/>
    <p:sldId id="314" r:id="rId26"/>
    <p:sldId id="315" r:id="rId27"/>
    <p:sldId id="318" r:id="rId28"/>
  </p:sldIdLst>
  <p:sldSz cx="9144000" cy="5143500" type="screen16x9"/>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62F4C"/>
    <a:srgbClr val="06A8F0"/>
    <a:srgbClr val="4A84B7"/>
    <a:srgbClr val="444444"/>
    <a:srgbClr val="8F8F8F"/>
    <a:srgbClr val="FCE4E5"/>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76" autoAdjust="0"/>
    <p:restoredTop sz="92890" autoAdjust="0"/>
  </p:normalViewPr>
  <p:slideViewPr>
    <p:cSldViewPr>
      <p:cViewPr>
        <p:scale>
          <a:sx n="100" d="100"/>
          <a:sy n="100" d="100"/>
        </p:scale>
        <p:origin x="-984" y="-31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1" name="Oval 10"/>
          <p:cNvSpPr/>
          <p:nvPr userDrawn="1"/>
        </p:nvSpPr>
        <p:spPr>
          <a:xfrm>
            <a:off x="-2213430" y="-1428750"/>
            <a:ext cx="13610771" cy="10208078"/>
          </a:xfrm>
          <a:prstGeom prst="ellipse">
            <a:avLst/>
          </a:prstGeom>
          <a:gradFill>
            <a:gsLst>
              <a:gs pos="0">
                <a:schemeClr val="accent1"/>
              </a:gs>
              <a:gs pos="67000">
                <a:schemeClr val="accent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new_vide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42938"/>
            <a:ext cx="9144000" cy="3857625"/>
          </a:xfrm>
          <a:prstGeom prst="rect">
            <a:avLst/>
          </a:prstGeom>
        </p:spPr>
      </p:pic>
      <p:sp>
        <p:nvSpPr>
          <p:cNvPr id="3" name="Subtitle 2"/>
          <p:cNvSpPr>
            <a:spLocks noGrp="1"/>
          </p:cNvSpPr>
          <p:nvPr>
            <p:ph type="subTitle" idx="1"/>
          </p:nvPr>
        </p:nvSpPr>
        <p:spPr>
          <a:xfrm>
            <a:off x="1209675" y="1978819"/>
            <a:ext cx="6400800" cy="51435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1000" y="892969"/>
            <a:ext cx="8382000" cy="700088"/>
          </a:xfrm>
        </p:spPr>
        <p:txBody>
          <a:bodyPr anchor="b">
            <a:noAutofit/>
          </a:bodyPr>
          <a:lstStyle>
            <a:lvl1pPr algn="ctr">
              <a:defRPr sz="4400">
                <a:solidFill>
                  <a:schemeClr val="bg1"/>
                </a:solidFill>
              </a:defRPr>
            </a:lvl1pPr>
          </a:lstStyle>
          <a:p>
            <a:r>
              <a:rPr lang="en-US" dirty="0" smtClean="0"/>
              <a:t>Click to edit Master title style</a:t>
            </a:r>
            <a:endParaRPr lang="en-US" dirty="0"/>
          </a:p>
        </p:txBody>
      </p:sp>
      <p:sp>
        <p:nvSpPr>
          <p:cNvPr id="8" name="rectangletop"/>
          <p:cNvSpPr/>
          <p:nvPr userDrawn="1"/>
        </p:nvSpPr>
        <p:spPr>
          <a:xfrm>
            <a:off x="0" y="4536281"/>
            <a:ext cx="914400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603650"/>
            <a:ext cx="9144000" cy="3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4500563"/>
            <a:ext cx="9144000" cy="3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top"/>
          <p:cNvSpPr/>
          <p:nvPr userDrawn="1"/>
        </p:nvSpPr>
        <p:spPr>
          <a:xfrm>
            <a:off x="0" y="508635"/>
            <a:ext cx="914400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508634"/>
            <a:ext cx="9144000" cy="411908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4" fill="hold"/>
                                        <p:tgtEl>
                                          <p:spTgt spid="6"/>
                                        </p:tgtEl>
                                      </p:cBhvr>
                                    </p:cmd>
                                  </p:childTnLst>
                                </p:cTn>
                              </p:par>
                              <p:par>
                                <p:cTn id="7" presetID="6"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circle(in)">
                                      <p:cBhvr>
                                        <p:cTn id="9" dur="800"/>
                                        <p:tgtEl>
                                          <p:spTgt spid="17"/>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8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8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childTnLst>
        </p:cTn>
      </p:par>
    </p:tnLst>
    <p:bldLst>
      <p:bldP spid="8" grpId="0" animBg="1"/>
      <p:bldP spid="17" grpId="0" animBg="1"/>
      <p:bldP spid="18" grpId="0" animBg="1"/>
      <p:bldP spid="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733800" cy="4572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1" y="228600"/>
            <a:ext cx="4704255" cy="3231084"/>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742950"/>
            <a:ext cx="3581400" cy="30861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523309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3200400"/>
            <a:ext cx="5486400" cy="425054"/>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17145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362545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5395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124200" y="91440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3124200" y="154305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3124200" y="217170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3124200" y="280035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1" name="Title Placeholder 1"/>
          <p:cNvSpPr>
            <a:spLocks noGrp="1"/>
          </p:cNvSpPr>
          <p:nvPr>
            <p:ph type="title"/>
          </p:nvPr>
        </p:nvSpPr>
        <p:spPr>
          <a:xfrm>
            <a:off x="914400"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1519299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43000" y="628650"/>
            <a:ext cx="3048000" cy="1632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114800" y="628650"/>
            <a:ext cx="4114800" cy="1608028"/>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143000" y="2315539"/>
            <a:ext cx="3048000" cy="1684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14800" y="2315540"/>
            <a:ext cx="4114800" cy="16599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1295400" y="5715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669780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66801" y="2286001"/>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428999" y="2286001"/>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791197" y="2286001"/>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066801" y="571500"/>
            <a:ext cx="22859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428997" y="571500"/>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791197" y="571500"/>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1142997" y="0"/>
            <a:ext cx="70104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95749737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Subtitle 2"/>
          <p:cNvSpPr>
            <a:spLocks noGrp="1"/>
          </p:cNvSpPr>
          <p:nvPr>
            <p:ph type="subTitle" idx="1"/>
          </p:nvPr>
        </p:nvSpPr>
        <p:spPr>
          <a:xfrm>
            <a:off x="1209675" y="1978819"/>
            <a:ext cx="6400800" cy="51435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81000" y="892969"/>
            <a:ext cx="8382000" cy="700088"/>
          </a:xfrm>
        </p:spPr>
        <p:txBody>
          <a:bodyPr anchor="b">
            <a:noAutofit/>
          </a:bodyPr>
          <a:lstStyle>
            <a:lvl1pPr algn="ctr">
              <a:defRPr sz="4400">
                <a:solidFill>
                  <a:schemeClr val="bg1"/>
                </a:solidFill>
              </a:defRPr>
            </a:lvl1pPr>
          </a:lstStyle>
          <a:p>
            <a:r>
              <a:rPr lang="en-US" dirty="0" smtClean="0"/>
              <a:t>Click to edit Master title style</a:t>
            </a:r>
            <a:endParaRPr lang="en-US" dirty="0"/>
          </a:p>
        </p:txBody>
      </p:sp>
      <p:sp>
        <p:nvSpPr>
          <p:cNvPr id="8" name="rectangletop"/>
          <p:cNvSpPr/>
          <p:nvPr userDrawn="1"/>
        </p:nvSpPr>
        <p:spPr>
          <a:xfrm>
            <a:off x="0" y="4536281"/>
            <a:ext cx="914400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603650"/>
            <a:ext cx="9144000" cy="3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4500563"/>
            <a:ext cx="9144000" cy="3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top"/>
          <p:cNvSpPr/>
          <p:nvPr userDrawn="1"/>
        </p:nvSpPr>
        <p:spPr>
          <a:xfrm>
            <a:off x="0" y="508635"/>
            <a:ext cx="914400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91951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934200" cy="594122"/>
          </a:xfrm>
        </p:spPr>
        <p:txBody>
          <a:bodyPr anchor="ctr" anchorCtr="0"/>
          <a:lstStyle>
            <a:lvl1pPr algn="l">
              <a:defRPr>
                <a:solidFill>
                  <a:schemeClr val="bg1">
                    <a:lumMod val="8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685800"/>
            <a:ext cx="6934200" cy="3429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75172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705600" cy="59412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24000" y="672703"/>
            <a:ext cx="6934200" cy="4057650"/>
          </a:xfrm>
        </p:spPr>
        <p:txBody>
          <a:bodyPr>
            <a:normAutofit/>
          </a:bodyPr>
          <a:lstStyle>
            <a:lvl1pPr marL="171450" indent="-171450">
              <a:buFont typeface="Arial" pitchFamily="34" charset="0"/>
              <a:buChar char="•"/>
              <a:defRPr sz="2400">
                <a:solidFill>
                  <a:schemeClr val="bg1"/>
                </a:solidFill>
              </a:defRPr>
            </a:lvl1pPr>
            <a:lvl2pPr marL="628650" indent="-171450">
              <a:buFont typeface="Arial" pitchFamily="34" charset="0"/>
              <a:buChar char="•"/>
              <a:defRPr sz="2000">
                <a:solidFill>
                  <a:schemeClr val="bg1"/>
                </a:solidFill>
              </a:defRPr>
            </a:lvl2pPr>
            <a:lvl3pPr marL="1085850" indent="-171450">
              <a:buFont typeface="Arial" pitchFamily="34" charset="0"/>
              <a:buChar char="•"/>
              <a:defRPr sz="1800">
                <a:solidFill>
                  <a:schemeClr val="bg1"/>
                </a:solidFill>
              </a:defRPr>
            </a:lvl3pPr>
            <a:lvl4pPr marL="1543050" indent="-171450">
              <a:buFont typeface="Arial" pitchFamily="34" charset="0"/>
              <a:buChar char="•"/>
              <a:defRPr sz="1600">
                <a:solidFill>
                  <a:schemeClr val="bg1"/>
                </a:solidFill>
              </a:defRPr>
            </a:lvl4pPr>
            <a:lvl5pPr marL="2000250" indent="-171450">
              <a:buFont typeface="Arial" pitchFamily="34" charset="0"/>
              <a:buChar cha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146127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800" y="707231"/>
            <a:ext cx="6934200" cy="4057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066800"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5000430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066800" y="685800"/>
            <a:ext cx="6934200" cy="4057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1066800"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5820198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934200" cy="594122"/>
          </a:xfrm>
        </p:spPr>
        <p:txBody>
          <a:bodyPr anchor="ctr" anchorCtr="0"/>
          <a:lstStyle>
            <a:lvl1pPr algn="l">
              <a:defRPr>
                <a:solidFill>
                  <a:schemeClr val="bg1">
                    <a:lumMod val="8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685800"/>
            <a:ext cx="6934200" cy="3429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926058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1"/>
            <a:ext cx="7086600" cy="1021556"/>
          </a:xfrm>
        </p:spPr>
        <p:txBody>
          <a:bodyPr anchor="t"/>
          <a:lstStyle>
            <a:lvl1pPr algn="l">
              <a:defRPr sz="4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914400"/>
            <a:ext cx="7086600" cy="1125140"/>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1521177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05600" cy="59412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90600" y="708421"/>
            <a:ext cx="35052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708421"/>
            <a:ext cx="35052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67464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5243" y="685800"/>
            <a:ext cx="3429000"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5243" y="1222772"/>
            <a:ext cx="3429000"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6644" y="685800"/>
            <a:ext cx="3430557"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6644" y="1222772"/>
            <a:ext cx="3430557"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1065243"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43222030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53555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733800" cy="4572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1" y="228600"/>
            <a:ext cx="4704255" cy="3231084"/>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742950"/>
            <a:ext cx="3581400" cy="30861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69946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3200400"/>
            <a:ext cx="5486400" cy="425054"/>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171450"/>
            <a:ext cx="5486400" cy="2971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57400" y="362545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83910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124200" y="91440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3124200" y="154305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3124200" y="217170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3124200" y="2800350"/>
            <a:ext cx="4648200" cy="628650"/>
          </a:xfrm>
        </p:spPr>
        <p:txBody>
          <a:bodyPr anchor="ctr">
            <a:normAutofit/>
          </a:bodyPr>
          <a:lstStyle>
            <a:lvl1pPr marL="57150" indent="0">
              <a:buFontTx/>
              <a:buNone/>
              <a:defRPr sz="1800" baseline="0">
                <a:solidFill>
                  <a:schemeClr val="bg2"/>
                </a:solidFill>
              </a:defRPr>
            </a:lvl1pPr>
          </a:lstStyle>
          <a:p>
            <a:pPr lvl="0"/>
            <a:r>
              <a:rPr lang="en-US" dirty="0" smtClean="0"/>
              <a:t>Click to edit Master text styles</a:t>
            </a:r>
          </a:p>
        </p:txBody>
      </p:sp>
      <p:sp>
        <p:nvSpPr>
          <p:cNvPr id="11" name="Title Placeholder 1"/>
          <p:cNvSpPr>
            <a:spLocks noGrp="1"/>
          </p:cNvSpPr>
          <p:nvPr>
            <p:ph type="title"/>
          </p:nvPr>
        </p:nvSpPr>
        <p:spPr>
          <a:xfrm>
            <a:off x="914400"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9178765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43000" y="628650"/>
            <a:ext cx="3048000" cy="16323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114800" y="628650"/>
            <a:ext cx="4114800" cy="1608028"/>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143000" y="2315539"/>
            <a:ext cx="3048000" cy="1684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14800" y="2315540"/>
            <a:ext cx="4114800" cy="16599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1295400" y="5715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1475726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066801" y="2286001"/>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428999" y="2286001"/>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791197" y="2286001"/>
            <a:ext cx="2285997" cy="1600200"/>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066801" y="571500"/>
            <a:ext cx="2285997"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428997" y="571500"/>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791197" y="571500"/>
            <a:ext cx="22860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1142997" y="0"/>
            <a:ext cx="70104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2842012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705600" cy="59412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24000" y="672703"/>
            <a:ext cx="6934200" cy="4057650"/>
          </a:xfrm>
        </p:spPr>
        <p:txBody>
          <a:bodyPr>
            <a:normAutofit/>
          </a:bodyPr>
          <a:lstStyle>
            <a:lvl1pPr marL="171450" indent="-171450">
              <a:buFont typeface="Arial" pitchFamily="34" charset="0"/>
              <a:buChar char="•"/>
              <a:defRPr sz="2400">
                <a:solidFill>
                  <a:schemeClr val="bg1"/>
                </a:solidFill>
              </a:defRPr>
            </a:lvl1pPr>
            <a:lvl2pPr marL="628650" indent="-171450">
              <a:buFont typeface="Arial" pitchFamily="34" charset="0"/>
              <a:buChar char="•"/>
              <a:defRPr sz="2000">
                <a:solidFill>
                  <a:schemeClr val="bg1"/>
                </a:solidFill>
              </a:defRPr>
            </a:lvl2pPr>
            <a:lvl3pPr marL="1085850" indent="-171450">
              <a:buFont typeface="Arial" pitchFamily="34" charset="0"/>
              <a:buChar char="•"/>
              <a:defRPr sz="1800">
                <a:solidFill>
                  <a:schemeClr val="bg1"/>
                </a:solidFill>
              </a:defRPr>
            </a:lvl3pPr>
            <a:lvl4pPr marL="1543050" indent="-171450">
              <a:buFont typeface="Arial" pitchFamily="34" charset="0"/>
              <a:buChar char="•"/>
              <a:defRPr sz="1600">
                <a:solidFill>
                  <a:schemeClr val="bg1"/>
                </a:solidFill>
              </a:defRPr>
            </a:lvl4pPr>
            <a:lvl5pPr marL="2000250" indent="-171450">
              <a:buFont typeface="Arial" pitchFamily="34" charset="0"/>
              <a:buChar char="•"/>
              <a:defRPr sz="16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90184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99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975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889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538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263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181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3187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097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935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BA52E4-D8CF-4440-8BDA-ED5F9A02AE67}" type="datetimeFigureOut">
              <a:rPr lang="en-US">
                <a:solidFill>
                  <a:prstClr val="black">
                    <a:tint val="75000"/>
                  </a:prstClr>
                </a:solidFill>
              </a:rPr>
              <a:pPr/>
              <a:t>8/29/2014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09528-D05A-422A-8EE2-5613A251D6F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34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800" y="707231"/>
            <a:ext cx="6934200" cy="4057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066800"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pic>
        <p:nvPicPr>
          <p:cNvPr id="4" name="future_interface_slice_whit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06428"/>
            <a:ext cx="9144000" cy="1337072"/>
          </a:xfrm>
          <a:prstGeom prst="rect">
            <a:avLst/>
          </a:prstGeom>
        </p:spPr>
      </p:pic>
      <p:sp>
        <p:nvSpPr>
          <p:cNvPr id="2" name="Rectangle 1"/>
          <p:cNvSpPr/>
          <p:nvPr userDrawn="1"/>
        </p:nvSpPr>
        <p:spPr>
          <a:xfrm>
            <a:off x="0" y="3638550"/>
            <a:ext cx="9144000" cy="1676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7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066800" y="685800"/>
            <a:ext cx="6934200" cy="4057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1066800"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1222716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1"/>
            <a:ext cx="7086600" cy="1021556"/>
          </a:xfrm>
        </p:spPr>
        <p:txBody>
          <a:bodyPr anchor="t"/>
          <a:lstStyle>
            <a:lvl1pPr algn="l">
              <a:defRPr sz="4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914400"/>
            <a:ext cx="7086600" cy="1125140"/>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695916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05600" cy="594122"/>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90600" y="708421"/>
            <a:ext cx="35052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708421"/>
            <a:ext cx="3505200" cy="3371850"/>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217757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5243" y="685800"/>
            <a:ext cx="3429000"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65243" y="1222772"/>
            <a:ext cx="3429000"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6644" y="685800"/>
            <a:ext cx="3430557" cy="47982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6644" y="1222772"/>
            <a:ext cx="3430557" cy="2857500"/>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1065243" y="0"/>
            <a:ext cx="69342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1402883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9972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ideo" Target="../media/media1.wmv"/><Relationship Id="rId2" Type="http://schemas.openxmlformats.org/officeDocument/2006/relationships/slideLayout" Target="../slideLayouts/slideLayout2.xml"/><Relationship Id="rId16" Type="http://schemas.microsoft.com/office/2007/relationships/media"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47000">
              <a:schemeClr val="accent2">
                <a:lumMod val="90000"/>
                <a:lumOff val="10000"/>
              </a:schemeClr>
            </a:gs>
          </a:gsLst>
          <a:lin ang="5400000" scaled="0"/>
          <a:tileRect/>
        </a:gradFill>
        <a:effectLst/>
      </p:bgPr>
    </p:bg>
    <p:spTree>
      <p:nvGrpSpPr>
        <p:cNvPr id="1" name=""/>
        <p:cNvGrpSpPr/>
        <p:nvPr/>
      </p:nvGrpSpPr>
      <p:grpSpPr>
        <a:xfrm>
          <a:off x="0" y="0"/>
          <a:ext cx="0" cy="0"/>
          <a:chOff x="0" y="0"/>
          <a:chExt cx="0" cy="0"/>
        </a:xfrm>
      </p:grpSpPr>
      <p:sp>
        <p:nvSpPr>
          <p:cNvPr id="6" name="rectangletop"/>
          <p:cNvSpPr/>
          <p:nvPr userDrawn="1"/>
        </p:nvSpPr>
        <p:spPr>
          <a:xfrm>
            <a:off x="0" y="0"/>
            <a:ext cx="91440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057400" y="0"/>
            <a:ext cx="67056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057400" y="651272"/>
            <a:ext cx="6934200" cy="40576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future_interface_slice2.mov">
            <a:hlinkClick r:id="" action="ppaction://media"/>
          </p:cNvPr>
          <p:cNvPicPr>
            <a:picLocks noChangeAspect="1"/>
          </p:cNvPicPr>
          <p:nvPr>
            <a:videoFile r:link="rId17"/>
            <p:extLst>
              <p:ext uri="{DAA4B4D4-6D71-4841-9C94-3DE7FCFB9230}">
                <p14:media xmlns:p14="http://schemas.microsoft.com/office/powerpoint/2010/main" r:embed="rId16"/>
              </p:ext>
            </p:extLst>
          </p:nvPr>
        </p:nvPicPr>
        <p:blipFill>
          <a:blip r:embed="rId18"/>
          <a:stretch>
            <a:fillRect/>
          </a:stretch>
        </p:blipFill>
        <p:spPr>
          <a:xfrm>
            <a:off x="0" y="3774877"/>
            <a:ext cx="9144000" cy="1339453"/>
          </a:xfrm>
          <a:prstGeom prst="rect">
            <a:avLst/>
          </a:prstGeom>
        </p:spPr>
      </p:pic>
      <p:sp>
        <p:nvSpPr>
          <p:cNvPr id="7" name="Rectangle 6"/>
          <p:cNvSpPr/>
          <p:nvPr userDrawn="1"/>
        </p:nvSpPr>
        <p:spPr>
          <a:xfrm>
            <a:off x="0" y="560788"/>
            <a:ext cx="9144000" cy="3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6200" y="3774877"/>
            <a:ext cx="9067800" cy="13686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3" r:id="rId9"/>
    <p:sldLayoutId id="2147483694" r:id="rId10"/>
    <p:sldLayoutId id="2147483695" r:id="rId11"/>
    <p:sldLayoutId id="2147483698" r:id="rId12"/>
    <p:sldLayoutId id="2147483699" r:id="rId13"/>
    <p:sldLayoutId id="2147483700"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txStyles>
    <p:titleStyle>
      <a:lvl1pPr algn="l" defTabSz="914400" rtl="0" eaLnBrk="1" latinLnBrk="0" hangingPunct="1">
        <a:spcBef>
          <a:spcPct val="0"/>
        </a:spcBef>
        <a:buNone/>
        <a:defRPr sz="3200" kern="1200">
          <a:solidFill>
            <a:schemeClr val="bg1">
              <a:lumMod val="8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6" name="rectangletop"/>
          <p:cNvSpPr/>
          <p:nvPr userDrawn="1"/>
        </p:nvSpPr>
        <p:spPr>
          <a:xfrm>
            <a:off x="0" y="0"/>
            <a:ext cx="9144000"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057400" y="0"/>
            <a:ext cx="6705600" cy="59412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057400" y="651272"/>
            <a:ext cx="6934200" cy="40576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560788"/>
            <a:ext cx="9144000" cy="3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85813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bg1">
              <a:lumMod val="8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ABA52E4-D8CF-4440-8BDA-ED5F9A02AE67}" type="datetimeFigureOut">
              <a:rPr lang="en-US" smtClean="0">
                <a:solidFill>
                  <a:prstClr val="black">
                    <a:tint val="75000"/>
                  </a:prstClr>
                </a:solidFill>
              </a:rPr>
              <a:pPr/>
              <a:t>8/29/2014</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2F09528-D05A-422A-8EE2-5613A251D6F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425567265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https://www.youtube.com/v/8G3wsusVkUM?version=3&amp;hl=en_US" TargetMode="External"/><Relationship Id="rId1" Type="http://schemas.openxmlformats.org/officeDocument/2006/relationships/tags" Target="../tags/tag19.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20.xml"/><Relationship Id="rId7" Type="http://schemas.openxmlformats.org/officeDocument/2006/relationships/slide" Target="slide24.xml"/><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slide" Target="slide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hyperlink" Target="mailto:Dan.thompson@okstate.edu" TargetMode="Externa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2.png"/><Relationship Id="rId4" Type="http://schemas.openxmlformats.org/officeDocument/2006/relationships/hyperlink" Target="mailto:Brandy.close@okstate.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hyperlink" Target="http://www.stemresources.com/index.php?id=51&amp;Itemid=69&amp;option=com_content&amp;view=article" TargetMode="External"/><Relationship Id="rId2" Type="http://schemas.openxmlformats.org/officeDocument/2006/relationships/slideLayout" Target="../slideLayouts/slideLayout30.xml"/><Relationship Id="rId1" Type="http://schemas.openxmlformats.org/officeDocument/2006/relationships/tags" Target="../tags/tag5.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752600"/>
            <a:ext cx="6400800" cy="514350"/>
          </a:xfrm>
        </p:spPr>
        <p:txBody>
          <a:bodyPr>
            <a:normAutofit fontScale="62500" lnSpcReduction="20000"/>
          </a:bodyPr>
          <a:lstStyle/>
          <a:p>
            <a:r>
              <a:rPr lang="en-US" b="1" dirty="0"/>
              <a:t>Innovative Applications of Formative </a:t>
            </a:r>
            <a:endParaRPr lang="en-US" b="1" dirty="0" smtClean="0"/>
          </a:p>
          <a:p>
            <a:r>
              <a:rPr lang="en-US" b="1" dirty="0" smtClean="0"/>
              <a:t>Assessments </a:t>
            </a:r>
            <a:r>
              <a:rPr lang="en-US" b="1" dirty="0"/>
              <a:t>in Higher Education</a:t>
            </a:r>
            <a:endParaRPr lang="en-US" dirty="0"/>
          </a:p>
        </p:txBody>
      </p:sp>
      <p:sp>
        <p:nvSpPr>
          <p:cNvPr id="2" name="Title 1"/>
          <p:cNvSpPr>
            <a:spLocks noGrp="1"/>
          </p:cNvSpPr>
          <p:nvPr>
            <p:ph type="ctrTitle"/>
          </p:nvPr>
        </p:nvSpPr>
        <p:spPr>
          <a:xfrm>
            <a:off x="381000" y="590550"/>
            <a:ext cx="8382000" cy="700088"/>
          </a:xfrm>
        </p:spPr>
        <p:txBody>
          <a:bodyPr/>
          <a:lstStyle/>
          <a:p>
            <a:r>
              <a:rPr lang="en-US" b="1" dirty="0"/>
              <a:t>Beyond </a:t>
            </a:r>
            <a:r>
              <a:rPr lang="en-US" b="1" dirty="0" smtClean="0"/>
              <a:t>Exams</a:t>
            </a:r>
            <a:endParaRPr lang="en-US" dirty="0"/>
          </a:p>
        </p:txBody>
      </p:sp>
      <p:sp>
        <p:nvSpPr>
          <p:cNvPr id="15" name="Subtitle 2"/>
          <p:cNvSpPr txBox="1">
            <a:spLocks/>
          </p:cNvSpPr>
          <p:nvPr/>
        </p:nvSpPr>
        <p:spPr>
          <a:xfrm>
            <a:off x="838200" y="3743325"/>
            <a:ext cx="3124200" cy="457200"/>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Tx/>
              <a:buNone/>
              <a:defRPr sz="2000" kern="1200">
                <a:solidFill>
                  <a:schemeClr val="bg2">
                    <a:lumMod val="25000"/>
                  </a:schemeClr>
                </a:solidFill>
                <a:latin typeface="+mn-lt"/>
                <a:ea typeface="+mn-ea"/>
                <a:cs typeface="+mn-cs"/>
              </a:defRPr>
            </a:lvl1pPr>
            <a:lvl2pPr marL="4572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bg1"/>
                </a:solidFill>
              </a:rPr>
              <a:t>Dan </a:t>
            </a:r>
            <a:r>
              <a:rPr lang="en-US" dirty="0" smtClean="0">
                <a:solidFill>
                  <a:schemeClr val="bg1"/>
                </a:solidFill>
              </a:rPr>
              <a:t>Thompson M.S. &amp; </a:t>
            </a:r>
            <a:r>
              <a:rPr lang="en-US" dirty="0">
                <a:solidFill>
                  <a:schemeClr val="bg1"/>
                </a:solidFill>
              </a:rPr>
              <a:t>Brandy </a:t>
            </a:r>
            <a:r>
              <a:rPr lang="en-US" dirty="0" smtClean="0">
                <a:solidFill>
                  <a:schemeClr val="bg1"/>
                </a:solidFill>
              </a:rPr>
              <a:t>Close M.S.</a:t>
            </a:r>
            <a:endParaRPr lang="en-US" dirty="0">
              <a:solidFill>
                <a:schemeClr val="bg1"/>
              </a:solidFill>
            </a:endParaRPr>
          </a:p>
          <a:p>
            <a:r>
              <a:rPr lang="en-US" dirty="0">
                <a:solidFill>
                  <a:schemeClr val="bg1"/>
                </a:solidFill>
              </a:rPr>
              <a:t>Oklahoma State University Center for Health Sciences</a:t>
            </a:r>
          </a:p>
          <a:p>
            <a:endParaRPr lang="en-US" dirty="0">
              <a:solidFill>
                <a:schemeClr val="bg1"/>
              </a:solidFill>
            </a:endParaRPr>
          </a:p>
        </p:txBody>
      </p:sp>
    </p:spTree>
    <p:custDataLst>
      <p:tags r:id="rId1"/>
    </p:custDataLst>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8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18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grpId="0" nodeType="withEffect">
                                  <p:stCondLst>
                                    <p:cond delay="1880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1000"/>
                                        <p:tgtEl>
                                          <p:spTgt spid="15">
                                            <p:txEl>
                                              <p:pRg st="0" end="0"/>
                                            </p:txEl>
                                          </p:spTgt>
                                        </p:tgtEl>
                                      </p:cBhvr>
                                    </p:animEffect>
                                  </p:childTnLst>
                                </p:cTn>
                              </p:par>
                              <p:par>
                                <p:cTn id="17" presetID="10" presetClass="entr" presetSubtype="0" fill="hold" grpId="0" nodeType="withEffect">
                                  <p:stCondLst>
                                    <p:cond delay="1880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fade">
                                      <p:cBhvr>
                                        <p:cTn id="19"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1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9144000" cy="594122"/>
          </a:xfrm>
        </p:spPr>
        <p:txBody>
          <a:bodyPr>
            <a:normAutofit/>
          </a:bodyPr>
          <a:lstStyle/>
          <a:p>
            <a:r>
              <a:rPr lang="en-US" dirty="0">
                <a:solidFill>
                  <a:schemeClr val="accent3"/>
                </a:solidFill>
              </a:rPr>
              <a:t>Take-Home Quiz Description &amp; Application</a:t>
            </a:r>
            <a:endParaRPr lang="en-US" dirty="0"/>
          </a:p>
        </p:txBody>
      </p:sp>
      <p:sp>
        <p:nvSpPr>
          <p:cNvPr id="3" name="Content Placeholder 2"/>
          <p:cNvSpPr>
            <a:spLocks noGrp="1"/>
          </p:cNvSpPr>
          <p:nvPr>
            <p:ph idx="1"/>
          </p:nvPr>
        </p:nvSpPr>
        <p:spPr/>
        <p:txBody>
          <a:bodyPr>
            <a:normAutofit/>
          </a:bodyPr>
          <a:lstStyle/>
          <a:p>
            <a:r>
              <a:rPr lang="en-US" dirty="0"/>
              <a:t>Create quizzes that are similar in content and question style as your exams</a:t>
            </a:r>
          </a:p>
          <a:p>
            <a:r>
              <a:rPr lang="en-US" dirty="0"/>
              <a:t>Students take the quiz on their own time</a:t>
            </a:r>
          </a:p>
          <a:p>
            <a:r>
              <a:rPr lang="en-US" dirty="0" smtClean="0"/>
              <a:t>“Non-secure” </a:t>
            </a:r>
            <a:r>
              <a:rPr lang="en-US" dirty="0"/>
              <a:t>assessment</a:t>
            </a:r>
          </a:p>
          <a:p>
            <a:pPr lvl="1"/>
            <a:r>
              <a:rPr lang="en-US" dirty="0"/>
              <a:t>Allows students to take their time with the quiz and research information as needed </a:t>
            </a:r>
          </a:p>
          <a:p>
            <a:r>
              <a:rPr lang="en-US" dirty="0" smtClean="0"/>
              <a:t>“Secure”</a:t>
            </a:r>
            <a:endParaRPr lang="en-US" dirty="0"/>
          </a:p>
          <a:p>
            <a:pPr lvl="1"/>
            <a:r>
              <a:rPr lang="en-US" dirty="0"/>
              <a:t>Students can take the quiz as a true practice for an exam</a:t>
            </a:r>
          </a:p>
          <a:p>
            <a:pPr lvl="1"/>
            <a:r>
              <a:rPr lang="en-US" dirty="0"/>
              <a:t>Allow students to see scores when completed</a:t>
            </a:r>
          </a:p>
          <a:p>
            <a:pPr lvl="1"/>
            <a:r>
              <a:rPr lang="en-US" dirty="0"/>
              <a:t>Post answers with rationale after upload deadline</a:t>
            </a:r>
          </a:p>
          <a:p>
            <a:pPr lvl="1"/>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09900"/>
            <a:ext cx="2352155" cy="2133600"/>
          </a:xfrm>
          <a:prstGeom prst="rect">
            <a:avLst/>
          </a:prstGeom>
        </p:spPr>
      </p:pic>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925" y="-19050"/>
            <a:ext cx="6705600" cy="594122"/>
          </a:xfrm>
        </p:spPr>
        <p:txBody>
          <a:bodyPr/>
          <a:lstStyle/>
          <a:p>
            <a:r>
              <a:rPr lang="en-US" dirty="0">
                <a:solidFill>
                  <a:schemeClr val="accent3"/>
                </a:solidFill>
              </a:rPr>
              <a:t>Supporting Research</a:t>
            </a:r>
            <a:endParaRPr lang="en-US" dirty="0"/>
          </a:p>
        </p:txBody>
      </p:sp>
      <p:sp>
        <p:nvSpPr>
          <p:cNvPr id="3" name="Content Placeholder 2"/>
          <p:cNvSpPr>
            <a:spLocks noGrp="1"/>
          </p:cNvSpPr>
          <p:nvPr>
            <p:ph idx="1"/>
          </p:nvPr>
        </p:nvSpPr>
        <p:spPr>
          <a:xfrm>
            <a:off x="1524000" y="742950"/>
            <a:ext cx="6934200" cy="4057650"/>
          </a:xfrm>
        </p:spPr>
        <p:txBody>
          <a:bodyPr>
            <a:normAutofit/>
          </a:bodyPr>
          <a:lstStyle/>
          <a:p>
            <a:r>
              <a:rPr lang="en-US" dirty="0" err="1"/>
              <a:t>Leith</a:t>
            </a:r>
            <a:r>
              <a:rPr lang="en-US" dirty="0"/>
              <a:t> Sly (1999) of Curtin University of Technology investigated the influence of practice tests as formative assessment to improve student performance on computer-managed learning assessments. Sly </a:t>
            </a:r>
            <a:r>
              <a:rPr lang="en-US" dirty="0" smtClean="0"/>
              <a:t>found </a:t>
            </a:r>
            <a:r>
              <a:rPr lang="en-US" dirty="0"/>
              <a:t>that students who selected to take practice tests </a:t>
            </a:r>
            <a:r>
              <a:rPr lang="en-US" dirty="0" smtClean="0"/>
              <a:t>did significantly </a:t>
            </a:r>
            <a:r>
              <a:rPr lang="en-US" dirty="0"/>
              <a:t>outperform students who did not select to take practice </a:t>
            </a:r>
            <a:r>
              <a:rPr lang="en-US" dirty="0" smtClean="0"/>
              <a:t>tests.</a:t>
            </a:r>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3277267"/>
            <a:ext cx="2057400" cy="1866233"/>
          </a:xfrm>
          <a:prstGeom prst="rect">
            <a:avLst/>
          </a:prstGeom>
        </p:spPr>
      </p:pic>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77200" cy="594122"/>
          </a:xfrm>
        </p:spPr>
        <p:txBody>
          <a:bodyPr>
            <a:normAutofit/>
          </a:bodyPr>
          <a:lstStyle/>
          <a:p>
            <a:r>
              <a:rPr lang="en-US" dirty="0">
                <a:solidFill>
                  <a:schemeClr val="accent3"/>
                </a:solidFill>
              </a:rPr>
              <a:t>Peer Review Description &amp; Application</a:t>
            </a:r>
            <a:endParaRPr lang="en-US" dirty="0"/>
          </a:p>
        </p:txBody>
      </p:sp>
      <p:sp>
        <p:nvSpPr>
          <p:cNvPr id="3" name="Content Placeholder 2"/>
          <p:cNvSpPr>
            <a:spLocks noGrp="1"/>
          </p:cNvSpPr>
          <p:nvPr>
            <p:ph idx="1"/>
          </p:nvPr>
        </p:nvSpPr>
        <p:spPr/>
        <p:txBody>
          <a:bodyPr/>
          <a:lstStyle/>
          <a:p>
            <a:r>
              <a:rPr lang="en-US" dirty="0"/>
              <a:t>Assign students short answer/essay questions</a:t>
            </a:r>
          </a:p>
          <a:p>
            <a:r>
              <a:rPr lang="en-US" dirty="0"/>
              <a:t>Distribute student answers to small groups (also saves time on grading!)</a:t>
            </a:r>
          </a:p>
          <a:p>
            <a:pPr lvl="1"/>
            <a:r>
              <a:rPr lang="en-US" sz="2400" dirty="0"/>
              <a:t>Small groups will then collaboratively provide feedback on the essay answers</a:t>
            </a:r>
          </a:p>
          <a:p>
            <a:pPr lvl="1"/>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876550"/>
            <a:ext cx="2184144" cy="1981200"/>
          </a:xfrm>
          <a:prstGeom prst="rect">
            <a:avLst/>
          </a:prstGeom>
        </p:spPr>
      </p:pic>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
            <a:ext cx="7696200" cy="594122"/>
          </a:xfrm>
        </p:spPr>
        <p:txBody>
          <a:bodyPr>
            <a:normAutofit/>
          </a:bodyPr>
          <a:lstStyle/>
          <a:p>
            <a:r>
              <a:rPr lang="en-US" dirty="0">
                <a:solidFill>
                  <a:schemeClr val="accent3"/>
                </a:solidFill>
              </a:rPr>
              <a:t>Peer Review Description &amp; Application</a:t>
            </a:r>
            <a:endParaRPr lang="en-US" dirty="0"/>
          </a:p>
        </p:txBody>
      </p:sp>
      <p:sp>
        <p:nvSpPr>
          <p:cNvPr id="3" name="Content Placeholder 2"/>
          <p:cNvSpPr>
            <a:spLocks noGrp="1"/>
          </p:cNvSpPr>
          <p:nvPr>
            <p:ph idx="1"/>
          </p:nvPr>
        </p:nvSpPr>
        <p:spPr/>
        <p:txBody>
          <a:bodyPr/>
          <a:lstStyle/>
          <a:p>
            <a:r>
              <a:rPr lang="en-US" dirty="0" err="1"/>
              <a:t>ExamSoft</a:t>
            </a:r>
            <a:r>
              <a:rPr lang="en-US" dirty="0"/>
              <a:t> enables the ability to print student answers anonymously</a:t>
            </a:r>
          </a:p>
          <a:p>
            <a:pPr lvl="1"/>
            <a:r>
              <a:rPr lang="en-US" sz="2400" dirty="0"/>
              <a:t>Small groups can then read through student answers (each student will have their own set of answers to review) and add comments</a:t>
            </a:r>
          </a:p>
          <a:p>
            <a:endParaRPr lang="en-US" dirty="0"/>
          </a:p>
        </p:txBody>
      </p:sp>
      <p:pic>
        <p:nvPicPr>
          <p:cNvPr id="4"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571750"/>
            <a:ext cx="2184144" cy="1981200"/>
          </a:xfrm>
          <a:prstGeom prst="rect">
            <a:avLst/>
          </a:prstGeom>
        </p:spPr>
      </p:pic>
    </p:spTree>
    <p:custDataLst>
      <p:tags r:id="rId1"/>
    </p:custDataLst>
    <p:extLst>
      <p:ext uri="{BB962C8B-B14F-4D97-AF65-F5344CB8AC3E}">
        <p14:creationId xmlns:p14="http://schemas.microsoft.com/office/powerpoint/2010/main" val="975048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705600" cy="594122"/>
          </a:xfrm>
        </p:spPr>
        <p:txBody>
          <a:bodyPr/>
          <a:lstStyle/>
          <a:p>
            <a:r>
              <a:rPr lang="en-US" dirty="0">
                <a:solidFill>
                  <a:schemeClr val="accent3"/>
                </a:solidFill>
              </a:rPr>
              <a:t>Supporting Research</a:t>
            </a:r>
            <a:endParaRPr lang="en-US" dirty="0"/>
          </a:p>
        </p:txBody>
      </p:sp>
      <p:sp>
        <p:nvSpPr>
          <p:cNvPr id="3" name="Content Placeholder 2"/>
          <p:cNvSpPr>
            <a:spLocks noGrp="1"/>
          </p:cNvSpPr>
          <p:nvPr>
            <p:ph idx="1"/>
          </p:nvPr>
        </p:nvSpPr>
        <p:spPr>
          <a:xfrm>
            <a:off x="1600200" y="819150"/>
            <a:ext cx="6934200" cy="4057650"/>
          </a:xfrm>
        </p:spPr>
        <p:txBody>
          <a:bodyPr/>
          <a:lstStyle/>
          <a:p>
            <a:r>
              <a:rPr lang="en-US" dirty="0" smtClean="0"/>
              <a:t>A study by </a:t>
            </a:r>
            <a:r>
              <a:rPr lang="en-US" dirty="0" err="1" smtClean="0"/>
              <a:t>Hult</a:t>
            </a:r>
            <a:r>
              <a:rPr lang="en-US" dirty="0" smtClean="0"/>
              <a:t> &amp; </a:t>
            </a:r>
            <a:r>
              <a:rPr lang="en-US" dirty="0" err="1" smtClean="0"/>
              <a:t>Liljeström</a:t>
            </a:r>
            <a:r>
              <a:rPr lang="en-US" dirty="0" smtClean="0"/>
              <a:t> </a:t>
            </a:r>
            <a:r>
              <a:rPr lang="en-US" dirty="0" smtClean="0"/>
              <a:t>identified </a:t>
            </a:r>
            <a:r>
              <a:rPr lang="en-US" dirty="0"/>
              <a:t>what type of feedback the students provided each other </a:t>
            </a:r>
            <a:r>
              <a:rPr lang="en-US" dirty="0" smtClean="0"/>
              <a:t>in </a:t>
            </a:r>
            <a:r>
              <a:rPr lang="en-US" dirty="0"/>
              <a:t>order to gain some preliminary insights into if and how peer review </a:t>
            </a:r>
            <a:r>
              <a:rPr lang="en-US" dirty="0" smtClean="0"/>
              <a:t>could </a:t>
            </a:r>
            <a:r>
              <a:rPr lang="en-US" dirty="0"/>
              <a:t>contribute to learning. </a:t>
            </a:r>
            <a:r>
              <a:rPr lang="en-US" dirty="0" smtClean="0"/>
              <a:t>The </a:t>
            </a:r>
            <a:r>
              <a:rPr lang="en-US" dirty="0"/>
              <a:t>results </a:t>
            </a:r>
            <a:r>
              <a:rPr lang="en-US" dirty="0" smtClean="0"/>
              <a:t>indicated </a:t>
            </a:r>
            <a:r>
              <a:rPr lang="en-US" dirty="0"/>
              <a:t>that the peer review activities online </a:t>
            </a:r>
            <a:r>
              <a:rPr lang="en-US" dirty="0" smtClean="0"/>
              <a:t>significantly supported </a:t>
            </a:r>
            <a:r>
              <a:rPr lang="en-US" dirty="0"/>
              <a:t>student learning.</a:t>
            </a:r>
          </a:p>
          <a:p>
            <a:pPr lvl="1"/>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 y="2724150"/>
            <a:ext cx="2100138" cy="1905000"/>
          </a:xfrm>
          <a:prstGeom prst="rect">
            <a:avLst/>
          </a:prstGeom>
        </p:spPr>
      </p:pic>
      <p:sp>
        <p:nvSpPr>
          <p:cNvPr id="5" name="Rectangle 4"/>
          <p:cNvSpPr/>
          <p:nvPr/>
        </p:nvSpPr>
        <p:spPr>
          <a:xfrm>
            <a:off x="1752600" y="4305984"/>
            <a:ext cx="7010400" cy="646331"/>
          </a:xfrm>
          <a:prstGeom prst="rect">
            <a:avLst/>
          </a:prstGeom>
        </p:spPr>
        <p:txBody>
          <a:bodyPr wrap="square">
            <a:spAutoFit/>
          </a:bodyPr>
          <a:lstStyle/>
          <a:p>
            <a:r>
              <a:rPr lang="en-US" sz="1200" i="1" dirty="0">
                <a:solidFill>
                  <a:schemeClr val="bg1"/>
                </a:solidFill>
              </a:rPr>
              <a:t>Formative Assessment in Peer Review Settings </a:t>
            </a:r>
            <a:r>
              <a:rPr lang="en-US" sz="1200" i="1" dirty="0" smtClean="0">
                <a:solidFill>
                  <a:schemeClr val="bg1"/>
                </a:solidFill>
              </a:rPr>
              <a:t>Online</a:t>
            </a:r>
          </a:p>
          <a:p>
            <a:r>
              <a:rPr lang="en-US" sz="1200" dirty="0" err="1">
                <a:solidFill>
                  <a:schemeClr val="bg1"/>
                </a:solidFill>
              </a:rPr>
              <a:t>Agneta</a:t>
            </a:r>
            <a:r>
              <a:rPr lang="en-US" sz="1200" dirty="0">
                <a:solidFill>
                  <a:schemeClr val="bg1"/>
                </a:solidFill>
              </a:rPr>
              <a:t> </a:t>
            </a:r>
            <a:r>
              <a:rPr lang="en-US" sz="1200" dirty="0" err="1">
                <a:solidFill>
                  <a:schemeClr val="bg1"/>
                </a:solidFill>
              </a:rPr>
              <a:t>Hult</a:t>
            </a:r>
            <a:r>
              <a:rPr lang="en-US" sz="1200" dirty="0">
                <a:solidFill>
                  <a:schemeClr val="bg1"/>
                </a:solidFill>
              </a:rPr>
              <a:t> and Monica </a:t>
            </a:r>
            <a:r>
              <a:rPr lang="en-US" sz="1200" dirty="0" err="1" smtClean="0">
                <a:solidFill>
                  <a:schemeClr val="bg1"/>
                </a:solidFill>
              </a:rPr>
              <a:t>Liljeström</a:t>
            </a:r>
            <a:endParaRPr lang="en-US" sz="1200" dirty="0" smtClean="0">
              <a:solidFill>
                <a:schemeClr val="bg1"/>
              </a:solidFill>
            </a:endParaRPr>
          </a:p>
          <a:p>
            <a:r>
              <a:rPr lang="en-US" sz="1200" dirty="0">
                <a:solidFill>
                  <a:schemeClr val="bg1"/>
                </a:solidFill>
              </a:rPr>
              <a:t>The University of the Fraser Valley Research Review volume 4: issue 1 (Spring, 2011) </a:t>
            </a:r>
          </a:p>
        </p:txBody>
      </p:sp>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77200" cy="594122"/>
          </a:xfrm>
        </p:spPr>
        <p:txBody>
          <a:bodyPr>
            <a:normAutofit fontScale="90000"/>
          </a:bodyPr>
          <a:lstStyle/>
          <a:p>
            <a:r>
              <a:rPr lang="en-US" dirty="0">
                <a:solidFill>
                  <a:schemeClr val="accent3"/>
                </a:solidFill>
              </a:rPr>
              <a:t>Team Competition Description &amp; Application</a:t>
            </a:r>
            <a:endParaRPr lang="en-US" dirty="0"/>
          </a:p>
        </p:txBody>
      </p:sp>
      <p:sp>
        <p:nvSpPr>
          <p:cNvPr id="3" name="Content Placeholder 2"/>
          <p:cNvSpPr>
            <a:spLocks noGrp="1"/>
          </p:cNvSpPr>
          <p:nvPr>
            <p:ph idx="1"/>
          </p:nvPr>
        </p:nvSpPr>
        <p:spPr/>
        <p:txBody>
          <a:bodyPr>
            <a:normAutofit/>
          </a:bodyPr>
          <a:lstStyle/>
          <a:p>
            <a:r>
              <a:rPr lang="en-US" dirty="0"/>
              <a:t>In small groups, assign students to create quiz questions (Recommend at least one question per student in each group)</a:t>
            </a:r>
          </a:p>
          <a:p>
            <a:r>
              <a:rPr lang="en-US" dirty="0"/>
              <a:t>After reviewing the student submissions, create a quiz using their questions</a:t>
            </a:r>
          </a:p>
          <a:p>
            <a:r>
              <a:rPr lang="en-US" dirty="0"/>
              <a:t>Students can take the quiz as a group or as individuals with their scores contributing to the group </a:t>
            </a:r>
            <a:r>
              <a:rPr lang="en-US" dirty="0" smtClean="0"/>
              <a:t>score</a:t>
            </a:r>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6550"/>
            <a:ext cx="2209800" cy="2004473"/>
          </a:xfrm>
          <a:prstGeom prst="rect">
            <a:avLst/>
          </a:prstGeom>
        </p:spPr>
      </p:pic>
    </p:spTree>
    <p:custDataLst>
      <p:tags r:id="rId1"/>
    </p:custDataLst>
    <p:extLst>
      <p:ext uri="{BB962C8B-B14F-4D97-AF65-F5344CB8AC3E}">
        <p14:creationId xmlns:p14="http://schemas.microsoft.com/office/powerpoint/2010/main" val="1053783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848600" cy="594122"/>
          </a:xfrm>
        </p:spPr>
        <p:txBody>
          <a:bodyPr>
            <a:normAutofit fontScale="90000"/>
          </a:bodyPr>
          <a:lstStyle/>
          <a:p>
            <a:r>
              <a:rPr lang="en-US" dirty="0">
                <a:solidFill>
                  <a:schemeClr val="accent3"/>
                </a:solidFill>
              </a:rPr>
              <a:t>Team Competition Description &amp; Application</a:t>
            </a:r>
            <a:endParaRPr lang="en-US" dirty="0"/>
          </a:p>
        </p:txBody>
      </p:sp>
      <p:sp>
        <p:nvSpPr>
          <p:cNvPr id="3" name="Content Placeholder 2"/>
          <p:cNvSpPr>
            <a:spLocks noGrp="1"/>
          </p:cNvSpPr>
          <p:nvPr>
            <p:ph idx="1"/>
          </p:nvPr>
        </p:nvSpPr>
        <p:spPr/>
        <p:txBody>
          <a:bodyPr/>
          <a:lstStyle/>
          <a:p>
            <a:r>
              <a:rPr lang="en-US" dirty="0"/>
              <a:t>In lieu of a competition, student questions can be banked and used in actual quizzes and/or used as a study guide</a:t>
            </a:r>
          </a:p>
          <a:p>
            <a:pPr lvl="1"/>
            <a:r>
              <a:rPr lang="en-US" dirty="0"/>
              <a:t>Recommend use as a competition to increase the level and quality of questions</a:t>
            </a:r>
          </a:p>
          <a:p>
            <a:pPr marL="0" indent="0">
              <a:buNone/>
            </a:pPr>
            <a:endParaRPr lang="en-US" dirty="0"/>
          </a:p>
        </p:txBody>
      </p:sp>
      <p:pic>
        <p:nvPicPr>
          <p:cNvPr id="4"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647950"/>
            <a:ext cx="2209800" cy="2004473"/>
          </a:xfrm>
          <a:prstGeom prst="rect">
            <a:avLst/>
          </a:prstGeom>
        </p:spPr>
      </p:pic>
    </p:spTree>
    <p:custDataLst>
      <p:tags r:id="rId1"/>
    </p:custDataLst>
    <p:extLst>
      <p:ext uri="{BB962C8B-B14F-4D97-AF65-F5344CB8AC3E}">
        <p14:creationId xmlns:p14="http://schemas.microsoft.com/office/powerpoint/2010/main" val="2631468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Supporting Research</a:t>
            </a:r>
            <a:endParaRPr lang="en-US" dirty="0"/>
          </a:p>
        </p:txBody>
      </p:sp>
      <p:sp>
        <p:nvSpPr>
          <p:cNvPr id="3" name="Content Placeholder 2"/>
          <p:cNvSpPr>
            <a:spLocks noGrp="1"/>
          </p:cNvSpPr>
          <p:nvPr>
            <p:ph idx="1"/>
          </p:nvPr>
        </p:nvSpPr>
        <p:spPr/>
        <p:txBody>
          <a:bodyPr/>
          <a:lstStyle/>
          <a:p>
            <a:r>
              <a:rPr lang="en-US" dirty="0"/>
              <a:t>Educational game competitions provide formative assessments and feedback for students and faculty alike, enhancing learning and teaching processes. In </a:t>
            </a:r>
            <a:r>
              <a:rPr lang="en-US" dirty="0"/>
              <a:t>a</a:t>
            </a:r>
            <a:r>
              <a:rPr lang="en-US" dirty="0" smtClean="0"/>
              <a:t> study by </a:t>
            </a:r>
            <a:r>
              <a:rPr lang="en-US" dirty="0"/>
              <a:t>Schlegel</a:t>
            </a:r>
            <a:r>
              <a:rPr lang="en-US" dirty="0" smtClean="0"/>
              <a:t>, he </a:t>
            </a:r>
            <a:r>
              <a:rPr lang="en-US" dirty="0" err="1" smtClean="0"/>
              <a:t>showedlearning</a:t>
            </a:r>
            <a:r>
              <a:rPr lang="en-US" dirty="0" smtClean="0"/>
              <a:t> outcome </a:t>
            </a:r>
            <a:r>
              <a:rPr lang="en-US" smtClean="0"/>
              <a:t>support for </a:t>
            </a:r>
            <a:r>
              <a:rPr lang="en-US" dirty="0"/>
              <a:t>an innovative approach to accommodate a large class divided into competing teams furthering collaborative skills reflected by academic performance.</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76" y="2190750"/>
            <a:ext cx="2268149" cy="2057400"/>
          </a:xfrm>
          <a:prstGeom prst="rect">
            <a:avLst/>
          </a:prstGeom>
        </p:spPr>
      </p:pic>
      <p:sp>
        <p:nvSpPr>
          <p:cNvPr id="5" name="Rectangle 4"/>
          <p:cNvSpPr/>
          <p:nvPr/>
        </p:nvSpPr>
        <p:spPr>
          <a:xfrm>
            <a:off x="1066800" y="4267200"/>
            <a:ext cx="7010400" cy="646331"/>
          </a:xfrm>
          <a:prstGeom prst="rect">
            <a:avLst/>
          </a:prstGeom>
        </p:spPr>
        <p:txBody>
          <a:bodyPr wrap="square">
            <a:spAutoFit/>
          </a:bodyPr>
          <a:lstStyle/>
          <a:p>
            <a:r>
              <a:rPr lang="en-US" sz="1200" i="1" dirty="0">
                <a:solidFill>
                  <a:schemeClr val="bg1"/>
                </a:solidFill>
              </a:rPr>
              <a:t>Fun, collaboration and formative assessment: </a:t>
            </a:r>
            <a:r>
              <a:rPr lang="en-US" sz="1200" i="1" dirty="0" err="1">
                <a:solidFill>
                  <a:schemeClr val="bg1"/>
                </a:solidFill>
              </a:rPr>
              <a:t>Skinquizition</a:t>
            </a:r>
            <a:r>
              <a:rPr lang="en-US" sz="1200" i="1" dirty="0">
                <a:solidFill>
                  <a:schemeClr val="bg1"/>
                </a:solidFill>
              </a:rPr>
              <a:t>, a class wide gaming competition in a medical school with a large class</a:t>
            </a:r>
          </a:p>
          <a:p>
            <a:r>
              <a:rPr lang="en-US" sz="1200" dirty="0">
                <a:solidFill>
                  <a:schemeClr val="bg1"/>
                </a:solidFill>
              </a:rPr>
              <a:t>by Schlegel, EFM; Selfridge, NJ</a:t>
            </a:r>
          </a:p>
        </p:txBody>
      </p:sp>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6705600" cy="594122"/>
          </a:xfrm>
        </p:spPr>
        <p:txBody>
          <a:bodyPr/>
          <a:lstStyle/>
          <a:p>
            <a:r>
              <a:rPr lang="en-US" dirty="0">
                <a:solidFill>
                  <a:schemeClr val="accent3"/>
                </a:solidFill>
              </a:rPr>
              <a:t>Educational Benefits</a:t>
            </a:r>
            <a:endParaRPr lang="en-US" dirty="0"/>
          </a:p>
        </p:txBody>
      </p:sp>
      <p:pic>
        <p:nvPicPr>
          <p:cNvPr id="4" name="8G3wsusVkUM?version=3&amp;hl=en_US"/>
          <p:cNvPicPr>
            <a:picLocks noGrp="1" noRot="1" noChangeAspect="1"/>
          </p:cNvPicPr>
          <p:nvPr>
            <p:ph idx="1"/>
            <a:videoFile r:link="rId2"/>
          </p:nvPr>
        </p:nvPicPr>
        <p:blipFill>
          <a:blip r:embed="rId4"/>
          <a:stretch>
            <a:fillRect/>
          </a:stretch>
        </p:blipFill>
        <p:spPr>
          <a:xfrm>
            <a:off x="914400" y="742950"/>
            <a:ext cx="7086600" cy="3986213"/>
          </a:xfrm>
          <a:prstGeom prst="rect">
            <a:avLst/>
          </a:prstGeom>
        </p:spPr>
      </p:pic>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all_button1">
            <a:hlinkClick r:id="rId3" action="ppaction://hlinksldjump"/>
          </p:cNvPr>
          <p:cNvSpPr/>
          <p:nvPr/>
        </p:nvSpPr>
        <p:spPr>
          <a:xfrm>
            <a:off x="152400" y="2557143"/>
            <a:ext cx="1676400" cy="971550"/>
          </a:xfrm>
          <a:prstGeom prst="roundRect">
            <a:avLst/>
          </a:prstGeom>
          <a:solidFill>
            <a:schemeClr val="accent6">
              <a:lumMod val="75000"/>
            </a:schemeClr>
          </a:solidFill>
          <a:ln>
            <a:solidFill>
              <a:schemeClr val="accent6">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95000"/>
                    <a:lumOff val="5000"/>
                  </a:schemeClr>
                </a:solidFill>
              </a:rPr>
              <a:t>Pre-class</a:t>
            </a:r>
            <a:endParaRPr lang="en-US" sz="2800" dirty="0">
              <a:solidFill>
                <a:schemeClr val="tx1">
                  <a:lumMod val="95000"/>
                  <a:lumOff val="5000"/>
                </a:schemeClr>
              </a:solidFill>
            </a:endParaRPr>
          </a:p>
        </p:txBody>
      </p:sp>
      <p:sp>
        <p:nvSpPr>
          <p:cNvPr id="7" name="small_button2">
            <a:hlinkClick r:id="rId4" action="ppaction://hlinksldjump"/>
          </p:cNvPr>
          <p:cNvSpPr/>
          <p:nvPr/>
        </p:nvSpPr>
        <p:spPr>
          <a:xfrm>
            <a:off x="3549177" y="2544786"/>
            <a:ext cx="1676400" cy="971550"/>
          </a:xfrm>
          <a:prstGeom prst="roundRect">
            <a:avLst/>
          </a:prstGeom>
          <a:solidFill>
            <a:schemeClr val="bg1">
              <a:lumMod val="75000"/>
            </a:schemeClr>
          </a:solidFill>
          <a:ln>
            <a:solidFill>
              <a:schemeClr val="accent4">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Guided Study</a:t>
            </a:r>
            <a:endParaRPr lang="en-US" sz="2400" dirty="0">
              <a:solidFill>
                <a:schemeClr val="tx1"/>
              </a:solidFill>
            </a:endParaRPr>
          </a:p>
        </p:txBody>
      </p:sp>
      <p:sp>
        <p:nvSpPr>
          <p:cNvPr id="8" name="small_button3">
            <a:hlinkClick r:id="rId5" action="ppaction://hlinksldjump"/>
          </p:cNvPr>
          <p:cNvSpPr/>
          <p:nvPr/>
        </p:nvSpPr>
        <p:spPr>
          <a:xfrm>
            <a:off x="1844202" y="2540484"/>
            <a:ext cx="1676400" cy="971550"/>
          </a:xfrm>
          <a:prstGeom prst="roundRect">
            <a:avLst/>
          </a:prstGeom>
          <a:solidFill>
            <a:schemeClr val="bg1">
              <a:lumMod val="75000"/>
            </a:schemeClr>
          </a:solidFill>
          <a:ln>
            <a:solidFill>
              <a:schemeClr val="accent1">
                <a:lumMod val="7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Frequent Assessment</a:t>
            </a:r>
            <a:endParaRPr lang="en-US" sz="2000" dirty="0">
              <a:solidFill>
                <a:schemeClr val="tx1"/>
              </a:solidFill>
            </a:endParaRPr>
          </a:p>
        </p:txBody>
      </p:sp>
      <p:sp>
        <p:nvSpPr>
          <p:cNvPr id="9" name="small_button4">
            <a:hlinkClick r:id="rId6" action="ppaction://hlinksldjump"/>
          </p:cNvPr>
          <p:cNvSpPr/>
          <p:nvPr/>
        </p:nvSpPr>
        <p:spPr>
          <a:xfrm>
            <a:off x="5225577" y="2548398"/>
            <a:ext cx="1676400" cy="971550"/>
          </a:xfrm>
          <a:prstGeom prst="roundRect">
            <a:avLst/>
          </a:prstGeom>
          <a:solidFill>
            <a:schemeClr val="bg1">
              <a:lumMod val="75000"/>
            </a:schemeClr>
          </a:solidFill>
          <a:ln>
            <a:solidFill>
              <a:schemeClr val="tx1">
                <a:lumMod val="65000"/>
                <a:lumOff val="35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Peer Review</a:t>
            </a:r>
            <a:endParaRPr lang="en-US" sz="2800" dirty="0">
              <a:solidFill>
                <a:schemeClr val="tx1"/>
              </a:solidFill>
            </a:endParaRPr>
          </a:p>
        </p:txBody>
      </p:sp>
      <p:sp>
        <p:nvSpPr>
          <p:cNvPr id="10" name="small_button5" hidden="1"/>
          <p:cNvSpPr/>
          <p:nvPr/>
        </p:nvSpPr>
        <p:spPr>
          <a:xfrm>
            <a:off x="290316" y="3255661"/>
            <a:ext cx="1371600" cy="971550"/>
          </a:xfrm>
          <a:prstGeom prst="roundRect">
            <a:avLst/>
          </a:prstGeom>
          <a:solidFill>
            <a:schemeClr val="tx1">
              <a:lumMod val="85000"/>
              <a:lumOff val="1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_button6" hidden="1"/>
          <p:cNvSpPr/>
          <p:nvPr/>
        </p:nvSpPr>
        <p:spPr>
          <a:xfrm>
            <a:off x="2057400" y="3255661"/>
            <a:ext cx="1371600" cy="9715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ig_button5" hidden="1"/>
          <p:cNvSpPr/>
          <p:nvPr/>
        </p:nvSpPr>
        <p:spPr>
          <a:xfrm>
            <a:off x="4343400" y="457200"/>
            <a:ext cx="4572000" cy="4171950"/>
          </a:xfrm>
          <a:prstGeom prst="roundRect">
            <a:avLst/>
          </a:prstGeom>
          <a:solidFill>
            <a:schemeClr val="tx1">
              <a:lumMod val="85000"/>
              <a:lumOff val="1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ig_button6" hidden="1"/>
          <p:cNvSpPr/>
          <p:nvPr/>
        </p:nvSpPr>
        <p:spPr>
          <a:xfrm>
            <a:off x="4343400" y="457200"/>
            <a:ext cx="4572000" cy="4171950"/>
          </a:xfrm>
          <a:prstGeom prst="roundRect">
            <a:avLst/>
          </a:prstGeom>
          <a:solidFill>
            <a:schemeClr val="accent4">
              <a:lumMod val="75000"/>
            </a:schemeClr>
          </a:solidFill>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hidden="1"/>
          <p:cNvSpPr txBox="1"/>
          <p:nvPr/>
        </p:nvSpPr>
        <p:spPr>
          <a:xfrm>
            <a:off x="9601200" y="848446"/>
            <a:ext cx="3581400" cy="4524315"/>
          </a:xfrm>
          <a:prstGeom prst="rect">
            <a:avLst/>
          </a:prstGeom>
          <a:noFill/>
        </p:spPr>
        <p:txBody>
          <a:bodyPr wrap="square" rtlCol="0">
            <a:spAutoFit/>
          </a:bodyPr>
          <a:lstStyle/>
          <a:p>
            <a:r>
              <a:rPr lang="en-US" sz="2400" dirty="0" smtClean="0">
                <a:solidFill>
                  <a:schemeClr val="bg1">
                    <a:lumMod val="95000"/>
                  </a:schemeClr>
                </a:solidFill>
              </a:rPr>
              <a:t>A content placeholder.  Use for text, graphics, tables and graphs.  You can change this text or delete it.</a:t>
            </a:r>
          </a:p>
          <a:p>
            <a:endParaRPr lang="en-US" sz="2400" dirty="0" smtClean="0">
              <a:solidFill>
                <a:schemeClr val="bg1">
                  <a:lumMod val="95000"/>
                </a:schemeClr>
              </a:solidFill>
            </a:endParaRPr>
          </a:p>
          <a:p>
            <a:pPr lvl="1"/>
            <a:r>
              <a:rPr lang="en-US" sz="2400" dirty="0" smtClean="0">
                <a:solidFill>
                  <a:schemeClr val="bg1">
                    <a:lumMod val="95000"/>
                  </a:schemeClr>
                </a:solidFill>
              </a:rPr>
              <a:t>Here is a placeholder for more text.  You may delete this text</a:t>
            </a:r>
          </a:p>
          <a:p>
            <a:pPr lvl="1"/>
            <a:r>
              <a:rPr lang="en-US" sz="2400" dirty="0" smtClean="0">
                <a:solidFill>
                  <a:schemeClr val="bg1">
                    <a:lumMod val="95000"/>
                  </a:schemeClr>
                </a:solidFill>
              </a:rPr>
              <a:t>Here is a placeholder for more text.  You may delete this text</a:t>
            </a:r>
          </a:p>
        </p:txBody>
      </p:sp>
      <p:sp>
        <p:nvSpPr>
          <p:cNvPr id="5" name="big_button1"/>
          <p:cNvSpPr/>
          <p:nvPr/>
        </p:nvSpPr>
        <p:spPr>
          <a:xfrm>
            <a:off x="2329977" y="133350"/>
            <a:ext cx="4572000" cy="1369711"/>
          </a:xfrm>
          <a:prstGeom prst="roundRect">
            <a:avLst/>
          </a:prstGeom>
          <a:solidFill>
            <a:schemeClr val="accent6">
              <a:lumMod val="75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898906" y="514350"/>
            <a:ext cx="3581400" cy="523220"/>
          </a:xfrm>
          <a:prstGeom prst="rect">
            <a:avLst/>
          </a:prstGeom>
          <a:noFill/>
          <a:ln>
            <a:noFill/>
          </a:ln>
        </p:spPr>
        <p:txBody>
          <a:bodyPr wrap="square" rtlCol="0">
            <a:spAutoFit/>
          </a:bodyPr>
          <a:lstStyle/>
          <a:p>
            <a:r>
              <a:rPr lang="en-US" sz="2800" b="1" dirty="0" smtClean="0">
                <a:solidFill>
                  <a:srgbClr val="0070C0"/>
                </a:solidFill>
              </a:rPr>
              <a:t>Educational Benefits</a:t>
            </a:r>
            <a:endParaRPr lang="en-US" dirty="0"/>
          </a:p>
        </p:txBody>
      </p:sp>
      <p:sp>
        <p:nvSpPr>
          <p:cNvPr id="20" name="small_button1">
            <a:hlinkClick r:id="rId7" action="ppaction://hlinksldjump"/>
          </p:cNvPr>
          <p:cNvSpPr/>
          <p:nvPr/>
        </p:nvSpPr>
        <p:spPr>
          <a:xfrm>
            <a:off x="6910201" y="2540484"/>
            <a:ext cx="1676400" cy="971550"/>
          </a:xfrm>
          <a:prstGeom prst="roundRect">
            <a:avLst/>
          </a:prstGeom>
          <a:solidFill>
            <a:schemeClr val="bg1">
              <a:lumMod val="75000"/>
            </a:schemeClr>
          </a:solidFill>
          <a:ln>
            <a:solidFill>
              <a:schemeClr val="accent5">
                <a:lumMod val="60000"/>
                <a:lumOff val="40000"/>
              </a:schemeClr>
            </a:solidFill>
          </a:ln>
          <a:scene3d>
            <a:camera prst="orthographicFront"/>
            <a:lightRig rig="threePt" dir="t"/>
          </a:scene3d>
          <a:sp3d extrusionH="6350" contourW="44450"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Team Competition</a:t>
            </a:r>
            <a:endParaRPr lang="en-US" sz="2000" dirty="0">
              <a:solidFill>
                <a:schemeClr val="tx1"/>
              </a:solidFill>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249" y="133350"/>
            <a:ext cx="1425102" cy="2461062"/>
          </a:xfrm>
          <a:prstGeom prst="rect">
            <a:avLst/>
          </a:prstGeom>
        </p:spPr>
      </p:pic>
      <p:sp>
        <p:nvSpPr>
          <p:cNvPr id="4" name="TextBox 3">
            <a:hlinkClick r:id="rId9" action="ppaction://hlinksldjump"/>
          </p:cNvPr>
          <p:cNvSpPr txBox="1"/>
          <p:nvPr/>
        </p:nvSpPr>
        <p:spPr>
          <a:xfrm>
            <a:off x="8153400" y="4596884"/>
            <a:ext cx="595484" cy="369332"/>
          </a:xfrm>
          <a:prstGeom prst="rect">
            <a:avLst/>
          </a:prstGeom>
          <a:noFill/>
        </p:spPr>
        <p:txBody>
          <a:bodyPr wrap="none" rtlCol="0">
            <a:spAutoFit/>
          </a:bodyPr>
          <a:lstStyle/>
          <a:p>
            <a:r>
              <a:rPr lang="en-US" dirty="0" smtClean="0"/>
              <a:t>next</a:t>
            </a:r>
            <a:endParaRPr lang="en-US" dirty="0"/>
          </a:p>
        </p:txBody>
      </p:sp>
    </p:spTree>
    <p:custDataLst>
      <p:tags r:id="rId1"/>
    </p:custDataLst>
    <p:extLst>
      <p:ext uri="{BB962C8B-B14F-4D97-AF65-F5344CB8AC3E}">
        <p14:creationId xmlns:p14="http://schemas.microsoft.com/office/powerpoint/2010/main" val="1447924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6705600" cy="594122"/>
          </a:xfrm>
        </p:spPr>
        <p:txBody>
          <a:bodyPr/>
          <a:lstStyle/>
          <a:p>
            <a:r>
              <a:rPr lang="en-US" dirty="0">
                <a:solidFill>
                  <a:schemeClr val="accent3"/>
                </a:solidFill>
              </a:rPr>
              <a:t>Objectives</a:t>
            </a:r>
            <a:endParaRPr lang="en-US" dirty="0"/>
          </a:p>
        </p:txBody>
      </p:sp>
      <p:sp>
        <p:nvSpPr>
          <p:cNvPr id="3" name="Content Placeholder 2"/>
          <p:cNvSpPr>
            <a:spLocks noGrp="1"/>
          </p:cNvSpPr>
          <p:nvPr>
            <p:ph idx="1"/>
          </p:nvPr>
        </p:nvSpPr>
        <p:spPr/>
        <p:txBody>
          <a:bodyPr/>
          <a:lstStyle/>
          <a:p>
            <a:r>
              <a:rPr lang="en-US" dirty="0"/>
              <a:t>At the conclusion of this session, participants will be able to:</a:t>
            </a:r>
          </a:p>
          <a:p>
            <a:pPr lvl="1"/>
            <a:r>
              <a:rPr lang="en-US" dirty="0"/>
              <a:t>Apply the student evaluation tools presented</a:t>
            </a:r>
          </a:p>
          <a:p>
            <a:pPr lvl="1"/>
            <a:r>
              <a:rPr lang="en-US" dirty="0"/>
              <a:t>Create low-stakes </a:t>
            </a:r>
            <a:r>
              <a:rPr lang="en-US" dirty="0" smtClean="0"/>
              <a:t>formative assessments </a:t>
            </a:r>
            <a:r>
              <a:rPr lang="en-US" dirty="0"/>
              <a:t>to improve student learning and retention</a:t>
            </a:r>
          </a:p>
          <a:p>
            <a:pPr lvl="1"/>
            <a:r>
              <a:rPr lang="en-US" dirty="0"/>
              <a:t>Utilize assessment data to improve instructional methods</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 y="1428750"/>
            <a:ext cx="2971800" cy="2695670"/>
          </a:xfrm>
          <a:prstGeom prst="rect">
            <a:avLst/>
          </a:prstGeom>
        </p:spPr>
      </p:pic>
    </p:spTree>
    <p:custDataLst>
      <p:tags r:id="rId1"/>
    </p:custDataLst>
    <p:extLst>
      <p:ext uri="{BB962C8B-B14F-4D97-AF65-F5344CB8AC3E}">
        <p14:creationId xmlns:p14="http://schemas.microsoft.com/office/powerpoint/2010/main" val="3613712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594122"/>
          </a:xfrm>
        </p:spPr>
        <p:txBody>
          <a:bodyPr>
            <a:normAutofit fontScale="90000"/>
          </a:bodyPr>
          <a:lstStyle/>
          <a:p>
            <a:r>
              <a:rPr lang="en-US" dirty="0">
                <a:solidFill>
                  <a:schemeClr val="accent3"/>
                </a:solidFill>
              </a:rPr>
              <a:t>Pre-class Assessment Educational Benefits</a:t>
            </a:r>
            <a:endParaRPr lang="en-US" dirty="0"/>
          </a:p>
        </p:txBody>
      </p:sp>
      <p:sp>
        <p:nvSpPr>
          <p:cNvPr id="3" name="Content Placeholder 2"/>
          <p:cNvSpPr>
            <a:spLocks noGrp="1"/>
          </p:cNvSpPr>
          <p:nvPr>
            <p:ph idx="1"/>
          </p:nvPr>
        </p:nvSpPr>
        <p:spPr/>
        <p:txBody>
          <a:bodyPr/>
          <a:lstStyle/>
          <a:p>
            <a:r>
              <a:rPr lang="en-US" dirty="0"/>
              <a:t>Requiring students to upload their answers prior to class allows instructors to tailor their lesson to the students’ needs</a:t>
            </a:r>
            <a:endParaRPr lang="en-US" dirty="0">
              <a:solidFill>
                <a:srgbClr val="FF0000"/>
              </a:solidFill>
            </a:endParaRPr>
          </a:p>
          <a:p>
            <a:r>
              <a:rPr lang="en-US" dirty="0"/>
              <a:t>Questions assist in focusing students on the important information from the assignment</a:t>
            </a:r>
          </a:p>
          <a:p>
            <a:r>
              <a:rPr lang="en-US" dirty="0"/>
              <a:t>Ensures students are prepared for class</a:t>
            </a:r>
          </a:p>
          <a:p>
            <a:r>
              <a:rPr lang="en-US" dirty="0"/>
              <a:t>Provides more class time flexibility</a:t>
            </a:r>
          </a:p>
          <a:p>
            <a:pPr lvl="1"/>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 y="2724150"/>
            <a:ext cx="2295525" cy="2082232"/>
          </a:xfrm>
          <a:prstGeom prst="rect">
            <a:avLst/>
          </a:prstGeom>
        </p:spPr>
      </p:pic>
      <p:sp>
        <p:nvSpPr>
          <p:cNvPr id="5" name="TextBox 4">
            <a:hlinkClick r:id="rId4" action="ppaction://hlinksldjump"/>
          </p:cNvPr>
          <p:cNvSpPr txBox="1"/>
          <p:nvPr/>
        </p:nvSpPr>
        <p:spPr>
          <a:xfrm>
            <a:off x="6705600" y="4446575"/>
            <a:ext cx="2097177" cy="369332"/>
          </a:xfrm>
          <a:prstGeom prst="rect">
            <a:avLst/>
          </a:prstGeom>
          <a:noFill/>
        </p:spPr>
        <p:txBody>
          <a:bodyPr wrap="none" rtlCol="0">
            <a:spAutoFit/>
          </a:bodyPr>
          <a:lstStyle/>
          <a:p>
            <a:r>
              <a:rPr lang="en-US" dirty="0" smtClean="0"/>
              <a:t>Educational Benefits</a:t>
            </a:r>
            <a:endParaRPr lang="en-US" dirty="0"/>
          </a:p>
        </p:txBody>
      </p:sp>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594122"/>
          </a:xfrm>
        </p:spPr>
        <p:txBody>
          <a:bodyPr>
            <a:normAutofit/>
          </a:bodyPr>
          <a:lstStyle/>
          <a:p>
            <a:r>
              <a:rPr lang="en-US" dirty="0">
                <a:solidFill>
                  <a:schemeClr val="accent3"/>
                </a:solidFill>
              </a:rPr>
              <a:t>Guided </a:t>
            </a:r>
            <a:r>
              <a:rPr lang="en-US" dirty="0" smtClean="0">
                <a:solidFill>
                  <a:schemeClr val="accent3"/>
                </a:solidFill>
              </a:rPr>
              <a:t>Study </a:t>
            </a:r>
            <a:r>
              <a:rPr lang="en-US" dirty="0">
                <a:solidFill>
                  <a:schemeClr val="accent3"/>
                </a:solidFill>
              </a:rPr>
              <a:t>Educational Benefits</a:t>
            </a:r>
            <a:endParaRPr lang="en-US" dirty="0"/>
          </a:p>
        </p:txBody>
      </p:sp>
      <p:sp>
        <p:nvSpPr>
          <p:cNvPr id="3" name="Content Placeholder 2"/>
          <p:cNvSpPr>
            <a:spLocks noGrp="1"/>
          </p:cNvSpPr>
          <p:nvPr>
            <p:ph idx="1"/>
          </p:nvPr>
        </p:nvSpPr>
        <p:spPr/>
        <p:txBody>
          <a:bodyPr/>
          <a:lstStyle/>
          <a:p>
            <a:r>
              <a:rPr lang="en-US" dirty="0"/>
              <a:t>Allows students to research higher level information as needed</a:t>
            </a:r>
          </a:p>
          <a:p>
            <a:r>
              <a:rPr lang="en-US" dirty="0"/>
              <a:t>Engage students in active learning as they will research </a:t>
            </a:r>
            <a:r>
              <a:rPr lang="en-US" dirty="0" smtClean="0"/>
              <a:t>information</a:t>
            </a:r>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 y="1428750"/>
            <a:ext cx="2971800" cy="2695670"/>
          </a:xfrm>
          <a:prstGeom prst="rect">
            <a:avLst/>
          </a:prstGeom>
        </p:spPr>
      </p:pic>
      <p:sp>
        <p:nvSpPr>
          <p:cNvPr id="10" name="TextBox 9">
            <a:hlinkClick r:id="rId4" action="ppaction://hlinksldjump"/>
          </p:cNvPr>
          <p:cNvSpPr txBox="1"/>
          <p:nvPr/>
        </p:nvSpPr>
        <p:spPr>
          <a:xfrm>
            <a:off x="6705600" y="4446575"/>
            <a:ext cx="2097177" cy="369332"/>
          </a:xfrm>
          <a:prstGeom prst="rect">
            <a:avLst/>
          </a:prstGeom>
          <a:noFill/>
        </p:spPr>
        <p:txBody>
          <a:bodyPr wrap="none" rtlCol="0">
            <a:spAutoFit/>
          </a:bodyPr>
          <a:lstStyle/>
          <a:p>
            <a:r>
              <a:rPr lang="en-US" dirty="0" smtClean="0"/>
              <a:t>Educational Benefits</a:t>
            </a:r>
            <a:endParaRPr lang="en-US" dirty="0"/>
          </a:p>
        </p:txBody>
      </p:sp>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9550"/>
            <a:ext cx="9067800" cy="594122"/>
          </a:xfrm>
        </p:spPr>
        <p:txBody>
          <a:bodyPr>
            <a:normAutofit fontScale="90000"/>
          </a:bodyPr>
          <a:lstStyle/>
          <a:p>
            <a:r>
              <a:rPr lang="en-US" dirty="0">
                <a:solidFill>
                  <a:schemeClr val="accent3"/>
                </a:solidFill>
              </a:rPr>
              <a:t>Frequent Classroom </a:t>
            </a:r>
            <a:r>
              <a:rPr lang="en-US" dirty="0" smtClean="0">
                <a:solidFill>
                  <a:schemeClr val="accent3"/>
                </a:solidFill>
              </a:rPr>
              <a:t>Assessment </a:t>
            </a:r>
            <a:br>
              <a:rPr lang="en-US" dirty="0" smtClean="0">
                <a:solidFill>
                  <a:schemeClr val="accent3"/>
                </a:solidFill>
              </a:rPr>
            </a:br>
            <a:r>
              <a:rPr lang="en-US" dirty="0">
                <a:solidFill>
                  <a:schemeClr val="accent3"/>
                </a:solidFill>
              </a:rPr>
              <a:t>Educational Benefits</a:t>
            </a:r>
            <a:endParaRPr lang="en-US" dirty="0"/>
          </a:p>
        </p:txBody>
      </p:sp>
      <p:sp>
        <p:nvSpPr>
          <p:cNvPr id="3" name="Content Placeholder 2"/>
          <p:cNvSpPr>
            <a:spLocks noGrp="1"/>
          </p:cNvSpPr>
          <p:nvPr>
            <p:ph idx="1"/>
          </p:nvPr>
        </p:nvSpPr>
        <p:spPr>
          <a:xfrm>
            <a:off x="1524000" y="1123950"/>
            <a:ext cx="6934200" cy="4057650"/>
          </a:xfrm>
        </p:spPr>
        <p:txBody>
          <a:bodyPr>
            <a:normAutofit fontScale="92500"/>
          </a:bodyPr>
          <a:lstStyle/>
          <a:p>
            <a:r>
              <a:rPr lang="en-US" dirty="0"/>
              <a:t>Regardless of teaching method, adding more frequent assessment in class will aid student retention</a:t>
            </a:r>
          </a:p>
          <a:p>
            <a:r>
              <a:rPr lang="en-US" dirty="0"/>
              <a:t>Provide breaks from lecture/activities</a:t>
            </a:r>
          </a:p>
          <a:p>
            <a:r>
              <a:rPr lang="en-US" dirty="0"/>
              <a:t>Focus students to the important topics of each lesson</a:t>
            </a:r>
          </a:p>
          <a:p>
            <a:r>
              <a:rPr lang="en-US" dirty="0"/>
              <a:t>Establish a transition to the following lesson/subject matter</a:t>
            </a:r>
          </a:p>
          <a:p>
            <a:r>
              <a:rPr lang="en-US" dirty="0"/>
              <a:t>Provide data as to which instructional methods are most effective </a:t>
            </a:r>
          </a:p>
          <a:p>
            <a:pPr lvl="1"/>
            <a:r>
              <a:rPr lang="en-US" sz="2400" dirty="0"/>
              <a:t>Utilize categories</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 y="3105150"/>
            <a:ext cx="2016132" cy="1828800"/>
          </a:xfrm>
          <a:prstGeom prst="rect">
            <a:avLst/>
          </a:prstGeom>
        </p:spPr>
      </p:pic>
      <p:sp>
        <p:nvSpPr>
          <p:cNvPr id="10" name="TextBox 9">
            <a:hlinkClick r:id="rId4" action="ppaction://hlinksldjump"/>
          </p:cNvPr>
          <p:cNvSpPr txBox="1"/>
          <p:nvPr/>
        </p:nvSpPr>
        <p:spPr>
          <a:xfrm>
            <a:off x="6705600" y="4446575"/>
            <a:ext cx="2097177" cy="369332"/>
          </a:xfrm>
          <a:prstGeom prst="rect">
            <a:avLst/>
          </a:prstGeom>
          <a:noFill/>
        </p:spPr>
        <p:txBody>
          <a:bodyPr wrap="none" rtlCol="0">
            <a:spAutoFit/>
          </a:bodyPr>
          <a:lstStyle/>
          <a:p>
            <a:r>
              <a:rPr lang="en-US" dirty="0" smtClean="0"/>
              <a:t>Educational Benefits</a:t>
            </a:r>
            <a:endParaRPr lang="en-US" dirty="0"/>
          </a:p>
        </p:txBody>
      </p:sp>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594122"/>
          </a:xfrm>
        </p:spPr>
        <p:txBody>
          <a:bodyPr>
            <a:normAutofit/>
          </a:bodyPr>
          <a:lstStyle/>
          <a:p>
            <a:r>
              <a:rPr lang="en-US" dirty="0">
                <a:solidFill>
                  <a:schemeClr val="accent3"/>
                </a:solidFill>
              </a:rPr>
              <a:t>Peer </a:t>
            </a:r>
            <a:r>
              <a:rPr lang="en-US" dirty="0" smtClean="0">
                <a:solidFill>
                  <a:schemeClr val="accent3"/>
                </a:solidFill>
              </a:rPr>
              <a:t>Review </a:t>
            </a:r>
            <a:r>
              <a:rPr lang="en-US" dirty="0">
                <a:solidFill>
                  <a:schemeClr val="accent3"/>
                </a:solidFill>
              </a:rPr>
              <a:t>Educational Benefits</a:t>
            </a:r>
            <a:endParaRPr lang="en-US" dirty="0"/>
          </a:p>
        </p:txBody>
      </p:sp>
      <p:sp>
        <p:nvSpPr>
          <p:cNvPr id="3" name="Content Placeholder 2"/>
          <p:cNvSpPr>
            <a:spLocks noGrp="1"/>
          </p:cNvSpPr>
          <p:nvPr>
            <p:ph idx="1"/>
          </p:nvPr>
        </p:nvSpPr>
        <p:spPr>
          <a:xfrm>
            <a:off x="1524000" y="819150"/>
            <a:ext cx="6934200" cy="4057650"/>
          </a:xfrm>
        </p:spPr>
        <p:txBody>
          <a:bodyPr/>
          <a:lstStyle/>
          <a:p>
            <a:r>
              <a:rPr lang="en-US" dirty="0"/>
              <a:t>This process provides the reviewers the opportunity to learn the material more in depth</a:t>
            </a:r>
          </a:p>
          <a:p>
            <a:r>
              <a:rPr lang="en-US" dirty="0"/>
              <a:t>Students will get quality feedback from their peers, which can be used as a study aid.</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 y="1885950"/>
            <a:ext cx="2971800" cy="2695670"/>
          </a:xfrm>
          <a:prstGeom prst="rect">
            <a:avLst/>
          </a:prstGeom>
        </p:spPr>
      </p:pic>
      <p:sp>
        <p:nvSpPr>
          <p:cNvPr id="10" name="TextBox 9">
            <a:hlinkClick r:id="rId4" action="ppaction://hlinksldjump"/>
          </p:cNvPr>
          <p:cNvSpPr txBox="1"/>
          <p:nvPr/>
        </p:nvSpPr>
        <p:spPr>
          <a:xfrm>
            <a:off x="6705600" y="4446575"/>
            <a:ext cx="2097177" cy="369332"/>
          </a:xfrm>
          <a:prstGeom prst="rect">
            <a:avLst/>
          </a:prstGeom>
          <a:noFill/>
        </p:spPr>
        <p:txBody>
          <a:bodyPr wrap="none" rtlCol="0">
            <a:spAutoFit/>
          </a:bodyPr>
          <a:lstStyle/>
          <a:p>
            <a:r>
              <a:rPr lang="en-US" dirty="0" smtClean="0"/>
              <a:t>Educational Benefits</a:t>
            </a:r>
            <a:endParaRPr lang="en-US" dirty="0"/>
          </a:p>
        </p:txBody>
      </p:sp>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001000" cy="594122"/>
          </a:xfrm>
        </p:spPr>
        <p:txBody>
          <a:bodyPr>
            <a:normAutofit/>
          </a:bodyPr>
          <a:lstStyle/>
          <a:p>
            <a:r>
              <a:rPr lang="en-US" dirty="0">
                <a:solidFill>
                  <a:schemeClr val="accent3"/>
                </a:solidFill>
              </a:rPr>
              <a:t>Team </a:t>
            </a:r>
            <a:r>
              <a:rPr lang="en-US" dirty="0" smtClean="0">
                <a:solidFill>
                  <a:schemeClr val="accent3"/>
                </a:solidFill>
              </a:rPr>
              <a:t>Competition </a:t>
            </a:r>
            <a:r>
              <a:rPr lang="en-US" dirty="0">
                <a:solidFill>
                  <a:schemeClr val="accent3"/>
                </a:solidFill>
              </a:rPr>
              <a:t>Educational Benefits</a:t>
            </a:r>
            <a:endParaRPr lang="en-US" dirty="0"/>
          </a:p>
        </p:txBody>
      </p:sp>
      <p:sp>
        <p:nvSpPr>
          <p:cNvPr id="3" name="Content Placeholder 2"/>
          <p:cNvSpPr>
            <a:spLocks noGrp="1"/>
          </p:cNvSpPr>
          <p:nvPr>
            <p:ph idx="1"/>
          </p:nvPr>
        </p:nvSpPr>
        <p:spPr/>
        <p:txBody>
          <a:bodyPr/>
          <a:lstStyle/>
          <a:p>
            <a:r>
              <a:rPr lang="en-US" dirty="0"/>
              <a:t>Allows students to think critically about the differences between correct answers and quality distractors when they create the questions</a:t>
            </a:r>
          </a:p>
          <a:p>
            <a:r>
              <a:rPr lang="en-US" dirty="0"/>
              <a:t>In lieu of a competition, student questions can be banked and used in actual quizzes and/or used as a study guide</a:t>
            </a:r>
          </a:p>
          <a:p>
            <a:r>
              <a:rPr lang="en-US" dirty="0"/>
              <a:t>Recommend use as a competition to increase the level and quality of questions</a:t>
            </a:r>
          </a:p>
          <a:p>
            <a:pPr lvl="1"/>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028950"/>
            <a:ext cx="2068741" cy="1876520"/>
          </a:xfrm>
          <a:prstGeom prst="rect">
            <a:avLst/>
          </a:prstGeom>
        </p:spPr>
      </p:pic>
      <p:sp>
        <p:nvSpPr>
          <p:cNvPr id="10" name="TextBox 9">
            <a:hlinkClick r:id="rId4" action="ppaction://hlinksldjump"/>
          </p:cNvPr>
          <p:cNvSpPr txBox="1"/>
          <p:nvPr/>
        </p:nvSpPr>
        <p:spPr>
          <a:xfrm>
            <a:off x="6705600" y="4446575"/>
            <a:ext cx="2097177" cy="369332"/>
          </a:xfrm>
          <a:prstGeom prst="rect">
            <a:avLst/>
          </a:prstGeom>
          <a:noFill/>
        </p:spPr>
        <p:txBody>
          <a:bodyPr wrap="none" rtlCol="0">
            <a:spAutoFit/>
          </a:bodyPr>
          <a:lstStyle/>
          <a:p>
            <a:r>
              <a:rPr lang="en-US" dirty="0" smtClean="0"/>
              <a:t>Educational Benefits</a:t>
            </a:r>
            <a:endParaRPr lang="en-US" dirty="0"/>
          </a:p>
        </p:txBody>
      </p:sp>
    </p:spTree>
    <p:custDataLst>
      <p:tags r:id="rId1"/>
    </p:custDataLst>
    <p:extLst>
      <p:ext uri="{BB962C8B-B14F-4D97-AF65-F5344CB8AC3E}">
        <p14:creationId xmlns:p14="http://schemas.microsoft.com/office/powerpoint/2010/main" val="1539538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00600" y="819150"/>
            <a:ext cx="3864334" cy="1165622"/>
          </a:xfrm>
        </p:spPr>
        <p:txBody>
          <a:bodyPr>
            <a:normAutofit/>
          </a:bodyPr>
          <a:lstStyle/>
          <a:p>
            <a:pPr algn="l"/>
            <a:r>
              <a:rPr lang="en-US" dirty="0" smtClean="0">
                <a:solidFill>
                  <a:schemeClr val="accent3"/>
                </a:solidFill>
              </a:rPr>
              <a:t>Questions? </a:t>
            </a:r>
            <a:r>
              <a:rPr lang="en-US" dirty="0" smtClean="0"/>
              <a:t>More Information?</a:t>
            </a:r>
            <a:endParaRPr lang="en-US" dirty="0"/>
          </a:p>
        </p:txBody>
      </p:sp>
      <p:sp>
        <p:nvSpPr>
          <p:cNvPr id="7" name="Content Placeholder 6"/>
          <p:cNvSpPr>
            <a:spLocks noGrp="1"/>
          </p:cNvSpPr>
          <p:nvPr>
            <p:ph sz="half" idx="2"/>
          </p:nvPr>
        </p:nvSpPr>
        <p:spPr>
          <a:xfrm>
            <a:off x="4800600" y="2038350"/>
            <a:ext cx="3386380" cy="2171700"/>
          </a:xfrm>
        </p:spPr>
        <p:txBody>
          <a:bodyPr/>
          <a:lstStyle/>
          <a:p>
            <a:r>
              <a:rPr lang="en-US" b="1" dirty="0" smtClean="0">
                <a:hlinkClick r:id="rId3"/>
              </a:rPr>
              <a:t>Dan.thompson@okstate.edu</a:t>
            </a:r>
            <a:r>
              <a:rPr lang="en-US" b="1" dirty="0" smtClean="0"/>
              <a:t> </a:t>
            </a:r>
          </a:p>
          <a:p>
            <a:r>
              <a:rPr lang="en-US" b="1" dirty="0" smtClean="0">
                <a:hlinkClick r:id="rId4"/>
              </a:rPr>
              <a:t>Brandy.close@okstate.edu</a:t>
            </a:r>
            <a:endParaRPr lang="en-US" b="1" dirty="0" smtClean="0"/>
          </a:p>
          <a:p>
            <a:endParaRPr lang="en-US" sz="2000" dirty="0" smtClean="0"/>
          </a:p>
          <a:p>
            <a:endParaRPr lang="en-US" dirty="0" smtClean="0"/>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914400" y="742950"/>
            <a:ext cx="2819399" cy="3121313"/>
          </a:xfrm>
        </p:spPr>
      </p:pic>
    </p:spTree>
    <p:custDataLst>
      <p:tags r:id="rId1"/>
    </p:custDataLst>
    <p:extLst>
      <p:ext uri="{BB962C8B-B14F-4D97-AF65-F5344CB8AC3E}">
        <p14:creationId xmlns:p14="http://schemas.microsoft.com/office/powerpoint/2010/main" val="4196202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839200" cy="742950"/>
          </a:xfrm>
        </p:spPr>
        <p:txBody>
          <a:bodyPr>
            <a:normAutofit fontScale="90000"/>
          </a:bodyPr>
          <a:lstStyle/>
          <a:p>
            <a:r>
              <a:rPr lang="en-US" dirty="0">
                <a:solidFill>
                  <a:schemeClr val="accent3"/>
                </a:solidFill>
              </a:rPr>
              <a:t>Pre-class Assessment Description &amp; Application</a:t>
            </a:r>
            <a:endParaRPr lang="en-US" dirty="0"/>
          </a:p>
        </p:txBody>
      </p:sp>
      <p:sp>
        <p:nvSpPr>
          <p:cNvPr id="3" name="Content Placeholder 2"/>
          <p:cNvSpPr>
            <a:spLocks noGrp="1"/>
          </p:cNvSpPr>
          <p:nvPr>
            <p:ph idx="1"/>
          </p:nvPr>
        </p:nvSpPr>
        <p:spPr/>
        <p:txBody>
          <a:bodyPr/>
          <a:lstStyle/>
          <a:p>
            <a:r>
              <a:rPr lang="en-US" dirty="0"/>
              <a:t>Include a computer-based quiz (we use </a:t>
            </a:r>
            <a:r>
              <a:rPr lang="en-US" dirty="0" err="1"/>
              <a:t>ExamSoft</a:t>
            </a:r>
            <a:r>
              <a:rPr lang="en-US" dirty="0"/>
              <a:t>) with pre-class assignments</a:t>
            </a:r>
          </a:p>
          <a:p>
            <a:r>
              <a:rPr lang="en-US" dirty="0"/>
              <a:t>Assign students comprehension questions that </a:t>
            </a:r>
            <a:r>
              <a:rPr lang="en-US" dirty="0" smtClean="0"/>
              <a:t>cover </a:t>
            </a:r>
            <a:r>
              <a:rPr lang="en-US" dirty="0"/>
              <a:t>the content</a:t>
            </a:r>
          </a:p>
          <a:p>
            <a:r>
              <a:rPr lang="en-US" dirty="0"/>
              <a:t>Require students to complete the assessment prior to class</a:t>
            </a:r>
          </a:p>
          <a:p>
            <a:pPr lvl="1"/>
            <a:r>
              <a:rPr lang="en-US" dirty="0"/>
              <a:t>It is recommended that students submit the assessment the day before the class session</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38350"/>
            <a:ext cx="2184144" cy="1981200"/>
          </a:xfrm>
          <a:prstGeom prst="rect">
            <a:avLst/>
          </a:prstGeom>
        </p:spPr>
      </p:pic>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57701"/>
            <a:ext cx="8153400" cy="536972"/>
          </a:xfrm>
        </p:spPr>
        <p:txBody>
          <a:bodyPr>
            <a:noAutofit/>
          </a:bodyPr>
          <a:lstStyle/>
          <a:p>
            <a:r>
              <a:rPr lang="en-US" sz="1800" dirty="0" smtClean="0">
                <a:hlinkClick r:id="rId3"/>
              </a:rPr>
              <a:t>http://www.stemresources.com/index.php?id=51&amp;Itemid=69&amp;option=com_content&amp;view=article</a:t>
            </a:r>
            <a:r>
              <a:rPr lang="en-US" sz="1800" dirty="0" smtClean="0"/>
              <a:t/>
            </a:r>
            <a:br>
              <a:rPr lang="en-US" sz="1800" dirty="0" smtClean="0"/>
            </a:br>
            <a:endParaRPr lang="en-US" sz="1800" dirty="0"/>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33350"/>
            <a:ext cx="5999064" cy="3973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226178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705600" cy="594122"/>
          </a:xfrm>
        </p:spPr>
        <p:txBody>
          <a:bodyPr/>
          <a:lstStyle/>
          <a:p>
            <a:r>
              <a:rPr lang="en-US" dirty="0">
                <a:solidFill>
                  <a:schemeClr val="accent3"/>
                </a:solidFill>
              </a:rPr>
              <a:t>Supporting Research</a:t>
            </a:r>
            <a:endParaRPr lang="en-US" dirty="0"/>
          </a:p>
        </p:txBody>
      </p:sp>
      <p:sp>
        <p:nvSpPr>
          <p:cNvPr id="3" name="Content Placeholder 2"/>
          <p:cNvSpPr>
            <a:spLocks noGrp="1"/>
          </p:cNvSpPr>
          <p:nvPr>
            <p:ph idx="1"/>
          </p:nvPr>
        </p:nvSpPr>
        <p:spPr/>
        <p:txBody>
          <a:bodyPr/>
          <a:lstStyle/>
          <a:p>
            <a:r>
              <a:rPr lang="en-US" dirty="0"/>
              <a:t>Students come to class with different levels of acquired content knowledge</a:t>
            </a:r>
          </a:p>
          <a:p>
            <a:r>
              <a:rPr lang="en-US" dirty="0"/>
              <a:t>Pre-assessments help identify knowledge gaps as well as misconceptions</a:t>
            </a:r>
          </a:p>
          <a:p>
            <a:r>
              <a:rPr lang="en-US" dirty="0"/>
              <a:t>Pre-assessments can address subject matter misconceptions that could persist despite good teaching</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 y="2190750"/>
            <a:ext cx="2352155" cy="2133600"/>
          </a:xfrm>
          <a:prstGeom prst="rect">
            <a:avLst/>
          </a:prstGeom>
        </p:spPr>
      </p:pic>
      <p:sp>
        <p:nvSpPr>
          <p:cNvPr id="5" name="Rectangle 4"/>
          <p:cNvSpPr/>
          <p:nvPr/>
        </p:nvSpPr>
        <p:spPr>
          <a:xfrm>
            <a:off x="5791200" y="4191000"/>
            <a:ext cx="2667000" cy="461665"/>
          </a:xfrm>
          <a:prstGeom prst="rect">
            <a:avLst/>
          </a:prstGeom>
        </p:spPr>
        <p:txBody>
          <a:bodyPr wrap="square">
            <a:spAutoFit/>
          </a:bodyPr>
          <a:lstStyle/>
          <a:p>
            <a:r>
              <a:rPr lang="en-US" sz="1200" i="1" dirty="0" smtClean="0">
                <a:solidFill>
                  <a:schemeClr val="bg1"/>
                </a:solidFill>
              </a:rPr>
              <a:t>7 Practices for Effective Learning</a:t>
            </a:r>
            <a:endParaRPr lang="en-US" sz="1200" i="1" dirty="0">
              <a:solidFill>
                <a:schemeClr val="bg1"/>
              </a:solidFill>
            </a:endParaRPr>
          </a:p>
          <a:p>
            <a:r>
              <a:rPr lang="en-US" sz="1200" dirty="0" smtClean="0">
                <a:solidFill>
                  <a:schemeClr val="bg1"/>
                </a:solidFill>
              </a:rPr>
              <a:t>Jay </a:t>
            </a:r>
            <a:r>
              <a:rPr lang="en-US" sz="1200" dirty="0" err="1" smtClean="0">
                <a:solidFill>
                  <a:schemeClr val="bg1"/>
                </a:solidFill>
              </a:rPr>
              <a:t>McTighe</a:t>
            </a:r>
            <a:r>
              <a:rPr lang="en-US" sz="1200" dirty="0" smtClean="0">
                <a:solidFill>
                  <a:schemeClr val="bg1"/>
                </a:solidFill>
              </a:rPr>
              <a:t> and Ken O’Connor</a:t>
            </a:r>
            <a:endParaRPr lang="en-US" sz="1200" dirty="0">
              <a:solidFill>
                <a:schemeClr val="bg1"/>
              </a:solidFill>
            </a:endParaRPr>
          </a:p>
        </p:txBody>
      </p:sp>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610600" cy="594122"/>
          </a:xfrm>
        </p:spPr>
        <p:txBody>
          <a:bodyPr>
            <a:normAutofit/>
          </a:bodyPr>
          <a:lstStyle/>
          <a:p>
            <a:r>
              <a:rPr lang="en-US" dirty="0">
                <a:solidFill>
                  <a:schemeClr val="accent3"/>
                </a:solidFill>
              </a:rPr>
              <a:t>Guided Study Description &amp; Application</a:t>
            </a:r>
            <a:endParaRPr lang="en-US" dirty="0"/>
          </a:p>
        </p:txBody>
      </p:sp>
      <p:sp>
        <p:nvSpPr>
          <p:cNvPr id="3" name="Content Placeholder 2"/>
          <p:cNvSpPr>
            <a:spLocks noGrp="1"/>
          </p:cNvSpPr>
          <p:nvPr>
            <p:ph idx="1"/>
          </p:nvPr>
        </p:nvSpPr>
        <p:spPr/>
        <p:txBody>
          <a:bodyPr/>
          <a:lstStyle/>
          <a:p>
            <a:r>
              <a:rPr lang="en-US" dirty="0"/>
              <a:t>Use difficult/multi-step questions that require students to research information</a:t>
            </a:r>
            <a:endParaRPr lang="en-US" dirty="0">
              <a:solidFill>
                <a:srgbClr val="FF0000"/>
              </a:solidFill>
            </a:endParaRPr>
          </a:p>
          <a:p>
            <a:pPr lvl="1"/>
            <a:r>
              <a:rPr lang="en-US" sz="2400" dirty="0"/>
              <a:t>Questions should guide students through most important information</a:t>
            </a:r>
          </a:p>
          <a:p>
            <a:pPr lvl="1"/>
            <a:r>
              <a:rPr lang="en-US" sz="2400" dirty="0"/>
              <a:t>Assess students at a higher level than typical multiple choice questions</a:t>
            </a:r>
          </a:p>
          <a:p>
            <a:r>
              <a:rPr lang="en-US" dirty="0"/>
              <a:t>Utilize </a:t>
            </a:r>
            <a:r>
              <a:rPr lang="en-US" dirty="0" smtClean="0"/>
              <a:t>“non-secure” </a:t>
            </a:r>
            <a:r>
              <a:rPr lang="en-US" dirty="0"/>
              <a:t>assessments</a:t>
            </a:r>
          </a:p>
          <a:p>
            <a:pPr lvl="1"/>
            <a:endParaRPr lang="en-US" dirty="0"/>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343150"/>
            <a:ext cx="2436160" cy="2209800"/>
          </a:xfrm>
          <a:prstGeom prst="rect">
            <a:avLst/>
          </a:prstGeom>
        </p:spPr>
      </p:pic>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705600" cy="594122"/>
          </a:xfrm>
        </p:spPr>
        <p:txBody>
          <a:bodyPr/>
          <a:lstStyle/>
          <a:p>
            <a:r>
              <a:rPr lang="en-US" dirty="0">
                <a:solidFill>
                  <a:schemeClr val="accent3"/>
                </a:solidFill>
              </a:rPr>
              <a:t>Research-Based Example</a:t>
            </a:r>
            <a:endParaRPr lang="en-US" dirty="0"/>
          </a:p>
        </p:txBody>
      </p:sp>
      <p:sp>
        <p:nvSpPr>
          <p:cNvPr id="3" name="Content Placeholder 2"/>
          <p:cNvSpPr>
            <a:spLocks noGrp="1"/>
          </p:cNvSpPr>
          <p:nvPr>
            <p:ph idx="1"/>
          </p:nvPr>
        </p:nvSpPr>
        <p:spPr/>
        <p:txBody>
          <a:bodyPr/>
          <a:lstStyle/>
          <a:p>
            <a:r>
              <a:rPr lang="en-US" dirty="0"/>
              <a:t>Students were compared based on performance on identical course exams and on a final exam from the ACS Examinations Institute given at the end of the semester. The experimental group was found to perform better than the control group overall, in spite of experiencing one fewer lecture each week.</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1733550"/>
            <a:ext cx="2604171" cy="2362200"/>
          </a:xfrm>
          <a:prstGeom prst="rect">
            <a:avLst/>
          </a:prstGeom>
        </p:spPr>
      </p:pic>
      <p:sp>
        <p:nvSpPr>
          <p:cNvPr id="6" name="Rectangle 5"/>
          <p:cNvSpPr/>
          <p:nvPr/>
        </p:nvSpPr>
        <p:spPr>
          <a:xfrm>
            <a:off x="1371600" y="4248150"/>
            <a:ext cx="6858000" cy="461665"/>
          </a:xfrm>
          <a:prstGeom prst="rect">
            <a:avLst/>
          </a:prstGeom>
        </p:spPr>
        <p:txBody>
          <a:bodyPr wrap="square">
            <a:spAutoFit/>
          </a:bodyPr>
          <a:lstStyle/>
          <a:p>
            <a:r>
              <a:rPr lang="en-US" sz="1200" dirty="0">
                <a:solidFill>
                  <a:schemeClr val="bg1"/>
                </a:solidFill>
              </a:rPr>
              <a:t>Departing from Lectures: An </a:t>
            </a:r>
            <a:r>
              <a:rPr lang="en-US" sz="1200" dirty="0" smtClean="0">
                <a:solidFill>
                  <a:schemeClr val="bg1"/>
                </a:solidFill>
              </a:rPr>
              <a:t>Evaluation of </a:t>
            </a:r>
            <a:r>
              <a:rPr lang="en-US" sz="1200" dirty="0">
                <a:solidFill>
                  <a:schemeClr val="bg1"/>
                </a:solidFill>
              </a:rPr>
              <a:t>a Peer-Led Guided Inquiry Alternative</a:t>
            </a:r>
          </a:p>
          <a:p>
            <a:r>
              <a:rPr lang="en-US" sz="1200" b="1" dirty="0">
                <a:solidFill>
                  <a:schemeClr val="bg1"/>
                </a:solidFill>
              </a:rPr>
              <a:t>Scott E. Lewis and Jennifer E. Lewis</a:t>
            </a:r>
          </a:p>
        </p:txBody>
      </p:sp>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85750"/>
            <a:ext cx="8839200" cy="594122"/>
          </a:xfrm>
        </p:spPr>
        <p:txBody>
          <a:bodyPr>
            <a:noAutofit/>
          </a:bodyPr>
          <a:lstStyle/>
          <a:p>
            <a:r>
              <a:rPr lang="en-US" sz="2800" dirty="0">
                <a:solidFill>
                  <a:schemeClr val="accent3"/>
                </a:solidFill>
              </a:rPr>
              <a:t>Frequent Classroom Assessments </a:t>
            </a:r>
            <a:r>
              <a:rPr lang="en-US" sz="2800" dirty="0" smtClean="0">
                <a:solidFill>
                  <a:schemeClr val="accent3"/>
                </a:solidFill>
              </a:rPr>
              <a:t/>
            </a:r>
            <a:br>
              <a:rPr lang="en-US" sz="2800" dirty="0" smtClean="0">
                <a:solidFill>
                  <a:schemeClr val="accent3"/>
                </a:solidFill>
              </a:rPr>
            </a:br>
            <a:r>
              <a:rPr lang="en-US" sz="2800" dirty="0" smtClean="0">
                <a:solidFill>
                  <a:schemeClr val="accent3"/>
                </a:solidFill>
              </a:rPr>
              <a:t>Description </a:t>
            </a:r>
            <a:r>
              <a:rPr lang="en-US" sz="2800" dirty="0">
                <a:solidFill>
                  <a:schemeClr val="accent3"/>
                </a:solidFill>
              </a:rPr>
              <a:t>&amp; Application</a:t>
            </a:r>
            <a:endParaRPr lang="en-US" sz="2800" dirty="0"/>
          </a:p>
        </p:txBody>
      </p:sp>
      <p:sp>
        <p:nvSpPr>
          <p:cNvPr id="3" name="Content Placeholder 2"/>
          <p:cNvSpPr>
            <a:spLocks noGrp="1"/>
          </p:cNvSpPr>
          <p:nvPr>
            <p:ph idx="1"/>
          </p:nvPr>
        </p:nvSpPr>
        <p:spPr>
          <a:xfrm>
            <a:off x="1524000" y="1085850"/>
            <a:ext cx="6934200" cy="4057650"/>
          </a:xfrm>
        </p:spPr>
        <p:txBody>
          <a:bodyPr/>
          <a:lstStyle/>
          <a:p>
            <a:r>
              <a:rPr lang="en-US" dirty="0"/>
              <a:t>Take assessment breaks during class</a:t>
            </a:r>
          </a:p>
          <a:p>
            <a:r>
              <a:rPr lang="en-US" dirty="0"/>
              <a:t>Assign students to complete short </a:t>
            </a:r>
            <a:r>
              <a:rPr lang="en-US" dirty="0" smtClean="0"/>
              <a:t>(5 </a:t>
            </a:r>
            <a:r>
              <a:rPr lang="en-US" dirty="0"/>
              <a:t>– 10 minute) quizzes during long class sessions</a:t>
            </a:r>
          </a:p>
          <a:p>
            <a:r>
              <a:rPr lang="en-US" dirty="0"/>
              <a:t>Focus students to the important topics of each lesson</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6" y="1962150"/>
            <a:ext cx="2352155" cy="2133600"/>
          </a:xfrm>
          <a:prstGeom prst="rect">
            <a:avLst/>
          </a:prstGeom>
        </p:spPr>
      </p:pic>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705600" cy="594122"/>
          </a:xfrm>
        </p:spPr>
        <p:txBody>
          <a:bodyPr/>
          <a:lstStyle/>
          <a:p>
            <a:r>
              <a:rPr lang="en-US" dirty="0">
                <a:solidFill>
                  <a:schemeClr val="accent3"/>
                </a:solidFill>
              </a:rPr>
              <a:t>Supporting Research</a:t>
            </a:r>
            <a:endParaRPr lang="en-US" dirty="0"/>
          </a:p>
        </p:txBody>
      </p:sp>
      <p:sp>
        <p:nvSpPr>
          <p:cNvPr id="3" name="Content Placeholder 2"/>
          <p:cNvSpPr>
            <a:spLocks noGrp="1"/>
          </p:cNvSpPr>
          <p:nvPr>
            <p:ph idx="1"/>
          </p:nvPr>
        </p:nvSpPr>
        <p:spPr/>
        <p:txBody>
          <a:bodyPr/>
          <a:lstStyle/>
          <a:p>
            <a:r>
              <a:rPr lang="en-US" dirty="0"/>
              <a:t>Several studies show firm evidence that innovations designed to strengthen the frequent feedback that students receive about their learning yield substantial learning gains.</a:t>
            </a:r>
          </a:p>
        </p:txBody>
      </p:sp>
      <p:pic>
        <p:nvPicPr>
          <p:cNvPr id="7" name="run_up_arr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 y="1428750"/>
            <a:ext cx="2971800" cy="2695670"/>
          </a:xfrm>
          <a:prstGeom prst="rect">
            <a:avLst/>
          </a:prstGeom>
        </p:spPr>
      </p:pic>
      <p:sp>
        <p:nvSpPr>
          <p:cNvPr id="5" name="Rectangle 4"/>
          <p:cNvSpPr/>
          <p:nvPr/>
        </p:nvSpPr>
        <p:spPr>
          <a:xfrm>
            <a:off x="1143000" y="4248150"/>
            <a:ext cx="7010400" cy="461665"/>
          </a:xfrm>
          <a:prstGeom prst="rect">
            <a:avLst/>
          </a:prstGeom>
        </p:spPr>
        <p:txBody>
          <a:bodyPr wrap="square">
            <a:spAutoFit/>
          </a:bodyPr>
          <a:lstStyle/>
          <a:p>
            <a:r>
              <a:rPr lang="en-US" sz="1200" dirty="0">
                <a:solidFill>
                  <a:schemeClr val="bg1"/>
                </a:solidFill>
              </a:rPr>
              <a:t>Black, P., &amp; </a:t>
            </a:r>
            <a:r>
              <a:rPr lang="en-US" sz="1200" dirty="0" err="1">
                <a:solidFill>
                  <a:schemeClr val="bg1"/>
                </a:solidFill>
              </a:rPr>
              <a:t>Wiliam</a:t>
            </a:r>
            <a:r>
              <a:rPr lang="en-US" sz="1200" dirty="0">
                <a:solidFill>
                  <a:schemeClr val="bg1"/>
                </a:solidFill>
              </a:rPr>
              <a:t>, D. (1998). Assessment and classroom learning.</a:t>
            </a:r>
            <a:r>
              <a:rPr lang="en-US" sz="1200" i="1" dirty="0">
                <a:solidFill>
                  <a:schemeClr val="bg1"/>
                </a:solidFill>
              </a:rPr>
              <a:t> Assessment in Education, 5</a:t>
            </a:r>
            <a:r>
              <a:rPr lang="en-US" sz="1200" dirty="0">
                <a:solidFill>
                  <a:schemeClr val="bg1"/>
                </a:solidFill>
              </a:rPr>
              <a:t>(1), 7-74. Retrieved from http://search.proquest.com/docview/204052267?accountid=4117 </a:t>
            </a:r>
          </a:p>
        </p:txBody>
      </p:sp>
    </p:spTree>
    <p:custDataLst>
      <p:tags r:id="rId1"/>
    </p:custDataLst>
    <p:extLst>
      <p:ext uri="{BB962C8B-B14F-4D97-AF65-F5344CB8AC3E}">
        <p14:creationId xmlns:p14="http://schemas.microsoft.com/office/powerpoint/2010/main" val="42012792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Animated Theme">
  <a:themeElements>
    <a:clrScheme name="Future Interface">
      <a:dk1>
        <a:sysClr val="windowText" lastClr="000000"/>
      </a:dk1>
      <a:lt1>
        <a:sysClr val="window" lastClr="FFFFFF"/>
      </a:lt1>
      <a:dk2>
        <a:srgbClr val="596984"/>
      </a:dk2>
      <a:lt2>
        <a:srgbClr val="B3DFFF"/>
      </a:lt2>
      <a:accent1>
        <a:srgbClr val="06A8F0"/>
      </a:accent1>
      <a:accent2>
        <a:srgbClr val="062F4C"/>
      </a:accent2>
      <a:accent3>
        <a:srgbClr val="8CC442"/>
      </a:accent3>
      <a:accent4>
        <a:srgbClr val="F0C206"/>
      </a:accent4>
      <a:accent5>
        <a:srgbClr val="696969"/>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14117</TotalTime>
  <Words>1068</Words>
  <Application>Microsoft Office PowerPoint</Application>
  <PresentationFormat>On-screen Show (16:9)</PresentationFormat>
  <Paragraphs>114</Paragraphs>
  <Slides>25</Slides>
  <Notes>0</Notes>
  <HiddenSlides>0</HiddenSlides>
  <MMClips>1</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PresenterMedia.com Animated Theme</vt:lpstr>
      <vt:lpstr>1_PresenterMedia.com Animated Theme</vt:lpstr>
      <vt:lpstr>Office Theme</vt:lpstr>
      <vt:lpstr>Beyond Exams</vt:lpstr>
      <vt:lpstr>Objectives</vt:lpstr>
      <vt:lpstr>Pre-class Assessment Description &amp; Application</vt:lpstr>
      <vt:lpstr>http://www.stemresources.com/index.php?id=51&amp;Itemid=69&amp;option=com_content&amp;view=article </vt:lpstr>
      <vt:lpstr>Supporting Research</vt:lpstr>
      <vt:lpstr>Guided Study Description &amp; Application</vt:lpstr>
      <vt:lpstr>Research-Based Example</vt:lpstr>
      <vt:lpstr>Frequent Classroom Assessments  Description &amp; Application</vt:lpstr>
      <vt:lpstr>Supporting Research</vt:lpstr>
      <vt:lpstr>Take-Home Quiz Description &amp; Application</vt:lpstr>
      <vt:lpstr>Supporting Research</vt:lpstr>
      <vt:lpstr>Peer Review Description &amp; Application</vt:lpstr>
      <vt:lpstr>Peer Review Description &amp; Application</vt:lpstr>
      <vt:lpstr>Supporting Research</vt:lpstr>
      <vt:lpstr>Team Competition Description &amp; Application</vt:lpstr>
      <vt:lpstr>Team Competition Description &amp; Application</vt:lpstr>
      <vt:lpstr>Supporting Research</vt:lpstr>
      <vt:lpstr>Educational Benefits</vt:lpstr>
      <vt:lpstr>PowerPoint Presentation</vt:lpstr>
      <vt:lpstr>Pre-class Assessment Educational Benefits</vt:lpstr>
      <vt:lpstr>Guided Study Educational Benefits</vt:lpstr>
      <vt:lpstr>Frequent Classroom Assessment  Educational Benefits</vt:lpstr>
      <vt:lpstr>Peer Review Educational Benefits</vt:lpstr>
      <vt:lpstr>Team Competition Educational Benefits</vt:lpstr>
      <vt:lpstr>Questions?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Windows User</cp:lastModifiedBy>
  <cp:revision>246</cp:revision>
  <dcterms:created xsi:type="dcterms:W3CDTF">2010-11-24T18:19:10Z</dcterms:created>
  <dcterms:modified xsi:type="dcterms:W3CDTF">2014-08-29T19:56:39Z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7881B5C9-003D-44D9-BA2C-B905FC7B29A2</vt:lpwstr>
  </property>
  <property fmtid="{D5CDD505-2E9C-101B-9397-08002B2CF9AE}" pid="3" name="ArticulatePath">
    <vt:lpwstr>Philly 1 - Future Interface</vt:lpwstr>
  </property>
</Properties>
</file>