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4"/>
  </p:notesMasterIdLst>
  <p:sldIdLst>
    <p:sldId id="256" r:id="rId2"/>
    <p:sldId id="262" r:id="rId3"/>
    <p:sldId id="273" r:id="rId4"/>
    <p:sldId id="264" r:id="rId5"/>
    <p:sldId id="261" r:id="rId6"/>
    <p:sldId id="269" r:id="rId7"/>
    <p:sldId id="259" r:id="rId8"/>
    <p:sldId id="257" r:id="rId9"/>
    <p:sldId id="258" r:id="rId10"/>
    <p:sldId id="268" r:id="rId11"/>
    <p:sldId id="274" r:id="rId12"/>
    <p:sldId id="270" r:id="rId13"/>
    <p:sldId id="271" r:id="rId14"/>
    <p:sldId id="280" r:id="rId15"/>
    <p:sldId id="283" r:id="rId16"/>
    <p:sldId id="285" r:id="rId17"/>
    <p:sldId id="281" r:id="rId18"/>
    <p:sldId id="286" r:id="rId19"/>
    <p:sldId id="265" r:id="rId20"/>
    <p:sldId id="278" r:id="rId21"/>
    <p:sldId id="267"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1784" autoAdjust="0"/>
  </p:normalViewPr>
  <p:slideViewPr>
    <p:cSldViewPr snapToGrid="0" snapToObjects="1">
      <p:cViewPr varScale="1">
        <p:scale>
          <a:sx n="80" d="100"/>
          <a:sy n="80" d="100"/>
        </p:scale>
        <p:origin x="-2208" y="-160"/>
      </p:cViewPr>
      <p:guideLst>
        <p:guide orient="horz" pos="2160"/>
        <p:guide pos="2880"/>
      </p:guideLst>
    </p:cSldViewPr>
  </p:slideViewPr>
  <p:outlineViewPr>
    <p:cViewPr>
      <p:scale>
        <a:sx n="33" d="100"/>
        <a:sy n="33" d="100"/>
      </p:scale>
      <p:origin x="0" y="1281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F294F-2C0B-6543-B30B-BD22026F77A3}" type="datetimeFigureOut">
              <a:rPr lang="en-US" smtClean="0"/>
              <a:t>9/2/14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84A4D-71A2-4049-B88E-2931854F8968}" type="slidenum">
              <a:rPr lang="en-US" smtClean="0"/>
              <a:t>‹#›</a:t>
            </a:fld>
            <a:endParaRPr lang="en-US"/>
          </a:p>
        </p:txBody>
      </p:sp>
    </p:spTree>
    <p:extLst>
      <p:ext uri="{BB962C8B-B14F-4D97-AF65-F5344CB8AC3E}">
        <p14:creationId xmlns:p14="http://schemas.microsoft.com/office/powerpoint/2010/main" val="40497701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  I</a:t>
            </a:r>
            <a:r>
              <a:rPr lang="en-US" baseline="0" dirty="0" smtClean="0"/>
              <a:t> am Professor Marie C. Girault and I am a Professor of World Languages and the Chairperson of the Division of Bilingual Studies at Essex County College.  </a:t>
            </a:r>
            <a:r>
              <a:rPr lang="en-US" baseline="0" dirty="0" smtClean="0"/>
              <a:t>Today’s </a:t>
            </a:r>
            <a:r>
              <a:rPr lang="en-US" baseline="0" dirty="0" smtClean="0"/>
              <a:t>presentation will consist of three parts. 1. Rational for why chose this topic, 2. I will share an ongoing assessment procedure that I am currently conducting with my own students, 3. I will give you all the opportunity to synthesize the assessment process as a possible tool that you can use in your classrooms with your own students.   </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1</a:t>
            </a:fld>
            <a:endParaRPr lang="en-US"/>
          </a:p>
        </p:txBody>
      </p:sp>
    </p:spTree>
    <p:extLst>
      <p:ext uri="{BB962C8B-B14F-4D97-AF65-F5344CB8AC3E}">
        <p14:creationId xmlns:p14="http://schemas.microsoft.com/office/powerpoint/2010/main" val="524070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you score all assessments?  The answer is “no”.  When assessing students at the beginning of a course or program, that assessment should not be counted towards their final grades simply because you can not hold students accountable for what they do not know before they even start to learn.</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10</a:t>
            </a:fld>
            <a:endParaRPr lang="en-US"/>
          </a:p>
        </p:txBody>
      </p:sp>
    </p:spTree>
    <p:extLst>
      <p:ext uri="{BB962C8B-B14F-4D97-AF65-F5344CB8AC3E}">
        <p14:creationId xmlns:p14="http://schemas.microsoft.com/office/powerpoint/2010/main" val="3385835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a:t>
            </a:r>
            <a:r>
              <a:rPr lang="en-US" baseline="0" dirty="0" smtClean="0"/>
              <a:t> synthesize the assessment process.</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11</a:t>
            </a:fld>
            <a:endParaRPr lang="en-US"/>
          </a:p>
        </p:txBody>
      </p:sp>
    </p:spTree>
    <p:extLst>
      <p:ext uri="{BB962C8B-B14F-4D97-AF65-F5344CB8AC3E}">
        <p14:creationId xmlns:p14="http://schemas.microsoft.com/office/powerpoint/2010/main" val="2729910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Gange</a:t>
            </a:r>
            <a:r>
              <a:rPr lang="en-US" baseline="0" dirty="0" smtClean="0"/>
              <a:t> states that there are five learning outcomes &amp; human capabilities with respect to on-line learning?</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12</a:t>
            </a:fld>
            <a:endParaRPr lang="en-US"/>
          </a:p>
        </p:txBody>
      </p:sp>
    </p:spTree>
    <p:extLst>
      <p:ext uri="{BB962C8B-B14F-4D97-AF65-F5344CB8AC3E}">
        <p14:creationId xmlns:p14="http://schemas.microsoft.com/office/powerpoint/2010/main" val="2557338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Identifying the student’s challenges,</a:t>
            </a:r>
            <a:r>
              <a:rPr lang="en-US" baseline="0" dirty="0" smtClean="0"/>
              <a:t> determine what criteria will be evaluated.  Using a point system and proration will help and identify students’  weaknesses  and promote students’ strengths. Which item(s)  would you count towards students’ grades  and why?</a:t>
            </a:r>
          </a:p>
        </p:txBody>
      </p:sp>
      <p:sp>
        <p:nvSpPr>
          <p:cNvPr id="4" name="Slide Number Placeholder 3"/>
          <p:cNvSpPr>
            <a:spLocks noGrp="1"/>
          </p:cNvSpPr>
          <p:nvPr>
            <p:ph type="sldNum" sz="quarter" idx="10"/>
          </p:nvPr>
        </p:nvSpPr>
        <p:spPr/>
        <p:txBody>
          <a:bodyPr/>
          <a:lstStyle/>
          <a:p>
            <a:fld id="{64784A4D-71A2-4049-B88E-2931854F8968}" type="slidenum">
              <a:rPr lang="en-US" smtClean="0"/>
              <a:t>13</a:t>
            </a:fld>
            <a:endParaRPr lang="en-US"/>
          </a:p>
        </p:txBody>
      </p:sp>
    </p:spTree>
    <p:extLst>
      <p:ext uri="{BB962C8B-B14F-4D97-AF65-F5344CB8AC3E}">
        <p14:creationId xmlns:p14="http://schemas.microsoft.com/office/powerpoint/2010/main" val="840842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table represents the assessment of fourteen students. Not all students are in the same course nor at the same level.  The key concepts that were assessed are “time work”,  “language success rate”, and the students progress measured with the progress test.  Progress measured with progress test is the </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14</a:t>
            </a:fld>
            <a:endParaRPr lang="en-US"/>
          </a:p>
        </p:txBody>
      </p:sp>
    </p:spTree>
    <p:extLst>
      <p:ext uri="{BB962C8B-B14F-4D97-AF65-F5344CB8AC3E}">
        <p14:creationId xmlns:p14="http://schemas.microsoft.com/office/powerpoint/2010/main" val="3168054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Identifying the student’s challenges,</a:t>
            </a:r>
            <a:r>
              <a:rPr lang="en-US" baseline="0" dirty="0" smtClean="0"/>
              <a:t> determine what criteria will be evaluated.  Using a point and weight system  will help identify students’  weaknesses  and promote students’ strengths. Which item(s)  would you count towards students’ grades  and why?</a:t>
            </a:r>
          </a:p>
        </p:txBody>
      </p:sp>
      <p:sp>
        <p:nvSpPr>
          <p:cNvPr id="4" name="Slide Number Placeholder 3"/>
          <p:cNvSpPr>
            <a:spLocks noGrp="1"/>
          </p:cNvSpPr>
          <p:nvPr>
            <p:ph type="sldNum" sz="quarter" idx="10"/>
          </p:nvPr>
        </p:nvSpPr>
        <p:spPr/>
        <p:txBody>
          <a:bodyPr/>
          <a:lstStyle/>
          <a:p>
            <a:fld id="{64784A4D-71A2-4049-B88E-2931854F8968}" type="slidenum">
              <a:rPr lang="en-US" smtClean="0"/>
              <a:t>19</a:t>
            </a:fld>
            <a:endParaRPr lang="en-US"/>
          </a:p>
        </p:txBody>
      </p:sp>
    </p:spTree>
    <p:extLst>
      <p:ext uri="{BB962C8B-B14F-4D97-AF65-F5344CB8AC3E}">
        <p14:creationId xmlns:p14="http://schemas.microsoft.com/office/powerpoint/2010/main" val="840842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a:t>
            </a:r>
            <a:r>
              <a:rPr lang="en-US" baseline="0" dirty="0" smtClean="0"/>
              <a:t> tools to help create an effective on-line learning platform.  Live Text and Google Sites enable permission settings to view and change certain pages, and add documents. </a:t>
            </a:r>
            <a:r>
              <a:rPr lang="en-US" dirty="0" smtClean="0"/>
              <a:t>Administration can view all things but students</a:t>
            </a:r>
            <a:r>
              <a:rPr lang="en-US" baseline="0" dirty="0" smtClean="0"/>
              <a:t> can’t view other students’ pages.  Live text documents the learning process.  Students are able to upload documents. Educators are able to see everything but not the students. Platforms can either </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20</a:t>
            </a:fld>
            <a:endParaRPr lang="en-US"/>
          </a:p>
        </p:txBody>
      </p:sp>
    </p:spTree>
    <p:extLst>
      <p:ext uri="{BB962C8B-B14F-4D97-AF65-F5344CB8AC3E}">
        <p14:creationId xmlns:p14="http://schemas.microsoft.com/office/powerpoint/2010/main" val="1613723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21</a:t>
            </a:fld>
            <a:endParaRPr lang="en-US"/>
          </a:p>
        </p:txBody>
      </p:sp>
    </p:spTree>
    <p:extLst>
      <p:ext uri="{BB962C8B-B14F-4D97-AF65-F5344CB8AC3E}">
        <p14:creationId xmlns:p14="http://schemas.microsoft.com/office/powerpoint/2010/main" val="289004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been informed that a new assessment is underway titled PARCC.  If you are not familiar with PARCC, basically a common set of computer-based assessments for k-12 in the areas of English literacy and Math. These assessments are correlated to the National common core state standards.  PARCC was designed in response to the call of educators, parents, and employers for assessments that better measure students’ critical-thinking and problem-solving skills and their ability to communicate.</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2</a:t>
            </a:fld>
            <a:endParaRPr lang="en-US"/>
          </a:p>
        </p:txBody>
      </p:sp>
    </p:spTree>
    <p:extLst>
      <p:ext uri="{BB962C8B-B14F-4D97-AF65-F5344CB8AC3E}">
        <p14:creationId xmlns:p14="http://schemas.microsoft.com/office/powerpoint/2010/main" val="14017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a:t>
            </a:r>
            <a:r>
              <a:rPr lang="en-US" dirty="0" smtClean="0"/>
              <a:t>1: What categories</a:t>
            </a:r>
            <a:r>
              <a:rPr lang="en-US" baseline="0" dirty="0" smtClean="0"/>
              <a:t> of students do you have in your institutions?  I have listed three of the most common ones. We have the Gifted and Talented at the K-12 level, the Honors program at the college level and both institutions have the differently abled.</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3</a:t>
            </a:fld>
            <a:endParaRPr lang="en-US"/>
          </a:p>
        </p:txBody>
      </p:sp>
    </p:spTree>
    <p:extLst>
      <p:ext uri="{BB962C8B-B14F-4D97-AF65-F5344CB8AC3E}">
        <p14:creationId xmlns:p14="http://schemas.microsoft.com/office/powerpoint/2010/main" val="3978194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one concern</a:t>
            </a:r>
            <a:r>
              <a:rPr lang="en-US" baseline="0" dirty="0" smtClean="0"/>
              <a:t> that educators have with this initiative is that this system may not be designed for all students. In other words, if students are “differently abled” then how can one guarantee their success? At the K-12 level, students are identified and their IEP’s are disclosed to the relevant parties concerned so that the necessary accommodations are made to address their need.</a:t>
            </a:r>
          </a:p>
        </p:txBody>
      </p:sp>
      <p:sp>
        <p:nvSpPr>
          <p:cNvPr id="4" name="Slide Number Placeholder 3"/>
          <p:cNvSpPr>
            <a:spLocks noGrp="1"/>
          </p:cNvSpPr>
          <p:nvPr>
            <p:ph type="sldNum" sz="quarter" idx="10"/>
          </p:nvPr>
        </p:nvSpPr>
        <p:spPr/>
        <p:txBody>
          <a:bodyPr/>
          <a:lstStyle/>
          <a:p>
            <a:fld id="{64784A4D-71A2-4049-B88E-2931854F8968}" type="slidenum">
              <a:rPr lang="en-US" smtClean="0"/>
              <a:t>4</a:t>
            </a:fld>
            <a:endParaRPr lang="en-US"/>
          </a:p>
        </p:txBody>
      </p:sp>
    </p:spTree>
    <p:extLst>
      <p:ext uri="{BB962C8B-B14F-4D97-AF65-F5344CB8AC3E}">
        <p14:creationId xmlns:p14="http://schemas.microsoft.com/office/powerpoint/2010/main" val="258762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However, if you are at the higher ed. level, information is not disclosed and you forced to address a  whole class of inclusion.</a:t>
            </a:r>
          </a:p>
          <a:p>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5</a:t>
            </a:fld>
            <a:endParaRPr lang="en-US"/>
          </a:p>
        </p:txBody>
      </p:sp>
    </p:spTree>
    <p:extLst>
      <p:ext uri="{BB962C8B-B14F-4D97-AF65-F5344CB8AC3E}">
        <p14:creationId xmlns:p14="http://schemas.microsoft.com/office/powerpoint/2010/main" val="3597221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explore a few</a:t>
            </a:r>
            <a:r>
              <a:rPr lang="en-US" baseline="0" dirty="0" smtClean="0"/>
              <a:t> of the case studies, let us define the difference between Summative and Formal assessments.</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6</a:t>
            </a:fld>
            <a:endParaRPr lang="en-US"/>
          </a:p>
        </p:txBody>
      </p:sp>
    </p:spTree>
    <p:extLst>
      <p:ext uri="{BB962C8B-B14F-4D97-AF65-F5344CB8AC3E}">
        <p14:creationId xmlns:p14="http://schemas.microsoft.com/office/powerpoint/2010/main" val="235128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Assessments and Grades are Not synonymous!  When conducting an assessment, you are gathering information about the students “achievements” in order to make some decisions about the students’ learning.</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7</a:t>
            </a:fld>
            <a:endParaRPr lang="en-US"/>
          </a:p>
        </p:txBody>
      </p:sp>
    </p:spTree>
    <p:extLst>
      <p:ext uri="{BB962C8B-B14F-4D97-AF65-F5344CB8AC3E}">
        <p14:creationId xmlns:p14="http://schemas.microsoft.com/office/powerpoint/2010/main" val="207678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Summative assessments are</a:t>
            </a:r>
            <a:r>
              <a:rPr lang="en-US" baseline="0" dirty="0" smtClean="0"/>
              <a:t> the main components of your final grades.  They demonstrate “accumulated proficiency” of the lesson goals and objectives.</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8</a:t>
            </a:fld>
            <a:endParaRPr lang="en-US"/>
          </a:p>
        </p:txBody>
      </p:sp>
    </p:spTree>
    <p:extLst>
      <p:ext uri="{BB962C8B-B14F-4D97-AF65-F5344CB8AC3E}">
        <p14:creationId xmlns:p14="http://schemas.microsoft.com/office/powerpoint/2010/main" val="1982889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Formative</a:t>
            </a:r>
            <a:r>
              <a:rPr lang="en-US" baseline="0" dirty="0" smtClean="0"/>
              <a:t> assessments give the instructor on-going feedback during the learning process.  Rarely do you see them factored into the final grade. These form assessments give the students the opportunities to practice, take mental risk, learn from their mistakes, and revise their work.  Teachers analyze their students performance to date and provide feedback for improvement. Definitely not a time for heavy evaluation.</a:t>
            </a:r>
            <a:endParaRPr lang="en-US" dirty="0"/>
          </a:p>
        </p:txBody>
      </p:sp>
      <p:sp>
        <p:nvSpPr>
          <p:cNvPr id="4" name="Slide Number Placeholder 3"/>
          <p:cNvSpPr>
            <a:spLocks noGrp="1"/>
          </p:cNvSpPr>
          <p:nvPr>
            <p:ph type="sldNum" sz="quarter" idx="10"/>
          </p:nvPr>
        </p:nvSpPr>
        <p:spPr/>
        <p:txBody>
          <a:bodyPr/>
          <a:lstStyle/>
          <a:p>
            <a:fld id="{64784A4D-71A2-4049-B88E-2931854F8968}" type="slidenum">
              <a:rPr lang="en-US" smtClean="0"/>
              <a:t>9</a:t>
            </a:fld>
            <a:endParaRPr lang="en-US"/>
          </a:p>
        </p:txBody>
      </p:sp>
    </p:spTree>
    <p:extLst>
      <p:ext uri="{BB962C8B-B14F-4D97-AF65-F5344CB8AC3E}">
        <p14:creationId xmlns:p14="http://schemas.microsoft.com/office/powerpoint/2010/main" val="152284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B01F9CA3-105E-4857-9057-6DB6197DA786}" type="datetimeFigureOut">
              <a:rPr lang="en-US" smtClean="0"/>
              <a:t>9/2/14</a:t>
            </a:fld>
            <a:endParaRPr lang="en-US"/>
          </a:p>
        </p:txBody>
      </p:sp>
      <p:sp>
        <p:nvSpPr>
          <p:cNvPr id="16" name="Slide Number Placeholder 15"/>
          <p:cNvSpPr>
            <a:spLocks noGrp="1"/>
          </p:cNvSpPr>
          <p:nvPr>
            <p:ph type="sldNum" sz="quarter" idx="11"/>
          </p:nvPr>
        </p:nvSpPr>
        <p:spPr/>
        <p:txBody>
          <a:bodyPr/>
          <a:lstStyle/>
          <a:p>
            <a:fld id="{2754ED01-E2A0-4C1E-8E21-014B9904157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1F9CA3-105E-4857-9057-6DB6197DA786}" type="datetimeFigureOut">
              <a:rPr lang="en-US" smtClean="0"/>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B01F9CA3-105E-4857-9057-6DB6197DA786}" type="datetimeFigureOut">
              <a:rPr lang="en-US" smtClean="0"/>
              <a:t>9/2/14</a:t>
            </a:fld>
            <a:endParaRPr lang="en-US"/>
          </a:p>
        </p:txBody>
      </p:sp>
      <p:sp>
        <p:nvSpPr>
          <p:cNvPr id="15" name="Slide Number Placeholder 14"/>
          <p:cNvSpPr>
            <a:spLocks noGrp="1"/>
          </p:cNvSpPr>
          <p:nvPr>
            <p:ph type="sldNum" sz="quarter" idx="11"/>
          </p:nvPr>
        </p:nvSpPr>
        <p:spPr/>
        <p:txBody>
          <a:bodyPr/>
          <a:lstStyle/>
          <a:p>
            <a:fld id="{7F5CE407-6216-4202-80E4-A30DC2F709B2}"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B01F9CA3-105E-4857-9057-6DB6197DA786}" type="datetimeFigureOut">
              <a:rPr lang="en-US" smtClean="0"/>
              <a:t>9/2/14</a:t>
            </a:fld>
            <a:endParaRPr lang="en-US"/>
          </a:p>
        </p:txBody>
      </p:sp>
      <p:sp>
        <p:nvSpPr>
          <p:cNvPr id="13" name="Slide Number Placeholder 12"/>
          <p:cNvSpPr>
            <a:spLocks noGrp="1"/>
          </p:cNvSpPr>
          <p:nvPr>
            <p:ph type="sldNum" sz="quarter" idx="11"/>
          </p:nvPr>
        </p:nvSpPr>
        <p:spPr/>
        <p:txBody>
          <a:bodyPr/>
          <a:lstStyle/>
          <a:p>
            <a:fld id="{7F5CE407-6216-4202-80E4-A30DC2F709B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01F9CA3-105E-4857-9057-6DB6197DA786}" type="datetimeFigureOut">
              <a:rPr lang="en-US" smtClean="0"/>
              <a:t>9/2/14</a:t>
            </a:fld>
            <a:endParaRPr lang="en-US"/>
          </a:p>
        </p:txBody>
      </p:sp>
      <p:sp>
        <p:nvSpPr>
          <p:cNvPr id="9" name="Slide Number Placeholder 8"/>
          <p:cNvSpPr>
            <a:spLocks noGrp="1"/>
          </p:cNvSpPr>
          <p:nvPr>
            <p:ph type="sldNum" sz="quarter" idx="11"/>
          </p:nvPr>
        </p:nvSpPr>
        <p:spPr/>
        <p:txBody>
          <a:bodyPr/>
          <a:lstStyle/>
          <a:p>
            <a:fld id="{7F5CE407-6216-4202-80E4-A30DC2F709B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B01F9CA3-105E-4857-9057-6DB6197DA786}" type="datetimeFigureOut">
              <a:rPr lang="en-US" smtClean="0"/>
              <a:t>9/2/14</a:t>
            </a:fld>
            <a:endParaRPr lang="en-US"/>
          </a:p>
        </p:txBody>
      </p:sp>
      <p:sp>
        <p:nvSpPr>
          <p:cNvPr id="15" name="Slide Number Placeholder 14"/>
          <p:cNvSpPr>
            <a:spLocks noGrp="1"/>
          </p:cNvSpPr>
          <p:nvPr>
            <p:ph type="sldNum" sz="quarter" idx="11"/>
          </p:nvPr>
        </p:nvSpPr>
        <p:spPr/>
        <p:txBody>
          <a:bodyPr/>
          <a:lstStyle/>
          <a:p>
            <a:fld id="{7F5CE407-6216-4202-80E4-A30DC2F709B2}"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9/2/14</a:t>
            </a:fld>
            <a:endParaRPr lang="en-US"/>
          </a:p>
        </p:txBody>
      </p:sp>
      <p:sp>
        <p:nvSpPr>
          <p:cNvPr id="8" name="Slide Number Placeholder 7"/>
          <p:cNvSpPr>
            <a:spLocks noGrp="1"/>
          </p:cNvSpPr>
          <p:nvPr>
            <p:ph type="sldNum" sz="quarter" idx="11"/>
          </p:nvPr>
        </p:nvSpPr>
        <p:spPr/>
        <p:txBody>
          <a:bodyPr/>
          <a:lstStyle/>
          <a:p>
            <a:fld id="{7F5CE407-6216-4202-80E4-A30DC2F709B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1F9CA3-105E-4857-9057-6DB6197DA786}" type="datetimeFigureOut">
              <a:rPr lang="en-US" smtClean="0"/>
              <a:t>9/2/14</a:t>
            </a:fld>
            <a:endParaRPr lang="en-US"/>
          </a:p>
        </p:txBody>
      </p:sp>
      <p:sp>
        <p:nvSpPr>
          <p:cNvPr id="6" name="Slide Number Placeholder 5"/>
          <p:cNvSpPr>
            <a:spLocks noGrp="1"/>
          </p:cNvSpPr>
          <p:nvPr>
            <p:ph type="sldNum" sz="quarter" idx="11"/>
          </p:nvPr>
        </p:nvSpPr>
        <p:spPr/>
        <p:txBody>
          <a:bodyPr/>
          <a:lstStyle/>
          <a:p>
            <a:fld id="{7F5CE407-6216-4202-80E4-A30DC2F709B2}"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01F9CA3-105E-4857-9057-6DB6197DA786}" type="datetimeFigureOut">
              <a:rPr lang="en-US" smtClean="0"/>
              <a:t>9/2/14</a:t>
            </a:fld>
            <a:endParaRPr lang="en-US"/>
          </a:p>
        </p:txBody>
      </p:sp>
      <p:sp>
        <p:nvSpPr>
          <p:cNvPr id="16" name="Slide Number Placeholder 15"/>
          <p:cNvSpPr>
            <a:spLocks noGrp="1"/>
          </p:cNvSpPr>
          <p:nvPr>
            <p:ph type="sldNum" sz="quarter" idx="11"/>
          </p:nvPr>
        </p:nvSpPr>
        <p:spPr/>
        <p:txBody>
          <a:bodyPr/>
          <a:lstStyle/>
          <a:p>
            <a:fld id="{2754ED01-E2A0-4C1E-8E21-014B99041579}"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B01F9CA3-105E-4857-9057-6DB6197DA786}" type="datetimeFigureOut">
              <a:rPr lang="en-US" smtClean="0"/>
              <a:t>9/2/14</a:t>
            </a:fld>
            <a:endParaRPr lang="en-US"/>
          </a:p>
        </p:txBody>
      </p:sp>
      <p:sp>
        <p:nvSpPr>
          <p:cNvPr id="14" name="Slide Number Placeholder 13"/>
          <p:cNvSpPr>
            <a:spLocks noGrp="1"/>
          </p:cNvSpPr>
          <p:nvPr>
            <p:ph type="sldNum" sz="quarter" idx="11"/>
          </p:nvPr>
        </p:nvSpPr>
        <p:spPr/>
        <p:txBody>
          <a:bodyPr/>
          <a:lstStyle/>
          <a:p>
            <a:fld id="{7F5CE407-6216-4202-80E4-A30DC2F709B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01F9CA3-105E-4857-9057-6DB6197DA786}" type="datetimeFigureOut">
              <a:rPr lang="en-US" smtClean="0"/>
              <a:t>9/2/14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F5CE407-6216-4202-80E4-A30DC2F709B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ccsso.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hyperlink" Target="http://rowanonline.com/" TargetMode="External"/><Relationship Id="rId4" Type="http://schemas.openxmlformats.org/officeDocument/2006/relationships/hyperlink" Target="http://www.aacc21stcenturycenter.org/resources/21stcenturyinitiative" TargetMode="External"/><Relationship Id="rId5" Type="http://schemas.openxmlformats.org/officeDocument/2006/relationships/hyperlink" Target="http://www.corestandards.org/about-the-standards/development-process/"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i="1" dirty="0"/>
              <a:t>Assessment Of Special Needs Students Through On-Line Instruction</a:t>
            </a:r>
            <a:r>
              <a:rPr lang="en-US" sz="3600" dirty="0"/>
              <a:t> </a:t>
            </a:r>
          </a:p>
        </p:txBody>
      </p:sp>
      <p:sp>
        <p:nvSpPr>
          <p:cNvPr id="3" name="Subtitle 2"/>
          <p:cNvSpPr>
            <a:spLocks noGrp="1"/>
          </p:cNvSpPr>
          <p:nvPr>
            <p:ph type="subTitle" idx="1"/>
          </p:nvPr>
        </p:nvSpPr>
        <p:spPr>
          <a:xfrm>
            <a:off x="2148840" y="3375491"/>
            <a:ext cx="6172200" cy="685800"/>
          </a:xfrm>
        </p:spPr>
        <p:txBody>
          <a:bodyPr/>
          <a:lstStyle/>
          <a:p>
            <a:r>
              <a:rPr lang="en-US" dirty="0" smtClean="0"/>
              <a:t>Marie C. Girault, </a:t>
            </a:r>
            <a:r>
              <a:rPr lang="en-US" dirty="0" err="1" smtClean="0"/>
              <a:t>Ed.d</a:t>
            </a:r>
            <a:r>
              <a:rPr lang="en-US" dirty="0" smtClean="0"/>
              <a:t> Candidate</a:t>
            </a:r>
            <a:endParaRPr lang="en-US" dirty="0"/>
          </a:p>
        </p:txBody>
      </p:sp>
    </p:spTree>
    <p:extLst>
      <p:ext uri="{BB962C8B-B14F-4D97-AF65-F5344CB8AC3E}">
        <p14:creationId xmlns:p14="http://schemas.microsoft.com/office/powerpoint/2010/main" val="583605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a:t>It is unwise to mark or score all or even most assessments</a:t>
            </a:r>
            <a:r>
              <a:rPr lang="en-US" dirty="0" smtClean="0"/>
              <a:t>.</a:t>
            </a:r>
          </a:p>
          <a:p>
            <a:pPr marL="18288" indent="0">
              <a:buNone/>
            </a:pPr>
            <a:endParaRPr lang="en-US" dirty="0"/>
          </a:p>
          <a:p>
            <a:r>
              <a:rPr lang="en-US" dirty="0"/>
              <a:t>(i.e., Diagnostic Assessments should not be included in grades because it would be unfair to hold students accountable for what they do not know before </a:t>
            </a:r>
            <a:r>
              <a:rPr lang="en-US" dirty="0" smtClean="0"/>
              <a:t>instruction.</a:t>
            </a:r>
            <a:endParaRPr lang="en-US" dirty="0"/>
          </a:p>
          <a:p>
            <a:endParaRPr lang="en-US" dirty="0"/>
          </a:p>
        </p:txBody>
      </p:sp>
      <p:sp>
        <p:nvSpPr>
          <p:cNvPr id="2" name="Title 1"/>
          <p:cNvSpPr>
            <a:spLocks noGrp="1"/>
          </p:cNvSpPr>
          <p:nvPr>
            <p:ph type="title"/>
          </p:nvPr>
        </p:nvSpPr>
        <p:spPr>
          <a:xfrm>
            <a:off x="530553" y="4343400"/>
            <a:ext cx="7790487" cy="1447800"/>
          </a:xfrm>
        </p:spPr>
        <p:txBody>
          <a:bodyPr>
            <a:normAutofit fontScale="90000"/>
          </a:bodyPr>
          <a:lstStyle/>
          <a:p>
            <a:r>
              <a:rPr lang="en-US" dirty="0" smtClean="0"/>
              <a:t>Should you score all assessments? </a:t>
            </a:r>
            <a:endParaRPr lang="en-US" dirty="0"/>
          </a:p>
        </p:txBody>
      </p:sp>
    </p:spTree>
    <p:extLst>
      <p:ext uri="{BB962C8B-B14F-4D97-AF65-F5344CB8AC3E}">
        <p14:creationId xmlns:p14="http://schemas.microsoft.com/office/powerpoint/2010/main" val="6162844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Synthesizing the Assessment Process</a:t>
            </a:r>
            <a:endParaRPr lang="en-US" dirty="0"/>
          </a:p>
        </p:txBody>
      </p:sp>
      <p:sp>
        <p:nvSpPr>
          <p:cNvPr id="8" name="TextBox 7"/>
          <p:cNvSpPr txBox="1"/>
          <p:nvPr/>
        </p:nvSpPr>
        <p:spPr>
          <a:xfrm>
            <a:off x="2125578" y="3502526"/>
            <a:ext cx="2392947" cy="523220"/>
          </a:xfrm>
          <a:prstGeom prst="rect">
            <a:avLst/>
          </a:prstGeom>
          <a:noFill/>
        </p:spPr>
        <p:txBody>
          <a:bodyPr wrap="square" rtlCol="0">
            <a:spAutoFit/>
          </a:bodyPr>
          <a:lstStyle/>
          <a:p>
            <a:r>
              <a:rPr lang="en-US" sz="2800" dirty="0" smtClean="0">
                <a:latin typeface="Times New Roman"/>
                <a:cs typeface="Times New Roman"/>
              </a:rPr>
              <a:t>Case Studies</a:t>
            </a:r>
            <a:endParaRPr lang="en-US" sz="2800" dirty="0">
              <a:latin typeface="Times New Roman"/>
              <a:cs typeface="Times New Roman"/>
            </a:endParaRPr>
          </a:p>
        </p:txBody>
      </p:sp>
    </p:spTree>
    <p:extLst>
      <p:ext uri="{BB962C8B-B14F-4D97-AF65-F5344CB8AC3E}">
        <p14:creationId xmlns:p14="http://schemas.microsoft.com/office/powerpoint/2010/main" val="24542804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079500"/>
            <a:ext cx="8042276" cy="4563700"/>
          </a:xfrm>
        </p:spPr>
        <p:txBody>
          <a:bodyPr>
            <a:normAutofit fontScale="77500" lnSpcReduction="20000"/>
          </a:bodyPr>
          <a:lstStyle/>
          <a:p>
            <a:r>
              <a:rPr lang="en-US" dirty="0" smtClean="0"/>
              <a:t>Verbal </a:t>
            </a:r>
            <a:r>
              <a:rPr lang="en-US" dirty="0"/>
              <a:t>information: Reciting something from memory </a:t>
            </a:r>
          </a:p>
          <a:p>
            <a:r>
              <a:rPr lang="en-US" dirty="0"/>
              <a:t>Intellectual skills </a:t>
            </a:r>
          </a:p>
          <a:p>
            <a:pPr lvl="1"/>
            <a:r>
              <a:rPr lang="en-US" sz="2400" dirty="0"/>
              <a:t>Discrimination: Recognizing that two classes of things differ </a:t>
            </a:r>
          </a:p>
          <a:p>
            <a:pPr lvl="1"/>
            <a:r>
              <a:rPr lang="en-US" sz="2400" dirty="0"/>
              <a:t>Concrete concept: Classifying things by their physical features alone </a:t>
            </a:r>
          </a:p>
          <a:p>
            <a:pPr lvl="1"/>
            <a:r>
              <a:rPr lang="en-US" sz="2400" dirty="0"/>
              <a:t>Defined concept: Classifying things by their abstract (and possibly physical) </a:t>
            </a:r>
          </a:p>
          <a:p>
            <a:pPr lvl="1"/>
            <a:r>
              <a:rPr lang="en-US" sz="2400" dirty="0"/>
              <a:t>features </a:t>
            </a:r>
          </a:p>
          <a:p>
            <a:pPr lvl="1"/>
            <a:r>
              <a:rPr lang="en-US" sz="2400" dirty="0"/>
              <a:t>Rule: Applying a simple procedure to solve a problem or accomplish a task </a:t>
            </a:r>
          </a:p>
          <a:p>
            <a:pPr lvl="1"/>
            <a:r>
              <a:rPr lang="en-US" sz="2400" dirty="0"/>
              <a:t>Higher-order rule: Applying a complex procedure (or multiple simple </a:t>
            </a:r>
            <a:r>
              <a:rPr lang="en-US" sz="2400" dirty="0" smtClean="0"/>
              <a:t>procedures</a:t>
            </a:r>
            <a:r>
              <a:rPr lang="en-US" sz="2400" dirty="0"/>
              <a:t>) to solve a problem or accomplish a task </a:t>
            </a:r>
          </a:p>
          <a:p>
            <a:r>
              <a:rPr lang="en-US" dirty="0"/>
              <a:t>Cognitive strategies: Inventing or selecting a particular mental process to solve a problem or accomplish a task </a:t>
            </a:r>
          </a:p>
          <a:p>
            <a:r>
              <a:rPr lang="en-US" dirty="0"/>
              <a:t>Motor skills: Performing a physical task to some specified standard </a:t>
            </a:r>
          </a:p>
          <a:p>
            <a:r>
              <a:rPr lang="en-US" dirty="0"/>
              <a:t>Attitudes: Choosing to behave in a way that reflects a newly-acquired value or belief </a:t>
            </a:r>
          </a:p>
          <a:p>
            <a:endParaRPr lang="en-US" dirty="0"/>
          </a:p>
        </p:txBody>
      </p:sp>
      <p:sp>
        <p:nvSpPr>
          <p:cNvPr id="2" name="Title 1"/>
          <p:cNvSpPr>
            <a:spLocks noGrp="1"/>
          </p:cNvSpPr>
          <p:nvPr>
            <p:ph type="title"/>
          </p:nvPr>
        </p:nvSpPr>
        <p:spPr>
          <a:xfrm>
            <a:off x="549275" y="-409637"/>
            <a:ext cx="8042276" cy="1133328"/>
          </a:xfrm>
        </p:spPr>
        <p:txBody>
          <a:bodyPr>
            <a:normAutofit fontScale="90000"/>
          </a:bodyPr>
          <a:lstStyle/>
          <a:p>
            <a:r>
              <a:rPr lang="en-US" dirty="0" smtClean="0"/>
              <a:t>                                               </a:t>
            </a:r>
            <a:br>
              <a:rPr lang="en-US" dirty="0" smtClean="0"/>
            </a:br>
            <a:r>
              <a:rPr lang="en-US" dirty="0" smtClean="0"/>
              <a:t/>
            </a:r>
            <a:br>
              <a:rPr lang="en-US" dirty="0" smtClean="0"/>
            </a:br>
            <a:r>
              <a:rPr lang="en-US" dirty="0"/>
              <a:t> </a:t>
            </a:r>
            <a:r>
              <a:rPr lang="en-US" dirty="0" smtClean="0"/>
              <a:t>                                         </a:t>
            </a:r>
            <a:r>
              <a:rPr lang="en-US" dirty="0"/>
              <a:t> </a:t>
            </a:r>
            <a:r>
              <a:rPr lang="en-US" dirty="0" smtClean="0"/>
              <a:t>        </a:t>
            </a:r>
            <a:r>
              <a:rPr lang="en-US" sz="2700" dirty="0" smtClean="0">
                <a:latin typeface="Times New Roman"/>
                <a:cs typeface="Times New Roman"/>
              </a:rPr>
              <a:t>5 </a:t>
            </a:r>
            <a:br>
              <a:rPr lang="en-US" sz="2700" dirty="0" smtClean="0">
                <a:latin typeface="Times New Roman"/>
                <a:cs typeface="Times New Roman"/>
              </a:rPr>
            </a:br>
            <a:r>
              <a:rPr lang="en-US" sz="2700" dirty="0">
                <a:latin typeface="Times New Roman"/>
                <a:cs typeface="Times New Roman"/>
              </a:rPr>
              <a:t/>
            </a:r>
            <a:br>
              <a:rPr lang="en-US" sz="2700" dirty="0">
                <a:latin typeface="Times New Roman"/>
                <a:cs typeface="Times New Roman"/>
              </a:rPr>
            </a:br>
            <a:r>
              <a:rPr lang="en-US" sz="2700" dirty="0" smtClean="0">
                <a:latin typeface="Times New Roman"/>
                <a:cs typeface="Times New Roman"/>
              </a:rPr>
              <a:t/>
            </a:r>
            <a:br>
              <a:rPr lang="en-US" sz="2700" dirty="0" smtClean="0">
                <a:latin typeface="Times New Roman"/>
                <a:cs typeface="Times New Roman"/>
              </a:rPr>
            </a:br>
            <a:r>
              <a:rPr lang="en-US" sz="2700" dirty="0">
                <a:latin typeface="Times New Roman"/>
                <a:cs typeface="Times New Roman"/>
              </a:rPr>
              <a:t/>
            </a:r>
            <a:br>
              <a:rPr lang="en-US" sz="2700" dirty="0">
                <a:latin typeface="Times New Roman"/>
                <a:cs typeface="Times New Roman"/>
              </a:rPr>
            </a:br>
            <a:r>
              <a:rPr lang="en-US" sz="2700" dirty="0" smtClean="0">
                <a:latin typeface="Times New Roman"/>
                <a:cs typeface="Times New Roman"/>
              </a:rPr>
              <a:t/>
            </a:r>
            <a:br>
              <a:rPr lang="en-US" sz="2700" dirty="0" smtClean="0">
                <a:latin typeface="Times New Roman"/>
                <a:cs typeface="Times New Roman"/>
              </a:rPr>
            </a:br>
            <a:r>
              <a:rPr lang="en-US" sz="2700" dirty="0" smtClean="0">
                <a:latin typeface="Times New Roman"/>
                <a:cs typeface="Times New Roman"/>
              </a:rPr>
              <a:t>Does your on-line platform provide students with            	      	5 Learning </a:t>
            </a:r>
            <a:r>
              <a:rPr lang="en-US" sz="2700" dirty="0">
                <a:latin typeface="Times New Roman"/>
                <a:cs typeface="Times New Roman"/>
              </a:rPr>
              <a:t>Outcomes </a:t>
            </a:r>
            <a:r>
              <a:rPr lang="en-US" sz="2700" dirty="0" smtClean="0">
                <a:latin typeface="Times New Roman"/>
                <a:cs typeface="Times New Roman"/>
              </a:rPr>
              <a:t>&amp; Human capabilities</a:t>
            </a:r>
            <a:endParaRPr lang="en-US" sz="2700" dirty="0">
              <a:latin typeface="Times New Roman"/>
              <a:cs typeface="Times New Roman"/>
            </a:endParaRPr>
          </a:p>
        </p:txBody>
      </p:sp>
      <p:sp>
        <p:nvSpPr>
          <p:cNvPr id="4" name="TextBox 3"/>
          <p:cNvSpPr txBox="1"/>
          <p:nvPr/>
        </p:nvSpPr>
        <p:spPr>
          <a:xfrm>
            <a:off x="717898" y="6162125"/>
            <a:ext cx="2438567" cy="369332"/>
          </a:xfrm>
          <a:prstGeom prst="rect">
            <a:avLst/>
          </a:prstGeom>
          <a:noFill/>
        </p:spPr>
        <p:txBody>
          <a:bodyPr wrap="square" rtlCol="0">
            <a:spAutoFit/>
          </a:bodyPr>
          <a:lstStyle/>
          <a:p>
            <a:r>
              <a:rPr lang="en-US" dirty="0" err="1" smtClean="0"/>
              <a:t>Gangé</a:t>
            </a:r>
            <a:r>
              <a:rPr lang="en-US" dirty="0" smtClean="0"/>
              <a:t>, R.</a:t>
            </a:r>
            <a:endParaRPr lang="en-US" dirty="0"/>
          </a:p>
        </p:txBody>
      </p:sp>
    </p:spTree>
    <p:extLst>
      <p:ext uri="{BB962C8B-B14F-4D97-AF65-F5344CB8AC3E}">
        <p14:creationId xmlns:p14="http://schemas.microsoft.com/office/powerpoint/2010/main" val="23929208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93852"/>
            <a:ext cx="8042276" cy="5149749"/>
          </a:xfrm>
        </p:spPr>
        <p:txBody>
          <a:bodyPr>
            <a:normAutofit fontScale="40000" lnSpcReduction="20000"/>
          </a:bodyPr>
          <a:lstStyle/>
          <a:p>
            <a:endParaRPr lang="en-US" sz="5600" dirty="0" smtClean="0">
              <a:latin typeface="Times New Roman"/>
              <a:cs typeface="Times New Roman"/>
            </a:endParaRPr>
          </a:p>
          <a:p>
            <a:r>
              <a:rPr lang="en-US" sz="5600" dirty="0" smtClean="0">
                <a:latin typeface="Times New Roman"/>
                <a:cs typeface="Times New Roman"/>
              </a:rPr>
              <a:t>Length of Time Worked</a:t>
            </a:r>
            <a:r>
              <a:rPr lang="en-US" sz="5600" dirty="0">
                <a:latin typeface="Times New Roman"/>
                <a:cs typeface="Times New Roman"/>
              </a:rPr>
              <a:t>	</a:t>
            </a:r>
            <a:r>
              <a:rPr lang="en-US" sz="7400" b="1" dirty="0" smtClean="0">
                <a:solidFill>
                  <a:srgbClr val="FF0000"/>
                </a:solidFill>
                <a:latin typeface="Times New Roman"/>
                <a:cs typeface="Times New Roman"/>
              </a:rPr>
              <a:t>/30</a:t>
            </a:r>
            <a:endParaRPr lang="en-US" sz="7400" b="1" dirty="0">
              <a:solidFill>
                <a:srgbClr val="FF0000"/>
              </a:solidFill>
              <a:latin typeface="Times New Roman"/>
              <a:cs typeface="Times New Roman"/>
            </a:endParaRPr>
          </a:p>
          <a:p>
            <a:r>
              <a:rPr lang="en-US" sz="5600" dirty="0" smtClean="0">
                <a:latin typeface="Times New Roman"/>
                <a:cs typeface="Times New Roman"/>
              </a:rPr>
              <a:t>Program </a:t>
            </a:r>
            <a:r>
              <a:rPr lang="en-US" sz="5600" dirty="0">
                <a:latin typeface="Times New Roman"/>
                <a:cs typeface="Times New Roman"/>
              </a:rPr>
              <a:t>Completion Rate	 	</a:t>
            </a:r>
          </a:p>
          <a:p>
            <a:pPr marL="349250" lvl="1" indent="0">
              <a:buNone/>
            </a:pPr>
            <a:r>
              <a:rPr lang="en-US" sz="5400" dirty="0">
                <a:latin typeface="Times New Roman"/>
                <a:cs typeface="Times New Roman"/>
              </a:rPr>
              <a:t>	</a:t>
            </a:r>
            <a:r>
              <a:rPr lang="en-US" sz="5400" dirty="0" smtClean="0">
                <a:latin typeface="Times New Roman"/>
                <a:cs typeface="Times New Roman"/>
              </a:rPr>
              <a:t> </a:t>
            </a:r>
            <a:r>
              <a:rPr lang="en-US" sz="5400" dirty="0">
                <a:latin typeface="Times New Roman"/>
                <a:cs typeface="Times New Roman"/>
              </a:rPr>
              <a:t>Program Success </a:t>
            </a:r>
            <a:r>
              <a:rPr lang="en-US" sz="5400" dirty="0" smtClean="0">
                <a:latin typeface="Times New Roman"/>
                <a:cs typeface="Times New Roman"/>
              </a:rPr>
              <a:t>Rate   </a:t>
            </a:r>
            <a:r>
              <a:rPr lang="en-US" sz="7400" b="1" dirty="0" smtClean="0">
                <a:solidFill>
                  <a:srgbClr val="FF0000"/>
                </a:solidFill>
                <a:latin typeface="Times New Roman"/>
                <a:cs typeface="Times New Roman"/>
              </a:rPr>
              <a:t>/30</a:t>
            </a:r>
            <a:r>
              <a:rPr lang="en-US" sz="7400" b="1" dirty="0">
                <a:solidFill>
                  <a:srgbClr val="FF0000"/>
                </a:solidFill>
                <a:latin typeface="Times New Roman"/>
                <a:cs typeface="Times New Roman"/>
              </a:rPr>
              <a:t>	</a:t>
            </a:r>
            <a:r>
              <a:rPr lang="en-US" sz="5400" dirty="0">
                <a:latin typeface="Times New Roman"/>
                <a:cs typeface="Times New Roman"/>
              </a:rPr>
              <a:t>	</a:t>
            </a:r>
          </a:p>
          <a:p>
            <a:r>
              <a:rPr lang="en-US" sz="5600" dirty="0">
                <a:latin typeface="Times New Roman"/>
                <a:cs typeface="Times New Roman"/>
              </a:rPr>
              <a:t> </a:t>
            </a:r>
            <a:r>
              <a:rPr lang="en-US" sz="5600" dirty="0" smtClean="0">
                <a:latin typeface="Times New Roman"/>
                <a:cs typeface="Times New Roman"/>
              </a:rPr>
              <a:t>Diagnostic Test</a:t>
            </a:r>
            <a:r>
              <a:rPr lang="en-US" sz="5600" dirty="0">
                <a:latin typeface="Times New Roman"/>
                <a:cs typeface="Times New Roman"/>
              </a:rPr>
              <a:t>	 </a:t>
            </a:r>
            <a:r>
              <a:rPr lang="en-US" sz="5600" dirty="0" smtClean="0">
                <a:latin typeface="Times New Roman"/>
                <a:cs typeface="Times New Roman"/>
              </a:rPr>
              <a:t> </a:t>
            </a:r>
            <a:r>
              <a:rPr lang="en-US" sz="7400" b="1" dirty="0" smtClean="0">
                <a:solidFill>
                  <a:srgbClr val="FF0000"/>
                </a:solidFill>
                <a:latin typeface="Times New Roman"/>
                <a:cs typeface="Times New Roman"/>
              </a:rPr>
              <a:t>/0</a:t>
            </a:r>
            <a:r>
              <a:rPr lang="en-US" sz="5600" dirty="0">
                <a:latin typeface="Times New Roman"/>
                <a:cs typeface="Times New Roman"/>
              </a:rPr>
              <a:t>	</a:t>
            </a:r>
          </a:p>
          <a:p>
            <a:r>
              <a:rPr lang="en-US" sz="5600" dirty="0" smtClean="0">
                <a:latin typeface="Times New Roman"/>
                <a:cs typeface="Times New Roman"/>
              </a:rPr>
              <a:t>Progress </a:t>
            </a:r>
            <a:r>
              <a:rPr lang="en-US" sz="5600" dirty="0">
                <a:latin typeface="Times New Roman"/>
                <a:cs typeface="Times New Roman"/>
              </a:rPr>
              <a:t>Test	</a:t>
            </a:r>
            <a:r>
              <a:rPr lang="en-US" sz="7400" b="1" dirty="0" smtClean="0">
                <a:solidFill>
                  <a:srgbClr val="FF0000"/>
                </a:solidFill>
                <a:latin typeface="Times New Roman"/>
                <a:cs typeface="Times New Roman"/>
              </a:rPr>
              <a:t> /15</a:t>
            </a:r>
            <a:r>
              <a:rPr lang="en-US" sz="5600" dirty="0">
                <a:latin typeface="Times New Roman"/>
                <a:cs typeface="Times New Roman"/>
              </a:rPr>
              <a:t>	</a:t>
            </a:r>
          </a:p>
          <a:p>
            <a:r>
              <a:rPr lang="en-US" sz="5600" dirty="0" smtClean="0">
                <a:latin typeface="Times New Roman"/>
                <a:cs typeface="Times New Roman"/>
              </a:rPr>
              <a:t>Progress </a:t>
            </a:r>
            <a:r>
              <a:rPr lang="en-US" sz="5600" dirty="0">
                <a:latin typeface="Times New Roman"/>
                <a:cs typeface="Times New Roman"/>
              </a:rPr>
              <a:t>Measured with the Progress </a:t>
            </a:r>
            <a:r>
              <a:rPr lang="en-US" sz="5600" dirty="0" smtClean="0">
                <a:latin typeface="Times New Roman"/>
                <a:cs typeface="Times New Roman"/>
              </a:rPr>
              <a:t>Test  </a:t>
            </a:r>
            <a:r>
              <a:rPr lang="en-US" sz="7400" b="1" dirty="0" smtClean="0">
                <a:solidFill>
                  <a:srgbClr val="FF0000"/>
                </a:solidFill>
                <a:latin typeface="Times New Roman"/>
                <a:cs typeface="Times New Roman"/>
              </a:rPr>
              <a:t>	/15</a:t>
            </a:r>
            <a:r>
              <a:rPr lang="en-US" sz="5600" dirty="0">
                <a:latin typeface="Times New Roman"/>
                <a:cs typeface="Times New Roman"/>
              </a:rPr>
              <a:t>		</a:t>
            </a:r>
          </a:p>
          <a:p>
            <a:r>
              <a:rPr lang="en-US" sz="5600" dirty="0" smtClean="0">
                <a:latin typeface="Times New Roman"/>
                <a:cs typeface="Times New Roman"/>
              </a:rPr>
              <a:t>Benchmark Test: A	</a:t>
            </a:r>
            <a:r>
              <a:rPr lang="en-US" sz="7400" b="1" dirty="0" smtClean="0">
                <a:solidFill>
                  <a:srgbClr val="FF0000"/>
                </a:solidFill>
                <a:latin typeface="Times New Roman"/>
                <a:cs typeface="Times New Roman"/>
              </a:rPr>
              <a:t>/5</a:t>
            </a:r>
            <a:r>
              <a:rPr lang="en-US" sz="7400" b="1" dirty="0">
                <a:solidFill>
                  <a:srgbClr val="FF0000"/>
                </a:solidFill>
                <a:latin typeface="Times New Roman"/>
                <a:cs typeface="Times New Roman"/>
              </a:rPr>
              <a:t>	</a:t>
            </a:r>
            <a:r>
              <a:rPr lang="en-US" sz="5600" dirty="0" smtClean="0">
                <a:latin typeface="Times New Roman"/>
                <a:cs typeface="Times New Roman"/>
              </a:rPr>
              <a:t>	</a:t>
            </a:r>
            <a:r>
              <a:rPr lang="en-US" sz="5600" dirty="0">
                <a:latin typeface="Times New Roman"/>
                <a:cs typeface="Times New Roman"/>
              </a:rPr>
              <a:t>	</a:t>
            </a:r>
          </a:p>
          <a:p>
            <a:r>
              <a:rPr lang="en-US" sz="5600" dirty="0" smtClean="0">
                <a:latin typeface="Times New Roman"/>
                <a:cs typeface="Times New Roman"/>
              </a:rPr>
              <a:t>Benchmark Test: B	</a:t>
            </a:r>
            <a:r>
              <a:rPr lang="en-US" sz="7400" b="1" dirty="0" smtClean="0">
                <a:solidFill>
                  <a:srgbClr val="FF0000"/>
                </a:solidFill>
                <a:latin typeface="Times New Roman"/>
                <a:cs typeface="Times New Roman"/>
              </a:rPr>
              <a:t>/5</a:t>
            </a:r>
            <a:r>
              <a:rPr lang="en-US" sz="5600" dirty="0">
                <a:latin typeface="Times New Roman"/>
                <a:cs typeface="Times New Roman"/>
              </a:rPr>
              <a:t>		</a:t>
            </a:r>
            <a:endParaRPr lang="en-US" sz="5600" dirty="0" smtClean="0">
              <a:latin typeface="Times New Roman"/>
              <a:cs typeface="Times New Roman"/>
            </a:endParaRPr>
          </a:p>
          <a:p>
            <a:r>
              <a:rPr lang="en-US" sz="5400" dirty="0" smtClean="0">
                <a:latin typeface="Times New Roman"/>
                <a:cs typeface="Times New Roman"/>
              </a:rPr>
              <a:t>Progress </a:t>
            </a:r>
            <a:r>
              <a:rPr lang="en-US" sz="5400" dirty="0">
                <a:latin typeface="Times New Roman"/>
                <a:cs typeface="Times New Roman"/>
              </a:rPr>
              <a:t>Measured Between Achievement Tests 1 and 2	 	</a:t>
            </a:r>
          </a:p>
          <a:p>
            <a:r>
              <a:rPr lang="en-US" sz="5600" dirty="0">
                <a:latin typeface="Times New Roman"/>
                <a:cs typeface="Times New Roman"/>
              </a:rPr>
              <a:t>Total number of points </a:t>
            </a:r>
            <a:r>
              <a:rPr lang="en-US" sz="5600" dirty="0" smtClean="0">
                <a:latin typeface="Times New Roman"/>
                <a:cs typeface="Times New Roman"/>
              </a:rPr>
              <a:t>possible…</a:t>
            </a:r>
            <a:r>
              <a:rPr lang="en-US" sz="5600" dirty="0" smtClean="0">
                <a:solidFill>
                  <a:srgbClr val="FF0000"/>
                </a:solidFill>
                <a:latin typeface="Times New Roman"/>
                <a:cs typeface="Times New Roman"/>
              </a:rPr>
              <a:t>............</a:t>
            </a:r>
            <a:r>
              <a:rPr lang="en-US" sz="9600" b="1" dirty="0" smtClean="0">
                <a:solidFill>
                  <a:srgbClr val="FF0000"/>
                </a:solidFill>
                <a:latin typeface="Times New Roman"/>
                <a:cs typeface="Times New Roman"/>
              </a:rPr>
              <a:t>../100</a:t>
            </a:r>
            <a:endParaRPr lang="en-US" sz="9600" b="1" dirty="0">
              <a:solidFill>
                <a:srgbClr val="FF0000"/>
              </a:solidFill>
              <a:latin typeface="Times New Roman"/>
              <a:cs typeface="Times New Roman"/>
            </a:endParaRPr>
          </a:p>
        </p:txBody>
      </p:sp>
      <p:sp>
        <p:nvSpPr>
          <p:cNvPr id="2" name="Title 1"/>
          <p:cNvSpPr>
            <a:spLocks noGrp="1"/>
          </p:cNvSpPr>
          <p:nvPr>
            <p:ph type="title"/>
          </p:nvPr>
        </p:nvSpPr>
        <p:spPr>
          <a:xfrm>
            <a:off x="549275" y="-264617"/>
            <a:ext cx="8042276" cy="1058469"/>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sz="4800" b="1" dirty="0">
                <a:latin typeface="Times New Roman"/>
                <a:cs typeface="Times New Roman"/>
              </a:rPr>
              <a:t/>
            </a:r>
            <a:br>
              <a:rPr lang="en-US" sz="4800" b="1" dirty="0">
                <a:latin typeface="Times New Roman"/>
                <a:cs typeface="Times New Roman"/>
              </a:rPr>
            </a:br>
            <a:r>
              <a:rPr lang="en-US" sz="4000" b="1" dirty="0"/>
              <a:t>Grading </a:t>
            </a:r>
            <a:r>
              <a:rPr lang="en-US" sz="4000" b="1" dirty="0" smtClean="0">
                <a:latin typeface="Times New Roman"/>
                <a:cs typeface="Times New Roman"/>
              </a:rPr>
              <a:t>Criteria for On-line Platform</a:t>
            </a:r>
            <a:endParaRPr lang="en-US" sz="4000" dirty="0"/>
          </a:p>
        </p:txBody>
      </p:sp>
    </p:spTree>
    <p:extLst>
      <p:ext uri="{BB962C8B-B14F-4D97-AF65-F5344CB8AC3E}">
        <p14:creationId xmlns:p14="http://schemas.microsoft.com/office/powerpoint/2010/main" val="7853946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717394"/>
              </p:ext>
            </p:extLst>
          </p:nvPr>
        </p:nvGraphicFramePr>
        <p:xfrm>
          <a:off x="-1" y="136973"/>
          <a:ext cx="9144001" cy="6350576"/>
        </p:xfrm>
        <a:graphic>
          <a:graphicData uri="http://schemas.openxmlformats.org/drawingml/2006/table">
            <a:tbl>
              <a:tblPr firstRow="1" bandRow="1">
                <a:tableStyleId>{5C22544A-7EE6-4342-B048-85BDC9FD1C3A}</a:tableStyleId>
              </a:tblPr>
              <a:tblGrid>
                <a:gridCol w="585644"/>
                <a:gridCol w="413068"/>
                <a:gridCol w="578964"/>
                <a:gridCol w="602288"/>
                <a:gridCol w="385026"/>
                <a:gridCol w="933856"/>
                <a:gridCol w="423347"/>
                <a:gridCol w="722182"/>
                <a:gridCol w="473153"/>
                <a:gridCol w="809341"/>
                <a:gridCol w="485150"/>
                <a:gridCol w="680282"/>
                <a:gridCol w="463170"/>
                <a:gridCol w="681918"/>
                <a:gridCol w="464024"/>
                <a:gridCol w="442588"/>
              </a:tblGrid>
              <a:tr h="255548">
                <a:tc>
                  <a:txBody>
                    <a:bodyPr/>
                    <a:lstStyle/>
                    <a:p>
                      <a:pPr algn="l" fontAlgn="b"/>
                      <a:r>
                        <a:rPr lang="en-US" sz="1200" b="0" i="0" u="none" strike="noStrike" dirty="0">
                          <a:solidFill>
                            <a:srgbClr val="000000"/>
                          </a:solidFill>
                          <a:effectLst/>
                          <a:latin typeface="Calibri"/>
                        </a:rPr>
                        <a:t>N</a:t>
                      </a:r>
                    </a:p>
                  </a:txBody>
                  <a:tcPr marL="12700" marR="12700" marT="12700" marB="0" anchor="b"/>
                </a:tc>
                <a:tc>
                  <a:txBody>
                    <a:bodyPr/>
                    <a:lstStyle/>
                    <a:p>
                      <a:pPr algn="l" fontAlgn="b"/>
                      <a:r>
                        <a:rPr lang="en-US" sz="1200" b="0" i="0" u="none" strike="noStrike">
                          <a:solidFill>
                            <a:srgbClr val="000000"/>
                          </a:solidFill>
                          <a:effectLst/>
                          <a:latin typeface="Calibri"/>
                        </a:rPr>
                        <a:t>Lesson</a:t>
                      </a:r>
                    </a:p>
                  </a:txBody>
                  <a:tcPr marL="12700" marR="12700" marT="12700" marB="0" anchor="b"/>
                </a:tc>
                <a:tc>
                  <a:txBody>
                    <a:bodyPr/>
                    <a:lstStyle/>
                    <a:p>
                      <a:pPr algn="l" fontAlgn="b"/>
                      <a:r>
                        <a:rPr lang="en-US" sz="1200" b="0" i="0" u="none" strike="noStrike">
                          <a:solidFill>
                            <a:srgbClr val="000000"/>
                          </a:solidFill>
                          <a:effectLst/>
                          <a:latin typeface="Calibri"/>
                        </a:rPr>
                        <a:t>Time Worked</a:t>
                      </a:r>
                    </a:p>
                  </a:txBody>
                  <a:tcPr marL="12700" marR="12700" marT="12700" marB="0" anchor="b"/>
                </a:tc>
                <a:tc>
                  <a:txBody>
                    <a:bodyPr/>
                    <a:lstStyle/>
                    <a:p>
                      <a:pPr algn="l" fontAlgn="b"/>
                      <a:r>
                        <a:rPr lang="en-US" sz="1200" b="0" i="0" u="none" strike="noStrike">
                          <a:solidFill>
                            <a:srgbClr val="000000"/>
                          </a:solidFill>
                          <a:effectLst/>
                          <a:latin typeface="Calibri"/>
                        </a:rPr>
                        <a:t>Average Time Worked Per Week</a:t>
                      </a:r>
                    </a:p>
                  </a:txBody>
                  <a:tcPr marL="12700" marR="12700" marT="12700" marB="0" anchor="b"/>
                </a:tc>
                <a:tc>
                  <a:txBody>
                    <a:bodyPr/>
                    <a:lstStyle/>
                    <a:p>
                      <a:pPr algn="l" fontAlgn="b"/>
                      <a:r>
                        <a:rPr lang="en-US" sz="1200" b="0" i="0" u="none" strike="noStrike">
                          <a:solidFill>
                            <a:srgbClr val="000000"/>
                          </a:solidFill>
                          <a:effectLst/>
                          <a:latin typeface="Calibri"/>
                        </a:rPr>
                        <a:t>P. E.</a:t>
                      </a:r>
                    </a:p>
                  </a:txBody>
                  <a:tcPr marL="12700" marR="12700" marT="12700" marB="0" anchor="b"/>
                </a:tc>
                <a:tc>
                  <a:txBody>
                    <a:bodyPr/>
                    <a:lstStyle/>
                    <a:p>
                      <a:pPr algn="l" fontAlgn="b"/>
                      <a:r>
                        <a:rPr lang="en-US" sz="1200" b="0" i="0" u="none" strike="noStrike">
                          <a:solidFill>
                            <a:srgbClr val="000000"/>
                          </a:solidFill>
                          <a:effectLst/>
                          <a:latin typeface="Calibri"/>
                        </a:rPr>
                        <a:t>Language Program Success Rate</a:t>
                      </a:r>
                    </a:p>
                  </a:txBody>
                  <a:tcPr marL="12700" marR="12700" marT="12700" marB="0" anchor="b"/>
                </a:tc>
                <a:tc>
                  <a:txBody>
                    <a:bodyPr/>
                    <a:lstStyle/>
                    <a:p>
                      <a:pPr algn="l" fontAlgn="b"/>
                      <a:r>
                        <a:rPr lang="en-US" sz="1200" b="0" i="0" u="none" strike="noStrike">
                          <a:solidFill>
                            <a:srgbClr val="000000"/>
                          </a:solidFill>
                          <a:effectLst/>
                          <a:latin typeface="Calibri"/>
                        </a:rPr>
                        <a:t>P. E.</a:t>
                      </a:r>
                    </a:p>
                  </a:txBody>
                  <a:tcPr marL="12700" marR="12700" marT="12700" marB="0" anchor="b"/>
                </a:tc>
                <a:tc>
                  <a:txBody>
                    <a:bodyPr/>
                    <a:lstStyle/>
                    <a:p>
                      <a:pPr algn="l" fontAlgn="b"/>
                      <a:r>
                        <a:rPr lang="en-US" sz="1200" b="0" i="0" u="none" strike="noStrike">
                          <a:solidFill>
                            <a:srgbClr val="000000"/>
                          </a:solidFill>
                          <a:effectLst/>
                          <a:latin typeface="Calibri"/>
                        </a:rPr>
                        <a:t>Progress Test</a:t>
                      </a:r>
                    </a:p>
                  </a:txBody>
                  <a:tcPr marL="12700" marR="12700" marT="12700" marB="0" anchor="b"/>
                </a:tc>
                <a:tc>
                  <a:txBody>
                    <a:bodyPr/>
                    <a:lstStyle/>
                    <a:p>
                      <a:pPr algn="l" fontAlgn="b"/>
                      <a:r>
                        <a:rPr lang="en-US" sz="1200" b="0" i="0" u="none" strike="noStrike">
                          <a:solidFill>
                            <a:srgbClr val="000000"/>
                          </a:solidFill>
                          <a:effectLst/>
                          <a:latin typeface="Calibri"/>
                        </a:rPr>
                        <a:t>P.E.</a:t>
                      </a:r>
                    </a:p>
                  </a:txBody>
                  <a:tcPr marL="12700" marR="12700" marT="12700" marB="0" anchor="b"/>
                </a:tc>
                <a:tc>
                  <a:txBody>
                    <a:bodyPr/>
                    <a:lstStyle/>
                    <a:p>
                      <a:pPr algn="l" fontAlgn="b"/>
                      <a:r>
                        <a:rPr lang="en-US" sz="1200" b="0" i="0" u="none" strike="noStrike">
                          <a:solidFill>
                            <a:srgbClr val="000000"/>
                          </a:solidFill>
                          <a:effectLst/>
                          <a:latin typeface="Calibri"/>
                        </a:rPr>
                        <a:t>Bencmark Test 1</a:t>
                      </a:r>
                    </a:p>
                  </a:txBody>
                  <a:tcPr marL="12700" marR="12700" marT="12700" marB="0" anchor="b"/>
                </a:tc>
                <a:tc>
                  <a:txBody>
                    <a:bodyPr/>
                    <a:lstStyle/>
                    <a:p>
                      <a:pPr algn="l" fontAlgn="b"/>
                      <a:r>
                        <a:rPr lang="en-US" sz="1200" b="0" i="0" u="none" strike="noStrike">
                          <a:solidFill>
                            <a:srgbClr val="000000"/>
                          </a:solidFill>
                          <a:effectLst/>
                          <a:latin typeface="Calibri"/>
                        </a:rPr>
                        <a:t>P.E.</a:t>
                      </a:r>
                    </a:p>
                  </a:txBody>
                  <a:tcPr marL="12700" marR="12700" marT="12700" marB="0" anchor="b"/>
                </a:tc>
                <a:tc>
                  <a:txBody>
                    <a:bodyPr/>
                    <a:lstStyle/>
                    <a:p>
                      <a:pPr algn="l" fontAlgn="b"/>
                      <a:r>
                        <a:rPr lang="en-US" sz="1200" b="0" i="0" u="none" strike="noStrike">
                          <a:solidFill>
                            <a:srgbClr val="000000"/>
                          </a:solidFill>
                          <a:effectLst/>
                          <a:latin typeface="Calibri"/>
                        </a:rPr>
                        <a:t>Benchmark Test 2</a:t>
                      </a:r>
                    </a:p>
                  </a:txBody>
                  <a:tcPr marL="12700" marR="12700" marT="12700" marB="0" anchor="b"/>
                </a:tc>
                <a:tc>
                  <a:txBody>
                    <a:bodyPr/>
                    <a:lstStyle/>
                    <a:p>
                      <a:pPr algn="l" fontAlgn="b"/>
                      <a:r>
                        <a:rPr lang="en-US" sz="1200" b="0" i="0" u="none" strike="noStrike">
                          <a:solidFill>
                            <a:srgbClr val="000000"/>
                          </a:solidFill>
                          <a:effectLst/>
                          <a:latin typeface="Calibri"/>
                        </a:rPr>
                        <a:t>P.E.</a:t>
                      </a:r>
                    </a:p>
                  </a:txBody>
                  <a:tcPr marL="12700" marR="12700" marT="12700" marB="0" anchor="b"/>
                </a:tc>
                <a:tc>
                  <a:txBody>
                    <a:bodyPr/>
                    <a:lstStyle/>
                    <a:p>
                      <a:pPr algn="l" fontAlgn="b"/>
                      <a:r>
                        <a:rPr lang="en-US" sz="1200" b="0" i="0" u="none" strike="noStrike">
                          <a:solidFill>
                            <a:srgbClr val="000000"/>
                          </a:solidFill>
                          <a:effectLst/>
                          <a:latin typeface="Calibri"/>
                        </a:rPr>
                        <a:t>Progress Measured with the Progress Test</a:t>
                      </a:r>
                    </a:p>
                  </a:txBody>
                  <a:tcPr marL="12700" marR="12700" marT="12700" marB="0" anchor="b"/>
                </a:tc>
                <a:tc>
                  <a:txBody>
                    <a:bodyPr/>
                    <a:lstStyle/>
                    <a:p>
                      <a:pPr algn="l" fontAlgn="b"/>
                      <a:r>
                        <a:rPr lang="en-US" sz="1200" b="0" i="0" u="none" strike="noStrike" dirty="0">
                          <a:solidFill>
                            <a:srgbClr val="000000"/>
                          </a:solidFill>
                          <a:effectLst/>
                          <a:latin typeface="Calibri"/>
                        </a:rPr>
                        <a:t>P.E</a:t>
                      </a:r>
                    </a:p>
                  </a:txBody>
                  <a:tcPr marL="12700" marR="12700" marT="12700" marB="0" anchor="b"/>
                </a:tc>
                <a:tc>
                  <a:txBody>
                    <a:bodyPr/>
                    <a:lstStyle/>
                    <a:p>
                      <a:pPr algn="l" fontAlgn="b"/>
                      <a:r>
                        <a:rPr lang="en-US" sz="1200" b="0" i="0" u="none" strike="noStrike">
                          <a:solidFill>
                            <a:srgbClr val="000000"/>
                          </a:solidFill>
                          <a:effectLst/>
                          <a:latin typeface="Calibri"/>
                        </a:rPr>
                        <a:t>Grade</a:t>
                      </a:r>
                    </a:p>
                  </a:txBody>
                  <a:tcPr marL="12700" marR="12700" marT="12700" marB="0" anchor="b"/>
                </a:tc>
              </a:tr>
              <a:tr h="255548">
                <a:tc>
                  <a:txBody>
                    <a:bodyPr/>
                    <a:lstStyle/>
                    <a:p>
                      <a:pPr algn="l" fontAlgn="b"/>
                      <a:r>
                        <a:rPr lang="en-US" sz="1200" b="0" i="0" u="none" strike="noStrike">
                          <a:solidFill>
                            <a:srgbClr val="000000"/>
                          </a:solidFill>
                          <a:effectLst/>
                          <a:latin typeface="Calibri"/>
                        </a:rPr>
                        <a:t>S1</a:t>
                      </a:r>
                    </a:p>
                  </a:txBody>
                  <a:tcPr marL="12700" marR="12700" marT="12700" marB="0" anchor="b"/>
                </a:tc>
                <a:tc>
                  <a:txBody>
                    <a:bodyPr/>
                    <a:lstStyle/>
                    <a:p>
                      <a:pPr algn="l" fontAlgn="b"/>
                      <a:r>
                        <a:rPr lang="en-US" sz="1200" b="0" i="0" u="none" strike="noStrike">
                          <a:solidFill>
                            <a:srgbClr val="000000"/>
                          </a:solidFill>
                          <a:effectLst/>
                          <a:latin typeface="Calibri"/>
                        </a:rPr>
                        <a:t>FRN 102</a:t>
                      </a:r>
                    </a:p>
                  </a:txBody>
                  <a:tcPr marL="12700" marR="12700" marT="12700" marB="0" anchor="b"/>
                </a:tc>
                <a:tc>
                  <a:txBody>
                    <a:bodyPr/>
                    <a:lstStyle/>
                    <a:p>
                      <a:pPr algn="l" fontAlgn="b"/>
                      <a:r>
                        <a:rPr lang="en-US" sz="1200" b="0" i="0" u="none" strike="noStrike">
                          <a:solidFill>
                            <a:srgbClr val="000000"/>
                          </a:solidFill>
                          <a:effectLst/>
                          <a:latin typeface="Calibri"/>
                        </a:rPr>
                        <a:t>31h 36m</a:t>
                      </a:r>
                    </a:p>
                  </a:txBody>
                  <a:tcPr marL="12700" marR="12700" marT="12700" marB="0" anchor="b"/>
                </a:tc>
                <a:tc>
                  <a:txBody>
                    <a:bodyPr/>
                    <a:lstStyle/>
                    <a:p>
                      <a:pPr algn="l" fontAlgn="b"/>
                      <a:r>
                        <a:rPr lang="en-US" sz="1200" b="0" i="0" u="none" strike="noStrike">
                          <a:solidFill>
                            <a:srgbClr val="000000"/>
                          </a:solidFill>
                          <a:effectLst/>
                          <a:latin typeface="Calibri"/>
                        </a:rPr>
                        <a:t>3h 10m</a:t>
                      </a:r>
                    </a:p>
                  </a:txBody>
                  <a:tcPr marL="12700" marR="12700" marT="12700" marB="0" anchor="b"/>
                </a:tc>
                <a:tc>
                  <a:txBody>
                    <a:bodyPr/>
                    <a:lstStyle/>
                    <a:p>
                      <a:pPr algn="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75%</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1</a:t>
                      </a:r>
                    </a:p>
                  </a:txBody>
                  <a:tcPr marL="12700" marR="12700" marT="12700" marB="0" anchor="b"/>
                </a:tc>
                <a:tc>
                  <a:txBody>
                    <a:bodyPr/>
                    <a:lstStyle/>
                    <a:p>
                      <a:pPr algn="ctr" fontAlgn="b"/>
                      <a:r>
                        <a:rPr lang="en-US" sz="1200" b="0" i="0" u="none" strike="noStrike" dirty="0">
                          <a:solidFill>
                            <a:srgbClr val="000000"/>
                          </a:solidFill>
                          <a:effectLst/>
                          <a:latin typeface="Calibri"/>
                        </a:rPr>
                        <a:t>8</a:t>
                      </a:r>
                    </a:p>
                  </a:txBody>
                  <a:tcPr marL="12700" marR="12700" marT="12700" marB="0" anchor="b"/>
                </a:tc>
                <a:tc>
                  <a:txBody>
                    <a:bodyPr/>
                    <a:lstStyle/>
                    <a:p>
                      <a:pPr algn="ctr" fontAlgn="b"/>
                      <a:r>
                        <a:rPr lang="en-US" sz="1200" b="0" i="0" u="none" strike="noStrike" dirty="0">
                          <a:solidFill>
                            <a:srgbClr val="000000"/>
                          </a:solidFill>
                          <a:effectLst/>
                          <a:latin typeface="Calibri"/>
                        </a:rPr>
                        <a:t>324</a:t>
                      </a:r>
                    </a:p>
                  </a:txBody>
                  <a:tcPr marL="12700" marR="12700" marT="12700" marB="0" anchor="b"/>
                </a:tc>
                <a:tc>
                  <a:txBody>
                    <a:bodyPr/>
                    <a:lstStyle/>
                    <a:p>
                      <a:pPr algn="ctr" fontAlgn="b"/>
                      <a:r>
                        <a:rPr lang="en-US" sz="1200" b="0" i="0" u="none" strike="noStrike" dirty="0">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320</a:t>
                      </a:r>
                    </a:p>
                  </a:txBody>
                  <a:tcPr marL="12700" marR="12700" marT="12700" marB="0" anchor="b"/>
                </a:tc>
                <a:tc>
                  <a:txBody>
                    <a:bodyPr/>
                    <a:lstStyle/>
                    <a:p>
                      <a:pPr algn="ctr" fontAlgn="b"/>
                      <a:r>
                        <a:rPr lang="en-US" sz="1200" b="0" i="0" u="none" strike="noStrike" dirty="0">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46</a:t>
                      </a:r>
                    </a:p>
                  </a:txBody>
                  <a:tcPr marL="12700" marR="12700" marT="12700" marB="0" anchor="b"/>
                </a:tc>
              </a:tr>
              <a:tr h="255548">
                <a:tc>
                  <a:txBody>
                    <a:bodyPr/>
                    <a:lstStyle/>
                    <a:p>
                      <a:pPr algn="l" fontAlgn="b"/>
                      <a:r>
                        <a:rPr lang="en-US" sz="1200" b="0" i="0" u="none" strike="noStrike">
                          <a:solidFill>
                            <a:srgbClr val="000000"/>
                          </a:solidFill>
                          <a:effectLst/>
                          <a:latin typeface="Calibri"/>
                        </a:rPr>
                        <a:t>S2</a:t>
                      </a:r>
                    </a:p>
                  </a:txBody>
                  <a:tcPr marL="12700" marR="12700" marT="12700" marB="0" anchor="b"/>
                </a:tc>
                <a:tc>
                  <a:txBody>
                    <a:bodyPr/>
                    <a:lstStyle/>
                    <a:p>
                      <a:pPr algn="l" fontAlgn="b"/>
                      <a:r>
                        <a:rPr lang="en-US" sz="1200" b="0" i="0" u="none" strike="noStrike">
                          <a:solidFill>
                            <a:srgbClr val="000000"/>
                          </a:solidFill>
                          <a:effectLst/>
                          <a:latin typeface="Calibri"/>
                        </a:rPr>
                        <a:t>FRN 102</a:t>
                      </a:r>
                    </a:p>
                  </a:txBody>
                  <a:tcPr marL="12700" marR="12700" marT="12700" marB="0" anchor="b"/>
                </a:tc>
                <a:tc>
                  <a:txBody>
                    <a:bodyPr/>
                    <a:lstStyle/>
                    <a:p>
                      <a:pPr algn="l" fontAlgn="b"/>
                      <a:r>
                        <a:rPr lang="en-US" sz="1200" b="0" i="0" u="none" strike="noStrike">
                          <a:solidFill>
                            <a:srgbClr val="000000"/>
                          </a:solidFill>
                          <a:effectLst/>
                          <a:latin typeface="Calibri"/>
                        </a:rPr>
                        <a:t>31h 09m</a:t>
                      </a:r>
                    </a:p>
                  </a:txBody>
                  <a:tcPr marL="12700" marR="12700" marT="12700" marB="0" anchor="b"/>
                </a:tc>
                <a:tc>
                  <a:txBody>
                    <a:bodyPr/>
                    <a:lstStyle/>
                    <a:p>
                      <a:pPr algn="l" fontAlgn="b"/>
                      <a:r>
                        <a:rPr lang="en-US" sz="1200" b="0" i="0" u="none" strike="noStrike">
                          <a:solidFill>
                            <a:srgbClr val="000000"/>
                          </a:solidFill>
                          <a:effectLst/>
                          <a:latin typeface="Calibri"/>
                        </a:rPr>
                        <a:t>6h 14m</a:t>
                      </a:r>
                    </a:p>
                  </a:txBody>
                  <a:tcPr marL="12700" marR="12700" marT="12700" marB="0" anchor="b"/>
                </a:tc>
                <a:tc>
                  <a:txBody>
                    <a:bodyPr/>
                    <a:lstStyle/>
                    <a:p>
                      <a:pPr algn="r" fontAlgn="b"/>
                      <a:r>
                        <a:rPr lang="en-US" sz="1200" b="0" i="0" u="none" strike="noStrike">
                          <a:solidFill>
                            <a:srgbClr val="000000"/>
                          </a:solidFill>
                          <a:effectLst/>
                          <a:latin typeface="Calibri"/>
                        </a:rPr>
                        <a:t>19</a:t>
                      </a:r>
                    </a:p>
                  </a:txBody>
                  <a:tcPr marL="12700" marR="12700" marT="12700" marB="0" anchor="b"/>
                </a:tc>
                <a:tc>
                  <a:txBody>
                    <a:bodyPr/>
                    <a:lstStyle/>
                    <a:p>
                      <a:pPr algn="ctr" fontAlgn="b"/>
                      <a:r>
                        <a:rPr lang="en-US" sz="1200" b="0" i="0" u="none" strike="noStrike" dirty="0">
                          <a:solidFill>
                            <a:srgbClr val="000000"/>
                          </a:solidFill>
                          <a:effectLst/>
                          <a:latin typeface="Calibri"/>
                        </a:rPr>
                        <a:t>97%</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a:solidFill>
                            <a:srgbClr val="000000"/>
                          </a:solidFill>
                          <a:effectLst/>
                          <a:latin typeface="Calibri"/>
                        </a:rPr>
                        <a:t>1.2</a:t>
                      </a:r>
                    </a:p>
                  </a:txBody>
                  <a:tcPr marL="12700" marR="12700" marT="12700" marB="0" anchor="b"/>
                </a:tc>
                <a:tc>
                  <a:txBody>
                    <a:bodyPr/>
                    <a:lstStyle/>
                    <a:p>
                      <a:pPr algn="ctr" fontAlgn="b"/>
                      <a:r>
                        <a:rPr lang="en-US" sz="1200" b="0" i="0" u="none" strike="noStrike" dirty="0">
                          <a:solidFill>
                            <a:srgbClr val="000000"/>
                          </a:solidFill>
                          <a:effectLst/>
                          <a:latin typeface="Calibri"/>
                        </a:rPr>
                        <a:t>9</a:t>
                      </a:r>
                    </a:p>
                  </a:txBody>
                  <a:tcPr marL="12700" marR="12700" marT="12700" marB="0" anchor="b"/>
                </a:tc>
                <a:tc>
                  <a:txBody>
                    <a:bodyPr/>
                    <a:lstStyle/>
                    <a:p>
                      <a:pPr algn="ctr" fontAlgn="b"/>
                      <a:r>
                        <a:rPr lang="en-US" sz="1200" b="0" i="0" u="none" strike="noStrike">
                          <a:solidFill>
                            <a:srgbClr val="000000"/>
                          </a:solidFill>
                          <a:effectLst/>
                          <a:latin typeface="Calibri"/>
                        </a:rPr>
                        <a:t>260</a:t>
                      </a:r>
                    </a:p>
                  </a:txBody>
                  <a:tcPr marL="12700" marR="12700" marT="12700" marB="0" anchor="b"/>
                </a:tc>
                <a:tc>
                  <a:txBody>
                    <a:bodyPr/>
                    <a:lstStyle/>
                    <a:p>
                      <a:pPr algn="ctr" fontAlgn="b"/>
                      <a:r>
                        <a:rPr lang="en-US" sz="1200" b="0" i="0" u="none" strike="noStrike" dirty="0">
                          <a:solidFill>
                            <a:srgbClr val="000000"/>
                          </a:solidFill>
                          <a:effectLst/>
                          <a:latin typeface="Calibri"/>
                        </a:rPr>
                        <a:t>3</a:t>
                      </a:r>
                    </a:p>
                  </a:txBody>
                  <a:tcPr marL="12700" marR="12700" marT="12700" marB="0" anchor="b"/>
                </a:tc>
                <a:tc>
                  <a:txBody>
                    <a:bodyPr/>
                    <a:lstStyle/>
                    <a:p>
                      <a:pPr algn="ctr" fontAlgn="b"/>
                      <a:r>
                        <a:rPr lang="en-US" sz="1200" b="0" i="0" u="none" strike="noStrike">
                          <a:solidFill>
                            <a:srgbClr val="000000"/>
                          </a:solidFill>
                          <a:effectLst/>
                          <a:latin typeface="Calibri"/>
                        </a:rPr>
                        <a:t>292</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0.2</a:t>
                      </a:r>
                    </a:p>
                  </a:txBody>
                  <a:tcPr marL="12700" marR="12700" marT="12700" marB="0" anchor="b"/>
                </a:tc>
                <a:tc>
                  <a:txBody>
                    <a:bodyPr/>
                    <a:lstStyle/>
                    <a:p>
                      <a:pPr algn="ctr" fontAlgn="b"/>
                      <a:r>
                        <a:rPr lang="en-US" sz="1200" b="0" i="0" u="none" strike="noStrike">
                          <a:solidFill>
                            <a:srgbClr val="000000"/>
                          </a:solidFill>
                          <a:effectLst/>
                          <a:latin typeface="Calibri"/>
                        </a:rPr>
                        <a:t>3</a:t>
                      </a:r>
                    </a:p>
                  </a:txBody>
                  <a:tcPr marL="12700" marR="12700" marT="12700" marB="0" anchor="b"/>
                </a:tc>
                <a:tc>
                  <a:txBody>
                    <a:bodyPr/>
                    <a:lstStyle/>
                    <a:p>
                      <a:pPr algn="ctr" fontAlgn="b"/>
                      <a:r>
                        <a:rPr lang="en-US" sz="1200" b="0" i="0" u="none" strike="noStrike" dirty="0">
                          <a:solidFill>
                            <a:srgbClr val="000000"/>
                          </a:solidFill>
                          <a:effectLst/>
                          <a:latin typeface="Calibri"/>
                        </a:rPr>
                        <a:t>68</a:t>
                      </a:r>
                    </a:p>
                  </a:txBody>
                  <a:tcPr marL="12700" marR="12700" marT="12700" marB="0" anchor="b"/>
                </a:tc>
              </a:tr>
              <a:tr h="255548">
                <a:tc>
                  <a:txBody>
                    <a:bodyPr/>
                    <a:lstStyle/>
                    <a:p>
                      <a:pPr algn="l" fontAlgn="b"/>
                      <a:r>
                        <a:rPr lang="en-US" sz="1200" b="0" i="0" u="none" strike="noStrike">
                          <a:solidFill>
                            <a:srgbClr val="000000"/>
                          </a:solidFill>
                          <a:effectLst/>
                          <a:latin typeface="Calibri"/>
                        </a:rPr>
                        <a:t>S3</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30h 57m</a:t>
                      </a:r>
                    </a:p>
                  </a:txBody>
                  <a:tcPr marL="12700" marR="12700" marT="12700" marB="0" anchor="b"/>
                </a:tc>
                <a:tc>
                  <a:txBody>
                    <a:bodyPr/>
                    <a:lstStyle/>
                    <a:p>
                      <a:pPr algn="l" fontAlgn="b"/>
                      <a:r>
                        <a:rPr lang="en-US" sz="1200" b="0" i="0" u="none" strike="noStrike">
                          <a:solidFill>
                            <a:srgbClr val="000000"/>
                          </a:solidFill>
                          <a:effectLst/>
                          <a:latin typeface="Calibri"/>
                        </a:rPr>
                        <a:t>6h 11m</a:t>
                      </a:r>
                    </a:p>
                  </a:txBody>
                  <a:tcPr marL="12700" marR="12700" marT="12700" marB="0" anchor="b"/>
                </a:tc>
                <a:tc>
                  <a:txBody>
                    <a:bodyPr/>
                    <a:lstStyle/>
                    <a:p>
                      <a:pPr algn="r" fontAlgn="b"/>
                      <a:r>
                        <a:rPr lang="en-US" sz="1200" b="0" i="0" u="none" strike="noStrike">
                          <a:solidFill>
                            <a:srgbClr val="000000"/>
                          </a:solidFill>
                          <a:effectLst/>
                          <a:latin typeface="Calibri"/>
                        </a:rPr>
                        <a:t>23</a:t>
                      </a:r>
                    </a:p>
                  </a:txBody>
                  <a:tcPr marL="12700" marR="12700" marT="12700" marB="0" anchor="b"/>
                </a:tc>
                <a:tc>
                  <a:txBody>
                    <a:bodyPr/>
                    <a:lstStyle/>
                    <a:p>
                      <a:pPr algn="ctr" fontAlgn="b"/>
                      <a:r>
                        <a:rPr lang="en-US" sz="1200" b="0" i="0" u="none" strike="noStrike" dirty="0">
                          <a:solidFill>
                            <a:srgbClr val="000000"/>
                          </a:solidFill>
                          <a:effectLst/>
                          <a:latin typeface="Calibri"/>
                        </a:rPr>
                        <a:t>86%</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1.7</a:t>
                      </a:r>
                    </a:p>
                  </a:txBody>
                  <a:tcPr marL="12700" marR="12700" marT="12700" marB="0" anchor="b"/>
                </a:tc>
                <a:tc>
                  <a:txBody>
                    <a:bodyPr/>
                    <a:lstStyle/>
                    <a:p>
                      <a:pPr algn="ctr" fontAlgn="b"/>
                      <a:r>
                        <a:rPr lang="en-US" sz="1200" b="0" i="0" u="none" strike="noStrike">
                          <a:solidFill>
                            <a:srgbClr val="000000"/>
                          </a:solidFill>
                          <a:effectLst/>
                          <a:latin typeface="Calibri"/>
                        </a:rPr>
                        <a:t>13</a:t>
                      </a:r>
                    </a:p>
                  </a:txBody>
                  <a:tcPr marL="12700" marR="12700" marT="12700" marB="0" anchor="b"/>
                </a:tc>
                <a:tc>
                  <a:txBody>
                    <a:bodyPr/>
                    <a:lstStyle/>
                    <a:p>
                      <a:pPr algn="ctr" fontAlgn="b"/>
                      <a:r>
                        <a:rPr lang="en-US" sz="1200" b="0" i="0" u="none" strike="noStrike" dirty="0">
                          <a:solidFill>
                            <a:srgbClr val="000000"/>
                          </a:solidFill>
                          <a:effectLst/>
                          <a:latin typeface="Calibri"/>
                        </a:rPr>
                        <a:t>180</a:t>
                      </a:r>
                    </a:p>
                  </a:txBody>
                  <a:tcPr marL="12700" marR="12700" marT="12700" marB="0" anchor="b"/>
                </a:tc>
                <a:tc>
                  <a:txBody>
                    <a:bodyPr/>
                    <a:lstStyle/>
                    <a:p>
                      <a:pPr algn="ctr" fontAlgn="b"/>
                      <a:r>
                        <a:rPr lang="en-US" sz="1200" b="0" i="0" u="none" strike="noStrike" dirty="0">
                          <a:solidFill>
                            <a:srgbClr val="000000"/>
                          </a:solidFill>
                          <a:effectLst/>
                          <a:latin typeface="Calibri"/>
                        </a:rPr>
                        <a:t>2</a:t>
                      </a:r>
                    </a:p>
                  </a:txBody>
                  <a:tcPr marL="12700" marR="12700" marT="12700" marB="0" anchor="b"/>
                </a:tc>
                <a:tc>
                  <a:txBody>
                    <a:bodyPr/>
                    <a:lstStyle/>
                    <a:p>
                      <a:pPr algn="ctr" fontAlgn="b"/>
                      <a:r>
                        <a:rPr lang="en-US" sz="1200" b="0" i="0" u="none" strike="noStrike" dirty="0">
                          <a:solidFill>
                            <a:srgbClr val="000000"/>
                          </a:solidFill>
                          <a:effectLst/>
                          <a:latin typeface="Calibri"/>
                        </a:rPr>
                        <a:t>128</a:t>
                      </a:r>
                    </a:p>
                  </a:txBody>
                  <a:tcPr marL="12700" marR="12700" marT="12700" marB="0" anchor="b"/>
                </a:tc>
                <a:tc>
                  <a:txBody>
                    <a:bodyPr/>
                    <a:lstStyle/>
                    <a:p>
                      <a:pPr algn="ctr" fontAlgn="b"/>
                      <a:r>
                        <a:rPr lang="en-US" sz="1200" b="0" i="0" u="none" strike="noStrike">
                          <a:solidFill>
                            <a:srgbClr val="000000"/>
                          </a:solidFill>
                          <a:effectLst/>
                          <a:latin typeface="Calibri"/>
                        </a:rPr>
                        <a:t>2</a:t>
                      </a:r>
                    </a:p>
                  </a:txBody>
                  <a:tcPr marL="12700" marR="12700" marT="12700" marB="0" anchor="b"/>
                </a:tc>
                <a:tc>
                  <a:txBody>
                    <a:bodyPr/>
                    <a:lstStyle/>
                    <a:p>
                      <a:pPr algn="ctr" fontAlgn="b"/>
                      <a:r>
                        <a:rPr lang="en-US" sz="1200" b="0" i="0" u="none" strike="noStrike">
                          <a:solidFill>
                            <a:srgbClr val="000000"/>
                          </a:solidFill>
                          <a:effectLst/>
                          <a:latin typeface="Calibri"/>
                        </a:rPr>
                        <a:t>0.4</a:t>
                      </a:r>
                    </a:p>
                  </a:txBody>
                  <a:tcPr marL="12700" marR="12700" marT="12700" marB="0" anchor="b"/>
                </a:tc>
                <a:tc>
                  <a:txBody>
                    <a:bodyPr/>
                    <a:lstStyle/>
                    <a:p>
                      <a:pPr algn="ctr" fontAlgn="b"/>
                      <a:r>
                        <a:rPr lang="en-US" sz="1200" b="0" i="0" u="none" strike="noStrike">
                          <a:solidFill>
                            <a:srgbClr val="000000"/>
                          </a:solidFill>
                          <a:effectLst/>
                          <a:latin typeface="Calibri"/>
                        </a:rPr>
                        <a:t>6</a:t>
                      </a:r>
                    </a:p>
                  </a:txBody>
                  <a:tcPr marL="12700" marR="12700" marT="12700" marB="0" anchor="b"/>
                </a:tc>
                <a:tc>
                  <a:txBody>
                    <a:bodyPr/>
                    <a:lstStyle/>
                    <a:p>
                      <a:pPr algn="ctr" fontAlgn="b"/>
                      <a:r>
                        <a:rPr lang="en-US" sz="1200" b="0" i="0" u="none" strike="noStrike" dirty="0">
                          <a:solidFill>
                            <a:srgbClr val="000000"/>
                          </a:solidFill>
                          <a:effectLst/>
                          <a:latin typeface="Calibri"/>
                        </a:rPr>
                        <a:t>76</a:t>
                      </a:r>
                    </a:p>
                  </a:txBody>
                  <a:tcPr marL="12700" marR="12700" marT="12700" marB="0" anchor="b"/>
                </a:tc>
              </a:tr>
              <a:tr h="255548">
                <a:tc>
                  <a:txBody>
                    <a:bodyPr/>
                    <a:lstStyle/>
                    <a:p>
                      <a:pPr algn="l" fontAlgn="b"/>
                      <a:r>
                        <a:rPr lang="en-US" sz="1200" b="0" i="0" u="none" strike="noStrike">
                          <a:solidFill>
                            <a:srgbClr val="000000"/>
                          </a:solidFill>
                          <a:effectLst/>
                          <a:latin typeface="Calibri"/>
                        </a:rPr>
                        <a:t>S4</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31h 35m</a:t>
                      </a:r>
                    </a:p>
                  </a:txBody>
                  <a:tcPr marL="12700" marR="12700" marT="12700" marB="0" anchor="b"/>
                </a:tc>
                <a:tc>
                  <a:txBody>
                    <a:bodyPr/>
                    <a:lstStyle/>
                    <a:p>
                      <a:pPr algn="l" fontAlgn="b"/>
                      <a:r>
                        <a:rPr lang="en-US" sz="1200" b="0" i="0" u="none" strike="noStrike">
                          <a:solidFill>
                            <a:srgbClr val="000000"/>
                          </a:solidFill>
                          <a:effectLst/>
                          <a:latin typeface="Calibri"/>
                        </a:rPr>
                        <a:t>3h 09m</a:t>
                      </a:r>
                    </a:p>
                  </a:txBody>
                  <a:tcPr marL="12700" marR="12700" marT="12700" marB="0" anchor="b"/>
                </a:tc>
                <a:tc>
                  <a:txBody>
                    <a:bodyPr/>
                    <a:lstStyle/>
                    <a:p>
                      <a:pPr algn="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100%</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a:solidFill>
                            <a:srgbClr val="000000"/>
                          </a:solidFill>
                          <a:effectLst/>
                          <a:latin typeface="Calibri"/>
                        </a:rPr>
                        <a:t>2</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dirty="0">
                          <a:solidFill>
                            <a:srgbClr val="000000"/>
                          </a:solidFill>
                          <a:effectLst/>
                          <a:latin typeface="Calibri"/>
                        </a:rPr>
                        <a:t>288</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252</a:t>
                      </a:r>
                    </a:p>
                  </a:txBody>
                  <a:tcPr marL="12700" marR="12700" marT="12700" marB="0" anchor="b"/>
                </a:tc>
                <a:tc>
                  <a:txBody>
                    <a:bodyPr/>
                    <a:lstStyle/>
                    <a:p>
                      <a:pPr algn="ctr" fontAlgn="b"/>
                      <a:r>
                        <a:rPr lang="en-US" sz="1200" b="0" i="0" u="none" strike="noStrike">
                          <a:solidFill>
                            <a:srgbClr val="000000"/>
                          </a:solidFill>
                          <a:effectLst/>
                          <a:latin typeface="Calibri"/>
                        </a:rPr>
                        <a:t>3</a:t>
                      </a:r>
                    </a:p>
                  </a:txBody>
                  <a:tcPr marL="12700" marR="12700" marT="12700" marB="0" anchor="b"/>
                </a:tc>
                <a:tc>
                  <a:txBody>
                    <a:bodyPr/>
                    <a:lstStyle/>
                    <a:p>
                      <a:pPr algn="ctr" fontAlgn="b"/>
                      <a:r>
                        <a:rPr lang="en-US" sz="1200" b="0" i="0" u="none" strike="noStrike">
                          <a:solidFill>
                            <a:srgbClr val="000000"/>
                          </a:solidFill>
                          <a:effectLst/>
                          <a:latin typeface="Calibri"/>
                        </a:rPr>
                        <a:t>0.6</a:t>
                      </a:r>
                    </a:p>
                  </a:txBody>
                  <a:tcPr marL="12700" marR="12700" marT="12700" marB="0" anchor="b"/>
                </a:tc>
                <a:tc>
                  <a:txBody>
                    <a:bodyPr/>
                    <a:lstStyle/>
                    <a:p>
                      <a:pPr algn="ctr" fontAlgn="b"/>
                      <a:r>
                        <a:rPr lang="en-US" sz="1200" b="0" i="0" u="none" strike="noStrike">
                          <a:solidFill>
                            <a:srgbClr val="000000"/>
                          </a:solidFill>
                          <a:effectLst/>
                          <a:latin typeface="Calibri"/>
                        </a:rPr>
                        <a:t>9</a:t>
                      </a:r>
                    </a:p>
                  </a:txBody>
                  <a:tcPr marL="12700" marR="12700" marT="12700" marB="0" anchor="b"/>
                </a:tc>
                <a:tc>
                  <a:txBody>
                    <a:bodyPr/>
                    <a:lstStyle/>
                    <a:p>
                      <a:pPr algn="ctr" fontAlgn="b"/>
                      <a:r>
                        <a:rPr lang="en-US" sz="1200" b="0" i="0" u="none" strike="noStrike">
                          <a:solidFill>
                            <a:srgbClr val="000000"/>
                          </a:solidFill>
                          <a:effectLst/>
                          <a:latin typeface="Calibri"/>
                        </a:rPr>
                        <a:t>61</a:t>
                      </a:r>
                    </a:p>
                  </a:txBody>
                  <a:tcPr marL="12700" marR="12700" marT="12700" marB="0" anchor="b"/>
                </a:tc>
              </a:tr>
              <a:tr h="255548">
                <a:tc>
                  <a:txBody>
                    <a:bodyPr/>
                    <a:lstStyle/>
                    <a:p>
                      <a:pPr algn="l" fontAlgn="b"/>
                      <a:r>
                        <a:rPr lang="en-US" sz="1200" b="0" i="0" u="none" strike="noStrike">
                          <a:solidFill>
                            <a:srgbClr val="000000"/>
                          </a:solidFill>
                          <a:effectLst/>
                          <a:latin typeface="Calibri"/>
                        </a:rPr>
                        <a:t>S5</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31h 15m</a:t>
                      </a:r>
                    </a:p>
                  </a:txBody>
                  <a:tcPr marL="12700" marR="12700" marT="12700" marB="0" anchor="b"/>
                </a:tc>
                <a:tc>
                  <a:txBody>
                    <a:bodyPr/>
                    <a:lstStyle/>
                    <a:p>
                      <a:pPr algn="l" fontAlgn="b"/>
                      <a:r>
                        <a:rPr lang="en-US" sz="1200" b="0" i="0" u="none" strike="noStrike">
                          <a:solidFill>
                            <a:srgbClr val="000000"/>
                          </a:solidFill>
                          <a:effectLst/>
                          <a:latin typeface="Calibri"/>
                        </a:rPr>
                        <a:t>6h 15m</a:t>
                      </a:r>
                    </a:p>
                  </a:txBody>
                  <a:tcPr marL="12700" marR="12700" marT="12700" marB="0" anchor="b"/>
                </a:tc>
                <a:tc>
                  <a:txBody>
                    <a:bodyPr/>
                    <a:lstStyle/>
                    <a:p>
                      <a:pPr algn="r" fontAlgn="b"/>
                      <a:r>
                        <a:rPr lang="en-US" sz="1200" b="0" i="0" u="none" strike="noStrike">
                          <a:solidFill>
                            <a:srgbClr val="000000"/>
                          </a:solidFill>
                          <a:effectLst/>
                          <a:latin typeface="Calibri"/>
                        </a:rPr>
                        <a:t>26</a:t>
                      </a:r>
                    </a:p>
                  </a:txBody>
                  <a:tcPr marL="12700" marR="12700" marT="12700" marB="0" anchor="b"/>
                </a:tc>
                <a:tc>
                  <a:txBody>
                    <a:bodyPr/>
                    <a:lstStyle/>
                    <a:p>
                      <a:pPr algn="ctr" fontAlgn="b"/>
                      <a:r>
                        <a:rPr lang="en-US" sz="1200" b="0" i="0" u="none" strike="noStrike">
                          <a:solidFill>
                            <a:srgbClr val="000000"/>
                          </a:solidFill>
                          <a:effectLst/>
                          <a:latin typeface="Calibri"/>
                        </a:rPr>
                        <a:t>96%</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a:solidFill>
                            <a:srgbClr val="000000"/>
                          </a:solidFill>
                          <a:effectLst/>
                          <a:latin typeface="Calibri"/>
                        </a:rPr>
                        <a:t>11</a:t>
                      </a:r>
                    </a:p>
                  </a:txBody>
                  <a:tcPr marL="12700" marR="12700" marT="12700" marB="0" anchor="b"/>
                </a:tc>
                <a:tc>
                  <a:txBody>
                    <a:bodyPr/>
                    <a:lstStyle/>
                    <a:p>
                      <a:pPr algn="ctr" fontAlgn="b"/>
                      <a:r>
                        <a:rPr lang="en-US" sz="1200" b="0" i="0" u="none" strike="noStrike" dirty="0">
                          <a:solidFill>
                            <a:srgbClr val="000000"/>
                          </a:solidFill>
                          <a:effectLst/>
                          <a:latin typeface="Calibri"/>
                        </a:rPr>
                        <a:t>288</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304</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75</a:t>
                      </a:r>
                    </a:p>
                  </a:txBody>
                  <a:tcPr marL="12700" marR="12700" marT="12700" marB="0" anchor="b"/>
                </a:tc>
              </a:tr>
              <a:tr h="255548">
                <a:tc>
                  <a:txBody>
                    <a:bodyPr/>
                    <a:lstStyle/>
                    <a:p>
                      <a:pPr algn="l" fontAlgn="b"/>
                      <a:r>
                        <a:rPr lang="en-US" sz="1200" b="0" i="0" u="none" strike="noStrike">
                          <a:solidFill>
                            <a:srgbClr val="000000"/>
                          </a:solidFill>
                          <a:effectLst/>
                          <a:latin typeface="Calibri"/>
                        </a:rPr>
                        <a:t>S6</a:t>
                      </a:r>
                    </a:p>
                  </a:txBody>
                  <a:tcPr marL="12700" marR="12700" marT="12700" marB="0" anchor="b"/>
                </a:tc>
                <a:tc>
                  <a:txBody>
                    <a:bodyPr/>
                    <a:lstStyle/>
                    <a:p>
                      <a:pPr algn="l" fontAlgn="b"/>
                      <a:r>
                        <a:rPr lang="en-US" sz="1200" b="0" i="0" u="none" strike="noStrike">
                          <a:solidFill>
                            <a:srgbClr val="000000"/>
                          </a:solidFill>
                          <a:effectLst/>
                          <a:latin typeface="Calibri"/>
                        </a:rPr>
                        <a:t>SPN 201</a:t>
                      </a:r>
                    </a:p>
                  </a:txBody>
                  <a:tcPr marL="12700" marR="12700" marT="12700" marB="0" anchor="b"/>
                </a:tc>
                <a:tc>
                  <a:txBody>
                    <a:bodyPr/>
                    <a:lstStyle/>
                    <a:p>
                      <a:pPr algn="l" fontAlgn="b"/>
                      <a:r>
                        <a:rPr lang="en-US" sz="1200" b="0" i="0" u="none" strike="noStrike">
                          <a:solidFill>
                            <a:srgbClr val="000000"/>
                          </a:solidFill>
                          <a:effectLst/>
                          <a:latin typeface="Calibri"/>
                        </a:rPr>
                        <a:t>31h 36m</a:t>
                      </a:r>
                    </a:p>
                  </a:txBody>
                  <a:tcPr marL="12700" marR="12700" marT="12700" marB="0" anchor="b"/>
                </a:tc>
                <a:tc>
                  <a:txBody>
                    <a:bodyPr/>
                    <a:lstStyle/>
                    <a:p>
                      <a:pPr algn="l" fontAlgn="b"/>
                      <a:r>
                        <a:rPr lang="en-US" sz="1200" b="0" i="0" u="none" strike="noStrike">
                          <a:solidFill>
                            <a:srgbClr val="000000"/>
                          </a:solidFill>
                          <a:effectLst/>
                          <a:latin typeface="Calibri"/>
                        </a:rPr>
                        <a:t>7h 54m</a:t>
                      </a:r>
                    </a:p>
                  </a:txBody>
                  <a:tcPr marL="12700" marR="12700" marT="12700" marB="0" anchor="b"/>
                </a:tc>
                <a:tc>
                  <a:txBody>
                    <a:bodyPr/>
                    <a:lstStyle/>
                    <a:p>
                      <a:pPr algn="r" fontAlgn="b"/>
                      <a:r>
                        <a:rPr lang="en-US" sz="1200" b="0" i="0" u="none" strike="noStrike">
                          <a:solidFill>
                            <a:srgbClr val="000000"/>
                          </a:solidFill>
                          <a:effectLst/>
                          <a:latin typeface="Calibri"/>
                        </a:rPr>
                        <a:t>26</a:t>
                      </a:r>
                    </a:p>
                  </a:txBody>
                  <a:tcPr marL="12700" marR="12700" marT="12700" marB="0" anchor="b"/>
                </a:tc>
                <a:tc>
                  <a:txBody>
                    <a:bodyPr/>
                    <a:lstStyle/>
                    <a:p>
                      <a:pPr algn="ctr" fontAlgn="b"/>
                      <a:r>
                        <a:rPr lang="en-US" sz="1200" b="0" i="0" u="none" strike="noStrike">
                          <a:solidFill>
                            <a:srgbClr val="000000"/>
                          </a:solidFill>
                          <a:effectLst/>
                          <a:latin typeface="Calibri"/>
                        </a:rPr>
                        <a:t>98%</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a:solidFill>
                            <a:srgbClr val="000000"/>
                          </a:solidFill>
                          <a:effectLst/>
                          <a:latin typeface="Calibri"/>
                        </a:rPr>
                        <a:t>3.8</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a:solidFill>
                            <a:srgbClr val="000000"/>
                          </a:solidFill>
                          <a:effectLst/>
                          <a:latin typeface="Calibri"/>
                        </a:rPr>
                        <a:t>316</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296</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1.3</a:t>
                      </a:r>
                    </a:p>
                  </a:txBody>
                  <a:tcPr marL="12700" marR="12700" marT="12700" marB="0" anchor="b"/>
                </a:tc>
                <a:tc>
                  <a:txBody>
                    <a:bodyPr/>
                    <a:lstStyle/>
                    <a:p>
                      <a:pPr algn="ctr" fontAlgn="b"/>
                      <a:r>
                        <a:rPr lang="en-US" sz="1200" b="0" i="0" u="none" strike="noStrike">
                          <a:solidFill>
                            <a:srgbClr val="000000"/>
                          </a:solidFill>
                          <a:effectLst/>
                          <a:latin typeface="Calibri"/>
                        </a:rPr>
                        <a:t>15</a:t>
                      </a:r>
                    </a:p>
                  </a:txBody>
                  <a:tcPr marL="12700" marR="12700" marT="12700" marB="0" anchor="b"/>
                </a:tc>
                <a:tc>
                  <a:txBody>
                    <a:bodyPr/>
                    <a:lstStyle/>
                    <a:p>
                      <a:pPr algn="ctr" fontAlgn="b"/>
                      <a:r>
                        <a:rPr lang="en-US" sz="1200" b="0" i="0" u="none" strike="noStrike">
                          <a:solidFill>
                            <a:srgbClr val="000000"/>
                          </a:solidFill>
                          <a:effectLst/>
                          <a:latin typeface="Calibri"/>
                        </a:rPr>
                        <a:t>94</a:t>
                      </a:r>
                    </a:p>
                  </a:txBody>
                  <a:tcPr marL="12700" marR="12700" marT="12700" marB="0" anchor="b"/>
                </a:tc>
              </a:tr>
              <a:tr h="255548">
                <a:tc>
                  <a:txBody>
                    <a:bodyPr/>
                    <a:lstStyle/>
                    <a:p>
                      <a:pPr algn="l" fontAlgn="b"/>
                      <a:r>
                        <a:rPr lang="en-US" sz="1200" b="0" i="0" u="none" strike="noStrike">
                          <a:solidFill>
                            <a:srgbClr val="000000"/>
                          </a:solidFill>
                          <a:effectLst/>
                          <a:latin typeface="Calibri"/>
                        </a:rPr>
                        <a:t>S7</a:t>
                      </a:r>
                    </a:p>
                  </a:txBody>
                  <a:tcPr marL="12700" marR="12700" marT="12700" marB="0" anchor="b"/>
                </a:tc>
                <a:tc>
                  <a:txBody>
                    <a:bodyPr/>
                    <a:lstStyle/>
                    <a:p>
                      <a:pPr algn="l" fontAlgn="b"/>
                      <a:r>
                        <a:rPr lang="en-US" sz="1200" b="0" i="0" u="none" strike="noStrike">
                          <a:solidFill>
                            <a:srgbClr val="000000"/>
                          </a:solidFill>
                          <a:effectLst/>
                          <a:latin typeface="Calibri"/>
                        </a:rPr>
                        <a:t>FRN 102</a:t>
                      </a:r>
                    </a:p>
                  </a:txBody>
                  <a:tcPr marL="12700" marR="12700" marT="12700" marB="0" anchor="b"/>
                </a:tc>
                <a:tc>
                  <a:txBody>
                    <a:bodyPr/>
                    <a:lstStyle/>
                    <a:p>
                      <a:pPr algn="l" fontAlgn="b"/>
                      <a:r>
                        <a:rPr lang="en-US" sz="1200" b="0" i="0" u="none" strike="noStrike">
                          <a:solidFill>
                            <a:srgbClr val="000000"/>
                          </a:solidFill>
                          <a:effectLst/>
                          <a:latin typeface="Calibri"/>
                        </a:rPr>
                        <a:t>30h 02m</a:t>
                      </a:r>
                    </a:p>
                  </a:txBody>
                  <a:tcPr marL="12700" marR="12700" marT="12700" marB="0" anchor="b"/>
                </a:tc>
                <a:tc>
                  <a:txBody>
                    <a:bodyPr/>
                    <a:lstStyle/>
                    <a:p>
                      <a:pPr algn="l" fontAlgn="b"/>
                      <a:r>
                        <a:rPr lang="en-US" sz="1200" b="0" i="0" u="none" strike="noStrike">
                          <a:solidFill>
                            <a:srgbClr val="000000"/>
                          </a:solidFill>
                          <a:effectLst/>
                          <a:latin typeface="Calibri"/>
                        </a:rPr>
                        <a:t>5h 00m</a:t>
                      </a:r>
                    </a:p>
                  </a:txBody>
                  <a:tcPr marL="12700" marR="12700" marT="12700" marB="0" anchor="b"/>
                </a:tc>
                <a:tc>
                  <a:txBody>
                    <a:bodyPr/>
                    <a:lstStyle/>
                    <a:p>
                      <a:pPr algn="r" fontAlgn="b"/>
                      <a:r>
                        <a:rPr lang="en-US" sz="1200" b="0" i="0" u="none" strike="noStrike">
                          <a:solidFill>
                            <a:srgbClr val="000000"/>
                          </a:solidFill>
                          <a:effectLst/>
                          <a:latin typeface="Calibri"/>
                        </a:rPr>
                        <a:t>26</a:t>
                      </a:r>
                    </a:p>
                  </a:txBody>
                  <a:tcPr marL="12700" marR="12700" marT="12700" marB="0" anchor="b"/>
                </a:tc>
                <a:tc>
                  <a:txBody>
                    <a:bodyPr/>
                    <a:lstStyle/>
                    <a:p>
                      <a:pPr algn="ctr" fontAlgn="b"/>
                      <a:r>
                        <a:rPr lang="en-US" sz="1200" b="0" i="0" u="none" strike="noStrike">
                          <a:solidFill>
                            <a:srgbClr val="000000"/>
                          </a:solidFill>
                          <a:effectLst/>
                          <a:latin typeface="Calibri"/>
                        </a:rPr>
                        <a:t>83%</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1.8</a:t>
                      </a:r>
                    </a:p>
                  </a:txBody>
                  <a:tcPr marL="12700" marR="12700" marT="12700" marB="0" anchor="b"/>
                </a:tc>
                <a:tc>
                  <a:txBody>
                    <a:bodyPr/>
                    <a:lstStyle/>
                    <a:p>
                      <a:pPr algn="ctr" fontAlgn="b"/>
                      <a:r>
                        <a:rPr lang="en-US" sz="1200" b="0" i="0" u="none" strike="noStrike" dirty="0">
                          <a:solidFill>
                            <a:srgbClr val="000000"/>
                          </a:solidFill>
                          <a:effectLst/>
                          <a:latin typeface="Calibri"/>
                        </a:rPr>
                        <a:t>14</a:t>
                      </a:r>
                    </a:p>
                  </a:txBody>
                  <a:tcPr marL="12700" marR="12700" marT="12700" marB="0" anchor="b"/>
                </a:tc>
                <a:tc>
                  <a:txBody>
                    <a:bodyPr/>
                    <a:lstStyle/>
                    <a:p>
                      <a:pPr algn="ctr" fontAlgn="b"/>
                      <a:r>
                        <a:rPr lang="en-US" sz="1200" b="0" i="0" u="none" strike="noStrike">
                          <a:solidFill>
                            <a:srgbClr val="000000"/>
                          </a:solidFill>
                          <a:effectLst/>
                          <a:latin typeface="Calibri"/>
                        </a:rPr>
                        <a:t>272</a:t>
                      </a:r>
                    </a:p>
                  </a:txBody>
                  <a:tcPr marL="12700" marR="12700" marT="12700" marB="0" anchor="b"/>
                </a:tc>
                <a:tc>
                  <a:txBody>
                    <a:bodyPr/>
                    <a:lstStyle/>
                    <a:p>
                      <a:pPr algn="ctr" fontAlgn="b"/>
                      <a:r>
                        <a:rPr lang="en-US" sz="1200" b="0" i="0" u="none" strike="noStrike">
                          <a:solidFill>
                            <a:srgbClr val="000000"/>
                          </a:solidFill>
                          <a:effectLst/>
                          <a:latin typeface="Calibri"/>
                        </a:rPr>
                        <a:t>3</a:t>
                      </a:r>
                    </a:p>
                  </a:txBody>
                  <a:tcPr marL="12700" marR="12700" marT="12700" marB="0" anchor="b"/>
                </a:tc>
                <a:tc>
                  <a:txBody>
                    <a:bodyPr/>
                    <a:lstStyle/>
                    <a:p>
                      <a:pPr algn="ctr" fontAlgn="b"/>
                      <a:r>
                        <a:rPr lang="en-US" sz="1200" b="0" i="0" u="none" strike="noStrike" dirty="0">
                          <a:solidFill>
                            <a:srgbClr val="000000"/>
                          </a:solidFill>
                          <a:effectLst/>
                          <a:latin typeface="Calibri"/>
                        </a:rPr>
                        <a:t>280</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0.4</a:t>
                      </a:r>
                    </a:p>
                  </a:txBody>
                  <a:tcPr marL="12700" marR="12700" marT="12700" marB="0" anchor="b"/>
                </a:tc>
                <a:tc>
                  <a:txBody>
                    <a:bodyPr/>
                    <a:lstStyle/>
                    <a:p>
                      <a:pPr algn="ctr" fontAlgn="b"/>
                      <a:r>
                        <a:rPr lang="en-US" sz="1200" b="0" i="0" u="none" strike="noStrike">
                          <a:solidFill>
                            <a:srgbClr val="000000"/>
                          </a:solidFill>
                          <a:effectLst/>
                          <a:latin typeface="Calibri"/>
                        </a:rPr>
                        <a:t>6</a:t>
                      </a:r>
                    </a:p>
                  </a:txBody>
                  <a:tcPr marL="12700" marR="12700" marT="12700" marB="0" anchor="b"/>
                </a:tc>
                <a:tc>
                  <a:txBody>
                    <a:bodyPr/>
                    <a:lstStyle/>
                    <a:p>
                      <a:pPr algn="ctr" fontAlgn="b"/>
                      <a:r>
                        <a:rPr lang="en-US" sz="1200" b="0" i="0" u="none" strike="noStrike">
                          <a:solidFill>
                            <a:srgbClr val="000000"/>
                          </a:solidFill>
                          <a:effectLst/>
                          <a:latin typeface="Calibri"/>
                        </a:rPr>
                        <a:t>83</a:t>
                      </a:r>
                    </a:p>
                  </a:txBody>
                  <a:tcPr marL="12700" marR="12700" marT="12700" marB="0" anchor="b"/>
                </a:tc>
              </a:tr>
              <a:tr h="255548">
                <a:tc>
                  <a:txBody>
                    <a:bodyPr/>
                    <a:lstStyle/>
                    <a:p>
                      <a:pPr algn="l" fontAlgn="b"/>
                      <a:r>
                        <a:rPr lang="en-US" sz="1200" b="0" i="0" u="none" strike="noStrike">
                          <a:solidFill>
                            <a:srgbClr val="000000"/>
                          </a:solidFill>
                          <a:effectLst/>
                          <a:latin typeface="Calibri"/>
                        </a:rPr>
                        <a:t>S8</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33h 46m</a:t>
                      </a:r>
                    </a:p>
                  </a:txBody>
                  <a:tcPr marL="12700" marR="12700" marT="12700" marB="0" anchor="b"/>
                </a:tc>
                <a:tc>
                  <a:txBody>
                    <a:bodyPr/>
                    <a:lstStyle/>
                    <a:p>
                      <a:pPr algn="l" fontAlgn="b"/>
                      <a:r>
                        <a:rPr lang="en-US" sz="1200" b="0" i="0" u="none" strike="noStrike">
                          <a:solidFill>
                            <a:srgbClr val="000000"/>
                          </a:solidFill>
                          <a:effectLst/>
                          <a:latin typeface="Calibri"/>
                        </a:rPr>
                        <a:t>6h 45m</a:t>
                      </a:r>
                    </a:p>
                  </a:txBody>
                  <a:tcPr marL="12700" marR="12700" marT="12700" marB="0" anchor="b"/>
                </a:tc>
                <a:tc>
                  <a:txBody>
                    <a:bodyPr/>
                    <a:lstStyle/>
                    <a:p>
                      <a:pPr algn="r" fontAlgn="b"/>
                      <a:r>
                        <a:rPr lang="en-US" sz="1200" b="0" i="0" u="none" strike="noStrike">
                          <a:solidFill>
                            <a:srgbClr val="000000"/>
                          </a:solidFill>
                          <a:effectLst/>
                          <a:latin typeface="Calibri"/>
                        </a:rPr>
                        <a:t>24</a:t>
                      </a:r>
                    </a:p>
                  </a:txBody>
                  <a:tcPr marL="12700" marR="12700" marT="12700" marB="0" anchor="b"/>
                </a:tc>
                <a:tc>
                  <a:txBody>
                    <a:bodyPr/>
                    <a:lstStyle/>
                    <a:p>
                      <a:pPr algn="ctr" fontAlgn="b"/>
                      <a:r>
                        <a:rPr lang="en-US" sz="1200" b="0" i="0" u="none" strike="noStrike">
                          <a:solidFill>
                            <a:srgbClr val="000000"/>
                          </a:solidFill>
                          <a:effectLst/>
                          <a:latin typeface="Calibri"/>
                        </a:rPr>
                        <a:t>83%</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6.1</a:t>
                      </a:r>
                    </a:p>
                  </a:txBody>
                  <a:tcPr marL="12700" marR="12700" marT="12700" marB="0" anchor="b"/>
                </a:tc>
                <a:tc>
                  <a:txBody>
                    <a:bodyPr/>
                    <a:lstStyle/>
                    <a:p>
                      <a:pPr algn="ctr" fontAlgn="b"/>
                      <a:r>
                        <a:rPr lang="en-US" sz="1200" b="0" i="0" u="none" strike="noStrike">
                          <a:solidFill>
                            <a:srgbClr val="000000"/>
                          </a:solidFill>
                          <a:effectLst/>
                          <a:latin typeface="Calibri"/>
                        </a:rPr>
                        <a:t>15</a:t>
                      </a:r>
                    </a:p>
                  </a:txBody>
                  <a:tcPr marL="12700" marR="12700" marT="12700" marB="0" anchor="b"/>
                </a:tc>
                <a:tc>
                  <a:txBody>
                    <a:bodyPr/>
                    <a:lstStyle/>
                    <a:p>
                      <a:pPr algn="ctr" fontAlgn="b"/>
                      <a:r>
                        <a:rPr lang="en-US" sz="1200" b="0" i="0" u="none" strike="noStrike">
                          <a:solidFill>
                            <a:srgbClr val="000000"/>
                          </a:solidFill>
                          <a:effectLst/>
                          <a:latin typeface="Calibri"/>
                        </a:rPr>
                        <a:t>464</a:t>
                      </a:r>
                    </a:p>
                  </a:txBody>
                  <a:tcPr marL="12700" marR="12700" marT="12700" marB="0" anchor="b"/>
                </a:tc>
                <a:tc>
                  <a:txBody>
                    <a:bodyPr/>
                    <a:lstStyle/>
                    <a:p>
                      <a:pPr algn="ctr" fontAlgn="b"/>
                      <a:r>
                        <a:rPr lang="en-US" sz="1200" b="0" i="0" u="none" strike="noStrike">
                          <a:solidFill>
                            <a:srgbClr val="000000"/>
                          </a:solidFill>
                          <a:effectLst/>
                          <a:latin typeface="Calibri"/>
                        </a:rPr>
                        <a:t>5</a:t>
                      </a:r>
                    </a:p>
                  </a:txBody>
                  <a:tcPr marL="12700" marR="12700" marT="12700" marB="0" anchor="b"/>
                </a:tc>
                <a:tc>
                  <a:txBody>
                    <a:bodyPr/>
                    <a:lstStyle/>
                    <a:p>
                      <a:pPr algn="ctr" fontAlgn="b"/>
                      <a:r>
                        <a:rPr lang="en-US" sz="1200" b="0" i="0" u="none" strike="noStrike" dirty="0">
                          <a:solidFill>
                            <a:srgbClr val="000000"/>
                          </a:solidFill>
                          <a:effectLst/>
                          <a:latin typeface="Calibri"/>
                        </a:rPr>
                        <a:t>476</a:t>
                      </a:r>
                    </a:p>
                  </a:txBody>
                  <a:tcPr marL="12700" marR="12700" marT="12700" marB="0" anchor="b"/>
                </a:tc>
                <a:tc>
                  <a:txBody>
                    <a:bodyPr/>
                    <a:lstStyle/>
                    <a:p>
                      <a:pPr algn="ctr" fontAlgn="b"/>
                      <a:r>
                        <a:rPr lang="en-US" sz="1200" b="0" i="0" u="none" strike="noStrike">
                          <a:solidFill>
                            <a:srgbClr val="000000"/>
                          </a:solidFill>
                          <a:effectLst/>
                          <a:latin typeface="Calibri"/>
                        </a:rPr>
                        <a:t>5</a:t>
                      </a:r>
                    </a:p>
                  </a:txBody>
                  <a:tcPr marL="12700" marR="12700" marT="12700" marB="0" anchor="b"/>
                </a:tc>
                <a:tc>
                  <a:txBody>
                    <a:bodyPr/>
                    <a:lstStyle/>
                    <a:p>
                      <a:pPr algn="ctr" fontAlgn="b"/>
                      <a:r>
                        <a:rPr lang="en-US" sz="1200" b="0" i="0" u="none" strike="noStrike" dirty="0">
                          <a:solidFill>
                            <a:srgbClr val="000000"/>
                          </a:solidFill>
                          <a:effectLst/>
                          <a:latin typeface="Calibri"/>
                        </a:rPr>
                        <a:t>0.1</a:t>
                      </a:r>
                    </a:p>
                  </a:txBody>
                  <a:tcPr marL="12700" marR="12700" marT="12700" marB="0" anchor="b"/>
                </a:tc>
                <a:tc>
                  <a:txBody>
                    <a:bodyPr/>
                    <a:lstStyle/>
                    <a:p>
                      <a:pPr algn="ctr" fontAlgn="b"/>
                      <a:r>
                        <a:rPr lang="en-US" sz="1200" b="0" i="0" u="none" strike="noStrike">
                          <a:solidFill>
                            <a:srgbClr val="000000"/>
                          </a:solidFill>
                          <a:effectLst/>
                          <a:latin typeface="Calibri"/>
                        </a:rPr>
                        <a:t>1</a:t>
                      </a:r>
                    </a:p>
                  </a:txBody>
                  <a:tcPr marL="12700" marR="12700" marT="12700" marB="0" anchor="b"/>
                </a:tc>
                <a:tc>
                  <a:txBody>
                    <a:bodyPr/>
                    <a:lstStyle/>
                    <a:p>
                      <a:pPr algn="ctr" fontAlgn="b"/>
                      <a:r>
                        <a:rPr lang="en-US" sz="1200" b="0" i="0" u="none" strike="noStrike">
                          <a:solidFill>
                            <a:srgbClr val="000000"/>
                          </a:solidFill>
                          <a:effectLst/>
                          <a:latin typeface="Calibri"/>
                        </a:rPr>
                        <a:t>80</a:t>
                      </a:r>
                    </a:p>
                  </a:txBody>
                  <a:tcPr marL="12700" marR="12700" marT="12700" marB="0" anchor="b"/>
                </a:tc>
              </a:tr>
              <a:tr h="255548">
                <a:tc>
                  <a:txBody>
                    <a:bodyPr/>
                    <a:lstStyle/>
                    <a:p>
                      <a:pPr algn="l" fontAlgn="b"/>
                      <a:r>
                        <a:rPr lang="en-US" sz="1200" b="0" i="0" u="none" strike="noStrike">
                          <a:solidFill>
                            <a:srgbClr val="000000"/>
                          </a:solidFill>
                          <a:effectLst/>
                          <a:latin typeface="Calibri"/>
                        </a:rPr>
                        <a:t>S9</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31h 02m</a:t>
                      </a:r>
                    </a:p>
                  </a:txBody>
                  <a:tcPr marL="12700" marR="12700" marT="12700" marB="0" anchor="b"/>
                </a:tc>
                <a:tc>
                  <a:txBody>
                    <a:bodyPr/>
                    <a:lstStyle/>
                    <a:p>
                      <a:pPr algn="l" fontAlgn="b"/>
                      <a:r>
                        <a:rPr lang="en-US" sz="1200" b="0" i="0" u="none" strike="noStrike">
                          <a:solidFill>
                            <a:srgbClr val="000000"/>
                          </a:solidFill>
                          <a:effectLst/>
                          <a:latin typeface="Calibri"/>
                        </a:rPr>
                        <a:t>5h 10m</a:t>
                      </a:r>
                    </a:p>
                  </a:txBody>
                  <a:tcPr marL="12700" marR="12700" marT="12700" marB="0" anchor="b"/>
                </a:tc>
                <a:tc>
                  <a:txBody>
                    <a:bodyPr/>
                    <a:lstStyle/>
                    <a:p>
                      <a:pPr algn="r" fontAlgn="b"/>
                      <a:r>
                        <a:rPr lang="en-US" sz="1200" b="0" i="0" u="none" strike="noStrike">
                          <a:solidFill>
                            <a:srgbClr val="000000"/>
                          </a:solidFill>
                          <a:effectLst/>
                          <a:latin typeface="Calibri"/>
                        </a:rPr>
                        <a:t>22</a:t>
                      </a:r>
                    </a:p>
                  </a:txBody>
                  <a:tcPr marL="12700" marR="12700" marT="12700" marB="0" anchor="b"/>
                </a:tc>
                <a:tc>
                  <a:txBody>
                    <a:bodyPr/>
                    <a:lstStyle/>
                    <a:p>
                      <a:pPr algn="ctr" fontAlgn="b"/>
                      <a:r>
                        <a:rPr lang="en-US" sz="1200" b="0" i="0" u="none" strike="noStrike">
                          <a:solidFill>
                            <a:srgbClr val="000000"/>
                          </a:solidFill>
                          <a:effectLst/>
                          <a:latin typeface="Calibri"/>
                        </a:rPr>
                        <a:t>89%</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a:solidFill>
                            <a:srgbClr val="000000"/>
                          </a:solidFill>
                          <a:effectLst/>
                          <a:latin typeface="Calibri"/>
                        </a:rPr>
                        <a:t>1.9</a:t>
                      </a:r>
                    </a:p>
                  </a:txBody>
                  <a:tcPr marL="12700" marR="12700" marT="12700" marB="0" anchor="b"/>
                </a:tc>
                <a:tc>
                  <a:txBody>
                    <a:bodyPr/>
                    <a:lstStyle/>
                    <a:p>
                      <a:pPr algn="ctr" fontAlgn="b"/>
                      <a:r>
                        <a:rPr lang="en-US" sz="1200" b="0" i="0" u="none" strike="noStrike">
                          <a:solidFill>
                            <a:srgbClr val="000000"/>
                          </a:solidFill>
                          <a:effectLst/>
                          <a:latin typeface="Calibri"/>
                        </a:rPr>
                        <a:t>14</a:t>
                      </a:r>
                    </a:p>
                  </a:txBody>
                  <a:tcPr marL="12700" marR="12700" marT="12700" marB="0" anchor="b"/>
                </a:tc>
                <a:tc>
                  <a:txBody>
                    <a:bodyPr/>
                    <a:lstStyle/>
                    <a:p>
                      <a:pPr algn="ctr" fontAlgn="b"/>
                      <a:r>
                        <a:rPr lang="en-US" sz="1200" b="0" i="0" u="none" strike="noStrike" dirty="0">
                          <a:solidFill>
                            <a:srgbClr val="000000"/>
                          </a:solidFill>
                          <a:effectLst/>
                          <a:latin typeface="Calibri"/>
                        </a:rPr>
                        <a:t>300</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288</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0.5</a:t>
                      </a:r>
                    </a:p>
                  </a:txBody>
                  <a:tcPr marL="12700" marR="12700" marT="12700" marB="0" anchor="b"/>
                </a:tc>
                <a:tc>
                  <a:txBody>
                    <a:bodyPr/>
                    <a:lstStyle/>
                    <a:p>
                      <a:pPr algn="ctr" fontAlgn="b"/>
                      <a:r>
                        <a:rPr lang="en-US" sz="1200" b="0" i="0" u="none" strike="noStrike">
                          <a:solidFill>
                            <a:srgbClr val="000000"/>
                          </a:solidFill>
                          <a:effectLst/>
                          <a:latin typeface="Calibri"/>
                        </a:rPr>
                        <a:t>8</a:t>
                      </a:r>
                    </a:p>
                  </a:txBody>
                  <a:tcPr marL="12700" marR="12700" marT="12700" marB="0" anchor="b"/>
                </a:tc>
                <a:tc>
                  <a:txBody>
                    <a:bodyPr/>
                    <a:lstStyle/>
                    <a:p>
                      <a:pPr algn="ctr" fontAlgn="b"/>
                      <a:r>
                        <a:rPr lang="en-US" sz="1200" b="0" i="0" u="none" strike="noStrike">
                          <a:solidFill>
                            <a:srgbClr val="000000"/>
                          </a:solidFill>
                          <a:effectLst/>
                          <a:latin typeface="Calibri"/>
                        </a:rPr>
                        <a:t>82</a:t>
                      </a:r>
                    </a:p>
                  </a:txBody>
                  <a:tcPr marL="12700" marR="12700" marT="12700" marB="0" anchor="b"/>
                </a:tc>
              </a:tr>
              <a:tr h="255548">
                <a:tc>
                  <a:txBody>
                    <a:bodyPr/>
                    <a:lstStyle/>
                    <a:p>
                      <a:pPr algn="l" fontAlgn="b"/>
                      <a:r>
                        <a:rPr lang="en-US" sz="1200" b="0" i="0" u="none" strike="noStrike">
                          <a:solidFill>
                            <a:srgbClr val="000000"/>
                          </a:solidFill>
                          <a:effectLst/>
                          <a:latin typeface="Calibri"/>
                        </a:rPr>
                        <a:t>S10</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31h 02m</a:t>
                      </a:r>
                    </a:p>
                  </a:txBody>
                  <a:tcPr marL="12700" marR="12700" marT="12700" marB="0" anchor="b"/>
                </a:tc>
                <a:tc>
                  <a:txBody>
                    <a:bodyPr/>
                    <a:lstStyle/>
                    <a:p>
                      <a:pPr algn="l" fontAlgn="b"/>
                      <a:r>
                        <a:rPr lang="en-US" sz="1200" b="0" i="0" u="none" strike="noStrike">
                          <a:solidFill>
                            <a:srgbClr val="000000"/>
                          </a:solidFill>
                          <a:effectLst/>
                          <a:latin typeface="Calibri"/>
                        </a:rPr>
                        <a:t>3h 06m</a:t>
                      </a:r>
                    </a:p>
                  </a:txBody>
                  <a:tcPr marL="12700" marR="12700" marT="12700" marB="0" anchor="b"/>
                </a:tc>
                <a:tc>
                  <a:txBody>
                    <a:bodyPr/>
                    <a:lstStyle/>
                    <a:p>
                      <a:pPr algn="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100%</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a:solidFill>
                            <a:srgbClr val="000000"/>
                          </a:solidFill>
                          <a:effectLst/>
                          <a:latin typeface="Calibri"/>
                        </a:rPr>
                        <a:t>1.6</a:t>
                      </a:r>
                    </a:p>
                  </a:txBody>
                  <a:tcPr marL="12700" marR="12700" marT="12700" marB="0" anchor="b"/>
                </a:tc>
                <a:tc>
                  <a:txBody>
                    <a:bodyPr/>
                    <a:lstStyle/>
                    <a:p>
                      <a:pPr algn="ctr" fontAlgn="b"/>
                      <a:r>
                        <a:rPr lang="en-US" sz="1200" b="0" i="0" u="none" strike="noStrike">
                          <a:solidFill>
                            <a:srgbClr val="000000"/>
                          </a:solidFill>
                          <a:effectLst/>
                          <a:latin typeface="Calibri"/>
                        </a:rPr>
                        <a:t>12</a:t>
                      </a:r>
                    </a:p>
                  </a:txBody>
                  <a:tcPr marL="12700" marR="12700" marT="12700" marB="0" anchor="b"/>
                </a:tc>
                <a:tc>
                  <a:txBody>
                    <a:bodyPr/>
                    <a:lstStyle/>
                    <a:p>
                      <a:pPr algn="ctr" fontAlgn="b"/>
                      <a:r>
                        <a:rPr lang="en-US" sz="1200" b="0" i="0" u="none" strike="noStrike" dirty="0">
                          <a:solidFill>
                            <a:srgbClr val="000000"/>
                          </a:solidFill>
                          <a:effectLst/>
                          <a:latin typeface="Calibri"/>
                        </a:rPr>
                        <a:t>268</a:t>
                      </a:r>
                    </a:p>
                  </a:txBody>
                  <a:tcPr marL="12700" marR="12700" marT="12700" marB="0" anchor="b"/>
                </a:tc>
                <a:tc>
                  <a:txBody>
                    <a:bodyPr/>
                    <a:lstStyle/>
                    <a:p>
                      <a:pPr algn="ctr" fontAlgn="b"/>
                      <a:r>
                        <a:rPr lang="en-US" sz="1200" b="0" i="0" u="none" strike="noStrike">
                          <a:solidFill>
                            <a:srgbClr val="000000"/>
                          </a:solidFill>
                          <a:effectLst/>
                          <a:latin typeface="Calibri"/>
                        </a:rPr>
                        <a:t>3</a:t>
                      </a:r>
                    </a:p>
                  </a:txBody>
                  <a:tcPr marL="12700" marR="12700" marT="12700" marB="0" anchor="b"/>
                </a:tc>
                <a:tc>
                  <a:txBody>
                    <a:bodyPr/>
                    <a:lstStyle/>
                    <a:p>
                      <a:pPr algn="ctr" fontAlgn="b"/>
                      <a:r>
                        <a:rPr lang="en-US" sz="1200" b="0" i="0" u="none" strike="noStrike" dirty="0">
                          <a:solidFill>
                            <a:srgbClr val="000000"/>
                          </a:solidFill>
                          <a:effectLst/>
                          <a:latin typeface="Calibri"/>
                        </a:rPr>
                        <a:t>236</a:t>
                      </a:r>
                    </a:p>
                  </a:txBody>
                  <a:tcPr marL="12700" marR="12700" marT="12700" marB="0" anchor="b"/>
                </a:tc>
                <a:tc>
                  <a:txBody>
                    <a:bodyPr/>
                    <a:lstStyle/>
                    <a:p>
                      <a:pPr algn="ctr" fontAlgn="b"/>
                      <a:r>
                        <a:rPr lang="en-US" sz="1200" b="0" i="0" u="none" strike="noStrike">
                          <a:solidFill>
                            <a:srgbClr val="000000"/>
                          </a:solidFill>
                          <a:effectLst/>
                          <a:latin typeface="Calibri"/>
                        </a:rPr>
                        <a:t>3</a:t>
                      </a:r>
                    </a:p>
                  </a:txBody>
                  <a:tcPr marL="12700" marR="12700" marT="12700" marB="0" anchor="b"/>
                </a:tc>
                <a:tc>
                  <a:txBody>
                    <a:bodyPr/>
                    <a:lstStyle/>
                    <a:p>
                      <a:pPr algn="ctr" fontAlgn="b"/>
                      <a:r>
                        <a:rPr lang="en-US" sz="1200" b="0" i="0" u="none" strike="noStrike">
                          <a:solidFill>
                            <a:srgbClr val="000000"/>
                          </a:solidFill>
                          <a:effectLst/>
                          <a:latin typeface="Calibri"/>
                        </a:rPr>
                        <a:t>0.6</a:t>
                      </a:r>
                    </a:p>
                  </a:txBody>
                  <a:tcPr marL="12700" marR="12700" marT="12700" marB="0" anchor="b"/>
                </a:tc>
                <a:tc>
                  <a:txBody>
                    <a:bodyPr/>
                    <a:lstStyle/>
                    <a:p>
                      <a:pPr algn="ctr" fontAlgn="b"/>
                      <a:r>
                        <a:rPr lang="en-US" sz="1200" b="0" i="0" u="none" strike="noStrike">
                          <a:solidFill>
                            <a:srgbClr val="000000"/>
                          </a:solidFill>
                          <a:effectLst/>
                          <a:latin typeface="Calibri"/>
                        </a:rPr>
                        <a:t>9</a:t>
                      </a:r>
                    </a:p>
                  </a:txBody>
                  <a:tcPr marL="12700" marR="12700" marT="12700" marB="0" anchor="b"/>
                </a:tc>
                <a:tc>
                  <a:txBody>
                    <a:bodyPr/>
                    <a:lstStyle/>
                    <a:p>
                      <a:pPr algn="ctr" fontAlgn="b"/>
                      <a:r>
                        <a:rPr lang="en-US" sz="1200" b="0" i="0" u="none" strike="noStrike" dirty="0">
                          <a:solidFill>
                            <a:srgbClr val="000000"/>
                          </a:solidFill>
                          <a:effectLst/>
                          <a:latin typeface="Calibri"/>
                        </a:rPr>
                        <a:t>57</a:t>
                      </a:r>
                    </a:p>
                  </a:txBody>
                  <a:tcPr marL="12700" marR="12700" marT="12700" marB="0" anchor="b"/>
                </a:tc>
              </a:tr>
              <a:tr h="408055">
                <a:tc>
                  <a:txBody>
                    <a:bodyPr/>
                    <a:lstStyle/>
                    <a:p>
                      <a:pPr algn="l" fontAlgn="b"/>
                      <a:r>
                        <a:rPr lang="en-US" sz="1200" b="0" i="0" u="none" strike="noStrike" dirty="0">
                          <a:solidFill>
                            <a:srgbClr val="000000"/>
                          </a:solidFill>
                          <a:effectLst/>
                          <a:latin typeface="Calibri"/>
                        </a:rPr>
                        <a:t>S11</a:t>
                      </a:r>
                    </a:p>
                  </a:txBody>
                  <a:tcPr marL="12700" marR="12700" marT="12700" marB="0" anchor="b"/>
                </a:tc>
                <a:tc>
                  <a:txBody>
                    <a:bodyPr/>
                    <a:lstStyle/>
                    <a:p>
                      <a:pPr algn="l" fontAlgn="b"/>
                      <a:r>
                        <a:rPr lang="en-US" sz="1200" b="0" i="0" u="none" strike="noStrike" dirty="0">
                          <a:solidFill>
                            <a:srgbClr val="000000"/>
                          </a:solidFill>
                          <a:effectLst/>
                          <a:latin typeface="Calibri"/>
                        </a:rPr>
                        <a:t>SPN 201</a:t>
                      </a:r>
                    </a:p>
                  </a:txBody>
                  <a:tcPr marL="12700" marR="12700" marT="12700" marB="0" anchor="b"/>
                </a:tc>
                <a:tc>
                  <a:txBody>
                    <a:bodyPr/>
                    <a:lstStyle/>
                    <a:p>
                      <a:pPr algn="l" fontAlgn="b"/>
                      <a:r>
                        <a:rPr lang="en-US" sz="1200" b="0" i="0" u="none" strike="noStrike">
                          <a:solidFill>
                            <a:srgbClr val="000000"/>
                          </a:solidFill>
                          <a:effectLst/>
                          <a:latin typeface="Calibri"/>
                        </a:rPr>
                        <a:t>30h 03m</a:t>
                      </a:r>
                    </a:p>
                  </a:txBody>
                  <a:tcPr marL="12700" marR="12700" marT="12700" marB="0" anchor="b"/>
                </a:tc>
                <a:tc>
                  <a:txBody>
                    <a:bodyPr/>
                    <a:lstStyle/>
                    <a:p>
                      <a:pPr algn="l" fontAlgn="b"/>
                      <a:r>
                        <a:rPr lang="en-US" sz="1200" b="0" i="0" u="none" strike="noStrike">
                          <a:solidFill>
                            <a:srgbClr val="000000"/>
                          </a:solidFill>
                          <a:effectLst/>
                          <a:latin typeface="Calibri"/>
                        </a:rPr>
                        <a:t>6h 01m</a:t>
                      </a:r>
                    </a:p>
                  </a:txBody>
                  <a:tcPr marL="12700" marR="12700" marT="12700" marB="0" anchor="b"/>
                </a:tc>
                <a:tc>
                  <a:txBody>
                    <a:bodyPr/>
                    <a:lstStyle/>
                    <a:p>
                      <a:pPr algn="r" fontAlgn="b"/>
                      <a:r>
                        <a:rPr lang="en-US" sz="1200" b="0" i="0" u="none" strike="noStrike" dirty="0">
                          <a:solidFill>
                            <a:srgbClr val="000000"/>
                          </a:solidFill>
                          <a:effectLst/>
                          <a:latin typeface="Calibri"/>
                        </a:rPr>
                        <a:t>26</a:t>
                      </a:r>
                    </a:p>
                  </a:txBody>
                  <a:tcPr marL="12700" marR="12700" marT="12700" marB="0" anchor="b"/>
                </a:tc>
                <a:tc>
                  <a:txBody>
                    <a:bodyPr/>
                    <a:lstStyle/>
                    <a:p>
                      <a:pPr algn="ctr" fontAlgn="b"/>
                      <a:r>
                        <a:rPr lang="en-US" sz="1200" b="0" i="0" u="none" strike="noStrike" dirty="0">
                          <a:solidFill>
                            <a:srgbClr val="000000"/>
                          </a:solidFill>
                          <a:effectLst/>
                          <a:latin typeface="Calibri"/>
                        </a:rPr>
                        <a:t>94%</a:t>
                      </a:r>
                    </a:p>
                  </a:txBody>
                  <a:tcPr marL="12700" marR="12700" marT="12700" marB="0" anchor="b"/>
                </a:tc>
                <a:tc>
                  <a:txBody>
                    <a:bodyPr/>
                    <a:lstStyle/>
                    <a:p>
                      <a:pPr algn="r" fontAlgn="b"/>
                      <a:r>
                        <a:rPr lang="en-US" sz="1200" b="0" i="0" u="none" strike="noStrike" dirty="0">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9.7</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dirty="0">
                          <a:solidFill>
                            <a:srgbClr val="000000"/>
                          </a:solidFill>
                          <a:effectLst/>
                          <a:latin typeface="Calibri"/>
                        </a:rPr>
                        <a:t>604</a:t>
                      </a:r>
                    </a:p>
                  </a:txBody>
                  <a:tcPr marL="12700" marR="12700" marT="12700" marB="0" anchor="b"/>
                </a:tc>
                <a:tc>
                  <a:txBody>
                    <a:bodyPr/>
                    <a:lstStyle/>
                    <a:p>
                      <a:pPr algn="ctr" fontAlgn="b"/>
                      <a:r>
                        <a:rPr lang="en-US" sz="1200" b="0" i="0" u="none" strike="noStrike" dirty="0">
                          <a:solidFill>
                            <a:srgbClr val="000000"/>
                          </a:solidFill>
                          <a:effectLst/>
                          <a:latin typeface="Calibri"/>
                        </a:rPr>
                        <a:t>5</a:t>
                      </a:r>
                    </a:p>
                  </a:txBody>
                  <a:tcPr marL="12700" marR="12700" marT="12700" marB="0" anchor="b"/>
                </a:tc>
                <a:tc>
                  <a:txBody>
                    <a:bodyPr/>
                    <a:lstStyle/>
                    <a:p>
                      <a:pPr algn="ctr" fontAlgn="b"/>
                      <a:r>
                        <a:rPr lang="en-US" sz="1200" b="0" i="0" u="none" strike="noStrike" dirty="0">
                          <a:solidFill>
                            <a:srgbClr val="000000"/>
                          </a:solidFill>
                          <a:effectLst/>
                          <a:latin typeface="Calibri"/>
                        </a:rPr>
                        <a:t>604</a:t>
                      </a:r>
                    </a:p>
                  </a:txBody>
                  <a:tcPr marL="12700" marR="12700" marT="12700" marB="0" anchor="b"/>
                </a:tc>
                <a:tc>
                  <a:txBody>
                    <a:bodyPr/>
                    <a:lstStyle/>
                    <a:p>
                      <a:pPr algn="ctr" fontAlgn="b"/>
                      <a:r>
                        <a:rPr lang="en-US" sz="1200" b="0" i="0" u="none" strike="noStrike">
                          <a:solidFill>
                            <a:srgbClr val="000000"/>
                          </a:solidFill>
                          <a:effectLst/>
                          <a:latin typeface="Calibri"/>
                        </a:rPr>
                        <a:t>5</a:t>
                      </a:r>
                    </a:p>
                  </a:txBody>
                  <a:tcPr marL="12700" marR="12700" marT="12700" marB="0" anchor="b"/>
                </a:tc>
                <a:tc>
                  <a:txBody>
                    <a:bodyPr/>
                    <a:lstStyle/>
                    <a:p>
                      <a:pPr algn="ctr" fontAlgn="b"/>
                      <a:r>
                        <a:rPr lang="en-US" sz="1200" b="0" i="0" u="none" strike="noStrike" dirty="0">
                          <a:solidFill>
                            <a:srgbClr val="000000"/>
                          </a:solidFill>
                          <a:effectLst/>
                          <a:latin typeface="Calibri"/>
                        </a:rPr>
                        <a:t>1.3</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dirty="0">
                          <a:solidFill>
                            <a:srgbClr val="000000"/>
                          </a:solidFill>
                          <a:effectLst/>
                          <a:latin typeface="Calibri"/>
                        </a:rPr>
                        <a:t>96</a:t>
                      </a:r>
                    </a:p>
                  </a:txBody>
                  <a:tcPr marL="12700" marR="12700" marT="12700" marB="0" anchor="b"/>
                </a:tc>
              </a:tr>
              <a:tr h="255548">
                <a:tc>
                  <a:txBody>
                    <a:bodyPr/>
                    <a:lstStyle/>
                    <a:p>
                      <a:pPr algn="l" fontAlgn="b"/>
                      <a:r>
                        <a:rPr lang="en-US" sz="1200" b="0" i="0" u="none" strike="noStrike">
                          <a:solidFill>
                            <a:srgbClr val="000000"/>
                          </a:solidFill>
                          <a:effectLst/>
                          <a:latin typeface="Calibri"/>
                        </a:rPr>
                        <a:t>S12</a:t>
                      </a:r>
                    </a:p>
                  </a:txBody>
                  <a:tcPr marL="12700" marR="12700" marT="12700" marB="0" anchor="b"/>
                </a:tc>
                <a:tc>
                  <a:txBody>
                    <a:bodyPr/>
                    <a:lstStyle/>
                    <a:p>
                      <a:pPr algn="l" fontAlgn="b"/>
                      <a:r>
                        <a:rPr lang="en-US" sz="1200" b="0" i="0" u="none" strike="noStrike">
                          <a:solidFill>
                            <a:srgbClr val="000000"/>
                          </a:solidFill>
                          <a:effectLst/>
                          <a:latin typeface="Calibri"/>
                        </a:rPr>
                        <a:t>FRN 102</a:t>
                      </a:r>
                    </a:p>
                  </a:txBody>
                  <a:tcPr marL="12700" marR="12700" marT="12700" marB="0" anchor="b"/>
                </a:tc>
                <a:tc>
                  <a:txBody>
                    <a:bodyPr/>
                    <a:lstStyle/>
                    <a:p>
                      <a:pPr algn="l" fontAlgn="b"/>
                      <a:r>
                        <a:rPr lang="en-US" sz="1200" b="0" i="0" u="none" strike="noStrike">
                          <a:solidFill>
                            <a:srgbClr val="000000"/>
                          </a:solidFill>
                          <a:effectLst/>
                          <a:latin typeface="Calibri"/>
                        </a:rPr>
                        <a:t>37h 40m</a:t>
                      </a:r>
                    </a:p>
                  </a:txBody>
                  <a:tcPr marL="12700" marR="12700" marT="12700" marB="0" anchor="b"/>
                </a:tc>
                <a:tc>
                  <a:txBody>
                    <a:bodyPr/>
                    <a:lstStyle/>
                    <a:p>
                      <a:pPr algn="l" fontAlgn="b"/>
                      <a:r>
                        <a:rPr lang="en-US" sz="1200" b="0" i="0" u="none" strike="noStrike">
                          <a:solidFill>
                            <a:srgbClr val="000000"/>
                          </a:solidFill>
                          <a:effectLst/>
                          <a:latin typeface="Calibri"/>
                        </a:rPr>
                        <a:t>6h 17m</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85%</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3.4</a:t>
                      </a:r>
                    </a:p>
                  </a:txBody>
                  <a:tcPr marL="12700" marR="12700" marT="12700" marB="0" anchor="b"/>
                </a:tc>
                <a:tc>
                  <a:txBody>
                    <a:bodyPr/>
                    <a:lstStyle/>
                    <a:p>
                      <a:pPr algn="ctr" fontAlgn="b"/>
                      <a:r>
                        <a:rPr lang="en-US" sz="1200" b="0" i="0" u="none" strike="noStrike">
                          <a:solidFill>
                            <a:srgbClr val="000000"/>
                          </a:solidFill>
                          <a:effectLst/>
                          <a:latin typeface="Calibri"/>
                        </a:rPr>
                        <a:t>15</a:t>
                      </a:r>
                    </a:p>
                  </a:txBody>
                  <a:tcPr marL="12700" marR="12700" marT="12700" marB="0" anchor="b"/>
                </a:tc>
                <a:tc>
                  <a:txBody>
                    <a:bodyPr/>
                    <a:lstStyle/>
                    <a:p>
                      <a:pPr algn="ctr" fontAlgn="b"/>
                      <a:r>
                        <a:rPr lang="en-US" sz="1200" b="0" i="0" u="none" strike="noStrike">
                          <a:solidFill>
                            <a:srgbClr val="000000"/>
                          </a:solidFill>
                          <a:effectLst/>
                          <a:latin typeface="Calibri"/>
                        </a:rPr>
                        <a:t>284</a:t>
                      </a:r>
                    </a:p>
                  </a:txBody>
                  <a:tcPr marL="12700" marR="12700" marT="12700" marB="0" anchor="b"/>
                </a:tc>
                <a:tc>
                  <a:txBody>
                    <a:bodyPr/>
                    <a:lstStyle/>
                    <a:p>
                      <a:pPr algn="ctr" fontAlgn="b"/>
                      <a:r>
                        <a:rPr lang="en-US" sz="1200" b="0" i="0" u="none" strike="noStrike" dirty="0">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352</a:t>
                      </a:r>
                    </a:p>
                  </a:txBody>
                  <a:tcPr marL="12700" marR="12700" marT="12700" marB="0" anchor="b"/>
                </a:tc>
                <a:tc>
                  <a:txBody>
                    <a:bodyPr/>
                    <a:lstStyle/>
                    <a:p>
                      <a:pPr algn="ctr" fontAlgn="b"/>
                      <a:r>
                        <a:rPr lang="en-US" sz="1200" b="0" i="0" u="none" strike="noStrike" dirty="0">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0.5</a:t>
                      </a:r>
                    </a:p>
                  </a:txBody>
                  <a:tcPr marL="12700" marR="12700" marT="12700" marB="0" anchor="b"/>
                </a:tc>
                <a:tc>
                  <a:txBody>
                    <a:bodyPr/>
                    <a:lstStyle/>
                    <a:p>
                      <a:pPr algn="ctr" fontAlgn="b"/>
                      <a:r>
                        <a:rPr lang="en-US" sz="1200" b="0" i="0" u="none" strike="noStrike">
                          <a:solidFill>
                            <a:srgbClr val="000000"/>
                          </a:solidFill>
                          <a:effectLst/>
                          <a:latin typeface="Calibri"/>
                        </a:rPr>
                        <a:t>8</a:t>
                      </a:r>
                    </a:p>
                  </a:txBody>
                  <a:tcPr marL="12700" marR="12700" marT="12700" marB="0" anchor="b"/>
                </a:tc>
                <a:tc>
                  <a:txBody>
                    <a:bodyPr/>
                    <a:lstStyle/>
                    <a:p>
                      <a:pPr algn="ctr" fontAlgn="b"/>
                      <a:r>
                        <a:rPr lang="en-US" sz="1200" b="0" i="0" u="none" strike="noStrike">
                          <a:solidFill>
                            <a:srgbClr val="000000"/>
                          </a:solidFill>
                          <a:effectLst/>
                          <a:latin typeface="Calibri"/>
                        </a:rPr>
                        <a:t>91</a:t>
                      </a:r>
                    </a:p>
                  </a:txBody>
                  <a:tcPr marL="12700" marR="12700" marT="12700" marB="0" anchor="b"/>
                </a:tc>
              </a:tr>
              <a:tr h="255548">
                <a:tc>
                  <a:txBody>
                    <a:bodyPr/>
                    <a:lstStyle/>
                    <a:p>
                      <a:pPr algn="l" fontAlgn="b"/>
                      <a:r>
                        <a:rPr lang="en-US" sz="1200" b="0" i="0" u="none" strike="noStrike">
                          <a:solidFill>
                            <a:srgbClr val="000000"/>
                          </a:solidFill>
                          <a:effectLst/>
                          <a:latin typeface="Calibri"/>
                        </a:rPr>
                        <a:t>S13</a:t>
                      </a:r>
                    </a:p>
                  </a:txBody>
                  <a:tcPr marL="12700" marR="12700" marT="12700" marB="0" anchor="b"/>
                </a:tc>
                <a:tc>
                  <a:txBody>
                    <a:bodyPr/>
                    <a:lstStyle/>
                    <a:p>
                      <a:pPr algn="l" fontAlgn="b"/>
                      <a:r>
                        <a:rPr lang="en-US" sz="1200" b="0" i="0" u="none" strike="noStrike">
                          <a:solidFill>
                            <a:srgbClr val="000000"/>
                          </a:solidFill>
                          <a:effectLst/>
                          <a:latin typeface="Calibri"/>
                        </a:rPr>
                        <a:t>SPN 201</a:t>
                      </a:r>
                    </a:p>
                  </a:txBody>
                  <a:tcPr marL="12700" marR="12700" marT="12700" marB="0" anchor="b"/>
                </a:tc>
                <a:tc>
                  <a:txBody>
                    <a:bodyPr/>
                    <a:lstStyle/>
                    <a:p>
                      <a:pPr algn="l" fontAlgn="b"/>
                      <a:r>
                        <a:rPr lang="en-US" sz="1200" b="0" i="0" u="none" strike="noStrike">
                          <a:solidFill>
                            <a:srgbClr val="000000"/>
                          </a:solidFill>
                          <a:effectLst/>
                          <a:latin typeface="Calibri"/>
                        </a:rPr>
                        <a:t>1h 29m</a:t>
                      </a:r>
                    </a:p>
                  </a:txBody>
                  <a:tcPr marL="12700" marR="12700" marT="12700" marB="0" anchor="b"/>
                </a:tc>
                <a:tc>
                  <a:txBody>
                    <a:bodyPr/>
                    <a:lstStyle/>
                    <a:p>
                      <a:pPr algn="l" fontAlgn="b"/>
                      <a:r>
                        <a:rPr lang="en-US" sz="1200" b="0" i="0" u="none" strike="noStrike">
                          <a:solidFill>
                            <a:srgbClr val="000000"/>
                          </a:solidFill>
                          <a:effectLst/>
                          <a:latin typeface="Calibri"/>
                        </a:rPr>
                        <a:t>15m</a:t>
                      </a:r>
                    </a:p>
                  </a:txBody>
                  <a:tcPr marL="12700" marR="12700" marT="12700" marB="0" anchor="b"/>
                </a:tc>
                <a:tc>
                  <a:txBody>
                    <a:bodyPr/>
                    <a:lstStyle/>
                    <a:p>
                      <a:pPr algn="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100%</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dirty="0">
                          <a:solidFill>
                            <a:srgbClr val="000000"/>
                          </a:solidFill>
                          <a:effectLst/>
                          <a:latin typeface="Calibri"/>
                        </a:rPr>
                        <a:t>0</a:t>
                      </a:r>
                    </a:p>
                  </a:txBody>
                  <a:tcPr marL="12700" marR="12700" marT="12700" marB="0" anchor="b"/>
                </a:tc>
                <a:tc>
                  <a:txBody>
                    <a:bodyPr/>
                    <a:lstStyle/>
                    <a:p>
                      <a:pPr algn="ctr" fontAlgn="b"/>
                      <a:r>
                        <a:rPr lang="en-US" sz="1200" b="0" i="0" u="none" strike="noStrike">
                          <a:solidFill>
                            <a:srgbClr val="000000"/>
                          </a:solidFill>
                          <a:effectLst/>
                          <a:latin typeface="Calibri"/>
                        </a:rPr>
                        <a:t>30</a:t>
                      </a:r>
                    </a:p>
                  </a:txBody>
                  <a:tcPr marL="12700" marR="12700" marT="12700" marB="0" anchor="b"/>
                </a:tc>
              </a:tr>
              <a:tr h="473901">
                <a:tc>
                  <a:txBody>
                    <a:bodyPr/>
                    <a:lstStyle/>
                    <a:p>
                      <a:pPr algn="l" fontAlgn="b"/>
                      <a:r>
                        <a:rPr lang="en-US" sz="1200" b="0" i="0" u="none" strike="noStrike">
                          <a:solidFill>
                            <a:srgbClr val="000000"/>
                          </a:solidFill>
                          <a:effectLst/>
                          <a:latin typeface="Calibri"/>
                        </a:rPr>
                        <a:t>S14</a:t>
                      </a:r>
                    </a:p>
                  </a:txBody>
                  <a:tcPr marL="12700" marR="12700" marT="12700" marB="0" anchor="b"/>
                </a:tc>
                <a:tc>
                  <a:txBody>
                    <a:bodyPr/>
                    <a:lstStyle/>
                    <a:p>
                      <a:pPr algn="l" fontAlgn="b"/>
                      <a:r>
                        <a:rPr lang="en-US" sz="1200" b="0" i="0" u="none" strike="noStrike">
                          <a:solidFill>
                            <a:srgbClr val="000000"/>
                          </a:solidFill>
                          <a:effectLst/>
                          <a:latin typeface="Calibri"/>
                        </a:rPr>
                        <a:t>SPN 102</a:t>
                      </a:r>
                    </a:p>
                  </a:txBody>
                  <a:tcPr marL="12700" marR="12700" marT="12700" marB="0" anchor="b"/>
                </a:tc>
                <a:tc>
                  <a:txBody>
                    <a:bodyPr/>
                    <a:lstStyle/>
                    <a:p>
                      <a:pPr algn="l" fontAlgn="b"/>
                      <a:r>
                        <a:rPr lang="en-US" sz="1200" b="0" i="0" u="none" strike="noStrike">
                          <a:solidFill>
                            <a:srgbClr val="000000"/>
                          </a:solidFill>
                          <a:effectLst/>
                          <a:latin typeface="Calibri"/>
                        </a:rPr>
                        <a:t>30h 03m</a:t>
                      </a:r>
                    </a:p>
                  </a:txBody>
                  <a:tcPr marL="12700" marR="12700" marT="12700" marB="0" anchor="b"/>
                </a:tc>
                <a:tc>
                  <a:txBody>
                    <a:bodyPr/>
                    <a:lstStyle/>
                    <a:p>
                      <a:pPr algn="l" fontAlgn="b"/>
                      <a:r>
                        <a:rPr lang="en-US" sz="1200" b="0" i="0" u="none" strike="noStrike">
                          <a:solidFill>
                            <a:srgbClr val="000000"/>
                          </a:solidFill>
                          <a:effectLst/>
                          <a:latin typeface="Calibri"/>
                        </a:rPr>
                        <a:t>5h 01m</a:t>
                      </a:r>
                    </a:p>
                  </a:txBody>
                  <a:tcPr marL="12700" marR="12700" marT="12700" marB="0" anchor="b"/>
                </a:tc>
                <a:tc>
                  <a:txBody>
                    <a:bodyPr/>
                    <a:lstStyle/>
                    <a:p>
                      <a:pPr algn="r" fontAlgn="b"/>
                      <a:r>
                        <a:rPr lang="en-US" sz="1200" b="0" i="0" u="none" strike="noStrike">
                          <a:solidFill>
                            <a:srgbClr val="000000"/>
                          </a:solidFill>
                          <a:effectLst/>
                          <a:latin typeface="Calibri"/>
                        </a:rPr>
                        <a:t>24</a:t>
                      </a:r>
                    </a:p>
                  </a:txBody>
                  <a:tcPr marL="12700" marR="12700" marT="12700" marB="0" anchor="b"/>
                </a:tc>
                <a:tc>
                  <a:txBody>
                    <a:bodyPr/>
                    <a:lstStyle/>
                    <a:p>
                      <a:pPr algn="ctr" fontAlgn="b"/>
                      <a:r>
                        <a:rPr lang="en-US" sz="1200" b="0" i="0" u="none" strike="noStrike" dirty="0">
                          <a:solidFill>
                            <a:srgbClr val="000000"/>
                          </a:solidFill>
                          <a:effectLst/>
                          <a:latin typeface="Calibri"/>
                        </a:rPr>
                        <a:t>95%</a:t>
                      </a:r>
                    </a:p>
                  </a:txBody>
                  <a:tcPr marL="12700" marR="12700" marT="12700" marB="0" anchor="b"/>
                </a:tc>
                <a:tc>
                  <a:txBody>
                    <a:bodyPr/>
                    <a:lstStyle/>
                    <a:p>
                      <a:pPr algn="r" fontAlgn="b"/>
                      <a:r>
                        <a:rPr lang="en-US" sz="1200" b="0" i="0" u="none" strike="noStrike">
                          <a:solidFill>
                            <a:srgbClr val="000000"/>
                          </a:solidFill>
                          <a:effectLst/>
                          <a:latin typeface="Calibri"/>
                        </a:rPr>
                        <a:t>30</a:t>
                      </a:r>
                    </a:p>
                  </a:txBody>
                  <a:tcPr marL="12700" marR="12700" marT="12700" marB="0" anchor="b"/>
                </a:tc>
                <a:tc>
                  <a:txBody>
                    <a:bodyPr/>
                    <a:lstStyle/>
                    <a:p>
                      <a:pPr algn="ctr" fontAlgn="b"/>
                      <a:r>
                        <a:rPr lang="en-US" sz="1200" b="0" i="0" u="none" strike="noStrike" dirty="0">
                          <a:solidFill>
                            <a:srgbClr val="000000"/>
                          </a:solidFill>
                          <a:effectLst/>
                          <a:latin typeface="Calibri"/>
                        </a:rPr>
                        <a:t>2</a:t>
                      </a:r>
                    </a:p>
                  </a:txBody>
                  <a:tcPr marL="12700" marR="12700" marT="12700" marB="0" anchor="b"/>
                </a:tc>
                <a:tc>
                  <a:txBody>
                    <a:bodyPr/>
                    <a:lstStyle/>
                    <a:p>
                      <a:pPr algn="ctr" fontAlgn="b"/>
                      <a:r>
                        <a:rPr lang="en-US" sz="1200" b="0" i="0" u="none" strike="noStrike" dirty="0">
                          <a:solidFill>
                            <a:srgbClr val="000000"/>
                          </a:solidFill>
                          <a:effectLst/>
                          <a:latin typeface="Calibri"/>
                        </a:rPr>
                        <a:t>15</a:t>
                      </a:r>
                    </a:p>
                  </a:txBody>
                  <a:tcPr marL="12700" marR="12700" marT="12700" marB="0" anchor="b"/>
                </a:tc>
                <a:tc>
                  <a:txBody>
                    <a:bodyPr/>
                    <a:lstStyle/>
                    <a:p>
                      <a:pPr algn="ctr" fontAlgn="b"/>
                      <a:r>
                        <a:rPr lang="en-US" sz="1200" b="0" i="0" u="none" strike="noStrike" dirty="0">
                          <a:solidFill>
                            <a:srgbClr val="000000"/>
                          </a:solidFill>
                          <a:effectLst/>
                          <a:latin typeface="Calibri"/>
                        </a:rPr>
                        <a:t>280</a:t>
                      </a:r>
                    </a:p>
                  </a:txBody>
                  <a:tcPr marL="12700" marR="12700" marT="12700" marB="0" anchor="b"/>
                </a:tc>
                <a:tc>
                  <a:txBody>
                    <a:bodyPr/>
                    <a:lstStyle/>
                    <a:p>
                      <a:pPr algn="ctr" fontAlgn="b"/>
                      <a:r>
                        <a:rPr lang="en-US" sz="1200" b="0" i="0" u="none" strike="noStrike" dirty="0">
                          <a:solidFill>
                            <a:srgbClr val="000000"/>
                          </a:solidFill>
                          <a:effectLst/>
                          <a:latin typeface="Calibri"/>
                        </a:rPr>
                        <a:t>4</a:t>
                      </a:r>
                    </a:p>
                  </a:txBody>
                  <a:tcPr marL="12700" marR="12700" marT="12700" marB="0" anchor="b"/>
                </a:tc>
                <a:tc>
                  <a:txBody>
                    <a:bodyPr/>
                    <a:lstStyle/>
                    <a:p>
                      <a:pPr algn="ctr" fontAlgn="b"/>
                      <a:r>
                        <a:rPr lang="en-US" sz="1200" b="0" i="0" u="none" strike="noStrike" dirty="0">
                          <a:solidFill>
                            <a:srgbClr val="000000"/>
                          </a:solidFill>
                          <a:effectLst/>
                          <a:latin typeface="Calibri"/>
                        </a:rPr>
                        <a:t>284</a:t>
                      </a:r>
                    </a:p>
                  </a:txBody>
                  <a:tcPr marL="12700" marR="12700" marT="12700" marB="0" anchor="b"/>
                </a:tc>
                <a:tc>
                  <a:txBody>
                    <a:bodyPr/>
                    <a:lstStyle/>
                    <a:p>
                      <a:pPr algn="ctr" fontAlgn="b"/>
                      <a:r>
                        <a:rPr lang="en-US" sz="1200" b="0" i="0" u="none" strike="noStrike">
                          <a:solidFill>
                            <a:srgbClr val="000000"/>
                          </a:solidFill>
                          <a:effectLst/>
                          <a:latin typeface="Calibri"/>
                        </a:rPr>
                        <a:t>4</a:t>
                      </a:r>
                    </a:p>
                  </a:txBody>
                  <a:tcPr marL="12700" marR="12700" marT="12700" marB="0" anchor="b"/>
                </a:tc>
                <a:tc>
                  <a:txBody>
                    <a:bodyPr/>
                    <a:lstStyle/>
                    <a:p>
                      <a:pPr algn="ctr" fontAlgn="b"/>
                      <a:r>
                        <a:rPr lang="en-US" sz="1200" b="0" i="0" u="none" strike="noStrike">
                          <a:solidFill>
                            <a:srgbClr val="000000"/>
                          </a:solidFill>
                          <a:effectLst/>
                          <a:latin typeface="Calibri"/>
                        </a:rPr>
                        <a:t>0.4</a:t>
                      </a:r>
                    </a:p>
                  </a:txBody>
                  <a:tcPr marL="12700" marR="12700" marT="12700" marB="0" anchor="b"/>
                </a:tc>
                <a:tc>
                  <a:txBody>
                    <a:bodyPr/>
                    <a:lstStyle/>
                    <a:p>
                      <a:pPr algn="ctr" fontAlgn="b"/>
                      <a:r>
                        <a:rPr lang="en-US" sz="1200" b="0" i="0" u="none" strike="noStrike" dirty="0">
                          <a:solidFill>
                            <a:srgbClr val="000000"/>
                          </a:solidFill>
                          <a:effectLst/>
                          <a:latin typeface="Calibri"/>
                        </a:rPr>
                        <a:t>6</a:t>
                      </a:r>
                    </a:p>
                  </a:txBody>
                  <a:tcPr marL="12700" marR="12700" marT="12700" marB="0" anchor="b"/>
                </a:tc>
                <a:tc>
                  <a:txBody>
                    <a:bodyPr/>
                    <a:lstStyle/>
                    <a:p>
                      <a:pPr algn="ctr" fontAlgn="b"/>
                      <a:r>
                        <a:rPr lang="en-US" sz="1200" b="0" i="0" u="none" strike="noStrike" dirty="0">
                          <a:solidFill>
                            <a:srgbClr val="000000"/>
                          </a:solidFill>
                          <a:effectLst/>
                          <a:latin typeface="Calibri"/>
                        </a:rPr>
                        <a:t>83</a:t>
                      </a:r>
                    </a:p>
                  </a:txBody>
                  <a:tcPr marL="12700" marR="12700" marT="12700" marB="0" anchor="b"/>
                </a:tc>
              </a:tr>
            </a:tbl>
          </a:graphicData>
        </a:graphic>
      </p:graphicFrame>
    </p:spTree>
    <p:extLst>
      <p:ext uri="{BB962C8B-B14F-4D97-AF65-F5344CB8AC3E}">
        <p14:creationId xmlns:p14="http://schemas.microsoft.com/office/powerpoint/2010/main" val="4741676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5897361"/>
              </p:ext>
            </p:extLst>
          </p:nvPr>
        </p:nvGraphicFramePr>
        <p:xfrm>
          <a:off x="87160" y="2"/>
          <a:ext cx="8940108" cy="6857997"/>
        </p:xfrm>
        <a:graphic>
          <a:graphicData uri="http://schemas.openxmlformats.org/drawingml/2006/table">
            <a:tbl>
              <a:tblPr firstRow="1" bandRow="1">
                <a:tableStyleId>{5C22544A-7EE6-4342-B048-85BDC9FD1C3A}</a:tableStyleId>
              </a:tblPr>
              <a:tblGrid>
                <a:gridCol w="610119"/>
                <a:gridCol w="1018893"/>
                <a:gridCol w="1172554"/>
                <a:gridCol w="1108175"/>
                <a:gridCol w="1257592"/>
                <a:gridCol w="1332300"/>
                <a:gridCol w="1120626"/>
                <a:gridCol w="1319849"/>
              </a:tblGrid>
              <a:tr h="607200">
                <a:tc>
                  <a:txBody>
                    <a:bodyPr/>
                    <a:lstStyle/>
                    <a:p>
                      <a:pPr algn="l" fontAlgn="b"/>
                      <a:r>
                        <a:rPr lang="en-US" sz="1200" b="0" i="0" u="none" strike="noStrike" dirty="0">
                          <a:solidFill>
                            <a:srgbClr val="000000"/>
                          </a:solidFill>
                          <a:effectLst/>
                          <a:latin typeface="Calibri"/>
                        </a:rPr>
                        <a:t>Student</a:t>
                      </a:r>
                    </a:p>
                  </a:txBody>
                  <a:tcPr marL="12700" marR="12700" marT="12700" marB="0" anchor="b"/>
                </a:tc>
                <a:tc>
                  <a:txBody>
                    <a:bodyPr/>
                    <a:lstStyle/>
                    <a:p>
                      <a:pPr algn="ctr" fontAlgn="b"/>
                      <a:r>
                        <a:rPr lang="en-US" sz="1200" b="0" i="0" u="none" strike="noStrike" dirty="0">
                          <a:solidFill>
                            <a:srgbClr val="000000"/>
                          </a:solidFill>
                          <a:effectLst/>
                          <a:latin typeface="Calibri"/>
                        </a:rPr>
                        <a:t>Diagnostic</a:t>
                      </a:r>
                    </a:p>
                  </a:txBody>
                  <a:tcPr marL="12700" marR="12700" marT="12700" marB="0" anchor="b"/>
                </a:tc>
                <a:tc>
                  <a:txBody>
                    <a:bodyPr/>
                    <a:lstStyle/>
                    <a:p>
                      <a:pPr algn="l" fontAlgn="b"/>
                      <a:r>
                        <a:rPr lang="en-US" sz="1200" b="0" i="0" u="none" strike="noStrike" dirty="0" smtClean="0">
                          <a:solidFill>
                            <a:srgbClr val="000000"/>
                          </a:solidFill>
                          <a:effectLst/>
                          <a:latin typeface="Calibri"/>
                        </a:rPr>
                        <a:t>Placement</a:t>
                      </a:r>
                      <a:endParaRPr lang="en-US" sz="1200" b="0" i="0" u="none" strike="noStrike" dirty="0">
                        <a:solidFill>
                          <a:srgbClr val="000000"/>
                        </a:solidFill>
                        <a:effectLst/>
                        <a:latin typeface="Calibri"/>
                      </a:endParaRPr>
                    </a:p>
                  </a:txBody>
                  <a:tcPr marL="12700" marR="12700" marT="12700" marB="0" anchor="b"/>
                </a:tc>
                <a:tc>
                  <a:txBody>
                    <a:bodyPr/>
                    <a:lstStyle/>
                    <a:p>
                      <a:pPr algn="l" fontAlgn="b"/>
                      <a:r>
                        <a:rPr lang="en-US" sz="1200" b="0" i="0" u="none" strike="noStrike" dirty="0" smtClean="0">
                          <a:solidFill>
                            <a:srgbClr val="000000"/>
                          </a:solidFill>
                          <a:effectLst/>
                          <a:latin typeface="Calibri"/>
                        </a:rPr>
                        <a:t>Chosen Level</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Time Worked Between AST and PRT</a:t>
                      </a:r>
                    </a:p>
                  </a:txBody>
                  <a:tcPr marL="12700" marR="12700" marT="12700" marB="0" anchor="b"/>
                </a:tc>
                <a:tc>
                  <a:txBody>
                    <a:bodyPr/>
                    <a:lstStyle/>
                    <a:p>
                      <a:pPr algn="ctr" fontAlgn="b"/>
                      <a:r>
                        <a:rPr lang="en-US" sz="1200" b="0" i="0" u="none" strike="noStrike" dirty="0">
                          <a:solidFill>
                            <a:srgbClr val="000000"/>
                          </a:solidFill>
                          <a:effectLst/>
                          <a:latin typeface="Calibri"/>
                        </a:rPr>
                        <a:t>PRT</a:t>
                      </a:r>
                    </a:p>
                  </a:txBody>
                  <a:tcPr marL="12700" marR="12700" marT="12700" marB="0" anchor="b"/>
                </a:tc>
                <a:tc>
                  <a:txBody>
                    <a:bodyPr/>
                    <a:lstStyle/>
                    <a:p>
                      <a:pPr algn="l" fontAlgn="b"/>
                      <a:r>
                        <a:rPr lang="en-US" sz="1200" b="0" i="0" u="none" strike="noStrike">
                          <a:solidFill>
                            <a:srgbClr val="000000"/>
                          </a:solidFill>
                          <a:effectLst/>
                          <a:latin typeface="Calibri"/>
                        </a:rPr>
                        <a:t>Benchmark 1</a:t>
                      </a:r>
                    </a:p>
                  </a:txBody>
                  <a:tcPr marL="12700" marR="12700" marT="12700" marB="0" anchor="b"/>
                </a:tc>
                <a:tc>
                  <a:txBody>
                    <a:bodyPr/>
                    <a:lstStyle/>
                    <a:p>
                      <a:pPr algn="l" fontAlgn="b"/>
                      <a:r>
                        <a:rPr lang="en-US" sz="1200" b="0" i="0" u="none" strike="noStrike">
                          <a:solidFill>
                            <a:srgbClr val="000000"/>
                          </a:solidFill>
                          <a:effectLst/>
                          <a:latin typeface="Calibri"/>
                        </a:rPr>
                        <a:t>Benchmark 2</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S1</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8.4/10</a:t>
                      </a:r>
                    </a:p>
                  </a:txBody>
                  <a:tcPr marL="12700" marR="12700" marT="12700" marB="0" anchor="b"/>
                </a:tc>
                <a:tc>
                  <a:txBody>
                    <a:bodyPr/>
                    <a:lstStyle/>
                    <a:p>
                      <a:pPr algn="l" fontAlgn="b"/>
                      <a:r>
                        <a:rPr lang="en-US" sz="1200" b="0" i="0" u="none" strike="noStrike">
                          <a:solidFill>
                            <a:srgbClr val="000000"/>
                          </a:solidFill>
                          <a:effectLst/>
                          <a:latin typeface="Calibri"/>
                        </a:rPr>
                        <a:t>Expert - C1</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ctr" fontAlgn="b"/>
                      <a:r>
                        <a:rPr lang="en-US" sz="1200" b="0" i="0" u="none" strike="noStrike" dirty="0">
                          <a:solidFill>
                            <a:srgbClr val="000000"/>
                          </a:solidFill>
                          <a:effectLst/>
                          <a:latin typeface="Calibri"/>
                        </a:rPr>
                        <a:t>29h 55m</a:t>
                      </a:r>
                    </a:p>
                  </a:txBody>
                  <a:tcPr marL="12700" marR="12700" marT="12700" marB="0" anchor="b"/>
                </a:tc>
                <a:tc>
                  <a:txBody>
                    <a:bodyPr/>
                    <a:lstStyle/>
                    <a:p>
                      <a:pPr algn="ctr" fontAlgn="b"/>
                      <a:r>
                        <a:rPr lang="en-US" sz="1200" b="0" i="0" u="none" strike="noStrike">
                          <a:solidFill>
                            <a:srgbClr val="000000"/>
                          </a:solidFill>
                          <a:effectLst/>
                          <a:latin typeface="Calibri"/>
                        </a:rPr>
                        <a:t>9.7/10</a:t>
                      </a:r>
                    </a:p>
                  </a:txBody>
                  <a:tcPr marL="12700" marR="12700" marT="12700" marB="0" anchor="b"/>
                </a:tc>
                <a:tc>
                  <a:txBody>
                    <a:bodyPr/>
                    <a:lstStyle/>
                    <a:p>
                      <a:pPr algn="l" fontAlgn="b"/>
                      <a:r>
                        <a:rPr lang="en-US" sz="1200" b="0" i="0" u="none" strike="noStrike">
                          <a:solidFill>
                            <a:srgbClr val="000000"/>
                          </a:solidFill>
                          <a:effectLst/>
                          <a:latin typeface="Calibri"/>
                        </a:rPr>
                        <a:t>604/800</a:t>
                      </a:r>
                    </a:p>
                  </a:txBody>
                  <a:tcPr marL="12700" marR="12700" marT="12700" marB="0" anchor="b"/>
                </a:tc>
                <a:tc>
                  <a:txBody>
                    <a:bodyPr/>
                    <a:lstStyle/>
                    <a:p>
                      <a:pPr algn="l" fontAlgn="b"/>
                      <a:r>
                        <a:rPr lang="en-US" sz="1200" b="0" i="0" u="none" strike="noStrike">
                          <a:solidFill>
                            <a:srgbClr val="000000"/>
                          </a:solidFill>
                          <a:effectLst/>
                          <a:latin typeface="Calibri"/>
                        </a:rPr>
                        <a:t>604/800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7.9/10</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ctr" fontAlgn="b"/>
                      <a:r>
                        <a:rPr lang="en-US" sz="1200" b="0" i="0" u="none" strike="noStrike" dirty="0">
                          <a:solidFill>
                            <a:srgbClr val="000000"/>
                          </a:solidFill>
                          <a:effectLst/>
                          <a:latin typeface="Calibri"/>
                        </a:rPr>
                        <a:t>—</a:t>
                      </a:r>
                    </a:p>
                  </a:txBody>
                  <a:tcPr marL="12700" marR="12700" marT="12700" marB="0" anchor="b"/>
                </a:tc>
                <a:tc>
                  <a:txBody>
                    <a:bodyPr/>
                    <a:lstStyle/>
                    <a:p>
                      <a:pPr algn="ctr" fontAlgn="b"/>
                      <a:r>
                        <a:rPr lang="en-US" sz="1200" b="0" i="0" u="none" strike="noStrike" dirty="0">
                          <a:solidFill>
                            <a:srgbClr val="000000"/>
                          </a:solidFill>
                          <a:effectLst/>
                          <a:latin typeface="Calibri"/>
                        </a:rPr>
                        <a:t>—</a:t>
                      </a:r>
                    </a:p>
                  </a:txBody>
                  <a:tcPr marL="12700" marR="12700" marT="12700" marB="0" anchor="b"/>
                </a:tc>
                <a:tc>
                  <a:txBody>
                    <a:bodyPr/>
                    <a:lstStyle/>
                    <a:p>
                      <a:pPr algn="l" fontAlgn="b"/>
                      <a:r>
                        <a:rPr lang="en-US" sz="1200" b="0" i="0" u="none" strike="noStrike" dirty="0">
                          <a:solidFill>
                            <a:srgbClr val="000000"/>
                          </a:solidFill>
                          <a:effectLst/>
                          <a:latin typeface="Calibri"/>
                        </a:rPr>
                        <a:t>—</a:t>
                      </a:r>
                    </a:p>
                  </a:txBody>
                  <a:tcPr marL="12700" marR="12700" marT="12700" marB="0" anchor="b"/>
                </a:tc>
                <a:tc>
                  <a:txBody>
                    <a:bodyPr/>
                    <a:lstStyle/>
                    <a:p>
                      <a:pPr algn="l" fontAlgn="b"/>
                      <a:r>
                        <a:rPr lang="en-US" sz="1200" b="0" i="0" u="none" strike="noStrike" dirty="0">
                          <a:solidFill>
                            <a:srgbClr val="000000"/>
                          </a:solidFill>
                          <a:effectLst/>
                          <a:latin typeface="Calibri"/>
                        </a:rPr>
                        <a:t>—</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S3</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7.7/10</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ctr" fontAlgn="b"/>
                      <a:r>
                        <a:rPr lang="en-US" sz="1200" b="0" i="0" u="none" strike="noStrike" dirty="0">
                          <a:solidFill>
                            <a:srgbClr val="000000"/>
                          </a:solidFill>
                          <a:effectLst/>
                          <a:latin typeface="Calibri"/>
                        </a:rPr>
                        <a:t>30h 07m</a:t>
                      </a:r>
                    </a:p>
                  </a:txBody>
                  <a:tcPr marL="12700" marR="12700" marT="12700" marB="0" anchor="b"/>
                </a:tc>
                <a:tc>
                  <a:txBody>
                    <a:bodyPr/>
                    <a:lstStyle/>
                    <a:p>
                      <a:pPr algn="ctr" fontAlgn="b"/>
                      <a:r>
                        <a:rPr lang="en-US" sz="1200" b="0" i="0" u="none" strike="noStrike" dirty="0">
                          <a:solidFill>
                            <a:srgbClr val="000000"/>
                          </a:solidFill>
                          <a:effectLst/>
                          <a:latin typeface="Calibri"/>
                        </a:rPr>
                        <a:t>9.3/10</a:t>
                      </a:r>
                    </a:p>
                  </a:txBody>
                  <a:tcPr marL="12700" marR="12700" marT="12700" marB="0" anchor="b"/>
                </a:tc>
                <a:tc>
                  <a:txBody>
                    <a:bodyPr/>
                    <a:lstStyle/>
                    <a:p>
                      <a:pPr algn="l" fontAlgn="b"/>
                      <a:r>
                        <a:rPr lang="en-US" sz="1200" b="0" i="0" u="none" strike="noStrike" dirty="0">
                          <a:solidFill>
                            <a:srgbClr val="000000"/>
                          </a:solidFill>
                          <a:effectLst/>
                          <a:latin typeface="Calibri"/>
                        </a:rPr>
                        <a:t>632/800</a:t>
                      </a:r>
                    </a:p>
                  </a:txBody>
                  <a:tcPr marL="12700" marR="12700" marT="12700" marB="0" anchor="b"/>
                </a:tc>
                <a:tc>
                  <a:txBody>
                    <a:bodyPr/>
                    <a:lstStyle/>
                    <a:p>
                      <a:pPr algn="l" fontAlgn="b"/>
                      <a:r>
                        <a:rPr lang="en-US" sz="1200" b="0" i="0" u="none" strike="noStrike">
                          <a:solidFill>
                            <a:srgbClr val="000000"/>
                          </a:solidFill>
                          <a:effectLst/>
                          <a:latin typeface="Calibri"/>
                        </a:rPr>
                        <a:t>612/800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S4</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smtClean="0">
                          <a:solidFill>
                            <a:srgbClr val="000000"/>
                          </a:solidFill>
                          <a:effectLst/>
                          <a:latin typeface="Calibri"/>
                        </a:rPr>
                        <a:t>6/10</a:t>
                      </a:r>
                      <a:endParaRPr lang="en-US" sz="1200" b="0" i="0" u="none" strike="noStrike" dirty="0">
                        <a:solidFill>
                          <a:srgbClr val="000000"/>
                        </a:solidFill>
                        <a:effectLst/>
                        <a:latin typeface="Calibri"/>
                      </a:endParaRPr>
                    </a:p>
                  </a:txBody>
                  <a:tcPr marL="12700" marR="12700" marT="12700" marB="0" anchor="b"/>
                </a:tc>
                <a:tc>
                  <a:txBody>
                    <a:bodyPr/>
                    <a:lstStyle/>
                    <a:p>
                      <a:pPr algn="l" fontAlgn="b"/>
                      <a:r>
                        <a:rPr lang="en-US" sz="1200" b="0" i="0" u="none" strike="noStrike">
                          <a:solidFill>
                            <a:srgbClr val="000000"/>
                          </a:solidFill>
                          <a:effectLst/>
                          <a:latin typeface="Calibri"/>
                        </a:rPr>
                        <a:t>Advanced - B2</a:t>
                      </a:r>
                    </a:p>
                  </a:txBody>
                  <a:tcPr marL="12700" marR="12700" marT="12700" marB="0" anchor="b"/>
                </a:tc>
                <a:tc>
                  <a:txBody>
                    <a:bodyPr/>
                    <a:lstStyle/>
                    <a:p>
                      <a:pPr algn="l" fontAlgn="b"/>
                      <a:r>
                        <a:rPr lang="en-US" sz="1200" b="0" i="0" u="none" strike="noStrike" dirty="0">
                          <a:solidFill>
                            <a:srgbClr val="000000"/>
                          </a:solidFill>
                          <a:effectLst/>
                          <a:latin typeface="Calibri"/>
                        </a:rPr>
                        <a:t>Advanced - B2</a:t>
                      </a:r>
                    </a:p>
                  </a:txBody>
                  <a:tcPr marL="12700" marR="12700" marT="12700" marB="0" anchor="b"/>
                </a:tc>
                <a:tc>
                  <a:txBody>
                    <a:bodyPr/>
                    <a:lstStyle/>
                    <a:p>
                      <a:pPr algn="ctr" fontAlgn="b"/>
                      <a:r>
                        <a:rPr lang="en-US" sz="1200" b="0" i="0" u="none" strike="noStrike">
                          <a:solidFill>
                            <a:srgbClr val="000000"/>
                          </a:solidFill>
                          <a:effectLst/>
                          <a:latin typeface="Calibri"/>
                        </a:rPr>
                        <a:t>32h 18m</a:t>
                      </a:r>
                    </a:p>
                  </a:txBody>
                  <a:tcPr marL="12700" marR="12700" marT="12700" marB="0" anchor="b"/>
                </a:tc>
                <a:tc>
                  <a:txBody>
                    <a:bodyPr/>
                    <a:lstStyle/>
                    <a:p>
                      <a:pPr algn="ctr" fontAlgn="b"/>
                      <a:r>
                        <a:rPr lang="en-US" sz="1200" b="0" i="0" u="none" strike="noStrike" dirty="0">
                          <a:solidFill>
                            <a:srgbClr val="000000"/>
                          </a:solidFill>
                          <a:effectLst/>
                          <a:latin typeface="Calibri"/>
                        </a:rPr>
                        <a:t>6.1/10</a:t>
                      </a:r>
                    </a:p>
                  </a:txBody>
                  <a:tcPr marL="12700" marR="12700" marT="12700" marB="0" anchor="b"/>
                </a:tc>
                <a:tc>
                  <a:txBody>
                    <a:bodyPr/>
                    <a:lstStyle/>
                    <a:p>
                      <a:pPr algn="l" fontAlgn="b"/>
                      <a:r>
                        <a:rPr lang="en-US" sz="1200" b="0" i="0" u="none" strike="noStrike">
                          <a:solidFill>
                            <a:srgbClr val="000000"/>
                          </a:solidFill>
                          <a:effectLst/>
                          <a:latin typeface="Calibri"/>
                        </a:rPr>
                        <a:t>464/800</a:t>
                      </a:r>
                    </a:p>
                  </a:txBody>
                  <a:tcPr marL="12700" marR="12700" marT="12700" marB="0" anchor="b"/>
                </a:tc>
                <a:tc>
                  <a:txBody>
                    <a:bodyPr/>
                    <a:lstStyle/>
                    <a:p>
                      <a:pPr algn="l" fontAlgn="b"/>
                      <a:r>
                        <a:rPr lang="en-US" sz="1200" b="0" i="0" u="none" strike="noStrike">
                          <a:solidFill>
                            <a:srgbClr val="000000"/>
                          </a:solidFill>
                          <a:effectLst/>
                          <a:latin typeface="Calibri"/>
                        </a:rPr>
                        <a:t>476/800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S5</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2.9/10</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dirty="0">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36h 34m</a:t>
                      </a:r>
                    </a:p>
                  </a:txBody>
                  <a:tcPr marL="12700" marR="12700" marT="12700" marB="0" anchor="b"/>
                </a:tc>
                <a:tc>
                  <a:txBody>
                    <a:bodyPr/>
                    <a:lstStyle/>
                    <a:p>
                      <a:pPr algn="ctr" fontAlgn="b"/>
                      <a:r>
                        <a:rPr lang="en-US" sz="1200" b="0" i="0" u="none" strike="noStrike" dirty="0">
                          <a:solidFill>
                            <a:srgbClr val="000000"/>
                          </a:solidFill>
                          <a:effectLst/>
                          <a:latin typeface="Calibri"/>
                        </a:rPr>
                        <a:t>3.4/10</a:t>
                      </a:r>
                    </a:p>
                  </a:txBody>
                  <a:tcPr marL="12700" marR="12700" marT="12700" marB="0" anchor="b"/>
                </a:tc>
                <a:tc>
                  <a:txBody>
                    <a:bodyPr/>
                    <a:lstStyle/>
                    <a:p>
                      <a:pPr algn="l" fontAlgn="b"/>
                      <a:r>
                        <a:rPr lang="en-US" sz="1200" b="0" i="0" u="none" strike="noStrike">
                          <a:solidFill>
                            <a:srgbClr val="000000"/>
                          </a:solidFill>
                          <a:effectLst/>
                          <a:latin typeface="Calibri"/>
                        </a:rPr>
                        <a:t>284/800</a:t>
                      </a:r>
                    </a:p>
                  </a:txBody>
                  <a:tcPr marL="12700" marR="12700" marT="12700" marB="0" anchor="b"/>
                </a:tc>
                <a:tc>
                  <a:txBody>
                    <a:bodyPr/>
                    <a:lstStyle/>
                    <a:p>
                      <a:pPr algn="l" fontAlgn="b"/>
                      <a:r>
                        <a:rPr lang="en-US" sz="1200" b="0" i="0" u="none" strike="noStrike">
                          <a:solidFill>
                            <a:srgbClr val="000000"/>
                          </a:solidFill>
                          <a:effectLst/>
                          <a:latin typeface="Calibri"/>
                        </a:rPr>
                        <a:t>352/800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S6</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2.8/10</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dirty="0">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29h 50m</a:t>
                      </a:r>
                    </a:p>
                  </a:txBody>
                  <a:tcPr marL="12700" marR="12700" marT="12700" marB="0" anchor="b"/>
                </a:tc>
                <a:tc>
                  <a:txBody>
                    <a:bodyPr/>
                    <a:lstStyle/>
                    <a:p>
                      <a:pPr algn="ctr" fontAlgn="b"/>
                      <a:r>
                        <a:rPr lang="en-US" sz="1200" b="0" i="0" u="none" strike="noStrike" dirty="0">
                          <a:solidFill>
                            <a:srgbClr val="000000"/>
                          </a:solidFill>
                          <a:effectLst/>
                          <a:latin typeface="Calibri"/>
                        </a:rPr>
                        <a:t>2.4/10</a:t>
                      </a:r>
                    </a:p>
                  </a:txBody>
                  <a:tcPr marL="12700" marR="12700" marT="12700" marB="0" anchor="b"/>
                </a:tc>
                <a:tc>
                  <a:txBody>
                    <a:bodyPr/>
                    <a:lstStyle/>
                    <a:p>
                      <a:pPr algn="l" fontAlgn="b"/>
                      <a:r>
                        <a:rPr lang="en-US" sz="1200" b="0" i="0" u="none" strike="noStrike">
                          <a:solidFill>
                            <a:srgbClr val="000000"/>
                          </a:solidFill>
                          <a:effectLst/>
                          <a:latin typeface="Calibri"/>
                        </a:rPr>
                        <a:t>320/800</a:t>
                      </a:r>
                    </a:p>
                  </a:txBody>
                  <a:tcPr marL="12700" marR="12700" marT="12700" marB="0" anchor="b"/>
                </a:tc>
                <a:tc>
                  <a:txBody>
                    <a:bodyPr/>
                    <a:lstStyle/>
                    <a:p>
                      <a:pPr algn="l" fontAlgn="b"/>
                      <a:r>
                        <a:rPr lang="en-US" sz="1200" b="0" i="0" u="none" strike="noStrike">
                          <a:solidFill>
                            <a:srgbClr val="000000"/>
                          </a:solidFill>
                          <a:effectLst/>
                          <a:latin typeface="Calibri"/>
                        </a:rPr>
                        <a:t>288/800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S7</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2.5/10</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31h 03m</a:t>
                      </a:r>
                    </a:p>
                  </a:txBody>
                  <a:tcPr marL="12700" marR="12700" marT="12700" marB="0" anchor="b"/>
                </a:tc>
                <a:tc>
                  <a:txBody>
                    <a:bodyPr/>
                    <a:lstStyle/>
                    <a:p>
                      <a:pPr algn="ctr" fontAlgn="b"/>
                      <a:r>
                        <a:rPr lang="en-US" sz="1200" b="0" i="0" u="none" strike="noStrike" dirty="0">
                          <a:solidFill>
                            <a:srgbClr val="000000"/>
                          </a:solidFill>
                          <a:effectLst/>
                          <a:latin typeface="Calibri"/>
                        </a:rPr>
                        <a:t>3.8/10</a:t>
                      </a:r>
                    </a:p>
                  </a:txBody>
                  <a:tcPr marL="12700" marR="12700" marT="12700" marB="0" anchor="b"/>
                </a:tc>
                <a:tc>
                  <a:txBody>
                    <a:bodyPr/>
                    <a:lstStyle/>
                    <a:p>
                      <a:pPr algn="l" fontAlgn="b"/>
                      <a:r>
                        <a:rPr lang="en-US" sz="1200" b="0" i="0" u="none" strike="noStrike">
                          <a:solidFill>
                            <a:srgbClr val="000000"/>
                          </a:solidFill>
                          <a:effectLst/>
                          <a:latin typeface="Calibri"/>
                        </a:rPr>
                        <a:t>316/800</a:t>
                      </a:r>
                    </a:p>
                  </a:txBody>
                  <a:tcPr marL="12700" marR="12700" marT="12700" marB="0" anchor="b"/>
                </a:tc>
                <a:tc>
                  <a:txBody>
                    <a:bodyPr/>
                    <a:lstStyle/>
                    <a:p>
                      <a:pPr algn="l" fontAlgn="b"/>
                      <a:r>
                        <a:rPr lang="en-US" sz="1200" b="0" i="0" u="none" strike="noStrike">
                          <a:solidFill>
                            <a:srgbClr val="000000"/>
                          </a:solidFill>
                          <a:effectLst/>
                          <a:latin typeface="Calibri"/>
                        </a:rPr>
                        <a:t>296/800</a:t>
                      </a:r>
                    </a:p>
                  </a:txBody>
                  <a:tcPr marL="12700" marR="12700" marT="12700" marB="0" anchor="b"/>
                </a:tc>
              </a:tr>
              <a:tr h="425509">
                <a:tc>
                  <a:txBody>
                    <a:bodyPr/>
                    <a:lstStyle/>
                    <a:p>
                      <a:pPr algn="r" fontAlgn="b"/>
                      <a:r>
                        <a:rPr lang="en-US" sz="1200" b="0" i="0" u="none" strike="noStrike" dirty="0" smtClean="0">
                          <a:solidFill>
                            <a:srgbClr val="000000"/>
                          </a:solidFill>
                          <a:effectLst/>
                          <a:latin typeface="Calibri"/>
                        </a:rPr>
                        <a:t>98</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2.4/10</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dirty="0">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32h 01m</a:t>
                      </a:r>
                    </a:p>
                  </a:txBody>
                  <a:tcPr marL="12700" marR="12700" marT="12700" marB="0" anchor="b"/>
                </a:tc>
                <a:tc>
                  <a:txBody>
                    <a:bodyPr/>
                    <a:lstStyle/>
                    <a:p>
                      <a:pPr algn="ctr" fontAlgn="b"/>
                      <a:r>
                        <a:rPr lang="en-US" sz="1200" b="0" i="0" u="none" strike="noStrike">
                          <a:solidFill>
                            <a:srgbClr val="000000"/>
                          </a:solidFill>
                          <a:effectLst/>
                          <a:latin typeface="Calibri"/>
                        </a:rPr>
                        <a:t>2.8/10</a:t>
                      </a:r>
                    </a:p>
                  </a:txBody>
                  <a:tcPr marL="12700" marR="12700" marT="12700" marB="0" anchor="b"/>
                </a:tc>
                <a:tc>
                  <a:txBody>
                    <a:bodyPr/>
                    <a:lstStyle/>
                    <a:p>
                      <a:pPr algn="l" fontAlgn="b"/>
                      <a:r>
                        <a:rPr lang="en-US" sz="1200" b="0" i="0" u="none" strike="noStrike">
                          <a:solidFill>
                            <a:srgbClr val="000000"/>
                          </a:solidFill>
                          <a:effectLst/>
                          <a:latin typeface="Calibri"/>
                        </a:rPr>
                        <a:t>284/800</a:t>
                      </a:r>
                    </a:p>
                  </a:txBody>
                  <a:tcPr marL="12700" marR="12700" marT="12700" marB="0" anchor="b"/>
                </a:tc>
                <a:tc>
                  <a:txBody>
                    <a:bodyPr/>
                    <a:lstStyle/>
                    <a:p>
                      <a:pPr algn="l" fontAlgn="b"/>
                      <a:r>
                        <a:rPr lang="en-US" sz="1200" b="0" i="0" u="none" strike="noStrike">
                          <a:solidFill>
                            <a:srgbClr val="000000"/>
                          </a:solidFill>
                          <a:effectLst/>
                          <a:latin typeface="Calibri"/>
                        </a:rPr>
                        <a:t>212/800</a:t>
                      </a:r>
                    </a:p>
                  </a:txBody>
                  <a:tcPr marL="12700" marR="12700" marT="12700" marB="0" anchor="b"/>
                </a:tc>
              </a:tr>
              <a:tr h="434254">
                <a:tc>
                  <a:txBody>
                    <a:bodyPr/>
                    <a:lstStyle/>
                    <a:p>
                      <a:pPr algn="r" fontAlgn="b"/>
                      <a:r>
                        <a:rPr lang="en-US" sz="1200" b="0" i="0" u="none" strike="noStrike" dirty="0" smtClean="0">
                          <a:solidFill>
                            <a:srgbClr val="000000"/>
                          </a:solidFill>
                          <a:effectLst/>
                          <a:latin typeface="Calibri"/>
                        </a:rPr>
                        <a:t>S9</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2.3/10</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30h 14m</a:t>
                      </a:r>
                    </a:p>
                  </a:txBody>
                  <a:tcPr marL="12700" marR="12700" marT="12700" marB="0" anchor="b"/>
                </a:tc>
                <a:tc>
                  <a:txBody>
                    <a:bodyPr/>
                    <a:lstStyle/>
                    <a:p>
                      <a:pPr algn="ctr" fontAlgn="b"/>
                      <a:r>
                        <a:rPr lang="en-US" sz="1200" b="0" i="0" u="none" strike="noStrike">
                          <a:solidFill>
                            <a:srgbClr val="000000"/>
                          </a:solidFill>
                          <a:effectLst/>
                          <a:latin typeface="Calibri"/>
                        </a:rPr>
                        <a:t>3.9/10</a:t>
                      </a:r>
                    </a:p>
                  </a:txBody>
                  <a:tcPr marL="12700" marR="12700" marT="12700" marB="0" anchor="b"/>
                </a:tc>
                <a:tc>
                  <a:txBody>
                    <a:bodyPr/>
                    <a:lstStyle/>
                    <a:p>
                      <a:pPr algn="l" fontAlgn="b"/>
                      <a:r>
                        <a:rPr lang="en-US" sz="1200" b="0" i="0" u="none" strike="noStrike">
                          <a:solidFill>
                            <a:srgbClr val="000000"/>
                          </a:solidFill>
                          <a:effectLst/>
                          <a:latin typeface="Calibri"/>
                        </a:rPr>
                        <a:t>356/800</a:t>
                      </a:r>
                    </a:p>
                  </a:txBody>
                  <a:tcPr marL="12700" marR="12700" marT="12700" marB="0" anchor="b"/>
                </a:tc>
                <a:tc>
                  <a:txBody>
                    <a:bodyPr/>
                    <a:lstStyle/>
                    <a:p>
                      <a:pPr algn="l" fontAlgn="b"/>
                      <a:r>
                        <a:rPr lang="en-US" sz="1200" b="0" i="0" u="none" strike="noStrike">
                          <a:solidFill>
                            <a:srgbClr val="000000"/>
                          </a:solidFill>
                          <a:effectLst/>
                          <a:latin typeface="Calibri"/>
                        </a:rPr>
                        <a:t>432/800</a:t>
                      </a:r>
                    </a:p>
                  </a:txBody>
                  <a:tcPr marL="12700" marR="12700" marT="12700" marB="0" anchor="b"/>
                </a:tc>
              </a:tr>
              <a:tr h="434254">
                <a:tc>
                  <a:txBody>
                    <a:bodyPr/>
                    <a:lstStyle/>
                    <a:p>
                      <a:pPr algn="r" fontAlgn="b"/>
                      <a:r>
                        <a:rPr lang="en-US" sz="1200" b="0" i="0" u="none" strike="noStrike" dirty="0" smtClean="0">
                          <a:solidFill>
                            <a:srgbClr val="000000"/>
                          </a:solidFill>
                          <a:effectLst/>
                          <a:latin typeface="Calibri"/>
                        </a:rPr>
                        <a:t>S10</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smtClean="0">
                          <a:solidFill>
                            <a:srgbClr val="000000"/>
                          </a:solidFill>
                          <a:effectLst/>
                          <a:latin typeface="Calibri"/>
                        </a:rPr>
                        <a:t>2/10</a:t>
                      </a:r>
                      <a:endParaRPr lang="en-US" sz="1200" b="0" i="0" u="none" strike="noStrike" dirty="0">
                        <a:solidFill>
                          <a:srgbClr val="000000"/>
                        </a:solidFill>
                        <a:effectLst/>
                        <a:latin typeface="Calibri"/>
                      </a:endParaRP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l" fontAlgn="b"/>
                      <a:r>
                        <a:rPr lang="en-US" sz="1200" b="0" i="0" u="none" strike="noStrike">
                          <a:solidFill>
                            <a:srgbClr val="000000"/>
                          </a:solidFill>
                          <a:effectLst/>
                          <a:latin typeface="Calibri"/>
                        </a:rPr>
                        <a:t>Intermediate - A2</a:t>
                      </a:r>
                    </a:p>
                  </a:txBody>
                  <a:tcPr marL="12700" marR="12700" marT="12700" marB="0" anchor="b"/>
                </a:tc>
                <a:tc>
                  <a:txBody>
                    <a:bodyPr/>
                    <a:lstStyle/>
                    <a:p>
                      <a:pPr algn="ctr" fontAlgn="b"/>
                      <a:r>
                        <a:rPr lang="en-US" sz="1200" b="0" i="0" u="none" strike="noStrike">
                          <a:solidFill>
                            <a:srgbClr val="000000"/>
                          </a:solidFill>
                          <a:effectLst/>
                          <a:latin typeface="Calibri"/>
                        </a:rPr>
                        <a:t>31h 12m</a:t>
                      </a:r>
                    </a:p>
                  </a:txBody>
                  <a:tcPr marL="12700" marR="12700" marT="12700" marB="0" anchor="b"/>
                </a:tc>
                <a:tc>
                  <a:txBody>
                    <a:bodyPr/>
                    <a:lstStyle/>
                    <a:p>
                      <a:pPr algn="ctr" fontAlgn="b"/>
                      <a:r>
                        <a:rPr lang="en-US" sz="1200" b="0" i="0" u="none" strike="noStrike">
                          <a:solidFill>
                            <a:srgbClr val="000000"/>
                          </a:solidFill>
                          <a:effectLst/>
                          <a:latin typeface="Calibri"/>
                        </a:rPr>
                        <a:t>1.5/10</a:t>
                      </a:r>
                    </a:p>
                  </a:txBody>
                  <a:tcPr marL="12700" marR="12700" marT="12700" marB="0" anchor="b"/>
                </a:tc>
                <a:tc>
                  <a:txBody>
                    <a:bodyPr/>
                    <a:lstStyle/>
                    <a:p>
                      <a:pPr algn="l" fontAlgn="b"/>
                      <a:r>
                        <a:rPr lang="en-US" sz="1200" b="0" i="0" u="none" strike="noStrike">
                          <a:solidFill>
                            <a:srgbClr val="000000"/>
                          </a:solidFill>
                          <a:effectLst/>
                          <a:latin typeface="Calibri"/>
                        </a:rPr>
                        <a:t>288/800</a:t>
                      </a:r>
                    </a:p>
                  </a:txBody>
                  <a:tcPr marL="12700" marR="12700" marT="12700" marB="0" anchor="b"/>
                </a:tc>
                <a:tc>
                  <a:txBody>
                    <a:bodyPr/>
                    <a:lstStyle/>
                    <a:p>
                      <a:pPr algn="l" fontAlgn="b"/>
                      <a:r>
                        <a:rPr lang="en-US" sz="1200" b="0" i="0" u="none" strike="noStrike">
                          <a:solidFill>
                            <a:srgbClr val="000000"/>
                          </a:solidFill>
                          <a:effectLst/>
                          <a:latin typeface="Calibri"/>
                        </a:rPr>
                        <a:t>304/800</a:t>
                      </a:r>
                    </a:p>
                  </a:txBody>
                  <a:tcPr marL="12700" marR="12700" marT="12700" marB="0" anchor="b"/>
                </a:tc>
              </a:tr>
              <a:tr h="521448">
                <a:tc>
                  <a:txBody>
                    <a:bodyPr/>
                    <a:lstStyle/>
                    <a:p>
                      <a:pPr algn="r" fontAlgn="b"/>
                      <a:r>
                        <a:rPr lang="en-US" sz="1200" b="0" i="0" u="none" strike="noStrike" dirty="0" smtClean="0">
                          <a:solidFill>
                            <a:srgbClr val="000000"/>
                          </a:solidFill>
                          <a:effectLst/>
                          <a:latin typeface="Calibri"/>
                        </a:rPr>
                        <a:t>S11</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a:solidFill>
                            <a:srgbClr val="000000"/>
                          </a:solidFill>
                          <a:effectLst/>
                          <a:latin typeface="Calibri"/>
                        </a:rPr>
                        <a:t>1.8/10</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l" fontAlgn="b"/>
                      <a:r>
                        <a:rPr lang="en-US" sz="1200" b="0" i="0" u="none" strike="noStrike" dirty="0">
                          <a:solidFill>
                            <a:srgbClr val="000000"/>
                          </a:solidFill>
                          <a:effectLst/>
                          <a:latin typeface="Calibri"/>
                        </a:rPr>
                        <a:t>Beginner - A1</a:t>
                      </a:r>
                    </a:p>
                  </a:txBody>
                  <a:tcPr marL="12700" marR="12700" marT="12700" marB="0" anchor="b"/>
                </a:tc>
                <a:tc>
                  <a:txBody>
                    <a:bodyPr/>
                    <a:lstStyle/>
                    <a:p>
                      <a:pPr algn="ctr" fontAlgn="b"/>
                      <a:r>
                        <a:rPr lang="en-US" sz="1200" b="0" i="0" u="none" strike="noStrike" dirty="0">
                          <a:solidFill>
                            <a:srgbClr val="000000"/>
                          </a:solidFill>
                          <a:effectLst/>
                          <a:latin typeface="Calibri"/>
                        </a:rPr>
                        <a:t>30h 14m</a:t>
                      </a:r>
                    </a:p>
                  </a:txBody>
                  <a:tcPr marL="12700" marR="12700" marT="12700" marB="0" anchor="b"/>
                </a:tc>
                <a:tc>
                  <a:txBody>
                    <a:bodyPr/>
                    <a:lstStyle/>
                    <a:p>
                      <a:pPr algn="ctr" fontAlgn="b"/>
                      <a:r>
                        <a:rPr lang="en-US" sz="1200" b="0" i="0" u="none" strike="noStrike" dirty="0">
                          <a:solidFill>
                            <a:srgbClr val="000000"/>
                          </a:solidFill>
                          <a:effectLst/>
                          <a:latin typeface="Calibri"/>
                        </a:rPr>
                        <a:t>3.2/10</a:t>
                      </a:r>
                    </a:p>
                  </a:txBody>
                  <a:tcPr marL="12700" marR="12700" marT="12700" marB="0" anchor="b"/>
                </a:tc>
                <a:tc>
                  <a:txBody>
                    <a:bodyPr/>
                    <a:lstStyle/>
                    <a:p>
                      <a:pPr algn="l" fontAlgn="b"/>
                      <a:r>
                        <a:rPr lang="en-US" sz="1200" b="0" i="0" u="none" strike="noStrike">
                          <a:solidFill>
                            <a:srgbClr val="000000"/>
                          </a:solidFill>
                          <a:effectLst/>
                          <a:latin typeface="Calibri"/>
                        </a:rPr>
                        <a:t>320/800</a:t>
                      </a:r>
                    </a:p>
                  </a:txBody>
                  <a:tcPr marL="12700" marR="12700" marT="12700" marB="0" anchor="b"/>
                </a:tc>
                <a:tc>
                  <a:txBody>
                    <a:bodyPr/>
                    <a:lstStyle/>
                    <a:p>
                      <a:pPr algn="l" fontAlgn="b"/>
                      <a:r>
                        <a:rPr lang="en-US" sz="1200" b="0" i="0" u="none" strike="noStrike">
                          <a:solidFill>
                            <a:srgbClr val="000000"/>
                          </a:solidFill>
                          <a:effectLst/>
                          <a:latin typeface="Calibri"/>
                        </a:rPr>
                        <a:t>260/800</a:t>
                      </a:r>
                    </a:p>
                  </a:txBody>
                  <a:tcPr marL="12700" marR="12700" marT="12700" marB="0" anchor="b"/>
                </a:tc>
              </a:tr>
              <a:tr h="550423">
                <a:tc>
                  <a:txBody>
                    <a:bodyPr/>
                    <a:lstStyle/>
                    <a:p>
                      <a:pPr algn="r" fontAlgn="b"/>
                      <a:r>
                        <a:rPr lang="en-US" sz="1200" b="0" i="0" u="none" strike="noStrike" dirty="0" smtClean="0">
                          <a:solidFill>
                            <a:srgbClr val="000000"/>
                          </a:solidFill>
                          <a:effectLst/>
                          <a:latin typeface="Calibri"/>
                        </a:rPr>
                        <a:t>S12</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1.8/10</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ctr" fontAlgn="b"/>
                      <a:r>
                        <a:rPr lang="en-US" sz="1200" b="0" i="0" u="none" strike="noStrike" dirty="0">
                          <a:solidFill>
                            <a:srgbClr val="000000"/>
                          </a:solidFill>
                          <a:effectLst/>
                          <a:latin typeface="Calibri"/>
                        </a:rPr>
                        <a:t>30h 25m</a:t>
                      </a:r>
                    </a:p>
                  </a:txBody>
                  <a:tcPr marL="12700" marR="12700" marT="12700" marB="0" anchor="b"/>
                </a:tc>
                <a:tc>
                  <a:txBody>
                    <a:bodyPr/>
                    <a:lstStyle/>
                    <a:p>
                      <a:pPr algn="ctr" fontAlgn="b"/>
                      <a:r>
                        <a:rPr lang="en-US" sz="1200" b="0" i="0" u="none" strike="noStrike" dirty="0">
                          <a:solidFill>
                            <a:srgbClr val="000000"/>
                          </a:solidFill>
                          <a:effectLst/>
                          <a:latin typeface="Calibri"/>
                        </a:rPr>
                        <a:t>2.5/10</a:t>
                      </a:r>
                    </a:p>
                  </a:txBody>
                  <a:tcPr marL="12700" marR="12700" marT="12700" marB="0" anchor="b"/>
                </a:tc>
                <a:tc>
                  <a:txBody>
                    <a:bodyPr/>
                    <a:lstStyle/>
                    <a:p>
                      <a:pPr algn="l" fontAlgn="b"/>
                      <a:r>
                        <a:rPr lang="en-US" sz="1200" b="0" i="0" u="none" strike="noStrike">
                          <a:solidFill>
                            <a:srgbClr val="000000"/>
                          </a:solidFill>
                          <a:effectLst/>
                          <a:latin typeface="Calibri"/>
                        </a:rPr>
                        <a:t>260/800</a:t>
                      </a:r>
                    </a:p>
                  </a:txBody>
                  <a:tcPr marL="12700" marR="12700" marT="12700" marB="0" anchor="b"/>
                </a:tc>
                <a:tc>
                  <a:txBody>
                    <a:bodyPr/>
                    <a:lstStyle/>
                    <a:p>
                      <a:pPr algn="l" fontAlgn="b"/>
                      <a:r>
                        <a:rPr lang="en-US" sz="1200" b="0" i="0" u="none" strike="noStrike">
                          <a:solidFill>
                            <a:srgbClr val="000000"/>
                          </a:solidFill>
                          <a:effectLst/>
                          <a:latin typeface="Calibri"/>
                        </a:rPr>
                        <a:t>312/800</a:t>
                      </a:r>
                    </a:p>
                  </a:txBody>
                  <a:tcPr marL="12700" marR="12700" marT="12700" marB="0" anchor="b"/>
                </a:tc>
              </a:tr>
              <a:tr h="483020">
                <a:tc>
                  <a:txBody>
                    <a:bodyPr/>
                    <a:lstStyle/>
                    <a:p>
                      <a:pPr algn="r" fontAlgn="b"/>
                      <a:r>
                        <a:rPr lang="en-US" sz="1200" b="0" i="0" u="none" strike="noStrike" dirty="0" smtClean="0">
                          <a:solidFill>
                            <a:srgbClr val="000000"/>
                          </a:solidFill>
                          <a:effectLst/>
                          <a:latin typeface="Calibri"/>
                        </a:rPr>
                        <a:t>S13</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1.6/10</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ctr" fontAlgn="b"/>
                      <a:r>
                        <a:rPr lang="en-US" sz="1200" b="0" i="0" u="none" strike="noStrike" dirty="0">
                          <a:solidFill>
                            <a:srgbClr val="000000"/>
                          </a:solidFill>
                          <a:effectLst/>
                          <a:latin typeface="Calibri"/>
                        </a:rPr>
                        <a:t>29h 56m</a:t>
                      </a:r>
                    </a:p>
                  </a:txBody>
                  <a:tcPr marL="12700" marR="12700" marT="12700" marB="0" anchor="b"/>
                </a:tc>
                <a:tc>
                  <a:txBody>
                    <a:bodyPr/>
                    <a:lstStyle/>
                    <a:p>
                      <a:pPr algn="ctr" fontAlgn="b"/>
                      <a:r>
                        <a:rPr lang="en-US" sz="1200" b="0" i="0" u="none" strike="noStrike">
                          <a:solidFill>
                            <a:srgbClr val="000000"/>
                          </a:solidFill>
                          <a:effectLst/>
                          <a:latin typeface="Calibri"/>
                        </a:rPr>
                        <a:t>10-Feb</a:t>
                      </a:r>
                    </a:p>
                  </a:txBody>
                  <a:tcPr marL="12700" marR="12700" marT="12700" marB="0" anchor="b"/>
                </a:tc>
                <a:tc>
                  <a:txBody>
                    <a:bodyPr/>
                    <a:lstStyle/>
                    <a:p>
                      <a:pPr algn="l" fontAlgn="b"/>
                      <a:r>
                        <a:rPr lang="en-US" sz="1200" b="0" i="0" u="none" strike="noStrike" dirty="0">
                          <a:solidFill>
                            <a:srgbClr val="000000"/>
                          </a:solidFill>
                          <a:effectLst/>
                          <a:latin typeface="Calibri"/>
                        </a:rPr>
                        <a:t>280/800</a:t>
                      </a:r>
                    </a:p>
                  </a:txBody>
                  <a:tcPr marL="12700" marR="12700" marT="12700" marB="0" anchor="b"/>
                </a:tc>
                <a:tc>
                  <a:txBody>
                    <a:bodyPr/>
                    <a:lstStyle/>
                    <a:p>
                      <a:pPr algn="l" fontAlgn="b"/>
                      <a:r>
                        <a:rPr lang="en-US" sz="1200" b="0" i="0" u="none" strike="noStrike" dirty="0">
                          <a:solidFill>
                            <a:srgbClr val="000000"/>
                          </a:solidFill>
                          <a:effectLst/>
                          <a:latin typeface="Calibri"/>
                        </a:rPr>
                        <a:t>284/800</a:t>
                      </a:r>
                    </a:p>
                  </a:txBody>
                  <a:tcPr marL="12700" marR="12700" marT="12700" marB="0" anchor="b"/>
                </a:tc>
              </a:tr>
              <a:tr h="423326">
                <a:tc>
                  <a:txBody>
                    <a:bodyPr/>
                    <a:lstStyle/>
                    <a:p>
                      <a:pPr algn="r" fontAlgn="b"/>
                      <a:r>
                        <a:rPr lang="en-US" sz="1200" b="0" i="0" u="none" strike="noStrike" dirty="0" smtClean="0">
                          <a:solidFill>
                            <a:srgbClr val="000000"/>
                          </a:solidFill>
                          <a:effectLst/>
                          <a:latin typeface="Calibri"/>
                        </a:rPr>
                        <a:t>S14</a:t>
                      </a:r>
                      <a:endParaRPr lang="en-US" sz="1200" b="0" i="0" u="none" strike="noStrike" dirty="0">
                        <a:solidFill>
                          <a:srgbClr val="000000"/>
                        </a:solidFill>
                        <a:effectLst/>
                        <a:latin typeface="Calibri"/>
                      </a:endParaRPr>
                    </a:p>
                  </a:txBody>
                  <a:tcPr marL="12700" marR="12700" marT="12700" marB="0" anchor="b"/>
                </a:tc>
                <a:tc>
                  <a:txBody>
                    <a:bodyPr/>
                    <a:lstStyle/>
                    <a:p>
                      <a:pPr algn="ctr" fontAlgn="b"/>
                      <a:r>
                        <a:rPr lang="en-US" sz="1200" b="0" i="0" u="none" strike="noStrike" dirty="0">
                          <a:solidFill>
                            <a:srgbClr val="000000"/>
                          </a:solidFill>
                          <a:effectLst/>
                          <a:latin typeface="Calibri"/>
                        </a:rPr>
                        <a:t>1.6/10</a:t>
                      </a:r>
                    </a:p>
                  </a:txBody>
                  <a:tcPr marL="12700" marR="12700" marT="12700" marB="0" anchor="b"/>
                </a:tc>
                <a:tc>
                  <a:txBody>
                    <a:bodyPr/>
                    <a:lstStyle/>
                    <a:p>
                      <a:pPr algn="l" fontAlgn="b"/>
                      <a:r>
                        <a:rPr lang="en-US" sz="1200" b="0" i="0" u="none" strike="noStrike">
                          <a:solidFill>
                            <a:srgbClr val="000000"/>
                          </a:solidFill>
                          <a:effectLst/>
                          <a:latin typeface="Calibri"/>
                        </a:rPr>
                        <a:t>Beginner - A1</a:t>
                      </a:r>
                    </a:p>
                  </a:txBody>
                  <a:tcPr marL="12700" marR="12700" marT="12700" marB="0" anchor="b"/>
                </a:tc>
                <a:tc>
                  <a:txBody>
                    <a:bodyPr/>
                    <a:lstStyle/>
                    <a:p>
                      <a:pPr algn="l" fontAlgn="b"/>
                      <a:r>
                        <a:rPr lang="en-US" sz="1200" b="0" i="0" u="none" strike="noStrike" dirty="0">
                          <a:solidFill>
                            <a:srgbClr val="000000"/>
                          </a:solidFill>
                          <a:effectLst/>
                          <a:latin typeface="Calibri"/>
                        </a:rPr>
                        <a:t>Beginner - A1</a:t>
                      </a:r>
                    </a:p>
                  </a:txBody>
                  <a:tcPr marL="12700" marR="12700" marT="12700" marB="0" anchor="b"/>
                </a:tc>
                <a:tc>
                  <a:txBody>
                    <a:bodyPr/>
                    <a:lstStyle/>
                    <a:p>
                      <a:pPr algn="ctr" fontAlgn="b"/>
                      <a:r>
                        <a:rPr lang="en-US" sz="1200" b="0" i="0" u="none" strike="noStrike" dirty="0">
                          <a:solidFill>
                            <a:srgbClr val="000000"/>
                          </a:solidFill>
                          <a:effectLst/>
                          <a:latin typeface="Calibri"/>
                        </a:rPr>
                        <a:t>30h 23m</a:t>
                      </a:r>
                    </a:p>
                  </a:txBody>
                  <a:tcPr marL="12700" marR="12700" marT="12700" marB="0" anchor="b"/>
                </a:tc>
                <a:tc>
                  <a:txBody>
                    <a:bodyPr/>
                    <a:lstStyle/>
                    <a:p>
                      <a:pPr algn="ctr" fontAlgn="b"/>
                      <a:r>
                        <a:rPr lang="en-US" sz="1200" b="0" i="0" u="none" strike="noStrike" dirty="0">
                          <a:solidFill>
                            <a:srgbClr val="000000"/>
                          </a:solidFill>
                          <a:effectLst/>
                          <a:latin typeface="Calibri"/>
                        </a:rPr>
                        <a:t>1.4/10</a:t>
                      </a:r>
                    </a:p>
                  </a:txBody>
                  <a:tcPr marL="12700" marR="12700" marT="12700" marB="0" anchor="b"/>
                </a:tc>
                <a:tc>
                  <a:txBody>
                    <a:bodyPr/>
                    <a:lstStyle/>
                    <a:p>
                      <a:pPr algn="l" fontAlgn="b"/>
                      <a:r>
                        <a:rPr lang="en-US" sz="1200" b="0" i="0" u="none" strike="noStrike" dirty="0">
                          <a:solidFill>
                            <a:srgbClr val="000000"/>
                          </a:solidFill>
                          <a:effectLst/>
                          <a:latin typeface="Calibri"/>
                        </a:rPr>
                        <a:t>288/800</a:t>
                      </a:r>
                    </a:p>
                  </a:txBody>
                  <a:tcPr marL="12700" marR="12700" marT="12700" marB="0" anchor="b"/>
                </a:tc>
                <a:tc>
                  <a:txBody>
                    <a:bodyPr/>
                    <a:lstStyle/>
                    <a:p>
                      <a:pPr algn="l" fontAlgn="b"/>
                      <a:r>
                        <a:rPr lang="en-US" sz="1200" b="0" i="0" u="none" strike="noStrike" dirty="0">
                          <a:solidFill>
                            <a:srgbClr val="000000"/>
                          </a:solidFill>
                          <a:effectLst/>
                          <a:latin typeface="Calibri"/>
                        </a:rPr>
                        <a:t>236/800</a:t>
                      </a:r>
                    </a:p>
                  </a:txBody>
                  <a:tcPr marL="12700" marR="12700" marT="12700" marB="0" anchor="b"/>
                </a:tc>
              </a:tr>
            </a:tbl>
          </a:graphicData>
        </a:graphic>
      </p:graphicFrame>
    </p:spTree>
    <p:extLst>
      <p:ext uri="{BB962C8B-B14F-4D97-AF65-F5344CB8AC3E}">
        <p14:creationId xmlns:p14="http://schemas.microsoft.com/office/powerpoint/2010/main" val="29927935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1320" y="0"/>
            <a:ext cx="8417559" cy="5632310"/>
          </a:xfrm>
          <a:prstGeom prst="rect">
            <a:avLst/>
          </a:prstGeom>
          <a:noFill/>
        </p:spPr>
        <p:txBody>
          <a:bodyPr wrap="square" rtlCol="0">
            <a:spAutoFit/>
          </a:bodyPr>
          <a:lstStyle/>
          <a:p>
            <a:pPr marL="285750" indent="-285750">
              <a:buFont typeface="Arial"/>
              <a:buChar char="•"/>
            </a:pPr>
            <a:r>
              <a:rPr lang="en-US" sz="2400" dirty="0">
                <a:latin typeface="Times New Roman"/>
                <a:cs typeface="Times New Roman"/>
              </a:rPr>
              <a:t>Are the students ‘obligations effective for succeeding at his </a:t>
            </a:r>
            <a:r>
              <a:rPr lang="en-US" sz="2400" dirty="0" smtClean="0">
                <a:latin typeface="Times New Roman"/>
                <a:cs typeface="Times New Roman"/>
              </a:rPr>
              <a:t>or</a:t>
            </a:r>
          </a:p>
          <a:p>
            <a:r>
              <a:rPr lang="en-US" sz="2400" dirty="0" smtClean="0">
                <a:latin typeface="Times New Roman"/>
                <a:cs typeface="Times New Roman"/>
              </a:rPr>
              <a:t>    </a:t>
            </a:r>
            <a:r>
              <a:rPr lang="en-US" sz="2400" dirty="0">
                <a:latin typeface="Times New Roman"/>
                <a:cs typeface="Times New Roman"/>
              </a:rPr>
              <a:t>her goals? </a:t>
            </a:r>
            <a:endParaRPr lang="en-US" sz="2400" dirty="0" smtClean="0">
              <a:latin typeface="Times New Roman"/>
              <a:cs typeface="Times New Roman"/>
            </a:endParaRPr>
          </a:p>
          <a:p>
            <a:pPr marL="285750" indent="-285750">
              <a:buFont typeface="Arial"/>
              <a:buChar char="•"/>
            </a:pPr>
            <a:r>
              <a:rPr lang="en-US" sz="2400" dirty="0" smtClean="0">
                <a:latin typeface="Times New Roman"/>
                <a:cs typeface="Times New Roman"/>
              </a:rPr>
              <a:t> </a:t>
            </a:r>
            <a:r>
              <a:rPr lang="en-US" sz="2400" dirty="0">
                <a:latin typeface="Times New Roman"/>
                <a:cs typeface="Times New Roman"/>
              </a:rPr>
              <a:t>Should adjustments to their program of study be made?</a:t>
            </a:r>
          </a:p>
          <a:p>
            <a:pPr marL="285750" indent="-285750">
              <a:buFont typeface="Arial"/>
              <a:buChar char="•"/>
            </a:pPr>
            <a:r>
              <a:rPr lang="en-US" sz="2400" dirty="0" smtClean="0">
                <a:latin typeface="Times New Roman"/>
                <a:cs typeface="Times New Roman"/>
              </a:rPr>
              <a:t>What progress </a:t>
            </a:r>
            <a:r>
              <a:rPr lang="en-US" sz="2400" dirty="0">
                <a:latin typeface="Times New Roman"/>
                <a:cs typeface="Times New Roman"/>
              </a:rPr>
              <a:t>has the student made towards </a:t>
            </a:r>
            <a:r>
              <a:rPr lang="en-US" sz="2400" dirty="0" smtClean="0">
                <a:latin typeface="Times New Roman"/>
                <a:cs typeface="Times New Roman"/>
              </a:rPr>
              <a:t>completing</a:t>
            </a:r>
          </a:p>
          <a:p>
            <a:r>
              <a:rPr lang="en-US" sz="2400" dirty="0">
                <a:latin typeface="Times New Roman"/>
                <a:cs typeface="Times New Roman"/>
              </a:rPr>
              <a:t> </a:t>
            </a:r>
            <a:r>
              <a:rPr lang="en-US" sz="2400" dirty="0" smtClean="0">
                <a:latin typeface="Times New Roman"/>
                <a:cs typeface="Times New Roman"/>
              </a:rPr>
              <a:t>   </a:t>
            </a:r>
            <a:r>
              <a:rPr lang="en-US" sz="2400" dirty="0">
                <a:latin typeface="Times New Roman"/>
                <a:cs typeface="Times New Roman"/>
              </a:rPr>
              <a:t>the </a:t>
            </a:r>
            <a:r>
              <a:rPr lang="en-US" sz="2400" dirty="0" smtClean="0">
                <a:latin typeface="Times New Roman"/>
                <a:cs typeface="Times New Roman"/>
              </a:rPr>
              <a:t>targeted course </a:t>
            </a:r>
            <a:r>
              <a:rPr lang="en-US" sz="2400" dirty="0">
                <a:latin typeface="Times New Roman"/>
                <a:cs typeface="Times New Roman"/>
              </a:rPr>
              <a:t>of study?</a:t>
            </a:r>
          </a:p>
          <a:p>
            <a:pPr marL="285750" indent="-285750">
              <a:buFont typeface="Arial"/>
              <a:buChar char="•"/>
            </a:pPr>
            <a:r>
              <a:rPr lang="en-US" sz="2400" dirty="0">
                <a:latin typeface="Times New Roman"/>
                <a:cs typeface="Times New Roman"/>
              </a:rPr>
              <a:t>Do the selected criteria </a:t>
            </a:r>
            <a:r>
              <a:rPr lang="en-US" sz="2400" dirty="0" smtClean="0">
                <a:latin typeface="Times New Roman"/>
                <a:cs typeface="Times New Roman"/>
              </a:rPr>
              <a:t>still reflect </a:t>
            </a:r>
            <a:r>
              <a:rPr lang="en-US" sz="2400" dirty="0">
                <a:latin typeface="Times New Roman"/>
                <a:cs typeface="Times New Roman"/>
              </a:rPr>
              <a:t>the student’s program of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study </a:t>
            </a:r>
            <a:r>
              <a:rPr lang="en-US" sz="2400" dirty="0">
                <a:latin typeface="Times New Roman"/>
                <a:cs typeface="Times New Roman"/>
              </a:rPr>
              <a:t>and needs? </a:t>
            </a:r>
          </a:p>
          <a:p>
            <a:pPr marL="285750" indent="-285750">
              <a:buFont typeface="Arial"/>
              <a:buChar char="•"/>
            </a:pPr>
            <a:r>
              <a:rPr lang="en-US" sz="2400" dirty="0" smtClean="0">
                <a:latin typeface="Times New Roman"/>
                <a:cs typeface="Times New Roman"/>
              </a:rPr>
              <a:t>Do  criteria </a:t>
            </a:r>
            <a:r>
              <a:rPr lang="en-US" sz="2400" dirty="0">
                <a:latin typeface="Times New Roman"/>
                <a:cs typeface="Times New Roman"/>
              </a:rPr>
              <a:t>and </a:t>
            </a:r>
            <a:r>
              <a:rPr lang="en-US" sz="2400" dirty="0" smtClean="0">
                <a:latin typeface="Times New Roman"/>
                <a:cs typeface="Times New Roman"/>
              </a:rPr>
              <a:t>resources </a:t>
            </a:r>
            <a:r>
              <a:rPr lang="en-US" sz="2400" dirty="0">
                <a:latin typeface="Times New Roman"/>
                <a:cs typeface="Times New Roman"/>
              </a:rPr>
              <a:t>support </a:t>
            </a:r>
            <a:r>
              <a:rPr lang="en-US" sz="2400" dirty="0" smtClean="0">
                <a:latin typeface="Times New Roman"/>
                <a:cs typeface="Times New Roman"/>
              </a:rPr>
              <a:t>still student’s learning? </a:t>
            </a:r>
            <a:endParaRPr lang="en-US" sz="2400" dirty="0">
              <a:latin typeface="Times New Roman"/>
              <a:cs typeface="Times New Roman"/>
            </a:endParaRPr>
          </a:p>
          <a:p>
            <a:pPr marL="285750" indent="-285750">
              <a:buFont typeface="Arial"/>
              <a:buChar char="•"/>
            </a:pPr>
            <a:r>
              <a:rPr lang="en-US" sz="2400" dirty="0" smtClean="0">
                <a:latin typeface="Times New Roman"/>
                <a:cs typeface="Times New Roman"/>
              </a:rPr>
              <a:t>Data provide </a:t>
            </a:r>
            <a:r>
              <a:rPr lang="en-US" sz="2400" dirty="0">
                <a:latin typeface="Times New Roman"/>
                <a:cs typeface="Times New Roman"/>
              </a:rPr>
              <a:t>new information </a:t>
            </a:r>
            <a:r>
              <a:rPr lang="en-US" sz="2400" dirty="0" smtClean="0">
                <a:latin typeface="Times New Roman"/>
                <a:cs typeface="Times New Roman"/>
              </a:rPr>
              <a:t>that changes </a:t>
            </a:r>
            <a:r>
              <a:rPr lang="en-US" sz="2400" dirty="0">
                <a:latin typeface="Times New Roman"/>
                <a:cs typeface="Times New Roman"/>
              </a:rPr>
              <a:t>should be made </a:t>
            </a:r>
            <a:endParaRPr lang="en-US" sz="2400" dirty="0" smtClean="0">
              <a:latin typeface="Times New Roman"/>
              <a:cs typeface="Times New Roman"/>
            </a:endParaRPr>
          </a:p>
          <a:p>
            <a:r>
              <a:rPr lang="en-US" sz="2400" dirty="0" smtClean="0">
                <a:latin typeface="Times New Roman"/>
                <a:cs typeface="Times New Roman"/>
              </a:rPr>
              <a:t>    of </a:t>
            </a:r>
            <a:r>
              <a:rPr lang="en-US" sz="2400" dirty="0">
                <a:latin typeface="Times New Roman"/>
                <a:cs typeface="Times New Roman"/>
              </a:rPr>
              <a:t>study? </a:t>
            </a:r>
          </a:p>
          <a:p>
            <a:pPr marL="285750" indent="-285750">
              <a:buFont typeface="Arial"/>
              <a:buChar char="•"/>
            </a:pPr>
            <a:r>
              <a:rPr lang="en-US" sz="2400" dirty="0" smtClean="0">
                <a:latin typeface="Times New Roman"/>
                <a:cs typeface="Times New Roman"/>
              </a:rPr>
              <a:t>Are new </a:t>
            </a:r>
            <a:r>
              <a:rPr lang="en-US" sz="2400" dirty="0">
                <a:latin typeface="Times New Roman"/>
                <a:cs typeface="Times New Roman"/>
              </a:rPr>
              <a:t>goals </a:t>
            </a:r>
            <a:r>
              <a:rPr lang="en-US" sz="2400" dirty="0" smtClean="0">
                <a:latin typeface="Times New Roman"/>
                <a:cs typeface="Times New Roman"/>
              </a:rPr>
              <a:t>&amp; expectations needed to reflect changing </a:t>
            </a:r>
            <a:r>
              <a:rPr lang="en-US" sz="2400" dirty="0">
                <a:latin typeface="Times New Roman"/>
                <a:cs typeface="Times New Roman"/>
              </a:rPr>
              <a:t>strengths</a:t>
            </a:r>
            <a:r>
              <a:rPr lang="en-US" sz="2400" dirty="0" smtClean="0">
                <a:latin typeface="Times New Roman"/>
                <a:cs typeface="Times New Roman"/>
              </a:rPr>
              <a:t>,</a:t>
            </a:r>
          </a:p>
          <a:p>
            <a:r>
              <a:rPr lang="en-US" sz="2400" dirty="0">
                <a:latin typeface="Times New Roman"/>
                <a:cs typeface="Times New Roman"/>
              </a:rPr>
              <a:t> </a:t>
            </a:r>
            <a:r>
              <a:rPr lang="en-US" sz="2400" dirty="0" smtClean="0">
                <a:latin typeface="Times New Roman"/>
                <a:cs typeface="Times New Roman"/>
              </a:rPr>
              <a:t>   </a:t>
            </a:r>
            <a:r>
              <a:rPr lang="en-US" sz="2400" dirty="0">
                <a:latin typeface="Times New Roman"/>
                <a:cs typeface="Times New Roman"/>
              </a:rPr>
              <a:t>needs, and </a:t>
            </a:r>
            <a:r>
              <a:rPr lang="en-US" sz="2400" dirty="0" smtClean="0">
                <a:latin typeface="Times New Roman"/>
                <a:cs typeface="Times New Roman"/>
              </a:rPr>
              <a:t> interests</a:t>
            </a:r>
            <a:r>
              <a:rPr lang="en-US" sz="2400" dirty="0">
                <a:latin typeface="Times New Roman"/>
                <a:cs typeface="Times New Roman"/>
              </a:rPr>
              <a:t>? </a:t>
            </a:r>
          </a:p>
          <a:p>
            <a:pPr marL="285750" indent="-285750">
              <a:buFont typeface="Arial"/>
              <a:buChar char="•"/>
            </a:pPr>
            <a:r>
              <a:rPr lang="en-US" sz="2400" dirty="0" smtClean="0">
                <a:latin typeface="Times New Roman"/>
                <a:cs typeface="Times New Roman"/>
              </a:rPr>
              <a:t>demonstrate </a:t>
            </a:r>
            <a:r>
              <a:rPr lang="en-US" sz="2400" dirty="0">
                <a:latin typeface="Times New Roman"/>
                <a:cs typeface="Times New Roman"/>
              </a:rPr>
              <a:t>a sense of responsibility </a:t>
            </a:r>
            <a:r>
              <a:rPr lang="en-US" sz="2400" dirty="0" smtClean="0">
                <a:latin typeface="Times New Roman"/>
                <a:cs typeface="Times New Roman"/>
              </a:rPr>
              <a:t>for </a:t>
            </a:r>
            <a:r>
              <a:rPr lang="en-US" sz="2400" dirty="0">
                <a:latin typeface="Times New Roman"/>
                <a:cs typeface="Times New Roman"/>
              </a:rPr>
              <a:t>learning? </a:t>
            </a:r>
          </a:p>
          <a:p>
            <a:endParaRPr lang="en-US" sz="2400" dirty="0"/>
          </a:p>
        </p:txBody>
      </p:sp>
      <p:sp>
        <p:nvSpPr>
          <p:cNvPr id="5" name="TextBox 4"/>
          <p:cNvSpPr txBox="1"/>
          <p:nvPr/>
        </p:nvSpPr>
        <p:spPr>
          <a:xfrm>
            <a:off x="511320" y="5707439"/>
            <a:ext cx="8296609" cy="707886"/>
          </a:xfrm>
          <a:prstGeom prst="rect">
            <a:avLst/>
          </a:prstGeom>
          <a:noFill/>
        </p:spPr>
        <p:txBody>
          <a:bodyPr wrap="square" rtlCol="0">
            <a:spAutoFit/>
          </a:bodyPr>
          <a:lstStyle/>
          <a:p>
            <a:r>
              <a:rPr lang="en-US" sz="4000" dirty="0" smtClean="0"/>
              <a:t>Reviewing the Students’ progress</a:t>
            </a:r>
            <a:r>
              <a:rPr lang="en-US" dirty="0" smtClean="0"/>
              <a:t>.  </a:t>
            </a:r>
            <a:endParaRPr lang="en-US" dirty="0"/>
          </a:p>
        </p:txBody>
      </p:sp>
    </p:spTree>
    <p:extLst>
      <p:ext uri="{BB962C8B-B14F-4D97-AF65-F5344CB8AC3E}">
        <p14:creationId xmlns:p14="http://schemas.microsoft.com/office/powerpoint/2010/main" val="429045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0499" y="2443401"/>
            <a:ext cx="6480711" cy="707886"/>
          </a:xfrm>
          <a:prstGeom prst="rect">
            <a:avLst/>
          </a:prstGeom>
          <a:noFill/>
        </p:spPr>
        <p:txBody>
          <a:bodyPr wrap="none" rtlCol="0">
            <a:spAutoFit/>
          </a:bodyPr>
          <a:lstStyle/>
          <a:p>
            <a:r>
              <a:rPr lang="en-US" sz="4000" dirty="0" smtClean="0"/>
              <a:t>CASE STUDIES: ACTIVITY</a:t>
            </a:r>
            <a:endParaRPr lang="en-US" sz="4000" dirty="0"/>
          </a:p>
        </p:txBody>
      </p:sp>
      <p:sp>
        <p:nvSpPr>
          <p:cNvPr id="2" name="TextBox 1"/>
          <p:cNvSpPr txBox="1"/>
          <p:nvPr/>
        </p:nvSpPr>
        <p:spPr>
          <a:xfrm>
            <a:off x="2688564" y="3497044"/>
            <a:ext cx="4108817" cy="1200329"/>
          </a:xfrm>
          <a:prstGeom prst="rect">
            <a:avLst/>
          </a:prstGeom>
          <a:noFill/>
        </p:spPr>
        <p:txBody>
          <a:bodyPr wrap="none" rtlCol="0">
            <a:spAutoFit/>
          </a:bodyPr>
          <a:lstStyle/>
          <a:p>
            <a:pPr marL="285750" indent="-285750">
              <a:buFont typeface="Arial"/>
              <a:buChar char="•"/>
            </a:pPr>
            <a:r>
              <a:rPr lang="en-US" dirty="0" smtClean="0"/>
              <a:t>Sample IEP</a:t>
            </a:r>
          </a:p>
          <a:p>
            <a:pPr marL="285750" indent="-285750">
              <a:buFont typeface="Arial"/>
              <a:buChar char="•"/>
            </a:pPr>
            <a:r>
              <a:rPr lang="en-US" dirty="0" smtClean="0"/>
              <a:t>Grading Rubric for On-line Activity</a:t>
            </a:r>
          </a:p>
          <a:p>
            <a:pPr marL="285750" indent="-285750">
              <a:buFont typeface="Arial"/>
              <a:buChar char="•"/>
            </a:pPr>
            <a:r>
              <a:rPr lang="en-US" dirty="0" smtClean="0"/>
              <a:t>Chart of </a:t>
            </a:r>
            <a:r>
              <a:rPr lang="en-US" dirty="0" err="1" smtClean="0"/>
              <a:t>Gradebook</a:t>
            </a:r>
            <a:r>
              <a:rPr lang="en-US" dirty="0" smtClean="0"/>
              <a:t> </a:t>
            </a:r>
          </a:p>
          <a:p>
            <a:endParaRPr lang="en-US" dirty="0"/>
          </a:p>
        </p:txBody>
      </p:sp>
    </p:spTree>
    <p:extLst>
      <p:ext uri="{BB962C8B-B14F-4D97-AF65-F5344CB8AC3E}">
        <p14:creationId xmlns:p14="http://schemas.microsoft.com/office/powerpoint/2010/main" val="20050716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0" y="2857500"/>
            <a:ext cx="3387128" cy="369332"/>
          </a:xfrm>
          <a:prstGeom prst="rect">
            <a:avLst/>
          </a:prstGeom>
          <a:noFill/>
        </p:spPr>
        <p:txBody>
          <a:bodyPr wrap="none" rtlCol="0">
            <a:spAutoFit/>
          </a:bodyPr>
          <a:lstStyle/>
          <a:p>
            <a:r>
              <a:rPr lang="en-US" dirty="0" smtClean="0"/>
              <a:t>Sample IEP and Student Profile</a:t>
            </a:r>
            <a:endParaRPr lang="en-US" dirty="0"/>
          </a:p>
        </p:txBody>
      </p:sp>
    </p:spTree>
    <p:extLst>
      <p:ext uri="{BB962C8B-B14F-4D97-AF65-F5344CB8AC3E}">
        <p14:creationId xmlns:p14="http://schemas.microsoft.com/office/powerpoint/2010/main" val="286118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93852"/>
            <a:ext cx="8042276" cy="5149749"/>
          </a:xfrm>
        </p:spPr>
        <p:txBody>
          <a:bodyPr>
            <a:normAutofit fontScale="47500" lnSpcReduction="20000"/>
          </a:bodyPr>
          <a:lstStyle/>
          <a:p>
            <a:endParaRPr lang="en-US" sz="5600" dirty="0" smtClean="0">
              <a:latin typeface="Times New Roman"/>
              <a:cs typeface="Times New Roman"/>
            </a:endParaRPr>
          </a:p>
          <a:p>
            <a:r>
              <a:rPr lang="en-US" sz="5600" dirty="0" smtClean="0">
                <a:latin typeface="Times New Roman"/>
                <a:cs typeface="Times New Roman"/>
              </a:rPr>
              <a:t>Length of Time Worked</a:t>
            </a:r>
            <a:r>
              <a:rPr lang="en-US" sz="5600" dirty="0">
                <a:latin typeface="Times New Roman"/>
                <a:cs typeface="Times New Roman"/>
              </a:rPr>
              <a:t>	</a:t>
            </a:r>
          </a:p>
          <a:p>
            <a:r>
              <a:rPr lang="en-US" sz="5600" dirty="0" smtClean="0">
                <a:latin typeface="Times New Roman"/>
                <a:cs typeface="Times New Roman"/>
              </a:rPr>
              <a:t>Program </a:t>
            </a:r>
            <a:r>
              <a:rPr lang="en-US" sz="5600" dirty="0">
                <a:latin typeface="Times New Roman"/>
                <a:cs typeface="Times New Roman"/>
              </a:rPr>
              <a:t>Completion Rate	 	</a:t>
            </a:r>
          </a:p>
          <a:p>
            <a:pPr marL="349250" lvl="1" indent="0">
              <a:buNone/>
            </a:pPr>
            <a:r>
              <a:rPr lang="en-US" sz="5400" dirty="0">
                <a:latin typeface="Times New Roman"/>
                <a:cs typeface="Times New Roman"/>
              </a:rPr>
              <a:t>	</a:t>
            </a:r>
            <a:r>
              <a:rPr lang="en-US" sz="5400" dirty="0" smtClean="0">
                <a:latin typeface="Times New Roman"/>
                <a:cs typeface="Times New Roman"/>
              </a:rPr>
              <a:t> </a:t>
            </a:r>
            <a:r>
              <a:rPr lang="en-US" sz="5400" dirty="0">
                <a:latin typeface="Times New Roman"/>
                <a:cs typeface="Times New Roman"/>
              </a:rPr>
              <a:t>Program Success Rate		</a:t>
            </a:r>
          </a:p>
          <a:p>
            <a:r>
              <a:rPr lang="en-US" sz="5600" dirty="0">
                <a:latin typeface="Times New Roman"/>
                <a:cs typeface="Times New Roman"/>
              </a:rPr>
              <a:t> </a:t>
            </a:r>
            <a:r>
              <a:rPr lang="en-US" sz="5600" dirty="0" smtClean="0">
                <a:latin typeface="Times New Roman"/>
                <a:cs typeface="Times New Roman"/>
              </a:rPr>
              <a:t>Diagnostic Test</a:t>
            </a:r>
            <a:r>
              <a:rPr lang="en-US" sz="5600" dirty="0">
                <a:latin typeface="Times New Roman"/>
                <a:cs typeface="Times New Roman"/>
              </a:rPr>
              <a:t>	 	</a:t>
            </a:r>
          </a:p>
          <a:p>
            <a:r>
              <a:rPr lang="en-US" sz="5600" dirty="0" smtClean="0">
                <a:latin typeface="Times New Roman"/>
                <a:cs typeface="Times New Roman"/>
              </a:rPr>
              <a:t>Progress </a:t>
            </a:r>
            <a:r>
              <a:rPr lang="en-US" sz="5600" dirty="0">
                <a:latin typeface="Times New Roman"/>
                <a:cs typeface="Times New Roman"/>
              </a:rPr>
              <a:t>Test		</a:t>
            </a:r>
          </a:p>
          <a:p>
            <a:r>
              <a:rPr lang="en-US" sz="5600" dirty="0" smtClean="0">
                <a:latin typeface="Times New Roman"/>
                <a:cs typeface="Times New Roman"/>
              </a:rPr>
              <a:t>Progress </a:t>
            </a:r>
            <a:r>
              <a:rPr lang="en-US" sz="5600" dirty="0">
                <a:latin typeface="Times New Roman"/>
                <a:cs typeface="Times New Roman"/>
              </a:rPr>
              <a:t>Measured with the Progress Test		</a:t>
            </a:r>
          </a:p>
          <a:p>
            <a:r>
              <a:rPr lang="en-US" sz="5600" dirty="0" smtClean="0">
                <a:latin typeface="Times New Roman"/>
                <a:cs typeface="Times New Roman"/>
              </a:rPr>
              <a:t>Benchmark Test: A</a:t>
            </a:r>
            <a:r>
              <a:rPr lang="en-US" sz="5600" dirty="0">
                <a:latin typeface="Times New Roman"/>
                <a:cs typeface="Times New Roman"/>
              </a:rPr>
              <a:t>	</a:t>
            </a:r>
            <a:r>
              <a:rPr lang="en-US" sz="5600" dirty="0" smtClean="0">
                <a:latin typeface="Times New Roman"/>
                <a:cs typeface="Times New Roman"/>
              </a:rPr>
              <a:t>	</a:t>
            </a:r>
            <a:r>
              <a:rPr lang="en-US" sz="5600" dirty="0">
                <a:latin typeface="Times New Roman"/>
                <a:cs typeface="Times New Roman"/>
              </a:rPr>
              <a:t>	</a:t>
            </a:r>
          </a:p>
          <a:p>
            <a:r>
              <a:rPr lang="en-US" sz="5600" dirty="0" smtClean="0">
                <a:latin typeface="Times New Roman"/>
                <a:cs typeface="Times New Roman"/>
              </a:rPr>
              <a:t>Benchmark Test: B	</a:t>
            </a:r>
            <a:r>
              <a:rPr lang="en-US" sz="5600" dirty="0">
                <a:latin typeface="Times New Roman"/>
                <a:cs typeface="Times New Roman"/>
              </a:rPr>
              <a:t>		</a:t>
            </a:r>
            <a:endParaRPr lang="en-US" sz="5600" dirty="0" smtClean="0">
              <a:latin typeface="Times New Roman"/>
              <a:cs typeface="Times New Roman"/>
            </a:endParaRPr>
          </a:p>
          <a:p>
            <a:r>
              <a:rPr lang="en-US" sz="5400" dirty="0" smtClean="0">
                <a:latin typeface="Times New Roman"/>
                <a:cs typeface="Times New Roman"/>
              </a:rPr>
              <a:t>Progress </a:t>
            </a:r>
            <a:r>
              <a:rPr lang="en-US" sz="5400" dirty="0">
                <a:latin typeface="Times New Roman"/>
                <a:cs typeface="Times New Roman"/>
              </a:rPr>
              <a:t>Measured Between Achievement Tests 1 and 2	 	</a:t>
            </a:r>
          </a:p>
          <a:p>
            <a:r>
              <a:rPr lang="en-US" sz="5600" dirty="0">
                <a:latin typeface="Times New Roman"/>
                <a:cs typeface="Times New Roman"/>
              </a:rPr>
              <a:t>Total number of points </a:t>
            </a:r>
            <a:r>
              <a:rPr lang="en-US" sz="5600" dirty="0" smtClean="0">
                <a:latin typeface="Times New Roman"/>
                <a:cs typeface="Times New Roman"/>
              </a:rPr>
              <a:t>possible…............</a:t>
            </a:r>
            <a:r>
              <a:rPr lang="en-US" sz="5600" b="1" dirty="0" smtClean="0">
                <a:solidFill>
                  <a:srgbClr val="FF0000"/>
                </a:solidFill>
                <a:latin typeface="Times New Roman"/>
                <a:cs typeface="Times New Roman"/>
              </a:rPr>
              <a:t>../100</a:t>
            </a:r>
            <a:endParaRPr lang="en-US" sz="5600" b="1" dirty="0">
              <a:solidFill>
                <a:srgbClr val="FF0000"/>
              </a:solidFill>
              <a:latin typeface="Times New Roman"/>
              <a:cs typeface="Times New Roman"/>
            </a:endParaRPr>
          </a:p>
        </p:txBody>
      </p:sp>
      <p:sp>
        <p:nvSpPr>
          <p:cNvPr id="2" name="Title 1"/>
          <p:cNvSpPr>
            <a:spLocks noGrp="1"/>
          </p:cNvSpPr>
          <p:nvPr>
            <p:ph type="title"/>
          </p:nvPr>
        </p:nvSpPr>
        <p:spPr>
          <a:xfrm>
            <a:off x="549275" y="-264617"/>
            <a:ext cx="8042276" cy="1058469"/>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sz="4800" b="1" dirty="0">
                <a:latin typeface="Times New Roman"/>
                <a:cs typeface="Times New Roman"/>
              </a:rPr>
              <a:t/>
            </a:r>
            <a:br>
              <a:rPr lang="en-US" sz="4800" b="1" dirty="0">
                <a:latin typeface="Times New Roman"/>
                <a:cs typeface="Times New Roman"/>
              </a:rPr>
            </a:br>
            <a:r>
              <a:rPr lang="en-US" sz="4000" b="1" dirty="0"/>
              <a:t>Grading </a:t>
            </a:r>
            <a:r>
              <a:rPr lang="en-US" sz="4000" b="1" dirty="0" smtClean="0">
                <a:latin typeface="Times New Roman"/>
                <a:cs typeface="Times New Roman"/>
              </a:rPr>
              <a:t>Criteria for On-line Platform</a:t>
            </a:r>
            <a:endParaRPr lang="en-US" sz="4000" dirty="0"/>
          </a:p>
        </p:txBody>
      </p:sp>
    </p:spTree>
    <p:extLst>
      <p:ext uri="{BB962C8B-B14F-4D97-AF65-F5344CB8AC3E}">
        <p14:creationId xmlns:p14="http://schemas.microsoft.com/office/powerpoint/2010/main" val="38625617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750" y="269875"/>
            <a:ext cx="7816850" cy="4921250"/>
          </a:xfrm>
        </p:spPr>
        <p:txBody>
          <a:bodyPr>
            <a:normAutofit fontScale="92500" lnSpcReduction="10000"/>
          </a:bodyPr>
          <a:lstStyle/>
          <a:p>
            <a:r>
              <a:rPr lang="en-US" dirty="0">
                <a:latin typeface="Arial" charset="0"/>
                <a:ea typeface="ＭＳ Ｐゴシック" charset="0"/>
                <a:cs typeface="Arial" charset="0"/>
              </a:rPr>
              <a:t>19 States – developing common set of </a:t>
            </a:r>
            <a:r>
              <a:rPr lang="en-US" b="1" i="1" dirty="0">
                <a:solidFill>
                  <a:srgbClr val="FF0000"/>
                </a:solidFill>
                <a:latin typeface="Arial" charset="0"/>
                <a:ea typeface="ＭＳ Ｐゴシック" charset="0"/>
                <a:cs typeface="Arial" charset="0"/>
              </a:rPr>
              <a:t>computer-based </a:t>
            </a:r>
            <a:r>
              <a:rPr lang="en-US" b="1" i="1" dirty="0" smtClean="0">
                <a:solidFill>
                  <a:srgbClr val="FF0000"/>
                </a:solidFill>
                <a:latin typeface="Arial" charset="0"/>
                <a:ea typeface="ＭＳ Ｐゴシック" charset="0"/>
                <a:cs typeface="Arial" charset="0"/>
              </a:rPr>
              <a:t>K</a:t>
            </a:r>
            <a:r>
              <a:rPr lang="en-US" b="1" i="1" dirty="0">
                <a:solidFill>
                  <a:srgbClr val="FF0000"/>
                </a:solidFill>
                <a:latin typeface="Arial" charset="0"/>
                <a:ea typeface="ＭＳ Ｐゴシック" charset="0"/>
                <a:cs typeface="Arial" charset="0"/>
              </a:rPr>
              <a:t>–12 </a:t>
            </a:r>
            <a:r>
              <a:rPr lang="en-US" i="1" dirty="0">
                <a:solidFill>
                  <a:srgbClr val="FF0000"/>
                </a:solidFill>
                <a:latin typeface="Arial" charset="0"/>
                <a:ea typeface="ＭＳ Ｐゴシック" charset="0"/>
                <a:cs typeface="Arial" charset="0"/>
              </a:rPr>
              <a:t>a</a:t>
            </a:r>
            <a:r>
              <a:rPr lang="en-US" b="1" i="1" dirty="0">
                <a:solidFill>
                  <a:srgbClr val="FF0000"/>
                </a:solidFill>
                <a:latin typeface="Arial" charset="0"/>
                <a:ea typeface="ＭＳ Ｐゴシック" charset="0"/>
                <a:cs typeface="Arial" charset="0"/>
              </a:rPr>
              <a:t>ssessments</a:t>
            </a:r>
            <a:r>
              <a:rPr lang="en-US" dirty="0">
                <a:latin typeface="Arial" charset="0"/>
                <a:ea typeface="ＭＳ Ｐゴシック" charset="0"/>
                <a:cs typeface="Arial" charset="0"/>
              </a:rPr>
              <a:t> in English language arts/Literacy and  </a:t>
            </a:r>
            <a:r>
              <a:rPr lang="en-US" dirty="0" smtClean="0">
                <a:latin typeface="Arial" charset="0"/>
                <a:ea typeface="ＭＳ Ｐゴシック" charset="0"/>
                <a:cs typeface="Arial" charset="0"/>
              </a:rPr>
              <a:t>math</a:t>
            </a:r>
          </a:p>
          <a:p>
            <a:endParaRPr lang="en-US" dirty="0">
              <a:latin typeface="Arial" charset="0"/>
              <a:ea typeface="ＭＳ Ｐゴシック" charset="0"/>
              <a:cs typeface="Arial" charset="0"/>
            </a:endParaRPr>
          </a:p>
          <a:p>
            <a:r>
              <a:rPr lang="en-US" dirty="0">
                <a:latin typeface="Arial" charset="0"/>
                <a:ea typeface="ＭＳ Ｐゴシック" charset="0"/>
                <a:cs typeface="Arial" charset="0"/>
              </a:rPr>
              <a:t>Assessments are aligned with the new, more rigorous </a:t>
            </a:r>
            <a:r>
              <a:rPr lang="en-US" dirty="0">
                <a:latin typeface="Arial" charset="0"/>
                <a:ea typeface="ＭＳ Ｐゴシック" charset="0"/>
                <a:cs typeface="Arial" charset="0"/>
                <a:hlinkClick r:id="rId3"/>
              </a:rPr>
              <a:t>Common Core State Standards (CCSS)</a:t>
            </a:r>
            <a:r>
              <a:rPr lang="en-US" dirty="0">
                <a:latin typeface="Arial" charset="0"/>
                <a:ea typeface="ＭＳ Ｐゴシック" charset="0"/>
                <a:cs typeface="Arial" charset="0"/>
              </a:rPr>
              <a:t>, </a:t>
            </a:r>
          </a:p>
          <a:p>
            <a:pPr>
              <a:buFont typeface="Wingdings" charset="0"/>
              <a:buNone/>
            </a:pPr>
            <a:r>
              <a:rPr lang="en-US" altLang="ja-JP" dirty="0">
                <a:latin typeface="Arial" charset="0"/>
                <a:ea typeface="ＭＳ Ｐゴシック" charset="0"/>
                <a:cs typeface="Arial" charset="0"/>
              </a:rPr>
              <a:t>	</a:t>
            </a:r>
            <a:r>
              <a:rPr lang="ja-JP" altLang="en-US" dirty="0" smtClean="0">
                <a:latin typeface="Arial" charset="0"/>
                <a:ea typeface="ＭＳ Ｐゴシック" charset="0"/>
                <a:cs typeface="Arial" charset="0"/>
              </a:rPr>
              <a:t>“</a:t>
            </a:r>
            <a:r>
              <a:rPr lang="en-US" dirty="0">
                <a:latin typeface="Arial" charset="0"/>
                <a:ea typeface="ＭＳ Ｐゴシック" charset="0"/>
                <a:cs typeface="Arial" charset="0"/>
              </a:rPr>
              <a:t>assessments that better measure students</a:t>
            </a:r>
            <a:r>
              <a:rPr lang="ja-JP" altLang="en-US" dirty="0">
                <a:latin typeface="Arial" charset="0"/>
                <a:ea typeface="ＭＳ Ｐゴシック" charset="0"/>
                <a:cs typeface="Arial" charset="0"/>
              </a:rPr>
              <a:t>’</a:t>
            </a:r>
            <a:r>
              <a:rPr lang="en-US" dirty="0">
                <a:latin typeface="Arial" charset="0"/>
                <a:ea typeface="ＭＳ Ｐゴシック" charset="0"/>
                <a:cs typeface="Arial" charset="0"/>
              </a:rPr>
              <a:t> critical-thinking and problem-solving skills and their ability to 	communicate</a:t>
            </a:r>
            <a:r>
              <a:rPr lang="ja-JP" altLang="en-US" dirty="0" smtClean="0">
                <a:latin typeface="Arial" charset="0"/>
                <a:ea typeface="ＭＳ Ｐゴシック" charset="0"/>
                <a:cs typeface="Arial" charset="0"/>
              </a:rPr>
              <a:t>”</a:t>
            </a:r>
            <a:endParaRPr lang="en-US" altLang="ja-JP" dirty="0" smtClean="0">
              <a:latin typeface="Arial" charset="0"/>
              <a:ea typeface="ＭＳ Ｐゴシック" charset="0"/>
              <a:cs typeface="Arial" charset="0"/>
            </a:endParaRPr>
          </a:p>
          <a:p>
            <a:pPr>
              <a:buFont typeface="Wingdings" charset="0"/>
              <a:buNone/>
            </a:pPr>
            <a:endParaRPr lang="en-US" dirty="0">
              <a:latin typeface="Arial" charset="0"/>
              <a:ea typeface="ＭＳ Ｐゴシック" charset="0"/>
              <a:cs typeface="Arial" charset="0"/>
            </a:endParaRPr>
          </a:p>
          <a:p>
            <a:r>
              <a:rPr lang="en-US" dirty="0">
                <a:latin typeface="Arial" charset="0"/>
                <a:ea typeface="ＭＳ Ｐゴシック" charset="0"/>
                <a:cs typeface="Arial" charset="0"/>
              </a:rPr>
              <a:t>Core Belief:  assessment should work as a tool for enhancing teaching and learning. </a:t>
            </a:r>
          </a:p>
          <a:p>
            <a:pPr marL="18288" indent="0">
              <a:buNone/>
            </a:pPr>
            <a:endParaRPr lang="en-US" dirty="0">
              <a:latin typeface="Arial" charset="0"/>
              <a:ea typeface="ＭＳ Ｐゴシック" charset="0"/>
              <a:cs typeface="Arial" charset="0"/>
            </a:endParaRPr>
          </a:p>
          <a:p>
            <a:r>
              <a:rPr lang="en-US" dirty="0">
                <a:latin typeface="Arial" charset="0"/>
                <a:ea typeface="ＭＳ Ｐゴシック" charset="0"/>
                <a:cs typeface="Arial" charset="0"/>
              </a:rPr>
              <a:t>Ensure that student is on a path to </a:t>
            </a:r>
            <a:r>
              <a:rPr lang="en-US" b="1" dirty="0">
                <a:solidFill>
                  <a:srgbClr val="FF0000"/>
                </a:solidFill>
                <a:latin typeface="Arial" charset="0"/>
                <a:ea typeface="ＭＳ Ｐゴシック" charset="0"/>
                <a:cs typeface="Arial" charset="0"/>
              </a:rPr>
              <a:t>college and career readiness </a:t>
            </a:r>
            <a:r>
              <a:rPr lang="en-US" dirty="0">
                <a:latin typeface="Arial" charset="0"/>
                <a:ea typeface="ＭＳ Ｐゴシック" charset="0"/>
                <a:cs typeface="Arial" charset="0"/>
              </a:rPr>
              <a:t>by measuring what students should know at each course level</a:t>
            </a:r>
          </a:p>
          <a:p>
            <a:endParaRPr lang="en-US" dirty="0">
              <a:latin typeface="Arial" charset="0"/>
              <a:ea typeface="ＭＳ Ｐゴシック" charset="0"/>
              <a:cs typeface="Arial" charset="0"/>
            </a:endParaRPr>
          </a:p>
          <a:p>
            <a:r>
              <a:rPr lang="en-US" dirty="0">
                <a:latin typeface="Arial" charset="0"/>
                <a:ea typeface="ＭＳ Ｐゴシック" charset="0"/>
                <a:cs typeface="Arial" charset="0"/>
              </a:rPr>
              <a:t>Provide instructors with early indicators of students facing difficulty and who are at risk of falling. </a:t>
            </a:r>
          </a:p>
          <a:p>
            <a:endParaRPr lang="en-US" dirty="0"/>
          </a:p>
        </p:txBody>
      </p:sp>
      <p:sp>
        <p:nvSpPr>
          <p:cNvPr id="2" name="Title 1"/>
          <p:cNvSpPr>
            <a:spLocks noGrp="1"/>
          </p:cNvSpPr>
          <p:nvPr>
            <p:ph type="title"/>
          </p:nvPr>
        </p:nvSpPr>
        <p:spPr>
          <a:xfrm>
            <a:off x="777240" y="5334000"/>
            <a:ext cx="7543800" cy="914400"/>
          </a:xfrm>
        </p:spPr>
        <p:txBody>
          <a:bodyPr/>
          <a:lstStyle/>
          <a:p>
            <a:r>
              <a:rPr lang="en-US" sz="2800" dirty="0">
                <a:latin typeface="Times New Roman"/>
                <a:ea typeface="ＭＳ Ｐゴシック" charset="0"/>
                <a:cs typeface="Times New Roman"/>
              </a:rPr>
              <a:t>Partnership for Assessment of Readiness </a:t>
            </a:r>
            <a:r>
              <a:rPr lang="en-US" sz="2800" dirty="0" smtClean="0">
                <a:latin typeface="Times New Roman"/>
                <a:ea typeface="ＭＳ Ｐゴシック" charset="0"/>
                <a:cs typeface="Times New Roman"/>
              </a:rPr>
              <a:t>for </a:t>
            </a:r>
            <a:r>
              <a:rPr lang="en-US" sz="2800" dirty="0">
                <a:latin typeface="Times New Roman"/>
                <a:ea typeface="ＭＳ Ｐゴシック" charset="0"/>
                <a:cs typeface="Times New Roman"/>
              </a:rPr>
              <a:t>College and Careers (PARCC)</a:t>
            </a:r>
            <a:endParaRPr lang="en-US" sz="2800" dirty="0"/>
          </a:p>
        </p:txBody>
      </p:sp>
    </p:spTree>
    <p:extLst>
      <p:ext uri="{BB962C8B-B14F-4D97-AF65-F5344CB8AC3E}">
        <p14:creationId xmlns:p14="http://schemas.microsoft.com/office/powerpoint/2010/main" val="210836042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6796" y="466175"/>
            <a:ext cx="7232804" cy="3877225"/>
          </a:xfrm>
        </p:spPr>
        <p:txBody>
          <a:bodyPr>
            <a:normAutofit fontScale="25000" lnSpcReduction="20000"/>
          </a:bodyPr>
          <a:lstStyle/>
          <a:p>
            <a:pPr marL="18288" indent="0">
              <a:buNone/>
            </a:pPr>
            <a:endParaRPr lang="en-US" sz="3600" dirty="0" smtClean="0">
              <a:latin typeface="Times New Roman"/>
              <a:cs typeface="Times New Roman"/>
            </a:endParaRPr>
          </a:p>
          <a:p>
            <a:pPr marL="18288" indent="0">
              <a:buNone/>
            </a:pPr>
            <a:r>
              <a:rPr lang="en-US" sz="6200" dirty="0" smtClean="0">
                <a:latin typeface="Times New Roman"/>
                <a:cs typeface="Times New Roman"/>
              </a:rPr>
              <a:t>Develop approaches </a:t>
            </a:r>
            <a:r>
              <a:rPr lang="en-US" sz="6200" dirty="0">
                <a:latin typeface="Times New Roman"/>
                <a:cs typeface="Times New Roman"/>
              </a:rPr>
              <a:t>to address </a:t>
            </a:r>
            <a:r>
              <a:rPr lang="en-US" sz="6200" dirty="0" smtClean="0">
                <a:latin typeface="Times New Roman"/>
                <a:cs typeface="Times New Roman"/>
              </a:rPr>
              <a:t>learners’ sensibility:</a:t>
            </a:r>
            <a:endParaRPr lang="en-US" sz="6200" dirty="0">
              <a:latin typeface="Times New Roman"/>
              <a:cs typeface="Times New Roman"/>
            </a:endParaRPr>
          </a:p>
          <a:p>
            <a:pPr lvl="1"/>
            <a:r>
              <a:rPr lang="en-US" sz="6200" dirty="0" smtClean="0">
                <a:latin typeface="Times New Roman"/>
                <a:cs typeface="Times New Roman"/>
              </a:rPr>
              <a:t>Related Video</a:t>
            </a:r>
            <a:endParaRPr lang="en-US" sz="6200" dirty="0">
              <a:latin typeface="Times New Roman"/>
              <a:cs typeface="Times New Roman"/>
            </a:endParaRPr>
          </a:p>
          <a:p>
            <a:pPr lvl="1"/>
            <a:r>
              <a:rPr lang="en-US" sz="6200" dirty="0" smtClean="0">
                <a:latin typeface="Times New Roman"/>
                <a:cs typeface="Times New Roman"/>
              </a:rPr>
              <a:t>Visual, Audio, Reading Comprehension</a:t>
            </a:r>
          </a:p>
          <a:p>
            <a:pPr lvl="1"/>
            <a:r>
              <a:rPr lang="en-US" sz="6200" dirty="0" smtClean="0">
                <a:latin typeface="Times New Roman"/>
                <a:cs typeface="Times New Roman"/>
              </a:rPr>
              <a:t>WEB accessibility: Hearing and Vision impaired</a:t>
            </a:r>
          </a:p>
          <a:p>
            <a:pPr marL="18288" indent="0">
              <a:buNone/>
            </a:pPr>
            <a:endParaRPr lang="en-US" sz="6200" dirty="0" smtClean="0">
              <a:latin typeface="Times New Roman"/>
              <a:cs typeface="Times New Roman"/>
            </a:endParaRPr>
          </a:p>
          <a:p>
            <a:pPr marL="18288" indent="0">
              <a:buNone/>
            </a:pPr>
            <a:r>
              <a:rPr lang="en-US" sz="6200" dirty="0" smtClean="0">
                <a:latin typeface="Times New Roman"/>
                <a:cs typeface="Times New Roman"/>
              </a:rPr>
              <a:t>Portfolio Assessment Tools:</a:t>
            </a:r>
          </a:p>
          <a:p>
            <a:pPr lvl="1"/>
            <a:r>
              <a:rPr lang="en-US" sz="6000" dirty="0" smtClean="0">
                <a:latin typeface="Times New Roman"/>
                <a:cs typeface="Times New Roman"/>
              </a:rPr>
              <a:t>Google sites: enable permissions, </a:t>
            </a:r>
          </a:p>
          <a:p>
            <a:pPr lvl="1"/>
            <a:r>
              <a:rPr lang="en-US" sz="6000" dirty="0" smtClean="0">
                <a:latin typeface="Times New Roman"/>
                <a:cs typeface="Times New Roman"/>
              </a:rPr>
              <a:t>Live Text: documents learning</a:t>
            </a:r>
          </a:p>
          <a:p>
            <a:pPr lvl="1"/>
            <a:r>
              <a:rPr lang="en-US" sz="6200" dirty="0" smtClean="0">
                <a:latin typeface="Times New Roman"/>
                <a:cs typeface="Times New Roman"/>
              </a:rPr>
              <a:t>  Echo Pen- repetition and real time</a:t>
            </a:r>
          </a:p>
          <a:p>
            <a:pPr marL="18288" indent="0">
              <a:buNone/>
            </a:pPr>
            <a:endParaRPr lang="en-US" sz="6200" dirty="0" smtClean="0">
              <a:latin typeface="Times New Roman"/>
              <a:cs typeface="Times New Roman"/>
            </a:endParaRPr>
          </a:p>
          <a:p>
            <a:pPr marL="18288" indent="0">
              <a:buNone/>
            </a:pPr>
            <a:r>
              <a:rPr lang="en-US" sz="6200" dirty="0" smtClean="0">
                <a:latin typeface="Times New Roman"/>
                <a:cs typeface="Times New Roman"/>
              </a:rPr>
              <a:t>Methodologies:</a:t>
            </a:r>
          </a:p>
          <a:p>
            <a:pPr lvl="1"/>
            <a:r>
              <a:rPr lang="en-US" sz="6000" dirty="0" smtClean="0">
                <a:latin typeface="Times New Roman"/>
                <a:cs typeface="Times New Roman"/>
              </a:rPr>
              <a:t>Asynchronous platforms</a:t>
            </a:r>
          </a:p>
          <a:p>
            <a:pPr lvl="1"/>
            <a:r>
              <a:rPr lang="en-US" sz="6000" dirty="0" err="1" smtClean="0">
                <a:latin typeface="Times New Roman"/>
                <a:cs typeface="Times New Roman"/>
              </a:rPr>
              <a:t>Synchrnous</a:t>
            </a:r>
            <a:r>
              <a:rPr lang="en-US" sz="6000" dirty="0" smtClean="0">
                <a:latin typeface="Times New Roman"/>
                <a:cs typeface="Times New Roman"/>
              </a:rPr>
              <a:t> platforms</a:t>
            </a:r>
            <a:endParaRPr lang="en-US" sz="6200" dirty="0" smtClean="0">
              <a:latin typeface="Times New Roman"/>
              <a:cs typeface="Times New Roman"/>
            </a:endParaRPr>
          </a:p>
          <a:p>
            <a:pPr lvl="1"/>
            <a:r>
              <a:rPr lang="en-US" sz="6200" dirty="0" smtClean="0">
                <a:latin typeface="Times New Roman"/>
                <a:cs typeface="Times New Roman"/>
              </a:rPr>
              <a:t>Hybrids</a:t>
            </a:r>
          </a:p>
          <a:p>
            <a:pPr lvl="1"/>
            <a:r>
              <a:rPr lang="en-US" sz="6000" dirty="0" smtClean="0">
                <a:latin typeface="Times New Roman"/>
                <a:cs typeface="Times New Roman"/>
              </a:rPr>
              <a:t>Online</a:t>
            </a:r>
          </a:p>
          <a:p>
            <a:endParaRPr lang="en-US" sz="6200" dirty="0" smtClean="0">
              <a:latin typeface="Times New Roman"/>
              <a:cs typeface="Times New Roman"/>
            </a:endParaRPr>
          </a:p>
          <a:p>
            <a:endParaRPr lang="en-US" sz="6200" dirty="0" smtClean="0">
              <a:latin typeface="Times New Roman"/>
              <a:cs typeface="Times New Roman"/>
            </a:endParaRPr>
          </a:p>
          <a:p>
            <a:pPr marL="18288" indent="0">
              <a:buNone/>
            </a:pPr>
            <a:endParaRPr lang="en-US" sz="6200" dirty="0" smtClean="0">
              <a:latin typeface="Times New Roman"/>
              <a:cs typeface="Times New Roman"/>
            </a:endParaRPr>
          </a:p>
          <a:p>
            <a:pPr marL="18288" indent="0">
              <a:buNone/>
            </a:pPr>
            <a:endParaRPr lang="en-US" sz="6200" dirty="0">
              <a:latin typeface="Times New Roman"/>
              <a:cs typeface="Times New Roman"/>
            </a:endParaRPr>
          </a:p>
        </p:txBody>
      </p:sp>
      <p:sp>
        <p:nvSpPr>
          <p:cNvPr id="3" name="Title 2"/>
          <p:cNvSpPr>
            <a:spLocks noGrp="1"/>
          </p:cNvSpPr>
          <p:nvPr>
            <p:ph type="title"/>
          </p:nvPr>
        </p:nvSpPr>
        <p:spPr/>
        <p:txBody>
          <a:bodyPr/>
          <a:lstStyle/>
          <a:p>
            <a:r>
              <a:rPr lang="en-US" dirty="0" smtClean="0"/>
              <a:t>Conclusion: Making Connections</a:t>
            </a:r>
            <a:endParaRPr lang="en-US" dirty="0"/>
          </a:p>
        </p:txBody>
      </p:sp>
    </p:spTree>
    <p:extLst>
      <p:ext uri="{BB962C8B-B14F-4D97-AF65-F5344CB8AC3E}">
        <p14:creationId xmlns:p14="http://schemas.microsoft.com/office/powerpoint/2010/main" val="34868073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862" y="208975"/>
            <a:ext cx="7726178" cy="5734626"/>
          </a:xfrm>
        </p:spPr>
        <p:txBody>
          <a:bodyPr>
            <a:noAutofit/>
          </a:bodyPr>
          <a:lstStyle/>
          <a:p>
            <a:pPr marL="0" lvl="0" indent="0">
              <a:lnSpc>
                <a:spcPct val="115000"/>
              </a:lnSpc>
              <a:spcBef>
                <a:spcPts val="0"/>
              </a:spcBef>
              <a:buClr>
                <a:schemeClr val="dk1"/>
              </a:buClr>
              <a:buSzPct val="25000"/>
              <a:buNone/>
            </a:pPr>
            <a:r>
              <a:rPr lang="en-US" sz="1200" dirty="0" smtClean="0">
                <a:solidFill>
                  <a:srgbClr val="FFFFFF"/>
                </a:solidFill>
                <a:latin typeface="Times New Roman"/>
                <a:ea typeface="Arial"/>
                <a:cs typeface="Times New Roman"/>
                <a:sym typeface="Arial"/>
                <a:rtl val="0"/>
              </a:rPr>
              <a:t>Abel </a:t>
            </a:r>
            <a:r>
              <a:rPr lang="en-US" sz="1200" dirty="0">
                <a:solidFill>
                  <a:srgbClr val="FFFFFF"/>
                </a:solidFill>
                <a:latin typeface="Times New Roman"/>
                <a:ea typeface="Arial"/>
                <a:cs typeface="Times New Roman"/>
                <a:sym typeface="Arial"/>
                <a:rtl val="0"/>
              </a:rPr>
              <a:t>E. &amp; Hayes, K. (2012, April). Transforming developmental education in New Jersey: Significantly improving student </a:t>
            </a:r>
            <a:r>
              <a:rPr lang="en-US" sz="1200" dirty="0" smtClean="0">
                <a:solidFill>
                  <a:srgbClr val="FFFFFF"/>
                </a:solidFill>
                <a:latin typeface="Times New Roman"/>
                <a:ea typeface="Arial"/>
                <a:cs typeface="Times New Roman"/>
                <a:sym typeface="Arial"/>
                <a:rtl val="0"/>
              </a:rPr>
              <a:t>	success </a:t>
            </a:r>
            <a:r>
              <a:rPr lang="en-US" sz="1200" dirty="0">
                <a:solidFill>
                  <a:srgbClr val="FFFFFF"/>
                </a:solidFill>
                <a:latin typeface="Times New Roman"/>
                <a:ea typeface="Arial"/>
                <a:cs typeface="Times New Roman"/>
                <a:sym typeface="Arial"/>
                <a:rtl val="0"/>
              </a:rPr>
              <a:t>rates across </a:t>
            </a:r>
            <a:r>
              <a:rPr lang="en-US" sz="1200" dirty="0" smtClean="0">
                <a:solidFill>
                  <a:srgbClr val="FFFFFF"/>
                </a:solidFill>
                <a:latin typeface="Times New Roman"/>
                <a:ea typeface="Arial"/>
                <a:cs typeface="Times New Roman"/>
                <a:sym typeface="Arial"/>
                <a:rtl val="0"/>
              </a:rPr>
              <a:t>the community </a:t>
            </a:r>
            <a:r>
              <a:rPr lang="en-US" sz="1200" dirty="0">
                <a:solidFill>
                  <a:srgbClr val="FFFFFF"/>
                </a:solidFill>
                <a:latin typeface="Times New Roman"/>
                <a:ea typeface="Arial"/>
                <a:cs typeface="Times New Roman"/>
                <a:sym typeface="Arial"/>
                <a:rtl val="0"/>
              </a:rPr>
              <a:t>college sector developmental education concept paper. [PDF File]. </a:t>
            </a:r>
            <a:r>
              <a:rPr lang="en-US" sz="1200" dirty="0" smtClean="0">
                <a:solidFill>
                  <a:srgbClr val="FFFFFF"/>
                </a:solidFill>
                <a:latin typeface="Times New Roman"/>
                <a:ea typeface="Arial"/>
                <a:cs typeface="Times New Roman"/>
                <a:sym typeface="Arial"/>
                <a:rtl val="0"/>
              </a:rPr>
              <a:t>	Retrieved </a:t>
            </a:r>
            <a:r>
              <a:rPr lang="en-US" sz="1200" dirty="0">
                <a:solidFill>
                  <a:srgbClr val="FFFFFF"/>
                </a:solidFill>
                <a:latin typeface="Times New Roman"/>
                <a:ea typeface="Arial"/>
                <a:cs typeface="Times New Roman"/>
                <a:sym typeface="Arial"/>
                <a:rtl val="0"/>
              </a:rPr>
              <a:t>from</a:t>
            </a:r>
            <a:r>
              <a:rPr lang="en-US" sz="1200" u="sng" dirty="0">
                <a:solidFill>
                  <a:srgbClr val="FFFFFF"/>
                </a:solidFill>
                <a:latin typeface="Times New Roman"/>
                <a:ea typeface="Arial"/>
                <a:cs typeface="Times New Roman"/>
                <a:sym typeface="Arial"/>
                <a:hlinkClick r:id="rId3"/>
                <a:rtl val="0"/>
              </a:rPr>
              <a:t> http://rowanonline.com</a:t>
            </a:r>
          </a:p>
          <a:p>
            <a:pPr marL="18288" indent="0">
              <a:buNone/>
            </a:pPr>
            <a:endParaRPr lang="en-US" sz="1200" dirty="0" smtClean="0">
              <a:effectLst/>
              <a:latin typeface="Times New Roman"/>
              <a:cs typeface="Times New Roman"/>
            </a:endParaRPr>
          </a:p>
          <a:p>
            <a:pPr marL="18288" indent="0">
              <a:buNone/>
            </a:pPr>
            <a:r>
              <a:rPr lang="en-US" sz="1200" dirty="0" smtClean="0">
                <a:effectLst/>
                <a:latin typeface="Times New Roman"/>
                <a:cs typeface="Times New Roman"/>
              </a:rPr>
              <a:t>American </a:t>
            </a:r>
            <a:r>
              <a:rPr lang="en-US" sz="1200" dirty="0">
                <a:effectLst/>
                <a:latin typeface="Times New Roman"/>
                <a:cs typeface="Times New Roman"/>
              </a:rPr>
              <a:t>Association of Community Colleges. (2012). Reclaiming the American dream: </a:t>
            </a:r>
          </a:p>
          <a:p>
            <a:pPr marL="18288" indent="0">
              <a:buNone/>
            </a:pPr>
            <a:r>
              <a:rPr lang="en-US" sz="1200" dirty="0">
                <a:effectLst/>
                <a:latin typeface="Times New Roman"/>
                <a:cs typeface="Times New Roman"/>
              </a:rPr>
              <a:t>	</a:t>
            </a:r>
            <a:r>
              <a:rPr lang="en-US" sz="1200" dirty="0" smtClean="0">
                <a:effectLst/>
                <a:latin typeface="Times New Roman"/>
                <a:cs typeface="Times New Roman"/>
              </a:rPr>
              <a:t>A</a:t>
            </a:r>
            <a:r>
              <a:rPr lang="en-US" sz="1200" dirty="0">
                <a:effectLst/>
                <a:latin typeface="Times New Roman"/>
                <a:cs typeface="Times New Roman"/>
              </a:rPr>
              <a:t> report from the 21st  century commission on the future of community</a:t>
            </a:r>
          </a:p>
          <a:p>
            <a:pPr marL="18288" indent="0">
              <a:buNone/>
            </a:pPr>
            <a:r>
              <a:rPr lang="en-US" sz="1200" dirty="0">
                <a:effectLst/>
                <a:latin typeface="Times New Roman"/>
                <a:cs typeface="Times New Roman"/>
              </a:rPr>
              <a:t>	</a:t>
            </a:r>
            <a:r>
              <a:rPr lang="en-US" sz="1200" dirty="0" smtClean="0">
                <a:effectLst/>
                <a:latin typeface="Times New Roman"/>
                <a:cs typeface="Times New Roman"/>
              </a:rPr>
              <a:t>colleges</a:t>
            </a:r>
            <a:r>
              <a:rPr lang="en-US" sz="1200" dirty="0">
                <a:effectLst/>
                <a:latin typeface="Times New Roman"/>
                <a:cs typeface="Times New Roman"/>
              </a:rPr>
              <a:t>. Washington, DC. Retrieved from            </a:t>
            </a:r>
          </a:p>
          <a:p>
            <a:pPr marL="18288" indent="0">
              <a:buNone/>
            </a:pPr>
            <a:r>
              <a:rPr lang="en-US" sz="1200" dirty="0">
                <a:effectLst/>
                <a:latin typeface="Times New Roman"/>
                <a:cs typeface="Times New Roman"/>
              </a:rPr>
              <a:t>	</a:t>
            </a:r>
            <a:r>
              <a:rPr lang="en-US" sz="1200" dirty="0" smtClean="0">
                <a:effectLst/>
                <a:latin typeface="Times New Roman"/>
                <a:cs typeface="Times New Roman"/>
              </a:rPr>
              <a:t> </a:t>
            </a:r>
            <a:r>
              <a:rPr lang="en-US" sz="1200" dirty="0">
                <a:effectLst/>
                <a:latin typeface="Times New Roman"/>
                <a:cs typeface="Times New Roman"/>
                <a:hlinkClick r:id="rId4"/>
              </a:rPr>
              <a:t>http://www.aacc21stcenturycenter.org/resources/21stcenturyinitiative</a:t>
            </a:r>
            <a:endParaRPr lang="en-US" sz="1200" dirty="0">
              <a:effectLst/>
              <a:latin typeface="Times New Roman"/>
              <a:cs typeface="Times New Roman"/>
            </a:endParaRPr>
          </a:p>
          <a:p>
            <a:pPr marL="18288" indent="0">
              <a:buNone/>
            </a:pPr>
            <a:endParaRPr lang="en-US" sz="1200" dirty="0" smtClean="0">
              <a:latin typeface="Times New Roman"/>
              <a:cs typeface="Times New Roman"/>
            </a:endParaRPr>
          </a:p>
          <a:p>
            <a:pPr marL="18288" indent="0" fontAlgn="base">
              <a:buNone/>
            </a:pPr>
            <a:r>
              <a:rPr lang="en-US" sz="1200" dirty="0">
                <a:effectLst/>
                <a:latin typeface="Times New Roman"/>
                <a:cs typeface="Times New Roman"/>
              </a:rPr>
              <a:t>Common Core State Standards, (2014). Common core state standards Initiative: Preparing </a:t>
            </a:r>
          </a:p>
          <a:p>
            <a:pPr marL="18288" indent="0" fontAlgn="base">
              <a:buNone/>
            </a:pPr>
            <a:r>
              <a:rPr lang="en-US" sz="1200" dirty="0">
                <a:effectLst/>
                <a:latin typeface="Times New Roman"/>
                <a:cs typeface="Times New Roman"/>
              </a:rPr>
              <a:t>	America’s students for college and career.   Retrieved from </a:t>
            </a:r>
          </a:p>
          <a:p>
            <a:pPr marL="18288" indent="0" fontAlgn="base">
              <a:buNone/>
            </a:pPr>
            <a:r>
              <a:rPr lang="en-US" sz="1200" dirty="0">
                <a:effectLst/>
                <a:latin typeface="Times New Roman"/>
                <a:cs typeface="Times New Roman"/>
                <a:hlinkClick r:id="rId5"/>
              </a:rPr>
              <a:t> </a:t>
            </a:r>
            <a:r>
              <a:rPr lang="en-US" sz="1200" u="sng" dirty="0">
                <a:effectLst/>
                <a:latin typeface="Times New Roman"/>
                <a:cs typeface="Times New Roman"/>
                <a:hlinkClick r:id="rId5"/>
              </a:rPr>
              <a:t>	http://www.corestandards.org/about-the-standards/development-process/</a:t>
            </a:r>
            <a:r>
              <a:rPr lang="en-US" sz="1200" dirty="0">
                <a:effectLst/>
                <a:latin typeface="Times New Roman"/>
                <a:cs typeface="Times New Roman"/>
              </a:rPr>
              <a:t> </a:t>
            </a: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ECC </a:t>
            </a:r>
            <a:r>
              <a:rPr lang="en-US" sz="1200" dirty="0">
                <a:latin typeface="Times New Roman"/>
                <a:cs typeface="Times New Roman"/>
              </a:rPr>
              <a:t>Program Assessment Report (2012</a:t>
            </a:r>
            <a:r>
              <a:rPr lang="en-US" sz="1200" dirty="0" smtClean="0">
                <a:latin typeface="Times New Roman"/>
                <a:cs typeface="Times New Roman"/>
              </a:rPr>
              <a:t>)</a:t>
            </a:r>
            <a:endParaRPr lang="en-US" sz="1200" dirty="0">
              <a:latin typeface="Times New Roman"/>
              <a:cs typeface="Times New Roman"/>
            </a:endParaRP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Jean-Mary, Y (2014). Cicely Community School for Performing and Fine Arts</a:t>
            </a:r>
            <a:endParaRPr lang="en-US" sz="1200" dirty="0">
              <a:latin typeface="Times New Roman"/>
              <a:cs typeface="Times New Roman"/>
            </a:endParaRP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Ontario </a:t>
            </a:r>
            <a:r>
              <a:rPr lang="en-US" sz="1200" dirty="0">
                <a:latin typeface="Times New Roman"/>
                <a:cs typeface="Times New Roman"/>
              </a:rPr>
              <a:t>Ministry of Education (1998). Individualized education plan: Resource guide</a:t>
            </a:r>
            <a:r>
              <a:rPr lang="en-US" sz="1200" dirty="0" smtClean="0">
                <a:latin typeface="Times New Roman"/>
                <a:cs typeface="Times New Roman"/>
              </a:rPr>
              <a:t>.</a:t>
            </a: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Prolong</a:t>
            </a:r>
            <a:r>
              <a:rPr lang="en-US" sz="1200" dirty="0">
                <a:latin typeface="Times New Roman"/>
                <a:cs typeface="Times New Roman"/>
              </a:rPr>
              <a:t>, C. (2014). Analog, </a:t>
            </a:r>
            <a:r>
              <a:rPr lang="en-US" sz="1200" dirty="0" err="1">
                <a:latin typeface="Times New Roman"/>
                <a:cs typeface="Times New Roman"/>
              </a:rPr>
              <a:t>Inc</a:t>
            </a:r>
            <a:r>
              <a:rPr lang="en-US" sz="1200" dirty="0">
                <a:latin typeface="Times New Roman"/>
                <a:cs typeface="Times New Roman"/>
              </a:rPr>
              <a:t>,</a:t>
            </a: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Robert </a:t>
            </a:r>
            <a:r>
              <a:rPr lang="en-US" sz="1200" dirty="0">
                <a:latin typeface="Times New Roman"/>
                <a:cs typeface="Times New Roman"/>
              </a:rPr>
              <a:t>Gagné &amp; the 5 Categories of Learning Outcomes </a:t>
            </a:r>
          </a:p>
          <a:p>
            <a:pPr marL="18288" indent="0">
              <a:buNone/>
            </a:pPr>
            <a:endParaRPr lang="en-US" sz="1200" dirty="0" smtClean="0">
              <a:latin typeface="Times New Roman"/>
              <a:cs typeface="Times New Roman"/>
            </a:endParaRPr>
          </a:p>
          <a:p>
            <a:pPr marL="18288" indent="0">
              <a:buNone/>
            </a:pPr>
            <a:r>
              <a:rPr lang="en-US" sz="1200" dirty="0" smtClean="0">
                <a:latin typeface="Times New Roman"/>
                <a:cs typeface="Times New Roman"/>
              </a:rPr>
              <a:t>Tomlinson, C., (2006). Integrating Differentiated Instruction Understanding by </a:t>
            </a:r>
            <a:r>
              <a:rPr lang="en-US" sz="1200" dirty="0" err="1" smtClean="0">
                <a:latin typeface="Times New Roman"/>
                <a:cs typeface="Times New Roman"/>
              </a:rPr>
              <a:t>Design:Connecting</a:t>
            </a:r>
            <a:r>
              <a:rPr lang="en-US" sz="1200" dirty="0" smtClean="0">
                <a:latin typeface="Times New Roman"/>
                <a:cs typeface="Times New Roman"/>
              </a:rPr>
              <a:t> content and kids. ASCD. </a:t>
            </a:r>
            <a:r>
              <a:rPr lang="en-US" sz="1200" dirty="0" err="1" smtClean="0">
                <a:latin typeface="Times New Roman"/>
                <a:cs typeface="Times New Roman"/>
              </a:rPr>
              <a:t>Alexandria,VA</a:t>
            </a:r>
            <a:r>
              <a:rPr lang="en-US" sz="1200" dirty="0" smtClean="0">
                <a:latin typeface="Times New Roman"/>
                <a:cs typeface="Times New Roman"/>
              </a:rPr>
              <a:t>.</a:t>
            </a:r>
          </a:p>
          <a:p>
            <a:pPr marL="18288" indent="0">
              <a:buNone/>
            </a:pPr>
            <a:endParaRPr lang="en-US" sz="2800" dirty="0">
              <a:latin typeface="Times New Roman"/>
              <a:cs typeface="Times New Roman"/>
            </a:endParaRPr>
          </a:p>
        </p:txBody>
      </p:sp>
      <p:sp>
        <p:nvSpPr>
          <p:cNvPr id="2" name="Title 1"/>
          <p:cNvSpPr>
            <a:spLocks noGrp="1"/>
          </p:cNvSpPr>
          <p:nvPr>
            <p:ph type="title"/>
          </p:nvPr>
        </p:nvSpPr>
        <p:spPr>
          <a:xfrm>
            <a:off x="594862" y="5943600"/>
            <a:ext cx="7543800" cy="621605"/>
          </a:xfrm>
        </p:spPr>
        <p:txBody>
          <a:bodyPr/>
          <a:lstStyle/>
          <a:p>
            <a:r>
              <a:rPr lang="en-US" dirty="0" smtClean="0"/>
              <a:t>References</a:t>
            </a:r>
            <a:endParaRPr lang="en-US" dirty="0"/>
          </a:p>
        </p:txBody>
      </p:sp>
    </p:spTree>
    <p:extLst>
      <p:ext uri="{BB962C8B-B14F-4D97-AF65-F5344CB8AC3E}">
        <p14:creationId xmlns:p14="http://schemas.microsoft.com/office/powerpoint/2010/main" val="17332658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Specificity is key to focused adjustment.</a:t>
            </a:r>
          </a:p>
          <a:p>
            <a:r>
              <a:rPr lang="en-US" dirty="0" smtClean="0"/>
              <a:t>Too many teachers consider grades and scores as feedback, they fail the specificity test.</a:t>
            </a:r>
          </a:p>
          <a:p>
            <a:r>
              <a:rPr lang="en-US" dirty="0" smtClean="0"/>
              <a:t>Attaching a  letter B- or a number 82% to  a student’s work, is no more helpful than saying “Way to go!”  or “Try harder”. </a:t>
            </a:r>
          </a:p>
          <a:p>
            <a:r>
              <a:rPr lang="en-US" dirty="0" smtClean="0"/>
              <a:t>Good comments encourage learning but do not necessarily advance learning.</a:t>
            </a:r>
          </a:p>
          <a:p>
            <a:endParaRPr lang="en-US" dirty="0"/>
          </a:p>
        </p:txBody>
      </p:sp>
      <p:sp>
        <p:nvSpPr>
          <p:cNvPr id="2" name="Title 1"/>
          <p:cNvSpPr>
            <a:spLocks noGrp="1"/>
          </p:cNvSpPr>
          <p:nvPr>
            <p:ph type="title"/>
          </p:nvPr>
        </p:nvSpPr>
        <p:spPr/>
        <p:txBody>
          <a:bodyPr/>
          <a:lstStyle/>
          <a:p>
            <a:r>
              <a:rPr lang="en-US" dirty="0" smtClean="0"/>
              <a:t>Providing Feedback</a:t>
            </a:r>
            <a:endParaRPr lang="en-US" dirty="0"/>
          </a:p>
        </p:txBody>
      </p:sp>
    </p:spTree>
    <p:extLst>
      <p:ext uri="{BB962C8B-B14F-4D97-AF65-F5344CB8AC3E}">
        <p14:creationId xmlns:p14="http://schemas.microsoft.com/office/powerpoint/2010/main" val="4446919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84048" lvl="1" indent="0">
              <a:buNone/>
            </a:pPr>
            <a:endParaRPr lang="en-US" dirty="0" smtClean="0"/>
          </a:p>
          <a:p>
            <a:pPr marL="384048" lvl="1" indent="0">
              <a:buNone/>
            </a:pPr>
            <a:r>
              <a:rPr lang="en-US" sz="4000" b="1" dirty="0" smtClean="0">
                <a:latin typeface="Times New Roman"/>
                <a:cs typeface="Times New Roman"/>
              </a:rPr>
              <a:t>	</a:t>
            </a:r>
            <a:endParaRPr lang="en-US" dirty="0"/>
          </a:p>
        </p:txBody>
      </p:sp>
      <p:sp>
        <p:nvSpPr>
          <p:cNvPr id="2" name="Title 1"/>
          <p:cNvSpPr>
            <a:spLocks noGrp="1"/>
          </p:cNvSpPr>
          <p:nvPr>
            <p:ph type="title"/>
          </p:nvPr>
        </p:nvSpPr>
        <p:spPr/>
        <p:txBody>
          <a:bodyPr/>
          <a:lstStyle/>
          <a:p>
            <a:r>
              <a:rPr lang="en-US" dirty="0" smtClean="0"/>
              <a:t>Who should be assessed? </a:t>
            </a:r>
            <a:endParaRPr lang="en-US" dirty="0"/>
          </a:p>
        </p:txBody>
      </p:sp>
      <p:sp>
        <p:nvSpPr>
          <p:cNvPr id="4" name="TextBox 3"/>
          <p:cNvSpPr txBox="1"/>
          <p:nvPr/>
        </p:nvSpPr>
        <p:spPr>
          <a:xfrm>
            <a:off x="1768510" y="2234426"/>
            <a:ext cx="5117117" cy="1754327"/>
          </a:xfrm>
          <a:prstGeom prst="rect">
            <a:avLst/>
          </a:prstGeom>
          <a:noFill/>
        </p:spPr>
        <p:txBody>
          <a:bodyPr wrap="square" rtlCol="0">
            <a:spAutoFit/>
          </a:bodyPr>
          <a:lstStyle/>
          <a:p>
            <a:pPr algn="ctr"/>
            <a:r>
              <a:rPr lang="en-US" dirty="0" smtClean="0"/>
              <a:t>Gifted and Talented</a:t>
            </a:r>
          </a:p>
          <a:p>
            <a:pPr algn="ctr"/>
            <a:endParaRPr lang="en-US" dirty="0" smtClean="0"/>
          </a:p>
          <a:p>
            <a:pPr algn="ctr"/>
            <a:r>
              <a:rPr lang="en-US" dirty="0" smtClean="0"/>
              <a:t>Honors</a:t>
            </a:r>
          </a:p>
          <a:p>
            <a:pPr algn="ctr"/>
            <a:endParaRPr lang="en-US" dirty="0"/>
          </a:p>
          <a:p>
            <a:pPr algn="ctr"/>
            <a:endParaRPr lang="en-US" dirty="0" smtClean="0"/>
          </a:p>
          <a:p>
            <a:pPr algn="ctr"/>
            <a:r>
              <a:rPr lang="en-US" dirty="0" smtClean="0"/>
              <a:t>Differently abled</a:t>
            </a:r>
            <a:endParaRPr lang="en-US" dirty="0"/>
          </a:p>
        </p:txBody>
      </p:sp>
    </p:spTree>
    <p:extLst>
      <p:ext uri="{BB962C8B-B14F-4D97-AF65-F5344CB8AC3E}">
        <p14:creationId xmlns:p14="http://schemas.microsoft.com/office/powerpoint/2010/main" val="2918944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r>
              <a:rPr lang="en-US" sz="4000" b="1" dirty="0" smtClean="0"/>
              <a:t>Identified by classification</a:t>
            </a:r>
          </a:p>
          <a:p>
            <a:pPr marL="18288" indent="0">
              <a:buNone/>
            </a:pPr>
            <a:endParaRPr lang="en-US" sz="4000" b="1" dirty="0" smtClean="0"/>
          </a:p>
          <a:p>
            <a:r>
              <a:rPr lang="en-US" sz="4000" b="1" dirty="0" smtClean="0"/>
              <a:t>Individual Education Plan (IEP)</a:t>
            </a:r>
          </a:p>
          <a:p>
            <a:pPr lvl="1"/>
            <a:r>
              <a:rPr lang="en-US" dirty="0"/>
              <a:t>“Specific Learning Disability” </a:t>
            </a:r>
          </a:p>
          <a:p>
            <a:pPr marL="384048" lvl="1" indent="0">
              <a:buNone/>
            </a:pPr>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a:t>3</a:t>
            </a:r>
            <a:r>
              <a:rPr lang="en-US" dirty="0" smtClean="0"/>
              <a:t>-12 Grades</a:t>
            </a:r>
            <a:endParaRPr lang="en-US" dirty="0"/>
          </a:p>
        </p:txBody>
      </p:sp>
    </p:spTree>
    <p:extLst>
      <p:ext uri="{BB962C8B-B14F-4D97-AF65-F5344CB8AC3E}">
        <p14:creationId xmlns:p14="http://schemas.microsoft.com/office/powerpoint/2010/main" val="1224434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Students of Special Needs ……..</a:t>
            </a:r>
          </a:p>
          <a:p>
            <a:pPr marL="708660" lvl="1" indent="-342900"/>
            <a:r>
              <a:rPr lang="en-US" dirty="0" smtClean="0"/>
              <a:t>Must self identify</a:t>
            </a:r>
          </a:p>
          <a:p>
            <a:pPr marL="0" indent="0">
              <a:buNone/>
            </a:pPr>
            <a:endParaRPr lang="en-US" dirty="0"/>
          </a:p>
          <a:p>
            <a:pPr marL="708660" lvl="1" indent="-342900"/>
            <a:r>
              <a:rPr lang="en-US" dirty="0" smtClean="0"/>
              <a:t> Administration and Counselors are NOT </a:t>
            </a:r>
            <a:r>
              <a:rPr lang="en-US" dirty="0"/>
              <a:t>	</a:t>
            </a:r>
            <a:r>
              <a:rPr lang="en-US" dirty="0" smtClean="0"/>
              <a:t>required to disclose that students have a disability</a:t>
            </a:r>
          </a:p>
          <a:p>
            <a:pPr marL="708660" lvl="1" indent="-342900"/>
            <a:endParaRPr lang="en-US" dirty="0" smtClean="0"/>
          </a:p>
          <a:p>
            <a:pPr marL="708660" lvl="1" indent="-342900"/>
            <a:r>
              <a:rPr lang="en-US" sz="2300" b="1" dirty="0" smtClean="0">
                <a:latin typeface="Times New Roman"/>
                <a:cs typeface="Times New Roman"/>
              </a:rPr>
              <a:t>504 </a:t>
            </a:r>
            <a:r>
              <a:rPr lang="en-US" sz="2300" b="1" dirty="0">
                <a:latin typeface="Times New Roman"/>
                <a:cs typeface="Times New Roman"/>
              </a:rPr>
              <a:t>Plan</a:t>
            </a:r>
          </a:p>
          <a:p>
            <a:pPr lvl="3"/>
            <a:r>
              <a:rPr lang="en-US" sz="2300" dirty="0">
                <a:latin typeface="Times New Roman"/>
                <a:cs typeface="Times New Roman"/>
              </a:rPr>
              <a:t>Physical impairment</a:t>
            </a:r>
          </a:p>
          <a:p>
            <a:pPr lvl="3"/>
            <a:r>
              <a:rPr lang="en-US" sz="2300" dirty="0">
                <a:latin typeface="Times New Roman"/>
                <a:cs typeface="Times New Roman"/>
              </a:rPr>
              <a:t>ADD</a:t>
            </a:r>
          </a:p>
          <a:p>
            <a:pPr lvl="3"/>
            <a:r>
              <a:rPr lang="en-US" sz="2300" dirty="0">
                <a:latin typeface="Times New Roman"/>
                <a:cs typeface="Times New Roman"/>
              </a:rPr>
              <a:t>ADHD</a:t>
            </a:r>
          </a:p>
          <a:p>
            <a:pPr marL="0" indent="0">
              <a:buNone/>
            </a:pPr>
            <a:r>
              <a:rPr lang="en-US" dirty="0"/>
              <a:t>	</a:t>
            </a:r>
          </a:p>
        </p:txBody>
      </p:sp>
      <p:sp>
        <p:nvSpPr>
          <p:cNvPr id="2" name="Title 1"/>
          <p:cNvSpPr>
            <a:spLocks noGrp="1"/>
          </p:cNvSpPr>
          <p:nvPr>
            <p:ph type="title"/>
          </p:nvPr>
        </p:nvSpPr>
        <p:spPr/>
        <p:txBody>
          <a:bodyPr/>
          <a:lstStyle/>
          <a:p>
            <a:r>
              <a:rPr lang="en-US" dirty="0" smtClean="0"/>
              <a:t>Higher Ed.: Code of Silence</a:t>
            </a:r>
            <a:endParaRPr lang="en-US" dirty="0"/>
          </a:p>
        </p:txBody>
      </p:sp>
    </p:spTree>
    <p:extLst>
      <p:ext uri="{BB962C8B-B14F-4D97-AF65-F5344CB8AC3E}">
        <p14:creationId xmlns:p14="http://schemas.microsoft.com/office/powerpoint/2010/main" val="10023593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5520" y="685801"/>
            <a:ext cx="6096000" cy="3657599"/>
          </a:xfrm>
        </p:spPr>
        <p:txBody>
          <a:bodyPr/>
          <a:lstStyle/>
          <a:p>
            <a:pPr marL="0" indent="0">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a:xfrm>
            <a:off x="921937" y="2325897"/>
            <a:ext cx="7543800" cy="914400"/>
          </a:xfrm>
        </p:spPr>
        <p:txBody>
          <a:bodyPr/>
          <a:lstStyle/>
          <a:p>
            <a:pPr algn="ctr"/>
            <a:r>
              <a:rPr lang="en-US" dirty="0" smtClean="0"/>
              <a:t>Assessments</a:t>
            </a:r>
            <a:endParaRPr lang="en-US" dirty="0"/>
          </a:p>
        </p:txBody>
      </p:sp>
    </p:spTree>
    <p:extLst>
      <p:ext uri="{BB962C8B-B14F-4D97-AF65-F5344CB8AC3E}">
        <p14:creationId xmlns:p14="http://schemas.microsoft.com/office/powerpoint/2010/main" val="9407442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Assessments and Grades are not synonymous</a:t>
            </a:r>
          </a:p>
          <a:p>
            <a:pPr marL="18288" indent="0">
              <a:buNone/>
            </a:pPr>
            <a:endParaRPr lang="en-US" dirty="0" smtClean="0"/>
          </a:p>
          <a:p>
            <a:r>
              <a:rPr lang="en-US" dirty="0" smtClean="0"/>
              <a:t>Assessment: focuses on gathering information about student achievement that can be used to make instructional decision</a:t>
            </a:r>
          </a:p>
          <a:p>
            <a:pPr marL="18288" indent="0">
              <a:buNone/>
            </a:pPr>
            <a:endParaRPr lang="en-US" dirty="0" smtClean="0"/>
          </a:p>
          <a:p>
            <a:r>
              <a:rPr lang="en-US" dirty="0" smtClean="0"/>
              <a:t>Grades: End-point and draws upon assessment data</a:t>
            </a:r>
          </a:p>
          <a:p>
            <a:endParaRPr lang="en-US" dirty="0"/>
          </a:p>
        </p:txBody>
      </p:sp>
      <p:sp>
        <p:nvSpPr>
          <p:cNvPr id="2" name="Title 1"/>
          <p:cNvSpPr>
            <a:spLocks noGrp="1"/>
          </p:cNvSpPr>
          <p:nvPr>
            <p:ph type="title"/>
          </p:nvPr>
        </p:nvSpPr>
        <p:spPr/>
        <p:txBody>
          <a:bodyPr/>
          <a:lstStyle/>
          <a:p>
            <a:r>
              <a:rPr lang="en-US" dirty="0" smtClean="0"/>
              <a:t>Assessment </a:t>
            </a:r>
            <a:r>
              <a:rPr lang="en-US" dirty="0" smtClean="0">
                <a:latin typeface="Wingdings"/>
                <a:ea typeface="Wingdings"/>
                <a:cs typeface="Wingdings"/>
                <a:sym typeface="Wingdings"/>
              </a:rPr>
              <a:t></a:t>
            </a:r>
            <a:r>
              <a:rPr lang="en-US" dirty="0" smtClean="0"/>
              <a:t> Grades</a:t>
            </a:r>
            <a:endParaRPr lang="en-US" dirty="0"/>
          </a:p>
        </p:txBody>
      </p:sp>
    </p:spTree>
    <p:extLst>
      <p:ext uri="{BB962C8B-B14F-4D97-AF65-F5344CB8AC3E}">
        <p14:creationId xmlns:p14="http://schemas.microsoft.com/office/powerpoint/2010/main" val="41514213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Main components of your Grade book</a:t>
            </a:r>
          </a:p>
          <a:p>
            <a:pPr marL="18288" indent="0">
              <a:buNone/>
            </a:pPr>
            <a:endParaRPr lang="en-US" dirty="0" smtClean="0"/>
          </a:p>
          <a:p>
            <a:r>
              <a:rPr lang="en-US" dirty="0" smtClean="0"/>
              <a:t>Demonstrate </a:t>
            </a:r>
            <a:r>
              <a:rPr lang="en-US" b="1" dirty="0" smtClean="0">
                <a:solidFill>
                  <a:srgbClr val="FF0000"/>
                </a:solidFill>
              </a:rPr>
              <a:t>accumulated proficiency </a:t>
            </a:r>
            <a:r>
              <a:rPr lang="en-US" dirty="0" smtClean="0"/>
              <a:t>related to identified content goal.</a:t>
            </a:r>
            <a:endParaRPr lang="en-US" dirty="0"/>
          </a:p>
        </p:txBody>
      </p:sp>
      <p:sp>
        <p:nvSpPr>
          <p:cNvPr id="2" name="Title 1"/>
          <p:cNvSpPr>
            <a:spLocks noGrp="1"/>
          </p:cNvSpPr>
          <p:nvPr>
            <p:ph type="title"/>
          </p:nvPr>
        </p:nvSpPr>
        <p:spPr/>
        <p:txBody>
          <a:bodyPr/>
          <a:lstStyle/>
          <a:p>
            <a:r>
              <a:rPr lang="en-US" dirty="0" smtClean="0"/>
              <a:t>Summative Assessment</a:t>
            </a:r>
            <a:endParaRPr lang="en-US" dirty="0"/>
          </a:p>
        </p:txBody>
      </p:sp>
    </p:spTree>
    <p:extLst>
      <p:ext uri="{BB962C8B-B14F-4D97-AF65-F5344CB8AC3E}">
        <p14:creationId xmlns:p14="http://schemas.microsoft.com/office/powerpoint/2010/main" val="32799584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O</a:t>
            </a:r>
            <a:r>
              <a:rPr lang="en-US" dirty="0" smtClean="0"/>
              <a:t>n-going feedback about the learning process</a:t>
            </a:r>
          </a:p>
          <a:p>
            <a:r>
              <a:rPr lang="en-US" dirty="0" smtClean="0"/>
              <a:t>Should rarely be factored into the final grade</a:t>
            </a:r>
          </a:p>
          <a:p>
            <a:r>
              <a:rPr lang="en-US" dirty="0" smtClean="0"/>
              <a:t>Provide opportunities for: </a:t>
            </a:r>
            <a:r>
              <a:rPr lang="en-US" sz="2800" b="1" dirty="0" smtClean="0">
                <a:solidFill>
                  <a:srgbClr val="FF0000"/>
                </a:solidFill>
              </a:rPr>
              <a:t>practice</a:t>
            </a:r>
            <a:r>
              <a:rPr lang="en-US" dirty="0" smtClean="0"/>
              <a:t>, </a:t>
            </a:r>
            <a:r>
              <a:rPr lang="en-US" sz="2800" b="1" dirty="0" smtClean="0">
                <a:solidFill>
                  <a:srgbClr val="FF0000"/>
                </a:solidFill>
              </a:rPr>
              <a:t>take</a:t>
            </a:r>
            <a:r>
              <a:rPr lang="en-US" dirty="0" smtClean="0"/>
              <a:t> mental </a:t>
            </a:r>
            <a:r>
              <a:rPr lang="en-US" sz="2800" b="1" dirty="0" smtClean="0">
                <a:solidFill>
                  <a:srgbClr val="FF0000"/>
                </a:solidFill>
              </a:rPr>
              <a:t>risks</a:t>
            </a:r>
            <a:r>
              <a:rPr lang="en-US" dirty="0" smtClean="0"/>
              <a:t>, learn from mistakes, and </a:t>
            </a:r>
            <a:r>
              <a:rPr lang="en-US" sz="2800" b="1" dirty="0" smtClean="0">
                <a:solidFill>
                  <a:srgbClr val="FF0000"/>
                </a:solidFill>
              </a:rPr>
              <a:t>revise</a:t>
            </a:r>
            <a:r>
              <a:rPr lang="en-US" dirty="0" smtClean="0"/>
              <a:t> their work</a:t>
            </a:r>
          </a:p>
          <a:p>
            <a:r>
              <a:rPr lang="en-US" dirty="0" smtClean="0"/>
              <a:t>Enable teachers to analyze student performance to date and provide feedback for improvement.</a:t>
            </a:r>
          </a:p>
          <a:p>
            <a:r>
              <a:rPr lang="en-US" dirty="0" smtClean="0"/>
              <a:t>Not a time for heavy evaluation</a:t>
            </a:r>
          </a:p>
          <a:p>
            <a:endParaRPr lang="en-US" dirty="0"/>
          </a:p>
        </p:txBody>
      </p:sp>
      <p:sp>
        <p:nvSpPr>
          <p:cNvPr id="2" name="Title 1"/>
          <p:cNvSpPr>
            <a:spLocks noGrp="1"/>
          </p:cNvSpPr>
          <p:nvPr>
            <p:ph type="title"/>
          </p:nvPr>
        </p:nvSpPr>
        <p:spPr/>
        <p:txBody>
          <a:bodyPr/>
          <a:lstStyle/>
          <a:p>
            <a:r>
              <a:rPr lang="en-US" dirty="0" smtClean="0"/>
              <a:t>Formative Assessments</a:t>
            </a:r>
            <a:endParaRPr lang="en-US" dirty="0"/>
          </a:p>
        </p:txBody>
      </p:sp>
    </p:spTree>
    <p:extLst>
      <p:ext uri="{BB962C8B-B14F-4D97-AF65-F5344CB8AC3E}">
        <p14:creationId xmlns:p14="http://schemas.microsoft.com/office/powerpoint/2010/main" val="37539580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3812</TotalTime>
  <Words>2119</Words>
  <Application>Microsoft Macintosh PowerPoint</Application>
  <PresentationFormat>On-screen Show (4:3)</PresentationFormat>
  <Paragraphs>563</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Elemental</vt:lpstr>
      <vt:lpstr>Assessment Of Special Needs Students Through On-Line Instruction </vt:lpstr>
      <vt:lpstr>Partnership for Assessment of Readiness for College and Careers (PARCC)</vt:lpstr>
      <vt:lpstr>Who should be assessed? </vt:lpstr>
      <vt:lpstr>3-12 Grades</vt:lpstr>
      <vt:lpstr>Higher Ed.: Code of Silence</vt:lpstr>
      <vt:lpstr>Assessments</vt:lpstr>
      <vt:lpstr>Assessment  Grades</vt:lpstr>
      <vt:lpstr>Summative Assessment</vt:lpstr>
      <vt:lpstr>Formative Assessments</vt:lpstr>
      <vt:lpstr>Should you score all assessments? </vt:lpstr>
      <vt:lpstr>Synthesizing the Assessment Process</vt:lpstr>
      <vt:lpstr>                                                                                                    5      Does your on-line platform provide students with                    5 Learning Outcomes &amp; Human capabilities</vt:lpstr>
      <vt:lpstr>            Grading Criteria for On-line Platform</vt:lpstr>
      <vt:lpstr>PowerPoint Presentation</vt:lpstr>
      <vt:lpstr>PowerPoint Presentation</vt:lpstr>
      <vt:lpstr>PowerPoint Presentation</vt:lpstr>
      <vt:lpstr>PowerPoint Presentation</vt:lpstr>
      <vt:lpstr>PowerPoint Presentation</vt:lpstr>
      <vt:lpstr>            Grading Criteria for On-line Platform</vt:lpstr>
      <vt:lpstr>Conclusion: Making Connections</vt:lpstr>
      <vt:lpstr>References</vt:lpstr>
      <vt:lpstr>Providing Feedback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Special Needs Students Through On-Line Instruction </dc:title>
  <dc:creator>Marie Conceptia Girault</dc:creator>
  <cp:lastModifiedBy>Marie Conceptia Girault</cp:lastModifiedBy>
  <cp:revision>111</cp:revision>
  <dcterms:created xsi:type="dcterms:W3CDTF">2014-07-05T23:02:54Z</dcterms:created>
  <dcterms:modified xsi:type="dcterms:W3CDTF">2014-09-03T01:18:30Z</dcterms:modified>
</cp:coreProperties>
</file>