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0" r:id="rId3"/>
    <p:sldId id="259" r:id="rId4"/>
    <p:sldId id="326" r:id="rId5"/>
    <p:sldId id="306" r:id="rId6"/>
    <p:sldId id="359" r:id="rId7"/>
    <p:sldId id="362" r:id="rId8"/>
    <p:sldId id="261" r:id="rId9"/>
    <p:sldId id="283" r:id="rId10"/>
    <p:sldId id="334" r:id="rId11"/>
    <p:sldId id="381" r:id="rId12"/>
    <p:sldId id="368" r:id="rId13"/>
    <p:sldId id="361" r:id="rId14"/>
    <p:sldId id="367" r:id="rId15"/>
    <p:sldId id="364" r:id="rId16"/>
    <p:sldId id="372" r:id="rId17"/>
    <p:sldId id="365" r:id="rId18"/>
    <p:sldId id="374" r:id="rId19"/>
    <p:sldId id="373" r:id="rId20"/>
    <p:sldId id="363" r:id="rId21"/>
    <p:sldId id="369" r:id="rId22"/>
    <p:sldId id="371" r:id="rId23"/>
    <p:sldId id="313" r:id="rId24"/>
    <p:sldId id="304" r:id="rId25"/>
    <p:sldId id="383" r:id="rId26"/>
    <p:sldId id="384" r:id="rId27"/>
    <p:sldId id="385" r:id="rId28"/>
    <p:sldId id="310" r:id="rId29"/>
    <p:sldId id="299" r:id="rId30"/>
    <p:sldId id="382" r:id="rId31"/>
    <p:sldId id="312" r:id="rId32"/>
    <p:sldId id="317" r:id="rId33"/>
    <p:sldId id="315" r:id="rId34"/>
    <p:sldId id="358" r:id="rId35"/>
    <p:sldId id="377" r:id="rId36"/>
    <p:sldId id="279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22" autoAdjust="0"/>
    <p:restoredTop sz="94667" autoAdjust="0"/>
  </p:normalViewPr>
  <p:slideViewPr>
    <p:cSldViewPr>
      <p:cViewPr varScale="1">
        <p:scale>
          <a:sx n="108" d="100"/>
          <a:sy n="108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1169A-8682-4073-A6F8-95CCC137CCAF}" type="datetimeFigureOut">
              <a:rPr lang="en-AU" smtClean="0"/>
              <a:pPr/>
              <a:t>14/09/2014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AE2E-F26A-49EA-BF1A-71312DCF840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41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5FEE09-B341-4861-8325-3BA563354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94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87E72-52A8-454D-A734-5AFCD17291AB}" type="slidenum">
              <a:rPr lang="en-AU" altLang="en-US" smtClean="0"/>
              <a:pPr/>
              <a:t>12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6A5D3-11AD-4601-BA8A-C33D474C10A7}" type="slidenum">
              <a:rPr lang="en-AU" smtClean="0"/>
              <a:pPr/>
              <a:t>14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37220" name="Slide Number Placeholder 3"/>
          <p:cNvSpPr txBox="1">
            <a:spLocks noGrp="1"/>
          </p:cNvSpPr>
          <p:nvPr/>
        </p:nvSpPr>
        <p:spPr bwMode="auto">
          <a:xfrm>
            <a:off x="3883852" y="8685331"/>
            <a:ext cx="29725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AF12E9-2165-4BF4-8829-1252B6457D37}" type="slidenum">
              <a:rPr lang="en-AU" sz="1200"/>
              <a:pPr algn="r"/>
              <a:t>16</a:t>
            </a:fld>
            <a:endParaRPr lang="en-AU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18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883852" y="8685331"/>
            <a:ext cx="29725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1188-96D8-4663-83B1-DBEC4C97338D}" type="slidenum">
              <a:rPr lang="en-AU" sz="1200"/>
              <a:pPr algn="r"/>
              <a:t>19</a:t>
            </a:fld>
            <a:endParaRPr lang="en-AU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20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5453" y="8686800"/>
            <a:ext cx="29725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CF8EEE-4923-4EB0-9BF0-83C1A4CD79F3}" type="slidenum">
              <a:rPr lang="en-AU" sz="1200">
                <a:latin typeface="Times New Roman" pitchFamily="18" charset="0"/>
              </a:rPr>
              <a:pPr algn="r"/>
              <a:t>21</a:t>
            </a:fld>
            <a:endParaRPr lang="en-A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1CF97-56F9-47A1-AE6C-B917AEBFBC83}" type="slidenum">
              <a:rPr lang="en-AU" smtClean="0"/>
              <a:pPr/>
              <a:t>22</a:t>
            </a:fld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23</a:t>
            </a:fld>
            <a:endParaRPr lang="en-A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48DAD-7238-4061-A3FD-4A24E6A8F8DE}" type="slidenum">
              <a:rPr lang="en-AU" smtClean="0"/>
              <a:pPr/>
              <a:t>24</a:t>
            </a:fld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/>
          </a:p>
        </p:txBody>
      </p:sp>
      <p:sp>
        <p:nvSpPr>
          <p:cNvPr id="716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A3EC09-C04C-45C1-A715-3BA074C3B204}" type="slidenum">
              <a:rPr lang="en-GB" sz="1200"/>
              <a:pPr algn="r"/>
              <a:t>25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6897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/>
          </a:p>
        </p:txBody>
      </p:sp>
      <p:sp>
        <p:nvSpPr>
          <p:cNvPr id="135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4735B4-3D4F-45B3-98CB-C87996CB873D}" type="slidenum">
              <a:rPr lang="en-GB" sz="1200"/>
              <a:pPr algn="r"/>
              <a:t>27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79104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28</a:t>
            </a:fld>
            <a:endParaRPr lang="en-A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3E1F1-6A81-4450-BA00-4FAB1F4101CA}" type="slidenum">
              <a:rPr lang="en-AU" smtClean="0"/>
              <a:pPr/>
              <a:t>29</a:t>
            </a:fld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5013A-F5B8-444A-892C-D6B500EC9F3A}" type="slidenum">
              <a:rPr lang="en-AU" smtClean="0"/>
              <a:pPr/>
              <a:t>30</a:t>
            </a:fld>
            <a:endParaRPr lang="en-A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31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32</a:t>
            </a:fld>
            <a:endParaRPr lang="en-A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BF773-5B63-499E-BEA3-35429F2F5DFA}" type="slidenum">
              <a:rPr lang="en-AU" smtClean="0"/>
              <a:pPr/>
              <a:t>34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1267821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D2000-9941-41C9-B3F6-D7EE678A4EAC}" type="slidenum">
              <a:rPr lang="en-AU" smtClean="0"/>
              <a:pPr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15729-163A-4E9A-95E2-EA202350C8D1}" type="slidenum">
              <a:rPr lang="en-AU" smtClean="0"/>
              <a:pPr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48DAD-7238-4061-A3FD-4A24E6A8F8DE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EE09-B341-4861-8325-3BA56335433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4947-2B21-4E7A-8B18-2E5346639E69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81440-702E-4411-9B1A-E2A9609F0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B35B-E608-4995-92ED-18ACA0E2B26A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43AA-88F5-4AE6-99CD-1DCC1D53C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F1CB0-03F5-45F4-9FFC-CE10E600FC31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36B4-F8AE-4841-9A89-B91663DB90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\\ltufs1\Marketing\Creative Services\2012 LTU Brandmark supplied\2012 LTU_BRAND_HORIZONTAL\LTU_BRAND_H_CMYK\LTU_BRAND_H_REV_CMYK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1800"/>
            <a:ext cx="233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3463020"/>
            <a:ext cx="6182404" cy="2520950"/>
          </a:xfrm>
          <a:solidFill>
            <a:srgbClr val="D6D2C4"/>
          </a:solidFill>
          <a:ln>
            <a:noFill/>
          </a:ln>
        </p:spPr>
        <p:txBody>
          <a:bodyPr lIns="288000" tIns="46800" rIns="288000" bIns="180000"/>
          <a:lstStyle>
            <a:lvl1pPr marL="0" algn="l" fontAlgn="auto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400"/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800" y="6480175"/>
            <a:ext cx="8280400" cy="36513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885113" y="6480175"/>
            <a:ext cx="86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13A1D27A-3A0D-4514-9516-42EBA4A95CDD}" type="slidenum">
              <a:rPr lang="en-AU" sz="100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r" eaLnBrk="1" hangingPunct="1">
                <a:defRPr/>
              </a:pPr>
              <a:t>‹#›</a:t>
            </a:fld>
            <a:endParaRPr lang="en-AU" sz="100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31999" y="6480000"/>
            <a:ext cx="7380361" cy="287338"/>
          </a:xfrm>
        </p:spPr>
        <p:txBody>
          <a:bodyPr anchor="ctr"/>
          <a:lstStyle>
            <a:lvl1pPr>
              <a:defRPr lang="en-AU" sz="1000" dirty="0" smtClean="0">
                <a:solidFill>
                  <a:schemeClr val="bg1">
                    <a:lumMod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395536" y="1772816"/>
            <a:ext cx="8351837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02B0-3EAE-4C17-8ADE-A72CFC6C506D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37BA-4690-493F-B385-56F7AA174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3DB42-CE13-458D-B939-0D84C8D736FF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22876-726F-415A-A1E4-A991622506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F567-BBCB-4B8C-8EA0-E2D62AF6C48D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73F6-554A-4A30-A278-5B1623F55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29725-3295-4074-A057-680B20059482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4CC01-8411-48BC-8E6B-ADFD52C02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B90F3-8C3B-4A7E-B975-6F53F9DDA50A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E007-FF67-4B4A-A216-49A837E56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739F1-F06A-4AFD-A78B-B604D24F66DE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818F-8FE5-46B7-8681-05DABF849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4D64-38A6-4153-9B6C-45235252E07C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6279-0C5C-4219-A08B-4CAD17B9A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ADFB-5650-4F71-87D2-5B53521DBAD1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84DDB-6D28-4D4C-B9D9-9DBF790D0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1427CF8-72AC-423B-9AC1-C7732B3CE6EF}" type="datetime1">
              <a:rPr lang="en-US" smtClean="0"/>
              <a:pPr>
                <a:defRPr/>
              </a:pPr>
              <a:t>9/14/2014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445F00-7262-458C-8F44-3BC5BACC8D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a.angelo@gmail.co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51157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Doing Assessment as if </a:t>
            </a:r>
            <a:br>
              <a:rPr lang="en-US" b="1" dirty="0" smtClean="0"/>
            </a:br>
            <a:r>
              <a:rPr lang="en-US" b="1" dirty="0" smtClean="0"/>
              <a:t>Deep Learning Matters Most </a:t>
            </a:r>
            <a:r>
              <a:rPr lang="en-US" sz="4800" b="1" i="1" dirty="0" smtClean="0"/>
              <a:t/>
            </a:r>
            <a:br>
              <a:rPr lang="en-US" sz="4800" b="1" i="1" dirty="0" smtClean="0"/>
            </a:br>
            <a:r>
              <a:rPr lang="en-US" b="1" i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060848"/>
            <a:ext cx="7272808" cy="357795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 smtClean="0"/>
              <a:t>Assessing and Promoting High-Impact Practices</a:t>
            </a:r>
          </a:p>
          <a:p>
            <a:pPr eaLnBrk="1" hangingPunct="1">
              <a:spcBef>
                <a:spcPct val="0"/>
              </a:spcBef>
            </a:pPr>
            <a:r>
              <a:rPr lang="en-US" sz="800" b="1" i="1" dirty="0" smtClean="0"/>
              <a:t>  </a:t>
            </a:r>
          </a:p>
          <a:p>
            <a:pPr eaLnBrk="1" hangingPunct="1">
              <a:spcBef>
                <a:spcPct val="0"/>
              </a:spcBef>
            </a:pPr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Freestyle Script" pitchFamily="66" charset="0"/>
              </a:rPr>
              <a:t>Tom Angelo</a:t>
            </a:r>
          </a:p>
          <a:p>
            <a:pPr eaLnBrk="1" hangingPunct="1">
              <a:spcBef>
                <a:spcPct val="0"/>
              </a:spcBef>
            </a:pPr>
            <a:r>
              <a:rPr lang="en-US" sz="800" b="1" dirty="0" smtClean="0"/>
              <a:t> 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Inaugural Conference on </a:t>
            </a:r>
            <a:br>
              <a:rPr lang="en-US" b="1" dirty="0" smtClean="0"/>
            </a:br>
            <a:r>
              <a:rPr lang="en-US" b="1" dirty="0" smtClean="0"/>
              <a:t>Learning and Assessment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1200" b="1" dirty="0" smtClean="0"/>
              <a:t>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Drexel University</a:t>
            </a:r>
            <a:endParaRPr lang="en-US" sz="8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 smtClean="0"/>
              <a:t>10 September 2014</a:t>
            </a:r>
          </a:p>
          <a:p>
            <a:pPr eaLnBrk="1" hangingPunct="1">
              <a:spcBef>
                <a:spcPct val="0"/>
              </a:spcBef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2800" b="1" i="1" dirty="0" smtClean="0"/>
              <a:t>My Draft </a:t>
            </a:r>
            <a:r>
              <a:rPr lang="en-US" sz="2800" b="1" i="1" u="sng" dirty="0" smtClean="0"/>
              <a:t>Teaching Objectives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for this Session</a:t>
            </a:r>
            <a:endParaRPr lang="en-GB" sz="28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19183" cy="3992563"/>
          </a:xfrm>
        </p:spPr>
        <p:txBody>
          <a:bodyPr/>
          <a:lstStyle/>
          <a:p>
            <a:pPr marL="363538" indent="-363538" eaLnBrk="1" hangingPunct="1">
              <a:spcBef>
                <a:spcPct val="0"/>
              </a:spcBef>
              <a:spcAft>
                <a:spcPct val="30000"/>
              </a:spcAft>
              <a:buNone/>
            </a:pPr>
            <a:r>
              <a:rPr lang="en-US" sz="2800" b="1" dirty="0" smtClean="0">
                <a:latin typeface="Arial Narrow" pitchFamily="34" charset="0"/>
              </a:rPr>
              <a:t>By the end of this session, I will have:</a:t>
            </a:r>
          </a:p>
          <a:p>
            <a:pPr marL="363538" indent="-363538" eaLnBrk="1" hangingPunct="1">
              <a:spcBef>
                <a:spcPct val="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Reviewed seven (7) research-based guidelines </a:t>
            </a:r>
          </a:p>
          <a:p>
            <a:pPr marL="363538" indent="-363538" eaLnBrk="1" hangingPunct="1">
              <a:spcAft>
                <a:spcPct val="30000"/>
              </a:spcAft>
              <a:buFontTx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Demonstrated several simple assessment strategies to engage faculty and students and improve learning on their campuses</a:t>
            </a:r>
          </a:p>
          <a:p>
            <a:pPr marL="363538" indent="-363538" eaLnBrk="1" hangingPunct="1">
              <a:spcAft>
                <a:spcPct val="30000"/>
              </a:spcAft>
              <a:buFontTx/>
              <a:buAutoNum type="arabicPeriod"/>
            </a:pPr>
            <a:r>
              <a:rPr lang="en-GB" sz="2400" b="1" dirty="0" smtClean="0">
                <a:latin typeface="Arial Narrow" pitchFamily="34" charset="0"/>
              </a:rPr>
              <a:t>Shared useful resources and/or references for follow up</a:t>
            </a:r>
          </a:p>
        </p:txBody>
      </p:sp>
    </p:spTree>
    <p:extLst>
      <p:ext uri="{BB962C8B-B14F-4D97-AF65-F5344CB8AC3E}">
        <p14:creationId xmlns:p14="http://schemas.microsoft.com/office/powerpoint/2010/main" val="15785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2800" b="1" i="1" dirty="0" smtClean="0"/>
              <a:t>My Revised </a:t>
            </a:r>
            <a:r>
              <a:rPr lang="en-US" sz="2800" b="1" i="1" u="sng" dirty="0" smtClean="0"/>
              <a:t>Intended Learning Outcomes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for this Session</a:t>
            </a:r>
            <a:endParaRPr lang="en-GB" sz="28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19183" cy="4352603"/>
          </a:xfrm>
        </p:spPr>
        <p:txBody>
          <a:bodyPr/>
          <a:lstStyle/>
          <a:p>
            <a:pPr marL="363538" indent="-363538" eaLnBrk="1" hangingPunct="1">
              <a:spcBef>
                <a:spcPct val="0"/>
              </a:spcBef>
              <a:spcAft>
                <a:spcPct val="30000"/>
              </a:spcAft>
              <a:buNone/>
            </a:pPr>
            <a:r>
              <a:rPr lang="en-US" sz="2800" b="1" dirty="0" smtClean="0">
                <a:latin typeface="Arial Narrow" pitchFamily="34" charset="0"/>
              </a:rPr>
              <a:t>By the end of this session,</a:t>
            </a:r>
            <a:r>
              <a:rPr lang="en-US" sz="2800" b="1" strike="sngStrike" dirty="0" smtClean="0">
                <a:latin typeface="Arial Narrow" pitchFamily="34" charset="0"/>
              </a:rPr>
              <a:t> I 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participants</a:t>
            </a:r>
            <a:r>
              <a:rPr lang="en-US" sz="2800" b="1" dirty="0" smtClean="0">
                <a:latin typeface="Arial Narrow" pitchFamily="34" charset="0"/>
              </a:rPr>
              <a:t> will have:</a:t>
            </a:r>
          </a:p>
          <a:p>
            <a:pPr marL="363538" indent="-363538" eaLnBrk="1" hangingPunct="1">
              <a:spcBef>
                <a:spcPct val="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 b="1" strike="sngStrike" dirty="0" smtClean="0">
                <a:latin typeface="Arial Narrow" pitchFamily="34" charset="0"/>
              </a:rPr>
              <a:t>Reviewed seven (7)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identified at least  two (2) </a:t>
            </a:r>
            <a:r>
              <a:rPr lang="en-US" sz="2400" b="1" dirty="0" smtClean="0">
                <a:latin typeface="Arial Narrow" pitchFamily="34" charset="0"/>
              </a:rPr>
              <a:t>research-based guidelines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to adapt and apply to their own work</a:t>
            </a:r>
          </a:p>
          <a:p>
            <a:pPr marL="363538" indent="-363538" eaLnBrk="1" hangingPunct="1">
              <a:spcAft>
                <a:spcPct val="30000"/>
              </a:spcAft>
              <a:buFontTx/>
              <a:buAutoNum type="arabicPeriod"/>
            </a:pPr>
            <a:r>
              <a:rPr lang="en-US" sz="2000" b="1" strike="sngStrike" dirty="0" smtClean="0">
                <a:latin typeface="Arial Narrow" pitchFamily="34" charset="0"/>
              </a:rPr>
              <a:t>Demonstrated several simple assessment strategies to engage faculty and students and improve learning on their campuses</a:t>
            </a:r>
          </a:p>
          <a:p>
            <a:pPr marL="363538" indent="-363538" eaLnBrk="1" hangingPunct="1">
              <a:spcAft>
                <a:spcPct val="30000"/>
              </a:spcAft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Arial Narrow" pitchFamily="34" charset="0"/>
              </a:rPr>
              <a:t>2. 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Prepared to adapt and try out at least two or three (2-3) simple assessment strategies/techniques to engage faculty and students and improve learning on their campuses</a:t>
            </a:r>
          </a:p>
          <a:p>
            <a:pPr marL="363538" indent="-363538" eaLnBrk="1" hangingPunct="1">
              <a:spcAft>
                <a:spcPct val="30000"/>
              </a:spcAft>
              <a:buNone/>
            </a:pPr>
            <a:r>
              <a:rPr lang="en-US" sz="2400" b="1" dirty="0" smtClean="0">
                <a:latin typeface="Arial Narrow" pitchFamily="34" charset="0"/>
              </a:rPr>
              <a:t>3. </a:t>
            </a:r>
            <a:r>
              <a:rPr lang="en-GB" sz="2400" b="1" strike="sngStrike" dirty="0" smtClean="0">
                <a:latin typeface="Arial Narrow" pitchFamily="34" charset="0"/>
              </a:rPr>
              <a:t>Shared</a:t>
            </a:r>
            <a:r>
              <a:rPr lang="en-GB" sz="2400" b="1" dirty="0" smtClean="0">
                <a:latin typeface="Arial Narrow" pitchFamily="34" charset="0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Arial Narrow" pitchFamily="34" charset="0"/>
              </a:rPr>
              <a:t>Identified at least two (2) </a:t>
            </a:r>
            <a:r>
              <a:rPr lang="en-GB" sz="2400" b="1" dirty="0" smtClean="0">
                <a:latin typeface="Arial Narrow" pitchFamily="34" charset="0"/>
              </a:rPr>
              <a:t>useful resources and/or references for follow up</a:t>
            </a:r>
          </a:p>
        </p:txBody>
      </p:sp>
    </p:spTree>
    <p:extLst>
      <p:ext uri="{BB962C8B-B14F-4D97-AF65-F5344CB8AC3E}">
        <p14:creationId xmlns:p14="http://schemas.microsoft.com/office/powerpoint/2010/main" val="15785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0DB184-3EE1-4F82-8B32-D66E425CB4E5}" type="slidenum">
              <a:rPr lang="en-US" altLang="en-US" smtClean="0">
                <a:latin typeface="Arial" pitchFamily="34" charset="0"/>
              </a:rPr>
              <a:pPr/>
              <a:t>12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00125"/>
            <a:ext cx="7253287" cy="5476875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A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“Balcony” Question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If you participated actively: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            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What differences do you note between </a:t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the “teaching objectives” and the</a:t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“intended learning outcomes”?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(How consequential are those differences?)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36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     </a:t>
            </a:r>
            <a:endParaRPr lang="en-US" sz="3600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36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  <a:t>Doing Assessment as if Deep Learning Matters Most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Page 4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C406A0-A488-48F9-BB49-C2F6B78553E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000125"/>
            <a:ext cx="6938962" cy="5476875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000" b="1" i="1" baseline="30000" dirty="0" smtClean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 “Balcony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” Question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If you participated actively: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Can you imagine ways in which assessing values and/or goals might help you and your colleagues better achieve them?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790D5-F6EF-4A40-9390-58635859DADE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Applications Card – p. 6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-1588" eaLnBrk="1" hangingPunct="1">
              <a:buFontTx/>
              <a:buNone/>
            </a:pPr>
            <a:r>
              <a:rPr lang="en-US" sz="2800" b="1" i="1" dirty="0" smtClean="0"/>
              <a:t>Interesting 			  Possible </a:t>
            </a:r>
          </a:p>
          <a:p>
            <a:pPr marL="1588" indent="-1588" eaLnBrk="1" hangingPunct="1">
              <a:buFontTx/>
              <a:buNone/>
            </a:pPr>
            <a:r>
              <a:rPr lang="en-US" sz="2800" b="1" i="1" u="sng" dirty="0" smtClean="0"/>
              <a:t>IDEAS/TECHNIQUES</a:t>
            </a:r>
            <a:r>
              <a:rPr lang="en-US" sz="2800" dirty="0" smtClean="0"/>
              <a:t>		  </a:t>
            </a:r>
            <a:r>
              <a:rPr lang="en-US" sz="2800" b="1" i="1" u="sng" dirty="0" smtClean="0"/>
              <a:t>APPLICATIONS</a:t>
            </a:r>
            <a:endParaRPr lang="en-GB" sz="28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6781800" cy="804863"/>
          </a:xfrm>
        </p:spPr>
        <p:txBody>
          <a:bodyPr/>
          <a:lstStyle/>
          <a:p>
            <a:pPr algn="r" eaLnBrk="1" hangingPunct="1"/>
            <a:r>
              <a:rPr lang="en-AU" sz="2800" dirty="0" smtClean="0"/>
              <a:t>Page 2</a:t>
            </a:r>
            <a:endParaRPr lang="en-AU" sz="2800" b="1" i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714500"/>
            <a:ext cx="6781800" cy="364331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AU" sz="3600" b="1" dirty="0" smtClean="0">
                <a:latin typeface="Arial Narrow" pitchFamily="34" charset="0"/>
              </a:rPr>
              <a:t>Background Knowledge Probe</a:t>
            </a:r>
          </a:p>
          <a:p>
            <a:pPr algn="ctr" eaLnBrk="1" hangingPunct="1">
              <a:buFontTx/>
              <a:buNone/>
              <a:defRPr/>
            </a:pPr>
            <a:endParaRPr lang="en-US" sz="1200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Please answer each question regarding the USA, the Ukraine, and Syria.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b="1" dirty="0" smtClean="0">
                <a:latin typeface="Arial Narrow" pitchFamily="34" charset="0"/>
                <a:cs typeface="Times New Roman" pitchFamily="18" charset="0"/>
              </a:rPr>
              <a:t>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Guessing is encouraged!</a:t>
            </a:r>
            <a:r>
              <a:rPr lang="en-US" sz="3600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Arial Narrow" pitchFamily="34" charset="0"/>
                <a:cs typeface="Times New Roman" pitchFamily="18" charset="0"/>
              </a:rPr>
            </a:br>
            <a:endParaRPr lang="en-US" sz="28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085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2" y="908720"/>
            <a:ext cx="6840760" cy="1152128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AU" sz="3600" b="1" dirty="0" smtClean="0">
                <a:solidFill>
                  <a:schemeClr val="tx1"/>
                </a:solidFill>
              </a:rPr>
              <a:t>OK, you can turn your gadgets on again. </a:t>
            </a:r>
            <a:br>
              <a:rPr lang="en-AU" sz="3600" b="1" dirty="0" smtClean="0">
                <a:solidFill>
                  <a:schemeClr val="tx1"/>
                </a:solidFill>
              </a:rPr>
            </a:br>
            <a:r>
              <a:rPr lang="en-AU" sz="800" b="1" dirty="0" smtClean="0">
                <a:solidFill>
                  <a:schemeClr val="tx1"/>
                </a:solidFill>
              </a:rPr>
              <a:t>  </a:t>
            </a:r>
            <a:r>
              <a:rPr lang="en-AU" sz="200" b="1" dirty="0" smtClean="0">
                <a:solidFill>
                  <a:schemeClr val="tx1"/>
                </a:solidFill>
              </a:rPr>
              <a:t>   </a:t>
            </a:r>
            <a:r>
              <a:rPr lang="en-AU" sz="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smtClean="0">
                <a:solidFill>
                  <a:schemeClr val="tx1"/>
                </a:solidFill>
              </a:rPr>
              <a:t/>
            </a:r>
            <a:br>
              <a:rPr lang="en-AU" sz="2800" b="1" dirty="0" smtClean="0">
                <a:solidFill>
                  <a:schemeClr val="tx1"/>
                </a:solidFill>
              </a:rPr>
            </a:br>
            <a:endParaRPr lang="en-AU" sz="24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AU" sz="32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AU" sz="3200" b="1" i="1" dirty="0" smtClean="0">
              <a:latin typeface="Arial Narrow" pitchFamily="34" charset="0"/>
            </a:endParaRPr>
          </a:p>
          <a:p>
            <a:pPr algn="ctr"/>
            <a:endParaRPr lang="en-AU" sz="3200" b="1" i="1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14096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Quickly Google 1 or 2 items </a:t>
            </a:r>
          </a:p>
          <a:p>
            <a:r>
              <a:rPr lang="en-AU" sz="3600" b="1" dirty="0" smtClean="0"/>
              <a:t>that most intrigue or bother you.</a:t>
            </a:r>
            <a:endParaRPr lang="en-A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49289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Feeling better already?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nimBg="1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920880" cy="4032448"/>
          </a:xfrm>
        </p:spPr>
        <p:txBody>
          <a:bodyPr/>
          <a:lstStyle/>
          <a:p>
            <a:pPr marL="742950" indent="-742950" eaLnBrk="1" hangingPunct="1">
              <a:spcAft>
                <a:spcPts val="1200"/>
              </a:spcAft>
              <a:buAutoNum type="arabicPeriod" startAt="10"/>
              <a:defRPr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Which of the questions above , if any, can be answered accurately simply by </a:t>
            </a:r>
            <a:r>
              <a:rPr lang="en-US" sz="2800" b="1" dirty="0" err="1" smtClean="0">
                <a:latin typeface="Arial Narrow" pitchFamily="34" charset="0"/>
                <a:cs typeface="Times New Roman" pitchFamily="18" charset="0"/>
              </a:rPr>
              <a:t>Googling</a:t>
            </a: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?</a:t>
            </a:r>
          </a:p>
          <a:p>
            <a:pPr marL="742950" indent="-742950" eaLnBrk="1" hangingPunct="1">
              <a:spcAft>
                <a:spcPts val="1200"/>
              </a:spcAft>
              <a:buAutoNum type="arabicPeriod" startAt="10"/>
              <a:defRPr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Which, if any, invite or require critical thinking?</a:t>
            </a:r>
          </a:p>
          <a:p>
            <a:pPr marL="742950" indent="-742950" eaLnBrk="1" hangingPunct="1">
              <a:spcAft>
                <a:spcPts val="1200"/>
              </a:spcAft>
              <a:buAutoNum type="arabicPeriod" startAt="10"/>
              <a:defRPr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Which, if any, might provoke strong emotions in some students?</a:t>
            </a:r>
          </a:p>
          <a:p>
            <a:pPr marL="742950" indent="-742950" eaLnBrk="1" hangingPunct="1">
              <a:spcAft>
                <a:spcPts val="1200"/>
              </a:spcAft>
              <a:buAutoNum type="arabicPeriod" startAt="10"/>
              <a:defRPr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What does this exercise suggest to you re: diagnostic assessment in your context?</a:t>
            </a:r>
            <a:r>
              <a:rPr lang="en-AU" sz="2800" b="1" dirty="0" smtClean="0">
                <a:latin typeface="Arial Narrow" pitchFamily="34" charset="0"/>
                <a:cs typeface="Times New Roman" pitchFamily="18" charset="0"/>
              </a:rPr>
              <a:t>     </a:t>
            </a:r>
            <a:endParaRPr lang="en-US" sz="28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 algn="l">
              <a:defRPr/>
            </a:pPr>
            <a:r>
              <a:rPr lang="en-US" sz="800" b="1" i="1" dirty="0" smtClean="0">
                <a:solidFill>
                  <a:schemeClr val="tx1"/>
                </a:solidFill>
              </a:rPr>
              <a:t>     </a:t>
            </a: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4000" b="1" dirty="0" smtClean="0">
                <a:solidFill>
                  <a:schemeClr val="tx1"/>
                </a:solidFill>
                <a:latin typeface="Arial Narrow" pitchFamily="34" charset="0"/>
              </a:rPr>
              <a:t>Additional Questions</a:t>
            </a:r>
            <a:endParaRPr lang="en-US" sz="4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/>
              <a:t>Page 2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764704"/>
            <a:ext cx="6938962" cy="5352802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4000" b="1" i="1" baseline="30000" dirty="0" smtClean="0">
                <a:solidFill>
                  <a:schemeClr val="accent2">
                    <a:lumMod val="50000"/>
                  </a:schemeClr>
                </a:solidFill>
              </a:rPr>
              <a:t>rd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“Balcony” Question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If you participated actively: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Are you more interested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in finding out the answers to the questions on p.2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than you were a few minutes ago?</a:t>
            </a:r>
          </a:p>
        </p:txBody>
      </p:sp>
      <p:sp>
        <p:nvSpPr>
          <p:cNvPr id="47109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Why Assess Learning?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GB" sz="3600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</a:rPr>
              <a:t>Summative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purposes</a:t>
            </a:r>
            <a:b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compare learners against each other</a:t>
            </a: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compare learning against criteria</a:t>
            </a: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certify competency</a:t>
            </a: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award qualifications</a:t>
            </a: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ration resources</a:t>
            </a:r>
          </a:p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provide accountability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750" y="6499225"/>
            <a:ext cx="8110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AU" sz="2800" b="1" dirty="0" smtClean="0">
                <a:solidFill>
                  <a:schemeClr val="tx1"/>
                </a:solidFill>
                <a:latin typeface="Arial Narrow" pitchFamily="34" charset="0"/>
              </a:rPr>
              <a:t>Doing Assessment as if Deep Learning Matters Most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Page 4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549275"/>
            <a:ext cx="6970712" cy="863600"/>
          </a:xfrm>
        </p:spPr>
        <p:txBody>
          <a:bodyPr/>
          <a:lstStyle/>
          <a:p>
            <a:pPr algn="l" eaLnBrk="1" hangingPunct="1"/>
            <a:r>
              <a:rPr lang="en-AU" sz="3200" b="1" i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						Page 3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47775" y="1446213"/>
            <a:ext cx="6796088" cy="4286250"/>
          </a:xfrm>
        </p:spPr>
        <p:txBody>
          <a:bodyPr/>
          <a:lstStyle/>
          <a:p>
            <a:pPr marL="457200" indent="-457200" algn="ctr" eaLnBrk="1" hangingPunct="1">
              <a:buFontTx/>
              <a:buNone/>
            </a:pPr>
            <a:r>
              <a:rPr lang="en-AU" sz="2800" b="1" dirty="0" smtClean="0">
                <a:latin typeface="Arial Narrow" pitchFamily="34" charset="0"/>
                <a:cs typeface="Times New Roman" pitchFamily="18" charset="0"/>
              </a:rPr>
              <a:t>Six </a:t>
            </a: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Dimensions of Higher Learning</a:t>
            </a:r>
            <a:r>
              <a:rPr lang="en-AU" sz="2800" b="1" dirty="0" smtClean="0">
                <a:latin typeface="Arial Narrow" pitchFamily="34" charset="0"/>
                <a:cs typeface="Times New Roman" pitchFamily="18" charset="0"/>
              </a:rPr>
              <a:t> Outcomes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Arial Narrow" pitchFamily="34" charset="0"/>
                <a:cs typeface="Times New Roman" pitchFamily="18" charset="0"/>
              </a:rPr>
            </a:br>
            <a:endParaRPr lang="en-US" sz="600" b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% Then?				% In Future?</a:t>
            </a:r>
            <a:endParaRPr lang="en-AU" sz="24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AU" sz="2400" b="1" i="1" dirty="0" smtClean="0">
                <a:latin typeface="Arial Narrow" pitchFamily="34" charset="0"/>
                <a:cs typeface="Times New Roman" pitchFamily="18" charset="0"/>
              </a:rPr>
              <a:t>	____	Factual Learning	   _____</a:t>
            </a:r>
            <a:endParaRPr lang="en-US" sz="24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____	</a:t>
            </a:r>
            <a:r>
              <a:rPr lang="en-AU" sz="2400" b="1" i="1" dirty="0" smtClean="0">
                <a:latin typeface="Arial Narrow" pitchFamily="34" charset="0"/>
                <a:cs typeface="Times New Roman" pitchFamily="18" charset="0"/>
              </a:rPr>
              <a:t>Conceptual</a:t>
            </a: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 Learning   	   _____</a:t>
            </a: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____	Procedural Learning   	   _____</a:t>
            </a: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____	Conditional Learning       _____</a:t>
            </a: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____	Reflective Learning   	    _____</a:t>
            </a:r>
          </a:p>
          <a:p>
            <a:pPr marL="457200" indent="-457200" eaLnBrk="1" hangingPunct="1">
              <a:buFontTx/>
              <a:buNone/>
            </a:pPr>
            <a:r>
              <a:rPr lang="en-US" sz="2400" b="1" i="1" dirty="0" smtClean="0">
                <a:latin typeface="Arial Narrow" pitchFamily="34" charset="0"/>
                <a:cs typeface="Times New Roman" pitchFamily="18" charset="0"/>
              </a:rPr>
              <a:t>	____	Metacognitive Learning   _____</a:t>
            </a:r>
            <a:endParaRPr lang="en-AU" sz="24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AU" sz="2400" b="1" i="1" dirty="0" smtClean="0">
                <a:latin typeface="Arial Narrow" pitchFamily="34" charset="0"/>
                <a:cs typeface="Times New Roman" pitchFamily="18" charset="0"/>
              </a:rPr>
              <a:t>       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100%				    100%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/>
            <a:endParaRPr lang="en-US" sz="16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457200" indent="-457200" eaLnBrk="1" hangingPunct="1"/>
            <a:endParaRPr lang="en-US" sz="1600" b="1" i="1" dirty="0" smtClean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51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908050"/>
            <a:ext cx="7086600" cy="38163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Which of those six dimensions needs and deserves the most focus if we aim to foster:</a:t>
            </a:r>
            <a:br>
              <a:rPr lang="en-US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800" smtClean="0">
                <a:solidFill>
                  <a:schemeClr val="tx1"/>
                </a:solidFill>
                <a:latin typeface="Arial Narrow" pitchFamily="34" charset="0"/>
              </a:rPr>
              <a:t>     </a:t>
            </a: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Critical thinking?</a:t>
            </a:r>
            <a:br>
              <a:rPr lang="en-US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Problem-solving?</a:t>
            </a:r>
            <a:br>
              <a:rPr lang="en-US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Professional practice?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Doing Assessment as if </a:t>
            </a:r>
            <a:r>
              <a:rPr lang="en-AU" sz="2800" b="1" u="sng" dirty="0" smtClean="0">
                <a:solidFill>
                  <a:schemeClr val="tx1"/>
                </a:solidFill>
              </a:rPr>
              <a:t>Learning</a:t>
            </a:r>
            <a:r>
              <a:rPr lang="en-AU" sz="2800" b="1" dirty="0" smtClean="0">
                <a:solidFill>
                  <a:schemeClr val="tx1"/>
                </a:solidFill>
              </a:rPr>
              <a:t> Matters Most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/>
              <a:t>Page 4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543800" cy="1428750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>                                               </a:t>
            </a:r>
            <a:r>
              <a:rPr lang="en-US" sz="2400" b="1" i="1" dirty="0" smtClean="0">
                <a:solidFill>
                  <a:srgbClr val="000000"/>
                </a:solidFill>
                <a:latin typeface="Arial Narrow" pitchFamily="34" charset="0"/>
              </a:rPr>
              <a:t>Page  4</a:t>
            </a:r>
            <a:br>
              <a:rPr lang="en-US" sz="2400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000000"/>
                </a:solidFill>
                <a:latin typeface="Arial Narrow" pitchFamily="34" charset="0"/>
              </a:rPr>
              <a:t>Seven Transformative Guidelines</a:t>
            </a:r>
            <a:r>
              <a:rPr lang="en-US" b="1" dirty="0" smtClean="0">
                <a:solidFill>
                  <a:schemeClr val="tx1"/>
                </a:solidFill>
                <a:latin typeface="Palatino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Palatino" pitchFamily="18" charset="0"/>
              </a:rPr>
            </a:br>
            <a:endParaRPr lang="en-GB" b="1" dirty="0" smtClean="0">
              <a:solidFill>
                <a:schemeClr val="tx1"/>
              </a:solidFill>
              <a:latin typeface="Palatino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85938"/>
            <a:ext cx="7983538" cy="4429125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sz="800" b="1" dirty="0" smtClean="0">
                <a:latin typeface="Arial Narrow" pitchFamily="34" charset="0"/>
              </a:rPr>
              <a:t>  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b="1" dirty="0" smtClean="0">
                <a:latin typeface="Arial Narrow" pitchFamily="34" charset="0"/>
              </a:rPr>
              <a:t>Please mark each item on the list with </a:t>
            </a:r>
            <a:br>
              <a:rPr lang="en-AU" b="1" dirty="0" smtClean="0">
                <a:latin typeface="Arial Narrow" pitchFamily="34" charset="0"/>
              </a:rPr>
            </a:br>
            <a:r>
              <a:rPr lang="en-AU" b="1" dirty="0" smtClean="0">
                <a:latin typeface="Arial Narrow" pitchFamily="34" charset="0"/>
              </a:rPr>
              <a:t>a plus sign, minus sign, or question mark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b="1" dirty="0" smtClean="0">
                <a:latin typeface="Arial Narrow" pitchFamily="34" charset="0"/>
              </a:rPr>
              <a:t>Use the plus ( </a:t>
            </a:r>
            <a:r>
              <a:rPr lang="en-AU" sz="4400" b="1" dirty="0" smtClean="0">
                <a:latin typeface="Arial Narrow" pitchFamily="34" charset="0"/>
              </a:rPr>
              <a:t>+</a:t>
            </a:r>
            <a:r>
              <a:rPr lang="en-AU" b="1" dirty="0" smtClean="0">
                <a:latin typeface="Arial Narrow" pitchFamily="34" charset="0"/>
              </a:rPr>
              <a:t> ) if you agree with it</a:t>
            </a:r>
          </a:p>
          <a:p>
            <a:pPr eaLnBrk="1" hangingPunct="1">
              <a:spcBef>
                <a:spcPct val="0"/>
              </a:spcBef>
            </a:pPr>
            <a:r>
              <a:rPr lang="en-AU" b="1" dirty="0" smtClean="0">
                <a:latin typeface="Arial Narrow" pitchFamily="34" charset="0"/>
              </a:rPr>
              <a:t>Use the minus ( </a:t>
            </a:r>
            <a:r>
              <a:rPr lang="en-AU" sz="4400" b="1" dirty="0" smtClean="0">
                <a:latin typeface="Arial Narrow" pitchFamily="34" charset="0"/>
              </a:rPr>
              <a:t>–</a:t>
            </a:r>
            <a:r>
              <a:rPr lang="en-AU" b="1" dirty="0" smtClean="0">
                <a:latin typeface="Arial Narrow" pitchFamily="34" charset="0"/>
              </a:rPr>
              <a:t> ) if you do </a:t>
            </a:r>
            <a:r>
              <a:rPr lang="en-AU" b="1" u="sng" dirty="0" smtClean="0">
                <a:latin typeface="Arial Narrow" pitchFamily="34" charset="0"/>
              </a:rPr>
              <a:t>not</a:t>
            </a:r>
            <a:r>
              <a:rPr lang="en-AU" b="1" dirty="0" smtClean="0">
                <a:latin typeface="Arial Narrow" pitchFamily="34" charset="0"/>
              </a:rPr>
              <a:t> agree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AU" b="1" dirty="0" smtClean="0">
                <a:latin typeface="Arial Narrow" pitchFamily="34" charset="0"/>
              </a:rPr>
              <a:t>Use the question mark </a:t>
            </a:r>
            <a:r>
              <a:rPr lang="en-AU" sz="3600" b="1" dirty="0" smtClean="0">
                <a:latin typeface="Arial Narrow" pitchFamily="34" charset="0"/>
              </a:rPr>
              <a:t>(?)</a:t>
            </a:r>
            <a:r>
              <a:rPr lang="en-AU" b="1" dirty="0" smtClean="0">
                <a:latin typeface="Arial Narrow" pitchFamily="34" charset="0"/>
              </a:rPr>
              <a:t> if you’re unsure   what it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9262494-3B55-4CEE-805A-0D0626B6061A}" type="slidenum">
              <a:rPr lang="en-GB" sz="1400"/>
              <a:pPr algn="r"/>
              <a:t>25</a:t>
            </a:fld>
            <a:endParaRPr lang="en-GB" sz="1400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7200" b="1" dirty="0" smtClean="0">
                <a:solidFill>
                  <a:srgbClr val="9F1409"/>
                </a:solidFill>
              </a:rPr>
              <a:t>HOT HIPs!</a:t>
            </a:r>
            <a:endParaRPr lang="en-GB" sz="7200" b="1" dirty="0" smtClean="0">
              <a:solidFill>
                <a:srgbClr val="9F140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133600"/>
            <a:ext cx="8229600" cy="42084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sz="6600" b="1" dirty="0" smtClean="0">
                <a:solidFill>
                  <a:srgbClr val="101032"/>
                </a:solidFill>
              </a:rPr>
              <a:t>H</a:t>
            </a:r>
            <a:r>
              <a:rPr lang="en-AU" sz="5400" b="1" dirty="0" smtClean="0">
                <a:solidFill>
                  <a:srgbClr val="101032"/>
                </a:solidFill>
              </a:rPr>
              <a:t>igher </a:t>
            </a:r>
            <a:r>
              <a:rPr lang="en-AU" sz="6600" b="1" dirty="0" smtClean="0">
                <a:solidFill>
                  <a:srgbClr val="101032"/>
                </a:solidFill>
              </a:rPr>
              <a:t>O</a:t>
            </a:r>
            <a:r>
              <a:rPr lang="en-AU" sz="5400" b="1" dirty="0" smtClean="0">
                <a:solidFill>
                  <a:srgbClr val="101032"/>
                </a:solidFill>
              </a:rPr>
              <a:t>rder </a:t>
            </a:r>
            <a:r>
              <a:rPr lang="en-AU" sz="6600" b="1" dirty="0" smtClean="0">
                <a:solidFill>
                  <a:srgbClr val="101032"/>
                </a:solidFill>
              </a:rPr>
              <a:t>T</a:t>
            </a:r>
            <a:r>
              <a:rPr lang="en-AU" sz="5400" b="1" dirty="0" smtClean="0">
                <a:solidFill>
                  <a:srgbClr val="101032"/>
                </a:solidFill>
              </a:rPr>
              <a:t>hinking</a:t>
            </a:r>
            <a:r>
              <a:rPr lang="en-AU" sz="4800" b="1" dirty="0" smtClean="0">
                <a:solidFill>
                  <a:srgbClr val="10103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AU" sz="2800" b="1" dirty="0" smtClean="0">
                <a:solidFill>
                  <a:srgbClr val="101032"/>
                </a:solidFill>
              </a:rPr>
              <a:t>can be promoted effectively through</a:t>
            </a:r>
          </a:p>
          <a:p>
            <a:pPr algn="ctr" eaLnBrk="1" hangingPunct="1">
              <a:buFontTx/>
              <a:buNone/>
            </a:pPr>
            <a:r>
              <a:rPr lang="en-AU" sz="6600" b="1" dirty="0" smtClean="0">
                <a:solidFill>
                  <a:srgbClr val="101032"/>
                </a:solidFill>
              </a:rPr>
              <a:t>H</a:t>
            </a:r>
            <a:r>
              <a:rPr lang="en-AU" sz="5400" b="1" dirty="0" smtClean="0">
                <a:solidFill>
                  <a:srgbClr val="101032"/>
                </a:solidFill>
              </a:rPr>
              <a:t>igh-</a:t>
            </a:r>
            <a:r>
              <a:rPr lang="en-AU" sz="6600" b="1" dirty="0" smtClean="0">
                <a:solidFill>
                  <a:srgbClr val="101032"/>
                </a:solidFill>
              </a:rPr>
              <a:t>I</a:t>
            </a:r>
            <a:r>
              <a:rPr lang="en-AU" sz="5400" b="1" dirty="0" smtClean="0">
                <a:solidFill>
                  <a:srgbClr val="101032"/>
                </a:solidFill>
              </a:rPr>
              <a:t>mpact </a:t>
            </a:r>
            <a:r>
              <a:rPr lang="en-AU" sz="6600" b="1" dirty="0" smtClean="0">
                <a:solidFill>
                  <a:srgbClr val="101032"/>
                </a:solidFill>
              </a:rPr>
              <a:t>P</a:t>
            </a:r>
            <a:r>
              <a:rPr lang="en-AU" sz="5400" b="1" dirty="0" smtClean="0">
                <a:solidFill>
                  <a:srgbClr val="101032"/>
                </a:solidFill>
              </a:rPr>
              <a:t>ractices</a:t>
            </a:r>
            <a:endParaRPr lang="en-US" sz="5400" b="1" dirty="0" smtClean="0">
              <a:solidFill>
                <a:srgbClr val="101032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68313" y="5876925"/>
            <a:ext cx="8110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1412776"/>
            <a:ext cx="5040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267570"/>
            <a:ext cx="7704856" cy="578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HIPs – High-Impact Educational Practices</a:t>
            </a:r>
            <a:r>
              <a:rPr kumimoji="0" lang="en-A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000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    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First-Year Seminars and Experiences</a:t>
            </a: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lang="en-AU" sz="2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Common Intellectual Experiences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Learning Communities</a:t>
            </a:r>
          </a:p>
          <a:p>
            <a:pPr marL="223838" indent="-223838" eaLnBrk="0" hangingPunct="0">
              <a:spcAft>
                <a:spcPts val="400"/>
              </a:spcAft>
              <a:buFontTx/>
              <a:buChar char="•"/>
            </a:pPr>
            <a:r>
              <a:rPr lang="en-AU" sz="2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Writing-Intensive Courses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Collaborative Assignments and Projects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Undergraduate Research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Diversity/Global Learning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Service Learning/Community-based/Internships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Capstone Courses and Projects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•"/>
              <a:tabLst/>
            </a:pP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Times New Roman" pitchFamily="18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•"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rgbClr val="9F1409"/>
                </a:solidFill>
              </a:rPr>
              <a:t>What makes these HIPs so HOT?</a:t>
            </a:r>
            <a:endParaRPr lang="en-GB" sz="4000" b="1" dirty="0" smtClean="0">
              <a:solidFill>
                <a:srgbClr val="9F140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628775"/>
            <a:ext cx="8229600" cy="4392513"/>
          </a:xfrm>
        </p:spPr>
        <p:txBody>
          <a:bodyPr/>
          <a:lstStyle/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High expectations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Explicit direct instruction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Metacognitive scaffolding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Effective feedback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Deliberate practice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Focused collaboration </a:t>
            </a:r>
          </a:p>
          <a:p>
            <a:pPr eaLnBrk="1" hangingPunct="1"/>
            <a:endParaRPr lang="en-US" sz="3600" b="1" dirty="0" smtClean="0">
              <a:solidFill>
                <a:srgbClr val="101032"/>
              </a:solidFill>
            </a:endParaRPr>
          </a:p>
        </p:txBody>
      </p:sp>
      <p:sp>
        <p:nvSpPr>
          <p:cNvPr id="134149" name="Rectangle 4"/>
          <p:cNvSpPr>
            <a:spLocks noChangeArrowheads="1"/>
          </p:cNvSpPr>
          <p:nvPr/>
        </p:nvSpPr>
        <p:spPr bwMode="auto">
          <a:xfrm>
            <a:off x="468313" y="5876925"/>
            <a:ext cx="8110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Doing Assessment as if Learning Matters Most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Page 4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68760"/>
            <a:ext cx="6781800" cy="2952328"/>
          </a:xfrm>
        </p:spPr>
        <p:txBody>
          <a:bodyPr/>
          <a:lstStyle/>
          <a:p>
            <a:pPr algn="l" eaLnBrk="1" hangingPunct="1"/>
            <a:r>
              <a:rPr lang="en-AU" sz="2800" b="1" i="1" dirty="0" smtClean="0"/>
              <a:t/>
            </a:r>
            <a:br>
              <a:rPr lang="en-AU" sz="2800" b="1" i="1" dirty="0" smtClean="0"/>
            </a:br>
            <a:r>
              <a:rPr lang="en-AU" sz="2800" b="1" i="1" dirty="0" smtClean="0"/>
              <a:t>                                                       Page 5 </a:t>
            </a: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1800" b="1" dirty="0" smtClean="0"/>
              <a:t>  </a:t>
            </a: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3600" b="1" dirty="0" smtClean="0"/>
              <a:t>Assessing Teaching</a:t>
            </a: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2800" b="1" dirty="0" smtClean="0"/>
              <a:t>as if </a:t>
            </a:r>
            <a:r>
              <a:rPr lang="en-AU" sz="2800" b="1" u="sng" dirty="0" smtClean="0"/>
              <a:t>Deep Learning</a:t>
            </a:r>
            <a:r>
              <a:rPr lang="en-AU" sz="2800" b="1" dirty="0" smtClean="0"/>
              <a:t> matters most</a:t>
            </a:r>
            <a:br>
              <a:rPr lang="en-AU" sz="2800" b="1" dirty="0" smtClean="0"/>
            </a:b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2800" b="1" dirty="0" smtClean="0"/>
              <a:t/>
            </a:r>
            <a:br>
              <a:rPr lang="en-AU" sz="2800" b="1" dirty="0" smtClean="0"/>
            </a:br>
            <a:endParaRPr lang="en-A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Why Assess Learning?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GB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</a:rPr>
              <a:t>Formative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purposes</a:t>
            </a:r>
          </a:p>
          <a:p>
            <a:pPr eaLnBrk="1" hangingPunct="1">
              <a:buFontTx/>
              <a:buNone/>
            </a:pPr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focus learners’ attention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illuminate and undermine misconceptions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increase motivation to learn 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provide learners with feedback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improve performance 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promote self-assessment &amp; monitoring      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 develop independent, lifelong learning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9750" y="6499225"/>
            <a:ext cx="8110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836613"/>
            <a:ext cx="8280400" cy="4679950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  <a:t>“The effectiveness of teaching </a:t>
            </a:r>
            <a:b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  <a:t>  is best evaluated </a:t>
            </a:r>
            <a:b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  <a:t>  by what the students do </a:t>
            </a:r>
            <a:b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  <a:t>  when the teacher </a:t>
            </a:r>
            <a:b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Comic Sans MS" pitchFamily="66" charset="0"/>
              </a:rPr>
              <a:t>  is not present.”  </a:t>
            </a:r>
            <a: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Comic Sans MS" pitchFamily="66" charset="0"/>
              </a:rPr>
              <a:t>					</a:t>
            </a:r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Doing Assessment as if Learning Matters Most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66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Page 6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3"/>
            <a:ext cx="7920880" cy="3168352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language and concepts </a:t>
            </a: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Build shared goals and motivations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Design backward and work forward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Think and act systematically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2400" b="1" dirty="0" smtClean="0">
                <a:latin typeface="Arial Narrow" pitchFamily="34" charset="0"/>
                <a:cs typeface="Times New Roman" pitchFamily="18" charset="0"/>
              </a:rPr>
              <a:t>Take a scholarly approach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48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Don’t assume, ask</a:t>
            </a:r>
            <a:endParaRPr lang="en-US" sz="4800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Seven Transformative Guidelines for </a:t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Doing Assessment as if Learning Matters Most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Applications Card – p. 6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-1588" eaLnBrk="1" hangingPunct="1">
              <a:buFontTx/>
              <a:buNone/>
            </a:pPr>
            <a:r>
              <a:rPr lang="en-US" sz="2800" b="1" i="1" dirty="0" smtClean="0"/>
              <a:t>Interesting 			  Possible </a:t>
            </a:r>
          </a:p>
          <a:p>
            <a:pPr marL="1588" indent="-1588" eaLnBrk="1" hangingPunct="1">
              <a:buFontTx/>
              <a:buNone/>
            </a:pPr>
            <a:r>
              <a:rPr lang="en-US" sz="2800" b="1" i="1" u="sng" dirty="0" smtClean="0"/>
              <a:t>IDEAS/TECHNIQUES</a:t>
            </a:r>
            <a:r>
              <a:rPr lang="en-US" sz="2800" dirty="0" smtClean="0"/>
              <a:t>		  </a:t>
            </a:r>
            <a:r>
              <a:rPr lang="en-US" sz="2800" b="1" i="1" u="sng" dirty="0" smtClean="0"/>
              <a:t>APPLICATIONS</a:t>
            </a:r>
            <a:endParaRPr lang="en-GB" sz="28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708DFD-679C-4EB7-A226-678659415FF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09600"/>
            <a:ext cx="7224712" cy="1143000"/>
          </a:xfrm>
        </p:spPr>
        <p:txBody>
          <a:bodyPr/>
          <a:lstStyle/>
          <a:p>
            <a:pPr algn="l" eaLnBrk="1" hangingPunct="1"/>
            <a:r>
              <a:rPr lang="en-US" sz="4800" b="1" dirty="0" smtClean="0"/>
              <a:t>The Parking Lot Test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200" b="1" dirty="0" smtClean="0"/>
              <a:t>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76313" y="1772817"/>
            <a:ext cx="6738937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AU" dirty="0"/>
          </a:p>
          <a:p>
            <a:pPr>
              <a:spcAft>
                <a:spcPts val="600"/>
              </a:spcAft>
              <a:defRPr/>
            </a:pPr>
            <a:r>
              <a:rPr lang="en-AU" sz="2800" b="1" dirty="0">
                <a:latin typeface="Arial Narrow" pitchFamily="34" charset="0"/>
              </a:rPr>
              <a:t>Choose </a:t>
            </a:r>
            <a:r>
              <a:rPr lang="en-AU" sz="2800" b="1" u="sng" dirty="0">
                <a:latin typeface="Arial Narrow" pitchFamily="34" charset="0"/>
              </a:rPr>
              <a:t>one</a:t>
            </a:r>
            <a:r>
              <a:rPr lang="en-AU" sz="2800" b="1" dirty="0">
                <a:latin typeface="Arial Narrow" pitchFamily="34" charset="0"/>
              </a:rPr>
              <a:t> of your possible applications</a:t>
            </a:r>
            <a:r>
              <a:rPr lang="en-AU" sz="2800" b="1" dirty="0" smtClean="0">
                <a:latin typeface="Arial Narrow" pitchFamily="34" charset="0"/>
              </a:rPr>
              <a:t>. </a:t>
            </a:r>
            <a:endParaRPr lang="en-AU" sz="2400" b="1" dirty="0">
              <a:latin typeface="Arial Narrow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AU" sz="2800" b="1" dirty="0" smtClean="0">
                <a:latin typeface="Arial Narrow" pitchFamily="34" charset="0"/>
              </a:rPr>
              <a:t>Prepare </a:t>
            </a:r>
            <a:r>
              <a:rPr lang="en-AU" sz="2800" b="1" dirty="0">
                <a:latin typeface="Arial Narrow" pitchFamily="34" charset="0"/>
              </a:rPr>
              <a:t>to answer the three questions below about that specific application:</a:t>
            </a:r>
          </a:p>
          <a:p>
            <a:pPr>
              <a:spcAft>
                <a:spcPts val="600"/>
              </a:spcAft>
              <a:defRPr/>
            </a:pPr>
            <a:r>
              <a:rPr lang="en-AU" sz="1000" b="1" dirty="0">
                <a:latin typeface="Arial Narrow" pitchFamily="34" charset="0"/>
              </a:rPr>
              <a:t> </a:t>
            </a:r>
            <a:r>
              <a:rPr lang="en-AU" sz="1000" b="1" dirty="0" smtClean="0">
                <a:latin typeface="Arial Narrow" pitchFamily="34" charset="0"/>
              </a:rPr>
              <a:t>  </a:t>
            </a:r>
            <a:endParaRPr lang="en-AU" sz="1000" b="1" dirty="0">
              <a:latin typeface="Arial Narrow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AU" sz="2400" b="1" dirty="0">
                <a:latin typeface="Arial Narrow" pitchFamily="34" charset="0"/>
              </a:rPr>
              <a:t> </a:t>
            </a:r>
            <a:r>
              <a:rPr lang="en-AU" sz="3200" b="1" u="sng" dirty="0">
                <a:latin typeface="Arial Narrow" pitchFamily="34" charset="0"/>
              </a:rPr>
              <a:t>What</a:t>
            </a:r>
            <a:r>
              <a:rPr lang="en-AU" sz="3200" b="1" dirty="0">
                <a:latin typeface="Arial Narrow" pitchFamily="34" charset="0"/>
              </a:rPr>
              <a:t> is it</a:t>
            </a:r>
            <a:r>
              <a:rPr lang="en-AU" sz="3200" b="1" dirty="0" smtClean="0">
                <a:latin typeface="Arial Narrow" pitchFamily="34" charset="0"/>
              </a:rPr>
              <a:t>?</a:t>
            </a:r>
            <a:endParaRPr lang="en-AU" sz="2400" b="1" dirty="0">
              <a:latin typeface="Arial Narrow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AU" sz="2400" b="1" dirty="0">
                <a:latin typeface="Arial Narrow" pitchFamily="34" charset="0"/>
              </a:rPr>
              <a:t> </a:t>
            </a:r>
            <a:r>
              <a:rPr lang="en-AU" sz="3200" b="1" u="sng" dirty="0">
                <a:latin typeface="Arial Narrow" pitchFamily="34" charset="0"/>
              </a:rPr>
              <a:t>Why</a:t>
            </a:r>
            <a:r>
              <a:rPr lang="en-AU" sz="3200" b="1" dirty="0">
                <a:latin typeface="Arial Narrow" pitchFamily="34" charset="0"/>
              </a:rPr>
              <a:t> do you think it might be useful</a:t>
            </a:r>
            <a:r>
              <a:rPr lang="en-AU" sz="3200" b="1" dirty="0" smtClean="0">
                <a:latin typeface="Arial Narrow" pitchFamily="34" charset="0"/>
              </a:rPr>
              <a:t>?</a:t>
            </a:r>
            <a:endParaRPr lang="en-AU" sz="2400" b="1" dirty="0">
              <a:latin typeface="Arial Narrow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AU" sz="2400" b="1" dirty="0">
                <a:latin typeface="Arial Narrow" pitchFamily="34" charset="0"/>
              </a:rPr>
              <a:t> </a:t>
            </a:r>
            <a:r>
              <a:rPr lang="en-AU" sz="3200" b="1" u="sng" dirty="0">
                <a:latin typeface="Arial Narrow" pitchFamily="34" charset="0"/>
              </a:rPr>
              <a:t>How</a:t>
            </a:r>
            <a:r>
              <a:rPr lang="en-AU" sz="3200" b="1" dirty="0">
                <a:latin typeface="Arial Narrow" pitchFamily="34" charset="0"/>
              </a:rPr>
              <a:t> do you think you might use it?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51157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Does deep learning </a:t>
            </a:r>
            <a:br>
              <a:rPr lang="en-US" b="1" dirty="0" smtClean="0"/>
            </a:br>
            <a:r>
              <a:rPr lang="en-US" b="1" i="1" dirty="0" smtClean="0"/>
              <a:t>really</a:t>
            </a:r>
            <a:r>
              <a:rPr lang="en-US" b="1" dirty="0" smtClean="0"/>
              <a:t> matter most? </a:t>
            </a:r>
            <a:r>
              <a:rPr lang="en-US" sz="4800" b="1" i="1" dirty="0" smtClean="0"/>
              <a:t/>
            </a:r>
            <a:br>
              <a:rPr lang="en-US" sz="4800" b="1" i="1" dirty="0" smtClean="0"/>
            </a:br>
            <a:r>
              <a:rPr lang="en-US" b="1" i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060848"/>
            <a:ext cx="7848872" cy="357795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b="1" i="1" dirty="0" smtClean="0"/>
          </a:p>
          <a:p>
            <a:pPr eaLnBrk="1" hangingPunct="1">
              <a:spcBef>
                <a:spcPct val="0"/>
              </a:spcBef>
            </a:pPr>
            <a:endParaRPr lang="en-US" sz="2400" b="1" i="1" dirty="0" smtClean="0"/>
          </a:p>
          <a:p>
            <a:pPr eaLnBrk="1" hangingPunct="1">
              <a:spcBef>
                <a:spcPct val="0"/>
              </a:spcBef>
            </a:pPr>
            <a:r>
              <a:rPr lang="en-US" sz="4000" b="1" i="1" dirty="0" smtClean="0"/>
              <a:t>Or is it how and how well </a:t>
            </a:r>
          </a:p>
          <a:p>
            <a:pPr eaLnBrk="1" hangingPunct="1">
              <a:spcBef>
                <a:spcPct val="0"/>
              </a:spcBef>
            </a:pPr>
            <a:r>
              <a:rPr lang="en-US" sz="4000" b="1" i="1" dirty="0" smtClean="0"/>
              <a:t>we use that learning?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4AF3F4-927A-42F6-A215-A26DC4E17F71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For more information</a:t>
            </a:r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-1588" algn="ctr" eaLnBrk="1" hangingPunct="1">
              <a:buFontTx/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>
                <a:hlinkClick r:id="rId3"/>
              </a:rPr>
              <a:t>thomas.a.angelo@gmail.com</a:t>
            </a:r>
            <a:endParaRPr lang="en-US" sz="3600" b="1" dirty="0" smtClean="0"/>
          </a:p>
          <a:p>
            <a:pPr marL="1588" indent="-1588" algn="ctr" eaLnBrk="1" hangingPunct="1">
              <a:buFontTx/>
              <a:buNone/>
            </a:pPr>
            <a:endParaRPr lang="en-US" sz="3600" b="1" dirty="0" smtClean="0"/>
          </a:p>
          <a:p>
            <a:pPr marL="1588" indent="-1588" eaLnBrk="1" hangingPunct="1">
              <a:buFontTx/>
              <a:buNone/>
            </a:pPr>
            <a:endParaRPr lang="en-US" sz="3600" b="1" dirty="0" smtClean="0"/>
          </a:p>
          <a:p>
            <a:pPr marL="1588" indent="-1588" eaLnBrk="1" hangingPunct="1">
              <a:buFontTx/>
              <a:buNone/>
            </a:pPr>
            <a:endParaRPr lang="en-US" sz="2400" b="1" dirty="0" smtClean="0"/>
          </a:p>
          <a:p>
            <a:pPr marL="1588" indent="-1588" eaLnBrk="1" hangingPunct="1">
              <a:buFontTx/>
              <a:buNone/>
            </a:pPr>
            <a:r>
              <a:rPr lang="en-US" dirty="0" smtClean="0"/>
              <a:t>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428625"/>
            <a:ext cx="7386637" cy="4357688"/>
          </a:xfrm>
        </p:spPr>
        <p:txBody>
          <a:bodyPr/>
          <a:lstStyle/>
          <a:p>
            <a:pPr eaLnBrk="1" hangingPunct="1">
              <a:defRPr/>
            </a:pPr>
            <a:r>
              <a:rPr lang="en-AU" b="1" dirty="0" smtClean="0">
                <a:solidFill>
                  <a:schemeClr val="tx1"/>
                </a:solidFill>
              </a:rPr>
              <a:t>To do assessment as if </a:t>
            </a:r>
            <a:r>
              <a:rPr lang="en-AU" b="1" u="sng" dirty="0" smtClean="0">
                <a:solidFill>
                  <a:schemeClr val="tx1"/>
                </a:solidFill>
              </a:rPr>
              <a:t>learning</a:t>
            </a:r>
            <a:r>
              <a:rPr lang="en-AU" b="1" dirty="0" smtClean="0">
                <a:solidFill>
                  <a:schemeClr val="tx1"/>
                </a:solidFill>
              </a:rPr>
              <a:t> matters most, </a:t>
            </a:r>
            <a:br>
              <a:rPr lang="en-AU" b="1" dirty="0" smtClean="0">
                <a:solidFill>
                  <a:schemeClr val="tx1"/>
                </a:solidFill>
              </a:rPr>
            </a:br>
            <a:r>
              <a:rPr lang="en-AU" b="1" dirty="0" smtClean="0">
                <a:solidFill>
                  <a:schemeClr val="tx1"/>
                </a:solidFill>
              </a:rPr>
              <a:t>we must privilege the </a:t>
            </a:r>
            <a:r>
              <a:rPr lang="en-AU" b="1" u="sng" dirty="0" smtClean="0">
                <a:solidFill>
                  <a:schemeClr val="tx1"/>
                </a:solidFill>
              </a:rPr>
              <a:t>formative</a:t>
            </a:r>
            <a:r>
              <a:rPr lang="en-AU" b="1" dirty="0" smtClean="0">
                <a:solidFill>
                  <a:schemeClr val="tx1"/>
                </a:solidFill>
              </a:rPr>
              <a:t> purposes.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708919"/>
            <a:ext cx="7920880" cy="2736305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400" b="1" dirty="0" smtClean="0">
                <a:latin typeface="Arial Narrow" pitchFamily="34" charset="0"/>
                <a:cs typeface="Times New Roman" pitchFamily="18" charset="0"/>
              </a:rPr>
              <a:t>Build shared TRUST</a:t>
            </a:r>
            <a:r>
              <a:rPr lang="en-AU" sz="34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endParaRPr lang="en-US" sz="3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3400" b="1" dirty="0" smtClean="0">
                <a:latin typeface="Arial Narrow" pitchFamily="34" charset="0"/>
                <a:cs typeface="Times New Roman" pitchFamily="18" charset="0"/>
              </a:rPr>
              <a:t>Build shared LANGUAGE &amp; CONCEPTS </a:t>
            </a:r>
            <a:endParaRPr lang="en-US" sz="3400" b="1" dirty="0" smtClean="0">
              <a:latin typeface="Arial Narrow" pitchFamily="34" charset="0"/>
              <a:cs typeface="Times New Roman" pitchFamily="18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AU" sz="3400" b="1" dirty="0" smtClean="0">
                <a:latin typeface="Arial Narrow" pitchFamily="34" charset="0"/>
                <a:cs typeface="Times New Roman" pitchFamily="18" charset="0"/>
              </a:rPr>
              <a:t>Build shared GOALS &amp; MOTIVATION</a:t>
            </a:r>
            <a:endParaRPr lang="en-US" sz="34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>
              <a:defRPr/>
            </a:pP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AU" sz="3600" b="1" dirty="0" smtClean="0">
                <a:solidFill>
                  <a:schemeClr val="tx1"/>
                </a:solidFill>
              </a:rPr>
              <a:t>Three Key Building Blocks </a:t>
            </a:r>
            <a:br>
              <a:rPr lang="en-AU" sz="3600" b="1" dirty="0" smtClean="0">
                <a:solidFill>
                  <a:schemeClr val="tx1"/>
                </a:solidFill>
              </a:rPr>
            </a:br>
            <a:r>
              <a:rPr lang="en-AU" sz="2400" b="1" dirty="0" smtClean="0">
                <a:solidFill>
                  <a:schemeClr val="tx1"/>
                </a:solidFill>
              </a:rPr>
              <a:t>for </a:t>
            </a:r>
            <a:br>
              <a:rPr lang="en-AU" sz="2400" b="1" dirty="0" smtClean="0">
                <a:solidFill>
                  <a:schemeClr val="tx1"/>
                </a:solidFill>
              </a:rPr>
            </a:br>
            <a:r>
              <a:rPr lang="en-AU" sz="2400" b="1" dirty="0" smtClean="0">
                <a:solidFill>
                  <a:schemeClr val="tx1"/>
                </a:solidFill>
              </a:rPr>
              <a:t>Doing Assessment as if Deep Learning Matters Most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57188"/>
            <a:ext cx="7718623" cy="1428750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>                                                  </a:t>
            </a:r>
            <a:r>
              <a:rPr lang="en-US" sz="2400" b="1" i="1" dirty="0" smtClean="0">
                <a:solidFill>
                  <a:srgbClr val="000000"/>
                </a:solidFill>
                <a:latin typeface="Arial Narrow" pitchFamily="34" charset="0"/>
              </a:rPr>
              <a:t>Page 1 </a:t>
            </a:r>
            <a: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1200" b="1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5400" b="1" i="1" dirty="0" smtClean="0">
                <a:solidFill>
                  <a:srgbClr val="000000"/>
                </a:solidFill>
                <a:latin typeface="Arial Narrow" pitchFamily="34" charset="0"/>
              </a:rPr>
              <a:t>Values</a:t>
            </a:r>
            <a:r>
              <a:rPr lang="en-US" b="1" dirty="0" smtClean="0">
                <a:solidFill>
                  <a:schemeClr val="tx1"/>
                </a:solidFill>
                <a:latin typeface="Palatino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Palatino" pitchFamily="18" charset="0"/>
              </a:rPr>
            </a:br>
            <a:endParaRPr lang="en-GB" b="1" dirty="0" smtClean="0">
              <a:solidFill>
                <a:schemeClr val="tx1"/>
              </a:solidFill>
              <a:latin typeface="Palatino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204864"/>
            <a:ext cx="8128146" cy="4010199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sz="800" b="1" dirty="0" smtClean="0">
                <a:latin typeface="Arial Narrow" pitchFamily="34" charset="0"/>
              </a:rPr>
              <a:t>  </a:t>
            </a:r>
            <a:endParaRPr lang="en-AU" sz="3600" b="1" dirty="0" smtClean="0">
              <a:latin typeface="Arial Narrow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sz="3600" b="1" smtClean="0">
                <a:latin typeface="Arial Narrow" pitchFamily="34" charset="0"/>
              </a:rPr>
              <a:t>  Which </a:t>
            </a:r>
            <a:r>
              <a:rPr lang="en-AU" sz="3600" b="1" dirty="0" smtClean="0">
                <a:latin typeface="Arial Narrow" pitchFamily="34" charset="0"/>
              </a:rPr>
              <a:t>of your core educational and/or professional values motivated you </a:t>
            </a:r>
            <a:br>
              <a:rPr lang="en-AU" sz="3600" b="1" dirty="0" smtClean="0">
                <a:latin typeface="Arial Narrow" pitchFamily="34" charset="0"/>
              </a:rPr>
            </a:br>
            <a:r>
              <a:rPr lang="en-AU" sz="3600" b="1" dirty="0" smtClean="0">
                <a:latin typeface="Arial Narrow" pitchFamily="34" charset="0"/>
              </a:rPr>
              <a:t>to participate in this conference?</a:t>
            </a:r>
            <a:r>
              <a:rPr lang="en-AU" b="1" dirty="0" smtClean="0">
                <a:latin typeface="Arial Narrow" pitchFamily="34" charset="0"/>
              </a:rPr>
              <a:t/>
            </a:r>
            <a:br>
              <a:rPr lang="en-AU" b="1" dirty="0" smtClean="0">
                <a:latin typeface="Arial Narrow" pitchFamily="34" charset="0"/>
              </a:rPr>
            </a:br>
            <a:r>
              <a:rPr lang="en-AU" sz="800" b="1" dirty="0" smtClean="0">
                <a:latin typeface="Arial Narrow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456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Applications Card – p. 6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-1588" eaLnBrk="1" hangingPunct="1">
              <a:buFontTx/>
              <a:buNone/>
            </a:pPr>
            <a:r>
              <a:rPr lang="en-US" sz="2800" b="1" i="1" dirty="0" smtClean="0"/>
              <a:t>Interesting 			  Possible </a:t>
            </a:r>
          </a:p>
          <a:p>
            <a:pPr marL="1588" indent="-1588" eaLnBrk="1" hangingPunct="1">
              <a:buFontTx/>
              <a:buNone/>
            </a:pPr>
            <a:r>
              <a:rPr lang="en-US" sz="2800" b="1" i="1" u="sng" dirty="0" smtClean="0"/>
              <a:t>IDEAS/TECHNIQUES</a:t>
            </a:r>
            <a:r>
              <a:rPr lang="en-US" sz="2800" dirty="0" smtClean="0"/>
              <a:t>		  </a:t>
            </a:r>
            <a:r>
              <a:rPr lang="en-US" sz="2800" b="1" i="1" u="sng" dirty="0" smtClean="0"/>
              <a:t>APPLICATIONS</a:t>
            </a:r>
            <a:endParaRPr lang="en-GB" sz="28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i="1" dirty="0" smtClean="0"/>
              <a:t>							</a:t>
            </a:r>
            <a:r>
              <a:rPr lang="en-US" sz="2400" b="1" i="1" dirty="0" smtClean="0"/>
              <a:t>Page 1</a:t>
            </a:r>
            <a:br>
              <a:rPr lang="en-US" sz="2400" b="1" i="1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3600" b="1" i="1" dirty="0" smtClean="0"/>
              <a:t>Goal Ranking &amp; Matching Exercise </a:t>
            </a:r>
            <a:endParaRPr lang="en-GB" sz="36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									</a:t>
            </a:r>
            <a:endParaRPr lang="en-US" sz="16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i="1" dirty="0" smtClean="0"/>
              <a:t>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i="1" dirty="0" smtClean="0"/>
              <a:t>Your Learning Goals for this Conference?</a:t>
            </a:r>
            <a:r>
              <a:rPr lang="en-US" sz="1800" b="1" i="1" dirty="0" smtClean="0"/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i="1" dirty="0" smtClean="0"/>
              <a:t>	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  <a:spcAft>
                <a:spcPct val="45000"/>
              </a:spcAft>
              <a:buFontTx/>
              <a:buNone/>
            </a:pPr>
            <a:r>
              <a:rPr lang="en-US" sz="1800" b="1" dirty="0" smtClean="0"/>
              <a:t>	</a:t>
            </a:r>
            <a:r>
              <a:rPr lang="en-US" sz="2400" b="1" dirty="0" smtClean="0"/>
              <a:t>_________________________________________</a:t>
            </a:r>
          </a:p>
          <a:p>
            <a:pPr eaLnBrk="1" hangingPunct="1">
              <a:lnSpc>
                <a:spcPct val="80000"/>
              </a:lnSpc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	_________________________________________</a:t>
            </a:r>
          </a:p>
          <a:p>
            <a:pPr eaLnBrk="1" hangingPunct="1">
              <a:lnSpc>
                <a:spcPct val="80000"/>
              </a:lnSpc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	_________________________________________</a:t>
            </a:r>
          </a:p>
          <a:p>
            <a:pPr eaLnBrk="1" hangingPunct="1">
              <a:lnSpc>
                <a:spcPct val="80000"/>
              </a:lnSpc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	</a:t>
            </a:r>
            <a:endParaRPr lang="en-GB" sz="2400" b="1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9750" y="6499225"/>
            <a:ext cx="8110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/>
              <a:t>									</a:t>
            </a:r>
            <a:endParaRPr lang="en-US" sz="2000" b="1" i="1" dirty="0" smtClean="0"/>
          </a:p>
          <a:p>
            <a:pPr eaLnBrk="1" hangingPunct="1">
              <a:buFontTx/>
              <a:buNone/>
            </a:pPr>
            <a:r>
              <a:rPr lang="en-US" sz="2000" b="1" i="1" dirty="0" smtClean="0"/>
              <a:t>  	</a:t>
            </a:r>
            <a:r>
              <a:rPr lang="en-US" sz="2800" b="1" i="1" dirty="0" smtClean="0"/>
              <a:t>Your Learning Goals for this conference?	</a:t>
            </a:r>
            <a:endParaRPr lang="en-US" sz="2400" b="1" i="1" dirty="0" smtClean="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	Practical tools for assessment        	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  	Strategies for engaging other faculty      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	Strategies for engaging students          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	Better ways to assess learning 	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	Better ways to assess learning 	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b="1" i="1" dirty="0" smtClean="0"/>
              <a:t>	When’s the Reception?			%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	</a:t>
            </a:r>
            <a:r>
              <a:rPr lang="en-US" b="1" dirty="0" smtClean="0"/>
              <a:t>	</a:t>
            </a:r>
            <a:endParaRPr lang="en-GB" b="1" dirty="0" smtClean="0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539750" y="6499225"/>
            <a:ext cx="8110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827</Words>
  <Application>Microsoft Office PowerPoint</Application>
  <PresentationFormat>On-screen Show (4:3)</PresentationFormat>
  <Paragraphs>275</Paragraphs>
  <Slides>36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  Doing Assessment as if  Deep Learning Matters Most    </vt:lpstr>
      <vt:lpstr> Why Assess Learning?  </vt:lpstr>
      <vt:lpstr> Why Assess Learning? </vt:lpstr>
      <vt:lpstr>To do assessment as if learning matters most,  we must privilege the formative purposes.  </vt:lpstr>
      <vt:lpstr>  Three Key Building Blocks  for  Doing Assessment as if Deep Learning Matters Most</vt:lpstr>
      <vt:lpstr>                                                   Page 1    Values </vt:lpstr>
      <vt:lpstr>Applications Card – p. 6</vt:lpstr>
      <vt:lpstr>       Page 1  Goal Ranking &amp; Matching Exercise </vt:lpstr>
      <vt:lpstr>PowerPoint Presentation</vt:lpstr>
      <vt:lpstr> My Draft Teaching Objectives for this Session</vt:lpstr>
      <vt:lpstr> My Revised Intended Learning Outcomes for this Session</vt:lpstr>
      <vt:lpstr>PowerPoint Presentation</vt:lpstr>
      <vt:lpstr> Seven Transformative Guidelines for  Doing Assessment as if Deep Learning Matters Most</vt:lpstr>
      <vt:lpstr>PowerPoint Presentation</vt:lpstr>
      <vt:lpstr>Applications Card – p. 6</vt:lpstr>
      <vt:lpstr>Page 2</vt:lpstr>
      <vt:lpstr>PowerPoint Presentation</vt:lpstr>
      <vt:lpstr>      Additional Questions</vt:lpstr>
      <vt:lpstr>PowerPoint Presentation</vt:lpstr>
      <vt:lpstr> Seven Transformative Guidelines for  Doing Assessment as if Deep Learning Matters Most</vt:lpstr>
      <vt:lpstr>      Page 3</vt:lpstr>
      <vt:lpstr>Which of those six dimensions needs and deserves the most focus if we aim to foster:        Critical thinking?  Problem-solving?  Professional practice?</vt:lpstr>
      <vt:lpstr> Seven Transformative Guidelines for  Doing Assessment as if Learning Matters Most</vt:lpstr>
      <vt:lpstr>                                                Page  4 Seven Transformative Guidelines </vt:lpstr>
      <vt:lpstr> HOT HIPs!</vt:lpstr>
      <vt:lpstr>PowerPoint Presentation</vt:lpstr>
      <vt:lpstr>What makes these HIPs so HOT?</vt:lpstr>
      <vt:lpstr> Seven Transformative Guidelines for  Doing Assessment as if Learning Matters Most</vt:lpstr>
      <vt:lpstr>                                                        Page 5     Assessing Teaching as if Deep Learning matters most    </vt:lpstr>
      <vt:lpstr>  “The effectiveness of teaching    is best evaluated    by what the students do    when the teacher    is not present.”          </vt:lpstr>
      <vt:lpstr> Seven Transformative Guidelines for  Doing Assessment as if Learning Matters Most</vt:lpstr>
      <vt:lpstr> Seven Transformative Guidelines for  Doing Assessment as if Learning Matters Most</vt:lpstr>
      <vt:lpstr>Applications Card – p. 6</vt:lpstr>
      <vt:lpstr>The Parking Lot Test    </vt:lpstr>
      <vt:lpstr>  Does deep learning  really matter most?    </vt:lpstr>
      <vt:lpstr>For more information</vt:lpstr>
    </vt:vector>
  </TitlesOfParts>
  <Company>Victoria University of Wellington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Out How Well Students Are Learning  What We’re Teaching</dc:title>
  <dc:creator>angeloto</dc:creator>
  <cp:lastModifiedBy>Tom Angelo</cp:lastModifiedBy>
  <cp:revision>152</cp:revision>
  <dcterms:created xsi:type="dcterms:W3CDTF">2006-10-15T00:26:22Z</dcterms:created>
  <dcterms:modified xsi:type="dcterms:W3CDTF">2014-09-14T19:12:06Z</dcterms:modified>
</cp:coreProperties>
</file>