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26" r:id="rId3"/>
    <p:sldId id="333" r:id="rId4"/>
    <p:sldId id="329" r:id="rId5"/>
    <p:sldId id="330" r:id="rId6"/>
    <p:sldId id="334" r:id="rId7"/>
    <p:sldId id="335" r:id="rId8"/>
    <p:sldId id="327" r:id="rId9"/>
    <p:sldId id="336" r:id="rId10"/>
    <p:sldId id="328" r:id="rId11"/>
    <p:sldId id="325" r:id="rId12"/>
    <p:sldId id="33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533"/>
    <a:srgbClr val="96CA98"/>
    <a:srgbClr val="ABD5AD"/>
    <a:srgbClr val="89CD9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8" autoAdjust="0"/>
    <p:restoredTop sz="94529" autoAdjust="0"/>
  </p:normalViewPr>
  <p:slideViewPr>
    <p:cSldViewPr>
      <p:cViewPr>
        <p:scale>
          <a:sx n="100" d="100"/>
          <a:sy n="100" d="100"/>
        </p:scale>
        <p:origin x="-27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82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Stanny Gonzalez McGowan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September 10,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http://uwf.edu/offices/cutla/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F5351B-94C1-4C01-B818-F53632A1C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8764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Stanny Gonzalez McGowan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September 10, 2014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http://uwf.edu/offices/cutla/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8B9370-F341-44FE-846E-6B2FC8B581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197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B0763-742C-4A00-B388-F841A24125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10,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http://uwf.edu/offices/cutla/</a:t>
            </a:r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 Gonzalez McGowan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 Gonzalez McGowan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10,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http://uwf.edu/offices/cutla/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18B9370-F341-44FE-846E-6B2FC8B5811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9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2FECE-71E4-4DEB-9AD3-B6BD15A5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logo_2945 sml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00800" y="5410200"/>
            <a:ext cx="2286000" cy="1154430"/>
          </a:xfrm>
          <a:prstGeom prst="rect">
            <a:avLst/>
          </a:prstGeom>
        </p:spPr>
      </p:pic>
      <p:pic>
        <p:nvPicPr>
          <p:cNvPr id="11" name="Picture 10" descr="CUTLA COLO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4800" y="5410200"/>
            <a:ext cx="2534717" cy="1152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E41DA-3310-4ECD-9C01-2C9D7BB58D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BD5D-1424-412D-84C5-43D108F02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EA54E-39F4-428E-8049-B0487F8B60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C5D0-3E14-44F0-BA7C-72205E425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9E00-4D93-4D83-8EBB-8CCE603940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57D3-AA01-4976-9ECA-AB7CD506F7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72BC-154C-487D-A535-E0F075B9E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9B3FD-1759-4912-AD06-4C56364DD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772400" cy="304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C528-5D4D-47AD-AF8B-E4527510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15430-41D4-4232-B579-1949E4C661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AF5AB-940F-4371-9AD1-90BC6392D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EA54E-39F4-428E-8049-B0487F8B60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7" r:id="rId7"/>
    <p:sldLayoutId id="2147483692" r:id="rId8"/>
    <p:sldLayoutId id="2147483693" r:id="rId9"/>
    <p:sldLayoutId id="2147483694" r:id="rId10"/>
    <p:sldLayoutId id="2147483695" r:id="rId11"/>
    <p:sldLayoutId id="214748369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baseline="0">
          <a:solidFill>
            <a:srgbClr val="003399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Font typeface="Wingdings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4582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Reviewing Syllabi to Document Teaching Culture and Inform Decisions</a:t>
            </a:r>
            <a:endParaRPr lang="en-US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8001000" cy="3733800"/>
          </a:xfrm>
        </p:spPr>
        <p:txBody>
          <a:bodyPr/>
          <a:lstStyle/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Claudia J. Stanny</a:t>
            </a:r>
            <a:endParaRPr lang="en-US" sz="2800" b="1" dirty="0">
              <a:solidFill>
                <a:schemeClr val="tx1"/>
              </a:solidFill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Director, Center for University Teaching, Learning, &amp; Assessment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Melissa Gonzalez 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Head of Reference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Britt McGowan</a:t>
            </a:r>
          </a:p>
          <a:p>
            <a:pPr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Instruction Coordinator &amp; Reference Librarian</a:t>
            </a:r>
            <a:endParaRPr lang="en-US" sz="2000" b="1" dirty="0">
              <a:solidFill>
                <a:schemeClr val="tx1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chemeClr val="tx1"/>
                </a:solidFill>
              </a:rPr>
              <a:t>Drexel University Assessment Conference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Myths &amp; Movements: Reimagining Higher Education Assessment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Philadelphia, PA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/>
                </a:solidFill>
              </a:rPr>
              <a:t>September 10, 2014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/>
              <a:t>Small Group Task:</a:t>
            </a:r>
          </a:p>
          <a:p>
            <a:pPr marL="274320" indent="0">
              <a:spcBef>
                <a:spcPts val="0"/>
              </a:spcBef>
            </a:pPr>
            <a:r>
              <a:rPr lang="en-US" sz="2800" dirty="0" smtClean="0"/>
              <a:t>Review the first 3 SLOs on the handout </a:t>
            </a:r>
          </a:p>
          <a:p>
            <a:pPr marL="274320" indent="0">
              <a:spcBef>
                <a:spcPts val="0"/>
              </a:spcBef>
            </a:pPr>
            <a:r>
              <a:rPr lang="en-US" sz="2800" dirty="0" smtClean="0"/>
              <a:t>Are these SLOs written in measurable language?</a:t>
            </a:r>
          </a:p>
          <a:p>
            <a:pPr marL="274320" indent="0">
              <a:spcBef>
                <a:spcPts val="0"/>
              </a:spcBef>
            </a:pPr>
            <a:r>
              <a:rPr lang="en-US" sz="2800" dirty="0" smtClean="0"/>
              <a:t>Do any of the SLOs align with Information Literacy?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Room Discussion of first 3 SLOs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Evaluate the next 4 SLOs </a:t>
            </a:r>
          </a:p>
          <a:p>
            <a:pPr marL="274320" indent="0">
              <a:spcBef>
                <a:spcPts val="0"/>
              </a:spcBef>
            </a:pPr>
            <a:r>
              <a:rPr lang="en-US" sz="2800" dirty="0" smtClean="0"/>
              <a:t>Measurable </a:t>
            </a:r>
            <a:r>
              <a:rPr lang="en-US" sz="2800" dirty="0"/>
              <a:t>language?</a:t>
            </a:r>
          </a:p>
          <a:p>
            <a:pPr marL="274320" indent="0">
              <a:spcBef>
                <a:spcPts val="0"/>
              </a:spcBef>
            </a:pPr>
            <a:r>
              <a:rPr lang="en-US" sz="2800" dirty="0" smtClean="0"/>
              <a:t>Align with </a:t>
            </a:r>
            <a:r>
              <a:rPr lang="en-US" sz="2800" dirty="0"/>
              <a:t>Information Literacy?</a:t>
            </a:r>
          </a:p>
          <a:p>
            <a:pPr marL="0" indent="0">
              <a:spcBef>
                <a:spcPts val="1200"/>
              </a:spcBef>
            </a:pPr>
            <a:r>
              <a:rPr lang="en-US" b="1" dirty="0" smtClean="0"/>
              <a:t>Room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2" y="95250"/>
            <a:ext cx="5329646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2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86F-08B9-4B97-B8FB-380146BEF92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570" y="1676400"/>
            <a:ext cx="27432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33400" y="4191000"/>
            <a:ext cx="828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n-lt"/>
              </a:rPr>
              <a:t>http://</a:t>
            </a:r>
            <a:r>
              <a:rPr lang="en-US" sz="3600" b="1" dirty="0" smtClean="0">
                <a:latin typeface="+mn-lt"/>
              </a:rPr>
              <a:t>uwf.edu/offices/cutla/</a:t>
            </a:r>
            <a:endParaRPr lang="en-US" sz="3600" b="1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6477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Claudia Stanny		cstanny@uwf.edu</a:t>
            </a:r>
          </a:p>
          <a:p>
            <a:r>
              <a:rPr lang="en-US" sz="2400" b="1" dirty="0" smtClean="0">
                <a:latin typeface="+mn-lt"/>
              </a:rPr>
              <a:t>Melissa Gonzalez		mgonzalez@uwf.edu</a:t>
            </a:r>
          </a:p>
          <a:p>
            <a:r>
              <a:rPr lang="en-US" sz="2400" b="1" dirty="0" smtClean="0">
                <a:latin typeface="+mn-lt"/>
              </a:rPr>
              <a:t>Britt McGowan		bmcgowan@uwf.edu</a:t>
            </a:r>
            <a:endParaRPr lang="en-US" sz="2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971365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+mn-lt"/>
              </a:rPr>
              <a:t>Stanny</a:t>
            </a:r>
            <a:r>
              <a:rPr lang="en-US" sz="2400" dirty="0" smtClean="0">
                <a:latin typeface="+mn-lt"/>
              </a:rPr>
              <a:t>, C. J., Gonzalez, M., &amp; McGowan, B. (</a:t>
            </a:r>
            <a:r>
              <a:rPr lang="en-US" sz="2400" i="1" dirty="0">
                <a:latin typeface="+mn-lt"/>
              </a:rPr>
              <a:t>i</a:t>
            </a:r>
            <a:r>
              <a:rPr lang="en-US" sz="2400" i="1" dirty="0" smtClean="0">
                <a:latin typeface="+mn-lt"/>
              </a:rPr>
              <a:t>n press)</a:t>
            </a:r>
            <a:r>
              <a:rPr lang="en-US" sz="2400" dirty="0" smtClean="0">
                <a:latin typeface="+mn-lt"/>
              </a:rPr>
              <a:t>. </a:t>
            </a:r>
            <a:r>
              <a:rPr lang="en-US" sz="2400" dirty="0">
                <a:latin typeface="+mn-lt"/>
              </a:rPr>
              <a:t>Assessing the </a:t>
            </a:r>
            <a:r>
              <a:rPr lang="en-US" sz="2400" dirty="0" smtClean="0">
                <a:latin typeface="+mn-lt"/>
              </a:rPr>
              <a:t>culture </a:t>
            </a:r>
            <a:r>
              <a:rPr lang="en-US" sz="2400" dirty="0">
                <a:latin typeface="+mn-lt"/>
              </a:rPr>
              <a:t>of </a:t>
            </a:r>
            <a:r>
              <a:rPr lang="en-US" sz="2400" dirty="0" smtClean="0">
                <a:latin typeface="+mn-lt"/>
              </a:rPr>
              <a:t>teaching </a:t>
            </a:r>
            <a:r>
              <a:rPr lang="en-US" sz="2400" dirty="0">
                <a:latin typeface="+mn-lt"/>
              </a:rPr>
              <a:t>and </a:t>
            </a:r>
            <a:r>
              <a:rPr lang="en-US" sz="2400" dirty="0" smtClean="0">
                <a:latin typeface="+mn-lt"/>
              </a:rPr>
              <a:t>learning </a:t>
            </a:r>
            <a:r>
              <a:rPr lang="en-US" sz="2400" dirty="0">
                <a:latin typeface="+mn-lt"/>
              </a:rPr>
              <a:t>through a </a:t>
            </a:r>
            <a:r>
              <a:rPr lang="en-US" sz="2400" dirty="0" smtClean="0">
                <a:latin typeface="+mn-lt"/>
              </a:rPr>
              <a:t>syllabus review. </a:t>
            </a:r>
            <a:r>
              <a:rPr lang="en-US" sz="2400" i="1" dirty="0" smtClean="0">
                <a:latin typeface="+mn-lt"/>
              </a:rPr>
              <a:t>Assessment </a:t>
            </a:r>
            <a:r>
              <a:rPr lang="en-US" sz="2400" i="1" dirty="0">
                <a:latin typeface="+mn-lt"/>
              </a:rPr>
              <a:t>&amp; Evaluation in Higher </a:t>
            </a:r>
            <a:r>
              <a:rPr lang="en-US" sz="2400" i="1" dirty="0" smtClean="0">
                <a:latin typeface="+mn-lt"/>
              </a:rPr>
              <a:t>Education. </a:t>
            </a:r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doi:10.1080/02602938.2014.956684</a:t>
            </a:r>
          </a:p>
        </p:txBody>
      </p:sp>
    </p:spTree>
    <p:extLst>
      <p:ext uri="{BB962C8B-B14F-4D97-AF65-F5344CB8AC3E}">
        <p14:creationId xmlns:p14="http://schemas.microsoft.com/office/powerpoint/2010/main" val="38627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History of Syllabus Reviews at UWF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4 Syllabus Reviews completed 2008 - 2013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Formative (2008) and summative (2010) evaluation of UWF Quality Enhancement Plan: </a:t>
            </a:r>
            <a:r>
              <a:rPr lang="en-US" b="1" i="1" dirty="0" smtClean="0"/>
              <a:t>Describe campus use of strategies that promote active learning &amp; student engagement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Assessment for Program Review for General Education (2011):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800" b="1" i="1" dirty="0"/>
              <a:t> </a:t>
            </a:r>
            <a:r>
              <a:rPr lang="en-US" sz="2800" b="1" i="1" dirty="0" smtClean="0"/>
              <a:t>   Create a curriculum map for GE SLOs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Library Information Literacy project (2013): </a:t>
            </a:r>
            <a:r>
              <a:rPr lang="en-US" b="1" i="1" dirty="0" smtClean="0"/>
              <a:t>Describe where and how faculty promote IL SLOs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1C528-5D4D-47AD-AF8B-E452751020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5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 smtClean="0"/>
              <a:t>Describe syllabus content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Adherence to University policy (required elements)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Evidence of “best practices” (learning-centered components)</a:t>
            </a:r>
          </a:p>
          <a:p>
            <a:pPr marL="0" indent="0"/>
            <a:r>
              <a:rPr lang="en-US" b="1" dirty="0" smtClean="0"/>
              <a:t>Describe structure of a curriculum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Alignment of courses/course SLOs with program level SLOs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Describe where and how faculty promote specific SLOs (Information Literacy, Professionalism/21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Skills)</a:t>
            </a:r>
          </a:p>
          <a:p>
            <a:pPr marL="0" indent="0"/>
            <a:r>
              <a:rPr lang="en-US" b="1" dirty="0" smtClean="0"/>
              <a:t>Describe culture of teaching and learning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Evidence of active learning and student engagement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Evidence of high impact pedagogical practices in courses</a:t>
            </a:r>
          </a:p>
          <a:p>
            <a:pPr marL="0" indent="0"/>
            <a:endParaRPr lang="en-US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Review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2800" b="1" dirty="0" smtClean="0"/>
              <a:t>Rubric Elements describe components of syllabus content</a:t>
            </a:r>
            <a:endParaRPr lang="en-US" sz="2800" b="1" dirty="0"/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Name of course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Student Learning Outcomes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List of required texts and readings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Description of the grading system</a:t>
            </a:r>
          </a:p>
          <a:p>
            <a:pPr marL="85725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Calendar of events</a:t>
            </a:r>
          </a:p>
          <a:p>
            <a:pPr marL="0" indent="0">
              <a:spcBef>
                <a:spcPts val="400"/>
              </a:spcBef>
            </a:pPr>
            <a:r>
              <a:rPr lang="en-US" sz="2800" b="1" dirty="0" smtClean="0"/>
              <a:t>Elements </a:t>
            </a:r>
            <a:r>
              <a:rPr lang="en-US" sz="2800" b="1" dirty="0"/>
              <a:t>scored as </a:t>
            </a:r>
            <a:r>
              <a:rPr lang="en-US" sz="2800" b="1" dirty="0" smtClean="0"/>
              <a:t>present/absent</a:t>
            </a:r>
          </a:p>
          <a:p>
            <a:pPr marL="0" indent="0">
              <a:spcBef>
                <a:spcPts val="400"/>
              </a:spcBef>
            </a:pPr>
            <a:r>
              <a:rPr lang="en-US" sz="2800" dirty="0" smtClean="0"/>
              <a:t>Create simple, unambiguous elements</a:t>
            </a:r>
          </a:p>
          <a:p>
            <a:pPr marL="0" indent="0">
              <a:spcBef>
                <a:spcPts val="400"/>
              </a:spcBef>
            </a:pPr>
            <a:r>
              <a:rPr lang="en-US" sz="2800" dirty="0" smtClean="0"/>
              <a:t>Scoring notes guide difficult judgments</a:t>
            </a:r>
          </a:p>
          <a:p>
            <a:pPr marL="0" indent="0">
              <a:spcBef>
                <a:spcPts val="1200"/>
              </a:spcBef>
            </a:pPr>
            <a:r>
              <a:rPr lang="en-US" sz="2000" b="1" dirty="0" smtClean="0">
                <a:solidFill>
                  <a:srgbClr val="003399"/>
                </a:solidFill>
              </a:rPr>
              <a:t>Basic elements are described in a Self-Evaluation Rubric on the CUTLA web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Training Raters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2800" b="1" dirty="0"/>
              <a:t>Preliminary </a:t>
            </a:r>
            <a:r>
              <a:rPr lang="en-US" sz="2800" b="1" dirty="0" smtClean="0"/>
              <a:t>rater training </a:t>
            </a:r>
            <a:endParaRPr lang="en-US" sz="2800" dirty="0"/>
          </a:p>
          <a:p>
            <a:pPr marL="274320" indent="0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/>
              <a:t>How to write </a:t>
            </a:r>
            <a:r>
              <a:rPr lang="en-US" sz="2400" dirty="0"/>
              <a:t>measurable </a:t>
            </a:r>
            <a:r>
              <a:rPr lang="en-US" sz="2400" dirty="0" smtClean="0"/>
              <a:t>SLOs, describe elements </a:t>
            </a:r>
            <a:r>
              <a:rPr lang="en-US" sz="2400" dirty="0"/>
              <a:t>of the rubric, </a:t>
            </a:r>
            <a:r>
              <a:rPr lang="en-US" sz="2400" dirty="0" smtClean="0"/>
              <a:t>define terms (active learning, high-impact pedagogical practices), review guidelines for scoring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b="1" dirty="0" smtClean="0"/>
              <a:t>Scoring syllabi &amp; establishing reliability</a:t>
            </a:r>
            <a:endParaRPr lang="en-US" sz="2800" b="1" dirty="0"/>
          </a:p>
          <a:p>
            <a:pPr marL="457200" lvl="1">
              <a:spcBef>
                <a:spcPts val="0"/>
              </a:spcBef>
            </a:pPr>
            <a:r>
              <a:rPr lang="en-US" sz="2400" dirty="0" smtClean="0"/>
              <a:t>5-6 </a:t>
            </a:r>
            <a:r>
              <a:rPr lang="en-US" sz="2400" dirty="0"/>
              <a:t>syllabi reviewed </a:t>
            </a:r>
            <a:r>
              <a:rPr lang="en-US" sz="2400" dirty="0" smtClean="0"/>
              <a:t>independently by all raters </a:t>
            </a:r>
            <a:endParaRPr lang="en-US" sz="2400" dirty="0"/>
          </a:p>
          <a:p>
            <a:pPr marL="457200" lvl="1">
              <a:spcBef>
                <a:spcPts val="0"/>
              </a:spcBef>
            </a:pPr>
            <a:r>
              <a:rPr lang="en-US" sz="2400" dirty="0"/>
              <a:t>Compute initial inter-rater </a:t>
            </a:r>
            <a:r>
              <a:rPr lang="en-US" sz="2400" dirty="0" smtClean="0"/>
              <a:t>agreement (pair-wise)</a:t>
            </a:r>
            <a:endParaRPr lang="en-US" sz="2400" dirty="0"/>
          </a:p>
          <a:p>
            <a:pPr marL="457200" lvl="1">
              <a:spcBef>
                <a:spcPts val="0"/>
              </a:spcBef>
            </a:pPr>
            <a:r>
              <a:rPr lang="en-US" sz="2400" dirty="0" smtClean="0"/>
              <a:t>Discuss how to score elements </a:t>
            </a:r>
            <a:r>
              <a:rPr lang="en-US" sz="2400" dirty="0"/>
              <a:t>that </a:t>
            </a:r>
            <a:r>
              <a:rPr lang="en-US" sz="2400" dirty="0" smtClean="0"/>
              <a:t>produce disagreements</a:t>
            </a:r>
          </a:p>
          <a:p>
            <a:pPr marL="457200" lvl="1">
              <a:spcBef>
                <a:spcPts val="0"/>
              </a:spcBef>
            </a:pPr>
            <a:r>
              <a:rPr lang="en-US" sz="2400" dirty="0" smtClean="0"/>
              <a:t>Refine </a:t>
            </a:r>
            <a:r>
              <a:rPr lang="en-US" sz="2400" dirty="0"/>
              <a:t>and </a:t>
            </a:r>
            <a:r>
              <a:rPr lang="en-US" sz="2400" dirty="0" smtClean="0"/>
              <a:t>clarify </a:t>
            </a:r>
            <a:r>
              <a:rPr lang="en-US" sz="2400" dirty="0"/>
              <a:t>definitions and scoring guidelines</a:t>
            </a:r>
          </a:p>
          <a:p>
            <a:pPr marL="457200" lvl="1">
              <a:spcBef>
                <a:spcPts val="0"/>
              </a:spcBef>
            </a:pPr>
            <a:r>
              <a:rPr lang="en-US" sz="2400" dirty="0" smtClean="0"/>
              <a:t>Rescore training set of syllabi</a:t>
            </a:r>
          </a:p>
          <a:p>
            <a:pPr marL="457200" lvl="1">
              <a:spcBef>
                <a:spcPts val="0"/>
              </a:spcBef>
            </a:pPr>
            <a:r>
              <a:rPr lang="en-US" sz="2400" dirty="0" smtClean="0"/>
              <a:t>Score a new set of 5-10 syllabi</a:t>
            </a:r>
            <a:endParaRPr lang="en-US" sz="2400" dirty="0"/>
          </a:p>
          <a:p>
            <a:pPr marL="457200" lvl="1">
              <a:spcBef>
                <a:spcPts val="0"/>
              </a:spcBef>
            </a:pPr>
            <a:r>
              <a:rPr lang="en-US" sz="2400" dirty="0"/>
              <a:t>95% agreement (80% - 100% on individual elements</a:t>
            </a:r>
            <a:r>
              <a:rPr lang="en-US" sz="2400" dirty="0" smtClean="0"/>
              <a:t>)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Maintaining Rater Calibration &amp; Reliability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57150" indent="0">
              <a:spcBef>
                <a:spcPts val="0"/>
              </a:spcBef>
            </a:pPr>
            <a:r>
              <a:rPr lang="en-US" sz="2800" b="1" dirty="0" smtClean="0"/>
              <a:t>Training / calibration</a:t>
            </a:r>
          </a:p>
          <a:p>
            <a:pPr marL="457200" indent="0">
              <a:spcBef>
                <a:spcPts val="0"/>
              </a:spcBef>
            </a:pPr>
            <a:r>
              <a:rPr lang="en-US" sz="2800" dirty="0" smtClean="0"/>
              <a:t>10% of population of syllabi</a:t>
            </a:r>
          </a:p>
          <a:p>
            <a:pPr marL="57150" indent="0">
              <a:spcBef>
                <a:spcPts val="600"/>
              </a:spcBef>
            </a:pPr>
            <a:r>
              <a:rPr lang="en-US" sz="2800" b="1" dirty="0" smtClean="0"/>
              <a:t>Begin </a:t>
            </a:r>
            <a:r>
              <a:rPr lang="en-US" sz="2800" b="1" dirty="0" smtClean="0"/>
              <a:t>live scoring once raters achieve the calibration target </a:t>
            </a:r>
          </a:p>
          <a:p>
            <a:pPr marL="457200" indent="0">
              <a:spcBef>
                <a:spcPts val="0"/>
              </a:spcBef>
            </a:pPr>
            <a:r>
              <a:rPr lang="en-US" sz="2800" dirty="0" smtClean="0"/>
              <a:t>70% </a:t>
            </a:r>
            <a:r>
              <a:rPr lang="en-US" sz="2400" dirty="0" smtClean="0"/>
              <a:t>pair-wise agreement on individual rubric elements </a:t>
            </a:r>
          </a:p>
          <a:p>
            <a:pPr marL="457200" indent="0">
              <a:spcBef>
                <a:spcPts val="0"/>
              </a:spcBef>
            </a:pPr>
            <a:r>
              <a:rPr lang="en-US" sz="2400" dirty="0" smtClean="0"/>
              <a:t>≥ 80% average </a:t>
            </a:r>
            <a:r>
              <a:rPr lang="en-US" sz="2800" dirty="0" smtClean="0"/>
              <a:t>agreement across all elements</a:t>
            </a:r>
            <a:endParaRPr lang="en-US" sz="2800" dirty="0"/>
          </a:p>
          <a:p>
            <a:pPr marL="0" indent="0">
              <a:lnSpc>
                <a:spcPct val="90000"/>
              </a:lnSpc>
              <a:spcBef>
                <a:spcPts val="600"/>
              </a:spcBef>
            </a:pPr>
            <a:r>
              <a:rPr lang="en-US" sz="2800" b="1" dirty="0"/>
              <a:t>Weekly meetings </a:t>
            </a:r>
            <a:r>
              <a:rPr lang="en-US" sz="2800" b="1" dirty="0" smtClean="0"/>
              <a:t>check reliability and maintain rater calibration</a:t>
            </a:r>
          </a:p>
          <a:p>
            <a:pPr marL="36576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Rater pairs score 5-10 assigned syllabi from training/calibration sample each week</a:t>
            </a:r>
          </a:p>
          <a:p>
            <a:pPr marL="36576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Submit scores prior to meeting (researchers compute pair-wise percent agreements)</a:t>
            </a:r>
          </a:p>
          <a:p>
            <a:pPr marL="457200" indent="0">
              <a:lnSpc>
                <a:spcPct val="90000"/>
              </a:lnSpc>
              <a:spcBef>
                <a:spcPts val="600"/>
              </a:spcBef>
            </a:pPr>
            <a:endParaRPr lang="en-US" sz="2400" b="1" dirty="0"/>
          </a:p>
          <a:p>
            <a:pPr marL="457200" indent="0">
              <a:lnSpc>
                <a:spcPct val="90000"/>
              </a:lnSpc>
              <a:spcBef>
                <a:spcPts val="600"/>
              </a:spcBef>
            </a:pP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reliable are raters?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/>
              <a:t>Post-training reliability </a:t>
            </a:r>
            <a:r>
              <a:rPr lang="en-US" dirty="0" smtClean="0"/>
              <a:t>(</a:t>
            </a:r>
            <a:r>
              <a:rPr lang="en-US" i="1" dirty="0" smtClean="0"/>
              <a:t>n = 6 syllabi)</a:t>
            </a:r>
            <a:endParaRPr lang="en-US" b="1" dirty="0" smtClean="0"/>
          </a:p>
          <a:p>
            <a:pPr marL="274320" indent="0">
              <a:spcBef>
                <a:spcPts val="0"/>
              </a:spcBef>
            </a:pPr>
            <a:r>
              <a:rPr lang="en-US" sz="2400" dirty="0" smtClean="0"/>
              <a:t>Average pair-wise agreement (all elements): 87%</a:t>
            </a:r>
          </a:p>
          <a:p>
            <a:pPr marL="274320" indent="0">
              <a:spcBef>
                <a:spcPts val="0"/>
              </a:spcBef>
            </a:pPr>
            <a:r>
              <a:rPr lang="en-US" sz="2400" dirty="0" smtClean="0"/>
              <a:t>Range of pair-wise agreements (individual elements): </a:t>
            </a:r>
          </a:p>
          <a:p>
            <a:pPr marL="274320" indent="0">
              <a:spcBef>
                <a:spcPts val="0"/>
              </a:spcBef>
            </a:pPr>
            <a:r>
              <a:rPr lang="en-US" sz="2400" dirty="0" smtClean="0"/>
              <a:t>50% – 100% (86% elements &gt; 75% pair-wise agreement)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Mid-review reliability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= 48 syllabi)</a:t>
            </a:r>
            <a:endParaRPr lang="en-US" b="1" dirty="0" smtClean="0"/>
          </a:p>
          <a:p>
            <a:pPr marL="274320" lvl="0" indent="0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Average pair-wise agreement: </a:t>
            </a:r>
            <a:r>
              <a:rPr lang="en-US" sz="2400" dirty="0" smtClean="0">
                <a:solidFill>
                  <a:prstClr val="black"/>
                </a:solidFill>
              </a:rPr>
              <a:t>91%</a:t>
            </a:r>
            <a:endParaRPr lang="en-US" sz="2400" dirty="0">
              <a:solidFill>
                <a:prstClr val="black"/>
              </a:solidFill>
            </a:endParaRPr>
          </a:p>
          <a:p>
            <a:pPr marL="274320" lvl="0" indent="0"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Range of pair-wise </a:t>
            </a:r>
            <a:r>
              <a:rPr lang="en-US" sz="2400" dirty="0" smtClean="0">
                <a:solidFill>
                  <a:prstClr val="black"/>
                </a:solidFill>
              </a:rPr>
              <a:t>agreements </a:t>
            </a:r>
            <a:r>
              <a:rPr lang="en-US" sz="2400" dirty="0">
                <a:solidFill>
                  <a:prstClr val="black"/>
                </a:solidFill>
              </a:rPr>
              <a:t>(individual elements):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274320" lvl="0" indent="0">
              <a:spcBef>
                <a:spcPts val="0"/>
              </a:spcBef>
            </a:pPr>
            <a:r>
              <a:rPr lang="en-US" sz="2400" dirty="0" smtClean="0">
                <a:solidFill>
                  <a:prstClr val="black"/>
                </a:solidFill>
              </a:rPr>
              <a:t>70% </a:t>
            </a:r>
            <a:r>
              <a:rPr lang="en-US" sz="2400" dirty="0">
                <a:solidFill>
                  <a:prstClr val="black"/>
                </a:solidFill>
              </a:rPr>
              <a:t>– 100</a:t>
            </a:r>
            <a:r>
              <a:rPr lang="en-US" sz="2400" dirty="0" smtClean="0">
                <a:solidFill>
                  <a:prstClr val="black"/>
                </a:solidFill>
              </a:rPr>
              <a:t>% (92% &gt; 75% pair-wise agreement)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/>
              <a:t>Overall reliability 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dirty="0" smtClean="0"/>
              <a:t>= 110 syllabi)</a:t>
            </a:r>
          </a:p>
          <a:p>
            <a:pPr marL="274320" indent="0">
              <a:spcBef>
                <a:spcPts val="0"/>
              </a:spcBef>
            </a:pPr>
            <a:r>
              <a:rPr lang="en-US" sz="2400" dirty="0"/>
              <a:t>Average pair-wise </a:t>
            </a:r>
            <a:r>
              <a:rPr lang="en-US" sz="2400" dirty="0" smtClean="0"/>
              <a:t>agreement (all elements): 95%</a:t>
            </a:r>
            <a:endParaRPr lang="en-US" sz="2400" dirty="0"/>
          </a:p>
          <a:p>
            <a:pPr marL="274320" indent="0">
              <a:spcBef>
                <a:spcPts val="0"/>
              </a:spcBef>
            </a:pPr>
            <a:r>
              <a:rPr lang="en-US" sz="2400" dirty="0"/>
              <a:t>Range of pair-wise </a:t>
            </a:r>
            <a:r>
              <a:rPr lang="en-US" sz="2400" dirty="0" smtClean="0"/>
              <a:t>agreements </a:t>
            </a:r>
            <a:r>
              <a:rPr lang="en-US" sz="2400" dirty="0"/>
              <a:t>(individual elements</a:t>
            </a:r>
            <a:r>
              <a:rPr lang="en-US" sz="2400" dirty="0" smtClean="0"/>
              <a:t>): </a:t>
            </a:r>
          </a:p>
          <a:p>
            <a:pPr marL="274320" indent="0">
              <a:spcBef>
                <a:spcPts val="0"/>
              </a:spcBef>
            </a:pPr>
            <a:r>
              <a:rPr lang="en-US" sz="2400" dirty="0" smtClean="0"/>
              <a:t>84 </a:t>
            </a:r>
            <a:r>
              <a:rPr lang="en-US" sz="2400" dirty="0"/>
              <a:t>– 100</a:t>
            </a:r>
            <a:r>
              <a:rPr lang="en-US" sz="2400" dirty="0" smtClean="0"/>
              <a:t>% (100% &gt; 75% pair-wise agreement)</a:t>
            </a:r>
            <a:endParaRPr lang="en-US" sz="2400" dirty="0"/>
          </a:p>
          <a:p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b="1" dirty="0" smtClean="0"/>
              <a:t>Significant improvements in syllabus content in 2013 compared to previous reviews</a:t>
            </a:r>
          </a:p>
          <a:p>
            <a:pPr marL="82296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80.7% of syllabi included 17 or more of 23 required syllabus components</a:t>
            </a:r>
          </a:p>
          <a:p>
            <a:pPr marL="82296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Increased number of “best practices” that characterize a leaning-centered syllabus</a:t>
            </a:r>
          </a:p>
          <a:p>
            <a:pPr marL="82296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Increased evidence of engaging, active learning (high-impact pedagogical practices)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/>
              <a:t>Impact: Librarians developed contacts for outreach efforts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Information Literacy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Identify courses that describe Information Literacy SLOs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Identify courses with assignments that align with Information Literacy SLOs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Identify course instructors to approach for collaborations: develop assignments &amp; create custom Library workshops to promote Information Literacy</a:t>
            </a:r>
          </a:p>
          <a:p>
            <a:pPr marL="0" indent="0"/>
            <a:r>
              <a:rPr lang="en-US" b="1" dirty="0" smtClean="0"/>
              <a:t>Professionalism and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Skills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Lists of courses with relevant SLOs and/or assignments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Baseline data for a future QEP project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Stanny, Gonzalez, &amp; McGowan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Drexel University Assessment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CC5D0-3E14-44F0-BA7C-72205E42539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19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NOWTEXT" val="Answer Now"/>
  <p:tag name="RESPTABLESTYLE" val="-1"/>
  <p:tag name="ALLOWDUPLICATES" val="False"/>
  <p:tag name="AUTOADVANCE" val="False"/>
  <p:tag name="STDCHART" val="1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FIBDISPLAYKEYWORDS" val="True"/>
  <p:tag name="USESECONDARYMONITOR" val="True"/>
  <p:tag name="RESPCOUNTERSTYLE" val="-1"/>
  <p:tag name="NUMRESPONSES" val="1"/>
  <p:tag name="REVIEWONLY" val="False"/>
  <p:tag name="TEAMSINLEADERBOARD" val="5"/>
  <p:tag name="BUBBLEGROUPING" val="3"/>
  <p:tag name="CUSTOMCELLBACKCOLOR3" val="-268652"/>
  <p:tag name="DISPLAYDEVICEID" val="True"/>
  <p:tag name="GRIDPOSITION" val="1"/>
  <p:tag name="MULTIRESPDIVISOR" val="1"/>
  <p:tag name="INCORRECTPOINTVALUE" val="0"/>
  <p:tag name="CHARTSCALE" val="True"/>
  <p:tag name="ANSWERNOWSTYLE" val="-1"/>
  <p:tag name="INPUTSOURCE" val="1"/>
  <p:tag name="ROTATIONINTERVAL" val="2"/>
  <p:tag name="BUBBLESIZEVISIBLE" val="True"/>
  <p:tag name="CUSTOMCELLBACKCOLOR1" val="-657956"/>
  <p:tag name="GRIDOPACITY" val="90"/>
  <p:tag name="CORRECTPOINTVALUE" val="100"/>
  <p:tag name="FIBDISPLAYRESULTS" val="True"/>
  <p:tag name="SHOWBARVISIBLE" val="True"/>
  <p:tag name="COUNTDOWNSECONDS" val="10"/>
  <p:tag name="AUTOUPDATEALIASES" val="True"/>
  <p:tag name="CUSTOMGRIDBACKCOLOR" val="-2830136"/>
  <p:tag name="DISPLAYDEVICENUMBER" val="True"/>
  <p:tag name="RESETCHARTS" val="True"/>
  <p:tag name="BACKUPSESSIONS" val="True"/>
  <p:tag name="MAXRESPONDERS" val="5"/>
  <p:tag name="USESCHEMECOLORS" val="True"/>
  <p:tag name="PARTLISTDEFAULT" val="0"/>
  <p:tag name="FIBNUMRESULTS" val="5"/>
  <p:tag name="RESPCOUNTERFORMAT" val="0"/>
  <p:tag name="BUBBLEVALUEFORMAT" val="0.0"/>
  <p:tag name="GRIDSIZE" val="{Width=800, Height=600}"/>
  <p:tag name="BACKUPMAINTENANCE" val="7"/>
  <p:tag name="CUSTOMCELLBACKCOLOR4" val="-8355712"/>
  <p:tag name="REALTIMEBACKUP" val="False"/>
  <p:tag name="CHARTVALUEFORMAT" val="0%"/>
  <p:tag name="COUNTDOWNSTYLE" val="-1"/>
  <p:tag name="INCLUDEPPT" val="True"/>
  <p:tag name="CUSTOMCELLFORECOLOR" val="-16777216"/>
  <p:tag name="PARTICIPANTSINLEADERBOARD" val="5"/>
  <p:tag name="AUTOSIZEGRID" val="True"/>
  <p:tag name="BULLETTYPE" val="3"/>
  <p:tag name="FIBINCLUDEOTHER" val="True"/>
  <p:tag name="DELIMITERS" val="3.1"/>
  <p:tag name="ZEROBASED" val="False"/>
  <p:tag name="AUTOADJUSTPARTRANGE" val="True"/>
  <p:tag name="CHARTCOLORINDICES" val="11,10,3,6,37,7,46,48,34,39,10,3"/>
  <p:tag name="CHARTLABELS" val="0"/>
  <p:tag name="CHARTCOLORS" val="1"/>
  <p:tag name="TPSTANDARDS" val=""/>
  <p:tag name="LUIDIAENABLED" val="False"/>
  <p:tag name="POWERPOINTVERSION" val="14.0"/>
  <p:tag name="ADVANCEDSETTINGSVIEW" val="True"/>
  <p:tag name="EXPANDSHOWBAR" val="True"/>
  <p:tag name="TASKPANEKEY" val="e04e2a19-0048-46d6-8b63-0ff0f1a42975"/>
  <p:tag name="WASPOLLED" val="14E77365F76745968F2E935AC0069287"/>
  <p:tag name="TPVERSION" val="5"/>
  <p:tag name="TPFULLVERSION" val="5.2.1.3179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CUTLA 2008 Presentation Template">
  <a:themeElements>
    <a:clrScheme name="TurningPointSchem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3399"/>
      </a:accent1>
      <a:accent2>
        <a:srgbClr val="006633"/>
      </a:accent2>
      <a:accent3>
        <a:srgbClr val="FFFF00"/>
      </a:accent3>
      <a:accent4>
        <a:srgbClr val="F27C3A"/>
      </a:accent4>
      <a:accent5>
        <a:srgbClr val="993DA3"/>
      </a:accent5>
      <a:accent6>
        <a:srgbClr val="900000"/>
      </a:accent6>
      <a:hlink>
        <a:srgbClr val="C00000"/>
      </a:hlink>
      <a:folHlink>
        <a:srgbClr val="0033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1970</TotalTime>
  <Words>900</Words>
  <Application>Microsoft Office PowerPoint</Application>
  <PresentationFormat>On-screen Show (4:3)</PresentationFormat>
  <Paragraphs>145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CUTLA 2008 Presentation Template</vt:lpstr>
      <vt:lpstr>Reviewing Syllabi to Document Teaching Culture and Inform Decisions</vt:lpstr>
      <vt:lpstr>History of Syllabus Reviews at UWF</vt:lpstr>
      <vt:lpstr>Research Questions</vt:lpstr>
      <vt:lpstr>Syllabus Review Rubric</vt:lpstr>
      <vt:lpstr>Training Raters</vt:lpstr>
      <vt:lpstr>Maintaining Rater Calibration &amp; Reliability</vt:lpstr>
      <vt:lpstr>How reliable are raters?</vt:lpstr>
      <vt:lpstr>What did we learn?</vt:lpstr>
      <vt:lpstr>Impact: Librarians developed contacts for outreach efforts</vt:lpstr>
      <vt:lpstr>Reaching Consensus</vt:lpstr>
      <vt:lpstr>PowerPoint Presentation</vt:lpstr>
      <vt:lpstr>PowerPoint Presentation</vt:lpstr>
    </vt:vector>
  </TitlesOfParts>
  <Company>University of West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Review Assessment - Drexel</dc:title>
  <dc:creator>Claudia Stanny</dc:creator>
  <cp:lastModifiedBy>Claudia Stanny</cp:lastModifiedBy>
  <cp:revision>26</cp:revision>
  <cp:lastPrinted>2012-08-09T20:31:01Z</cp:lastPrinted>
  <dcterms:created xsi:type="dcterms:W3CDTF">2007-08-17T15:56:31Z</dcterms:created>
  <dcterms:modified xsi:type="dcterms:W3CDTF">2014-08-25T18:54:05Z</dcterms:modified>
</cp:coreProperties>
</file>