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60" r:id="rId1"/>
  </p:sldMasterIdLst>
  <p:notesMasterIdLst>
    <p:notesMasterId r:id="rId21"/>
  </p:notesMasterIdLst>
  <p:handoutMasterIdLst>
    <p:handoutMasterId r:id="rId22"/>
  </p:handoutMasterIdLst>
  <p:sldIdLst>
    <p:sldId id="256" r:id="rId2"/>
    <p:sldId id="261" r:id="rId3"/>
    <p:sldId id="268" r:id="rId4"/>
    <p:sldId id="258" r:id="rId5"/>
    <p:sldId id="267" r:id="rId6"/>
    <p:sldId id="266" r:id="rId7"/>
    <p:sldId id="259" r:id="rId8"/>
    <p:sldId id="270" r:id="rId9"/>
    <p:sldId id="264" r:id="rId10"/>
    <p:sldId id="269" r:id="rId11"/>
    <p:sldId id="271" r:id="rId12"/>
    <p:sldId id="274" r:id="rId13"/>
    <p:sldId id="275" r:id="rId14"/>
    <p:sldId id="276" r:id="rId15"/>
    <p:sldId id="273" r:id="rId16"/>
    <p:sldId id="278" r:id="rId17"/>
    <p:sldId id="279" r:id="rId18"/>
    <p:sldId id="283" r:id="rId19"/>
    <p:sldId id="282" r:id="rId2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Palatino"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Palatino"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Palatino"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Palatino"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Palatino" charset="0"/>
        <a:ea typeface="MS PGothic" pitchFamily="34" charset="-128"/>
        <a:cs typeface="+mn-cs"/>
      </a:defRPr>
    </a:lvl5pPr>
    <a:lvl6pPr marL="2286000" algn="l" defTabSz="914400" rtl="0" eaLnBrk="1" latinLnBrk="0" hangingPunct="1">
      <a:defRPr kern="1200">
        <a:solidFill>
          <a:schemeClr val="tx1"/>
        </a:solidFill>
        <a:latin typeface="Palatino" charset="0"/>
        <a:ea typeface="MS PGothic" pitchFamily="34" charset="-128"/>
        <a:cs typeface="+mn-cs"/>
      </a:defRPr>
    </a:lvl6pPr>
    <a:lvl7pPr marL="2743200" algn="l" defTabSz="914400" rtl="0" eaLnBrk="1" latinLnBrk="0" hangingPunct="1">
      <a:defRPr kern="1200">
        <a:solidFill>
          <a:schemeClr val="tx1"/>
        </a:solidFill>
        <a:latin typeface="Palatino" charset="0"/>
        <a:ea typeface="MS PGothic" pitchFamily="34" charset="-128"/>
        <a:cs typeface="+mn-cs"/>
      </a:defRPr>
    </a:lvl7pPr>
    <a:lvl8pPr marL="3200400" algn="l" defTabSz="914400" rtl="0" eaLnBrk="1" latinLnBrk="0" hangingPunct="1">
      <a:defRPr kern="1200">
        <a:solidFill>
          <a:schemeClr val="tx1"/>
        </a:solidFill>
        <a:latin typeface="Palatino" charset="0"/>
        <a:ea typeface="MS PGothic" pitchFamily="34" charset="-128"/>
        <a:cs typeface="+mn-cs"/>
      </a:defRPr>
    </a:lvl8pPr>
    <a:lvl9pPr marL="3657600" algn="l" defTabSz="914400" rtl="0" eaLnBrk="1" latinLnBrk="0" hangingPunct="1">
      <a:defRPr kern="1200">
        <a:solidFill>
          <a:schemeClr val="tx1"/>
        </a:solidFill>
        <a:latin typeface="Palatino"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4F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42" autoAdjust="0"/>
    <p:restoredTop sz="94660"/>
  </p:normalViewPr>
  <p:slideViewPr>
    <p:cSldViewPr snapToGrid="0" snapToObjects="1">
      <p:cViewPr varScale="1">
        <p:scale>
          <a:sx n="84" d="100"/>
          <a:sy n="84" d="100"/>
        </p:scale>
        <p:origin x="-70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CED056-5709-48E7-B338-5A43D42DB600}" type="doc">
      <dgm:prSet loTypeId="urn:microsoft.com/office/officeart/2005/8/layout/hierarchy4" loCatId="hierarchy" qsTypeId="urn:microsoft.com/office/officeart/2005/8/quickstyle/simple2" qsCatId="simple" csTypeId="urn:microsoft.com/office/officeart/2005/8/colors/accent6_3" csCatId="accent6" phldr="1"/>
      <dgm:spPr/>
      <dgm:t>
        <a:bodyPr/>
        <a:lstStyle/>
        <a:p>
          <a:endParaRPr lang="en-US"/>
        </a:p>
      </dgm:t>
    </dgm:pt>
    <dgm:pt modelId="{42F2D0FF-37EF-40A9-86D7-BCEDE314228C}">
      <dgm:prSet phldrT="[Text]"/>
      <dgm:spPr>
        <a:xfrm>
          <a:off x="1367" y="761992"/>
          <a:ext cx="8455465" cy="1081259"/>
        </a:xfrm>
        <a:prstGeom prst="roundRect">
          <a:avLst>
            <a:gd name="adj" fmla="val 10000"/>
          </a:avLst>
        </a:prstGeom>
        <a:solidFill>
          <a:srgbClr val="F79646">
            <a:shade val="8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dirty="0" smtClean="0">
              <a:solidFill>
                <a:sysClr val="window" lastClr="FFFFFF"/>
              </a:solidFill>
              <a:latin typeface="Calibri"/>
              <a:ea typeface="+mn-ea"/>
              <a:cs typeface="+mn-cs"/>
            </a:rPr>
            <a:t>OSU First Year Experience</a:t>
          </a:r>
          <a:endParaRPr lang="en-US" dirty="0">
            <a:solidFill>
              <a:sysClr val="window" lastClr="FFFFFF"/>
            </a:solidFill>
            <a:latin typeface="Calibri"/>
            <a:ea typeface="+mn-ea"/>
            <a:cs typeface="+mn-cs"/>
          </a:endParaRPr>
        </a:p>
      </dgm:t>
    </dgm:pt>
    <dgm:pt modelId="{C4ABF19E-1FDE-4D5A-9528-C811E2B93327}" type="parTrans" cxnId="{122F37F9-3890-4D0E-A17D-7717564788CF}">
      <dgm:prSet/>
      <dgm:spPr/>
      <dgm:t>
        <a:bodyPr/>
        <a:lstStyle/>
        <a:p>
          <a:endParaRPr lang="en-US"/>
        </a:p>
      </dgm:t>
    </dgm:pt>
    <dgm:pt modelId="{00D97600-A76E-47FC-A752-33ECCDF61FEB}" type="sibTrans" cxnId="{122F37F9-3890-4D0E-A17D-7717564788CF}">
      <dgm:prSet/>
      <dgm:spPr/>
      <dgm:t>
        <a:bodyPr/>
        <a:lstStyle/>
        <a:p>
          <a:endParaRPr lang="en-US"/>
        </a:p>
      </dgm:t>
    </dgm:pt>
    <dgm:pt modelId="{C5A8AADB-D48D-40E0-9371-712FD13B23F4}">
      <dgm:prSet phldrT="[Text]"/>
      <dgm:spPr>
        <a:xfrm>
          <a:off x="1367"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dirty="0" smtClean="0">
              <a:solidFill>
                <a:sysClr val="window" lastClr="FFFFFF"/>
              </a:solidFill>
              <a:latin typeface="Calibri"/>
              <a:ea typeface="+mn-ea"/>
              <a:cs typeface="+mn-cs"/>
            </a:rPr>
            <a:t>Academic Achievement</a:t>
          </a:r>
          <a:endParaRPr lang="en-US" dirty="0">
            <a:solidFill>
              <a:sysClr val="window" lastClr="FFFFFF"/>
            </a:solidFill>
            <a:latin typeface="Calibri"/>
            <a:ea typeface="+mn-ea"/>
            <a:cs typeface="+mn-cs"/>
          </a:endParaRPr>
        </a:p>
      </dgm:t>
    </dgm:pt>
    <dgm:pt modelId="{E8CF5373-0006-4778-A1E3-AAD7A19727D6}" type="parTrans" cxnId="{547D9D2E-32BC-4F16-96A3-D3F36201CA37}">
      <dgm:prSet/>
      <dgm:spPr/>
      <dgm:t>
        <a:bodyPr/>
        <a:lstStyle/>
        <a:p>
          <a:endParaRPr lang="en-US"/>
        </a:p>
      </dgm:t>
    </dgm:pt>
    <dgm:pt modelId="{81BBE03F-FDFE-4506-9798-1C476F44F616}" type="sibTrans" cxnId="{547D9D2E-32BC-4F16-96A3-D3F36201CA37}">
      <dgm:prSet/>
      <dgm:spPr/>
      <dgm:t>
        <a:bodyPr/>
        <a:lstStyle/>
        <a:p>
          <a:endParaRPr lang="en-US"/>
        </a:p>
      </dgm:t>
    </dgm:pt>
    <dgm:pt modelId="{E4B27074-83E8-4FC5-91DD-45A1609E2A49}">
      <dgm:prSet phldrT="[Text]"/>
      <dgm:spPr>
        <a:xfrm>
          <a:off x="2156993"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dirty="0" smtClean="0">
              <a:solidFill>
                <a:sysClr val="window" lastClr="FFFFFF"/>
              </a:solidFill>
              <a:latin typeface="Calibri"/>
              <a:ea typeface="+mn-ea"/>
              <a:cs typeface="+mn-cs"/>
            </a:rPr>
            <a:t>Persistence</a:t>
          </a:r>
          <a:endParaRPr lang="en-US" dirty="0">
            <a:solidFill>
              <a:sysClr val="window" lastClr="FFFFFF"/>
            </a:solidFill>
            <a:latin typeface="Calibri"/>
            <a:ea typeface="+mn-ea"/>
            <a:cs typeface="+mn-cs"/>
          </a:endParaRPr>
        </a:p>
      </dgm:t>
    </dgm:pt>
    <dgm:pt modelId="{5E993DF0-C536-4D4D-8852-996B5829A7AD}" type="parTrans" cxnId="{1B3ABA76-7234-4CCB-9718-648E75CE74EC}">
      <dgm:prSet/>
      <dgm:spPr/>
      <dgm:t>
        <a:bodyPr/>
        <a:lstStyle/>
        <a:p>
          <a:endParaRPr lang="en-US"/>
        </a:p>
      </dgm:t>
    </dgm:pt>
    <dgm:pt modelId="{3628761A-51A5-4EDE-A33C-56CD7739009E}" type="sibTrans" cxnId="{1B3ABA76-7234-4CCB-9718-648E75CE74EC}">
      <dgm:prSet/>
      <dgm:spPr/>
      <dgm:t>
        <a:bodyPr/>
        <a:lstStyle/>
        <a:p>
          <a:endParaRPr lang="en-US"/>
        </a:p>
      </dgm:t>
    </dgm:pt>
    <dgm:pt modelId="{205A31EC-A3F6-48AD-B96F-65105C8C639A}">
      <dgm:prSet phldrT="[Text]"/>
      <dgm:spPr>
        <a:xfrm>
          <a:off x="4312620"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dirty="0" smtClean="0">
              <a:solidFill>
                <a:sysClr val="window" lastClr="FFFFFF"/>
              </a:solidFill>
              <a:latin typeface="Calibri"/>
              <a:ea typeface="+mn-ea"/>
              <a:cs typeface="+mn-cs"/>
            </a:rPr>
            <a:t>Acquisition of desired knowledge, skills, and competencies</a:t>
          </a:r>
          <a:endParaRPr lang="en-US" dirty="0">
            <a:solidFill>
              <a:sysClr val="window" lastClr="FFFFFF"/>
            </a:solidFill>
            <a:latin typeface="Calibri"/>
            <a:ea typeface="+mn-ea"/>
            <a:cs typeface="+mn-cs"/>
          </a:endParaRPr>
        </a:p>
      </dgm:t>
    </dgm:pt>
    <dgm:pt modelId="{ACA3E71C-EF42-4879-AC10-2E88199BDD47}" type="parTrans" cxnId="{968EA4E6-7328-405F-BDCD-E69A8C7AFBC4}">
      <dgm:prSet/>
      <dgm:spPr/>
      <dgm:t>
        <a:bodyPr/>
        <a:lstStyle/>
        <a:p>
          <a:endParaRPr lang="en-US"/>
        </a:p>
      </dgm:t>
    </dgm:pt>
    <dgm:pt modelId="{909DC830-9282-4B97-9C15-D4C5043EC1FA}" type="sibTrans" cxnId="{968EA4E6-7328-405F-BDCD-E69A8C7AFBC4}">
      <dgm:prSet/>
      <dgm:spPr/>
      <dgm:t>
        <a:bodyPr/>
        <a:lstStyle/>
        <a:p>
          <a:endParaRPr lang="en-US"/>
        </a:p>
      </dgm:t>
    </dgm:pt>
    <dgm:pt modelId="{F10068F1-9A78-4F7D-9982-24F5C4F791AC}">
      <dgm:prSet phldrT="[Text]"/>
      <dgm:spPr>
        <a:xfrm>
          <a:off x="6468247"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gm:spPr>
      <dgm:t>
        <a:bodyPr/>
        <a:lstStyle/>
        <a:p>
          <a:r>
            <a:rPr lang="en-US" smtClean="0">
              <a:solidFill>
                <a:sysClr val="window" lastClr="FFFFFF"/>
              </a:solidFill>
              <a:latin typeface="Calibri"/>
              <a:ea typeface="+mn-ea"/>
              <a:cs typeface="+mn-cs"/>
            </a:rPr>
            <a:t>Engagement in Educationally Purposeful Activities</a:t>
          </a:r>
          <a:endParaRPr lang="en-US" dirty="0">
            <a:solidFill>
              <a:sysClr val="window" lastClr="FFFFFF"/>
            </a:solidFill>
            <a:latin typeface="Calibri"/>
            <a:ea typeface="+mn-ea"/>
            <a:cs typeface="+mn-cs"/>
          </a:endParaRPr>
        </a:p>
      </dgm:t>
    </dgm:pt>
    <dgm:pt modelId="{215662E0-6E29-4038-88D6-EC69BC0D9893}" type="parTrans" cxnId="{F784C6F0-3A7F-4E66-BFB5-551DB67E1604}">
      <dgm:prSet/>
      <dgm:spPr/>
      <dgm:t>
        <a:bodyPr/>
        <a:lstStyle/>
        <a:p>
          <a:endParaRPr lang="en-US"/>
        </a:p>
      </dgm:t>
    </dgm:pt>
    <dgm:pt modelId="{33DCB90A-0B28-45FD-87EF-CBEA0FB472C8}" type="sibTrans" cxnId="{F784C6F0-3A7F-4E66-BFB5-551DB67E1604}">
      <dgm:prSet/>
      <dgm:spPr/>
      <dgm:t>
        <a:bodyPr/>
        <a:lstStyle/>
        <a:p>
          <a:endParaRPr lang="en-US"/>
        </a:p>
      </dgm:t>
    </dgm:pt>
    <dgm:pt modelId="{D776AEFC-DADC-44E8-A7C8-A66E2561B107}" type="pres">
      <dgm:prSet presAssocID="{4ECED056-5709-48E7-B338-5A43D42DB600}" presName="Name0" presStyleCnt="0">
        <dgm:presLayoutVars>
          <dgm:chPref val="1"/>
          <dgm:dir/>
          <dgm:animOne val="branch"/>
          <dgm:animLvl val="lvl"/>
          <dgm:resizeHandles/>
        </dgm:presLayoutVars>
      </dgm:prSet>
      <dgm:spPr/>
      <dgm:t>
        <a:bodyPr/>
        <a:lstStyle/>
        <a:p>
          <a:endParaRPr lang="en-US"/>
        </a:p>
      </dgm:t>
    </dgm:pt>
    <dgm:pt modelId="{0CA70015-78E5-45B8-B170-934DC2498C94}" type="pres">
      <dgm:prSet presAssocID="{42F2D0FF-37EF-40A9-86D7-BCEDE314228C}" presName="vertOne" presStyleCnt="0"/>
      <dgm:spPr/>
    </dgm:pt>
    <dgm:pt modelId="{68579A4D-905F-487B-A77A-158B940278EC}" type="pres">
      <dgm:prSet presAssocID="{42F2D0FF-37EF-40A9-86D7-BCEDE314228C}" presName="txOne" presStyleLbl="node0" presStyleIdx="0" presStyleCnt="1" custScaleY="27288">
        <dgm:presLayoutVars>
          <dgm:chPref val="3"/>
        </dgm:presLayoutVars>
      </dgm:prSet>
      <dgm:spPr/>
      <dgm:t>
        <a:bodyPr/>
        <a:lstStyle/>
        <a:p>
          <a:endParaRPr lang="en-US"/>
        </a:p>
      </dgm:t>
    </dgm:pt>
    <dgm:pt modelId="{48E94083-FF6D-4279-A2D1-88FA371FB4F8}" type="pres">
      <dgm:prSet presAssocID="{42F2D0FF-37EF-40A9-86D7-BCEDE314228C}" presName="parTransOne" presStyleCnt="0"/>
      <dgm:spPr/>
    </dgm:pt>
    <dgm:pt modelId="{AD88BE1D-27BD-4149-BD20-FAC8D35F19E1}" type="pres">
      <dgm:prSet presAssocID="{42F2D0FF-37EF-40A9-86D7-BCEDE314228C}" presName="horzOne" presStyleCnt="0"/>
      <dgm:spPr/>
    </dgm:pt>
    <dgm:pt modelId="{5F575177-7089-4682-A038-29E22FD72BC6}" type="pres">
      <dgm:prSet presAssocID="{C5A8AADB-D48D-40E0-9371-712FD13B23F4}" presName="vertTwo" presStyleCnt="0"/>
      <dgm:spPr/>
    </dgm:pt>
    <dgm:pt modelId="{8113953A-1C33-4F0C-B981-02139DEE030B}" type="pres">
      <dgm:prSet presAssocID="{C5A8AADB-D48D-40E0-9371-712FD13B23F4}" presName="txTwo" presStyleLbl="node2" presStyleIdx="0" presStyleCnt="4" custScaleY="22297" custLinFactNeighborY="1440">
        <dgm:presLayoutVars>
          <dgm:chPref val="3"/>
        </dgm:presLayoutVars>
      </dgm:prSet>
      <dgm:spPr/>
      <dgm:t>
        <a:bodyPr/>
        <a:lstStyle/>
        <a:p>
          <a:endParaRPr lang="en-US"/>
        </a:p>
      </dgm:t>
    </dgm:pt>
    <dgm:pt modelId="{F719AAFA-D0A0-466D-B0D1-D9A3A384F68A}" type="pres">
      <dgm:prSet presAssocID="{C5A8AADB-D48D-40E0-9371-712FD13B23F4}" presName="horzTwo" presStyleCnt="0"/>
      <dgm:spPr/>
    </dgm:pt>
    <dgm:pt modelId="{3B283596-D4A7-43EA-B424-48A7EAD506D8}" type="pres">
      <dgm:prSet presAssocID="{81BBE03F-FDFE-4506-9798-1C476F44F616}" presName="sibSpaceTwo" presStyleCnt="0"/>
      <dgm:spPr/>
    </dgm:pt>
    <dgm:pt modelId="{EBE3D9C1-CC75-4F59-9163-F4DBBB5E7E00}" type="pres">
      <dgm:prSet presAssocID="{E4B27074-83E8-4FC5-91DD-45A1609E2A49}" presName="vertTwo" presStyleCnt="0"/>
      <dgm:spPr/>
    </dgm:pt>
    <dgm:pt modelId="{2F6207B3-C807-44F9-A43C-1AA09CEBEA4B}" type="pres">
      <dgm:prSet presAssocID="{E4B27074-83E8-4FC5-91DD-45A1609E2A49}" presName="txTwo" presStyleLbl="node2" presStyleIdx="1" presStyleCnt="4" custScaleY="22297" custLinFactNeighborY="1440">
        <dgm:presLayoutVars>
          <dgm:chPref val="3"/>
        </dgm:presLayoutVars>
      </dgm:prSet>
      <dgm:spPr/>
      <dgm:t>
        <a:bodyPr/>
        <a:lstStyle/>
        <a:p>
          <a:endParaRPr lang="en-US"/>
        </a:p>
      </dgm:t>
    </dgm:pt>
    <dgm:pt modelId="{9CF2B481-24A2-429B-B51A-46ABE8414F3A}" type="pres">
      <dgm:prSet presAssocID="{E4B27074-83E8-4FC5-91DD-45A1609E2A49}" presName="horzTwo" presStyleCnt="0"/>
      <dgm:spPr/>
    </dgm:pt>
    <dgm:pt modelId="{B83C21A6-3252-478D-AA02-26EA4FE80936}" type="pres">
      <dgm:prSet presAssocID="{3628761A-51A5-4EDE-A33C-56CD7739009E}" presName="sibSpaceTwo" presStyleCnt="0"/>
      <dgm:spPr/>
    </dgm:pt>
    <dgm:pt modelId="{F063FA65-2ABC-4D38-9BE5-79DC1FD4A7E4}" type="pres">
      <dgm:prSet presAssocID="{205A31EC-A3F6-48AD-B96F-65105C8C639A}" presName="vertTwo" presStyleCnt="0"/>
      <dgm:spPr/>
    </dgm:pt>
    <dgm:pt modelId="{36E17797-91E3-48D4-B74B-06D3BE7200B8}" type="pres">
      <dgm:prSet presAssocID="{205A31EC-A3F6-48AD-B96F-65105C8C639A}" presName="txTwo" presStyleLbl="node2" presStyleIdx="2" presStyleCnt="4" custScaleY="22297" custLinFactNeighborY="1440">
        <dgm:presLayoutVars>
          <dgm:chPref val="3"/>
        </dgm:presLayoutVars>
      </dgm:prSet>
      <dgm:spPr/>
      <dgm:t>
        <a:bodyPr/>
        <a:lstStyle/>
        <a:p>
          <a:endParaRPr lang="en-US"/>
        </a:p>
      </dgm:t>
    </dgm:pt>
    <dgm:pt modelId="{6D698889-E868-4F00-82E1-A63614E14648}" type="pres">
      <dgm:prSet presAssocID="{205A31EC-A3F6-48AD-B96F-65105C8C639A}" presName="horzTwo" presStyleCnt="0"/>
      <dgm:spPr/>
    </dgm:pt>
    <dgm:pt modelId="{80F08810-0FC7-4CC6-BAD5-E758C3357652}" type="pres">
      <dgm:prSet presAssocID="{909DC830-9282-4B97-9C15-D4C5043EC1FA}" presName="sibSpaceTwo" presStyleCnt="0"/>
      <dgm:spPr/>
    </dgm:pt>
    <dgm:pt modelId="{7B228464-A635-481C-95FA-71AF0DCBFC3D}" type="pres">
      <dgm:prSet presAssocID="{F10068F1-9A78-4F7D-9982-24F5C4F791AC}" presName="vertTwo" presStyleCnt="0"/>
      <dgm:spPr/>
    </dgm:pt>
    <dgm:pt modelId="{7C7C2E44-295D-4B26-936B-6A03EB267456}" type="pres">
      <dgm:prSet presAssocID="{F10068F1-9A78-4F7D-9982-24F5C4F791AC}" presName="txTwo" presStyleLbl="node2" presStyleIdx="3" presStyleCnt="4" custScaleY="22297" custLinFactNeighborY="1440">
        <dgm:presLayoutVars>
          <dgm:chPref val="3"/>
        </dgm:presLayoutVars>
      </dgm:prSet>
      <dgm:spPr/>
      <dgm:t>
        <a:bodyPr/>
        <a:lstStyle/>
        <a:p>
          <a:endParaRPr lang="en-US"/>
        </a:p>
      </dgm:t>
    </dgm:pt>
    <dgm:pt modelId="{06FF248D-2782-4202-AA5C-470DD75FC98E}" type="pres">
      <dgm:prSet presAssocID="{F10068F1-9A78-4F7D-9982-24F5C4F791AC}" presName="horzTwo" presStyleCnt="0"/>
      <dgm:spPr/>
    </dgm:pt>
  </dgm:ptLst>
  <dgm:cxnLst>
    <dgm:cxn modelId="{968EA4E6-7328-405F-BDCD-E69A8C7AFBC4}" srcId="{42F2D0FF-37EF-40A9-86D7-BCEDE314228C}" destId="{205A31EC-A3F6-48AD-B96F-65105C8C639A}" srcOrd="2" destOrd="0" parTransId="{ACA3E71C-EF42-4879-AC10-2E88199BDD47}" sibTransId="{909DC830-9282-4B97-9C15-D4C5043EC1FA}"/>
    <dgm:cxn modelId="{22F79BC9-5177-4BE2-8DFE-70F85AA4FCB0}" type="presOf" srcId="{205A31EC-A3F6-48AD-B96F-65105C8C639A}" destId="{36E17797-91E3-48D4-B74B-06D3BE7200B8}" srcOrd="0" destOrd="0" presId="urn:microsoft.com/office/officeart/2005/8/layout/hierarchy4"/>
    <dgm:cxn modelId="{122F37F9-3890-4D0E-A17D-7717564788CF}" srcId="{4ECED056-5709-48E7-B338-5A43D42DB600}" destId="{42F2D0FF-37EF-40A9-86D7-BCEDE314228C}" srcOrd="0" destOrd="0" parTransId="{C4ABF19E-1FDE-4D5A-9528-C811E2B93327}" sibTransId="{00D97600-A76E-47FC-A752-33ECCDF61FEB}"/>
    <dgm:cxn modelId="{CFAFC3F8-C75D-4711-A60E-FFA4C4911CBB}" type="presOf" srcId="{4ECED056-5709-48E7-B338-5A43D42DB600}" destId="{D776AEFC-DADC-44E8-A7C8-A66E2561B107}" srcOrd="0" destOrd="0" presId="urn:microsoft.com/office/officeart/2005/8/layout/hierarchy4"/>
    <dgm:cxn modelId="{1B3ABA76-7234-4CCB-9718-648E75CE74EC}" srcId="{42F2D0FF-37EF-40A9-86D7-BCEDE314228C}" destId="{E4B27074-83E8-4FC5-91DD-45A1609E2A49}" srcOrd="1" destOrd="0" parTransId="{5E993DF0-C536-4D4D-8852-996B5829A7AD}" sibTransId="{3628761A-51A5-4EDE-A33C-56CD7739009E}"/>
    <dgm:cxn modelId="{F784C6F0-3A7F-4E66-BFB5-551DB67E1604}" srcId="{42F2D0FF-37EF-40A9-86D7-BCEDE314228C}" destId="{F10068F1-9A78-4F7D-9982-24F5C4F791AC}" srcOrd="3" destOrd="0" parTransId="{215662E0-6E29-4038-88D6-EC69BC0D9893}" sibTransId="{33DCB90A-0B28-45FD-87EF-CBEA0FB472C8}"/>
    <dgm:cxn modelId="{6623709D-CF1D-426D-BDCE-B7A6D1BD3F49}" type="presOf" srcId="{C5A8AADB-D48D-40E0-9371-712FD13B23F4}" destId="{8113953A-1C33-4F0C-B981-02139DEE030B}" srcOrd="0" destOrd="0" presId="urn:microsoft.com/office/officeart/2005/8/layout/hierarchy4"/>
    <dgm:cxn modelId="{547D9D2E-32BC-4F16-96A3-D3F36201CA37}" srcId="{42F2D0FF-37EF-40A9-86D7-BCEDE314228C}" destId="{C5A8AADB-D48D-40E0-9371-712FD13B23F4}" srcOrd="0" destOrd="0" parTransId="{E8CF5373-0006-4778-A1E3-AAD7A19727D6}" sibTransId="{81BBE03F-FDFE-4506-9798-1C476F44F616}"/>
    <dgm:cxn modelId="{45EC3155-CF1A-44F1-B2C6-3D2E54E15A33}" type="presOf" srcId="{E4B27074-83E8-4FC5-91DD-45A1609E2A49}" destId="{2F6207B3-C807-44F9-A43C-1AA09CEBEA4B}" srcOrd="0" destOrd="0" presId="urn:microsoft.com/office/officeart/2005/8/layout/hierarchy4"/>
    <dgm:cxn modelId="{628938AB-76B6-4523-9B33-B4099F99B8ED}" type="presOf" srcId="{F10068F1-9A78-4F7D-9982-24F5C4F791AC}" destId="{7C7C2E44-295D-4B26-936B-6A03EB267456}" srcOrd="0" destOrd="0" presId="urn:microsoft.com/office/officeart/2005/8/layout/hierarchy4"/>
    <dgm:cxn modelId="{C5D224CB-85F0-4296-9FA7-2A5853C8FAB7}" type="presOf" srcId="{42F2D0FF-37EF-40A9-86D7-BCEDE314228C}" destId="{68579A4D-905F-487B-A77A-158B940278EC}" srcOrd="0" destOrd="0" presId="urn:microsoft.com/office/officeart/2005/8/layout/hierarchy4"/>
    <dgm:cxn modelId="{202B8963-EBBE-44A4-B3A2-3D90D8771736}" type="presParOf" srcId="{D776AEFC-DADC-44E8-A7C8-A66E2561B107}" destId="{0CA70015-78E5-45B8-B170-934DC2498C94}" srcOrd="0" destOrd="0" presId="urn:microsoft.com/office/officeart/2005/8/layout/hierarchy4"/>
    <dgm:cxn modelId="{88DB40EE-525C-41E5-9EB0-3CF5AF799F90}" type="presParOf" srcId="{0CA70015-78E5-45B8-B170-934DC2498C94}" destId="{68579A4D-905F-487B-A77A-158B940278EC}" srcOrd="0" destOrd="0" presId="urn:microsoft.com/office/officeart/2005/8/layout/hierarchy4"/>
    <dgm:cxn modelId="{6B35D183-F8C0-4932-90AA-1C8B0D4A9A84}" type="presParOf" srcId="{0CA70015-78E5-45B8-B170-934DC2498C94}" destId="{48E94083-FF6D-4279-A2D1-88FA371FB4F8}" srcOrd="1" destOrd="0" presId="urn:microsoft.com/office/officeart/2005/8/layout/hierarchy4"/>
    <dgm:cxn modelId="{A63685B4-8C27-4908-AD6E-4C8B483FB4EB}" type="presParOf" srcId="{0CA70015-78E5-45B8-B170-934DC2498C94}" destId="{AD88BE1D-27BD-4149-BD20-FAC8D35F19E1}" srcOrd="2" destOrd="0" presId="urn:microsoft.com/office/officeart/2005/8/layout/hierarchy4"/>
    <dgm:cxn modelId="{07622D75-B736-4369-9DD1-E4A45F59AF97}" type="presParOf" srcId="{AD88BE1D-27BD-4149-BD20-FAC8D35F19E1}" destId="{5F575177-7089-4682-A038-29E22FD72BC6}" srcOrd="0" destOrd="0" presId="urn:microsoft.com/office/officeart/2005/8/layout/hierarchy4"/>
    <dgm:cxn modelId="{8D6C6469-E3C4-41A9-B3A6-EAAC7E890E9A}" type="presParOf" srcId="{5F575177-7089-4682-A038-29E22FD72BC6}" destId="{8113953A-1C33-4F0C-B981-02139DEE030B}" srcOrd="0" destOrd="0" presId="urn:microsoft.com/office/officeart/2005/8/layout/hierarchy4"/>
    <dgm:cxn modelId="{8F759C60-D59E-4038-A592-E2D675B25D99}" type="presParOf" srcId="{5F575177-7089-4682-A038-29E22FD72BC6}" destId="{F719AAFA-D0A0-466D-B0D1-D9A3A384F68A}" srcOrd="1" destOrd="0" presId="urn:microsoft.com/office/officeart/2005/8/layout/hierarchy4"/>
    <dgm:cxn modelId="{34A82DEE-E7A3-4FAA-A220-51713D296D3E}" type="presParOf" srcId="{AD88BE1D-27BD-4149-BD20-FAC8D35F19E1}" destId="{3B283596-D4A7-43EA-B424-48A7EAD506D8}" srcOrd="1" destOrd="0" presId="urn:microsoft.com/office/officeart/2005/8/layout/hierarchy4"/>
    <dgm:cxn modelId="{A62D7735-BB1E-4A98-8FF9-685CDF44A7E9}" type="presParOf" srcId="{AD88BE1D-27BD-4149-BD20-FAC8D35F19E1}" destId="{EBE3D9C1-CC75-4F59-9163-F4DBBB5E7E00}" srcOrd="2" destOrd="0" presId="urn:microsoft.com/office/officeart/2005/8/layout/hierarchy4"/>
    <dgm:cxn modelId="{C1934761-5629-454D-9ABC-A77B8DAD6B1D}" type="presParOf" srcId="{EBE3D9C1-CC75-4F59-9163-F4DBBB5E7E00}" destId="{2F6207B3-C807-44F9-A43C-1AA09CEBEA4B}" srcOrd="0" destOrd="0" presId="urn:microsoft.com/office/officeart/2005/8/layout/hierarchy4"/>
    <dgm:cxn modelId="{533FA2F3-7CE0-4833-BA14-1E82957B8E79}" type="presParOf" srcId="{EBE3D9C1-CC75-4F59-9163-F4DBBB5E7E00}" destId="{9CF2B481-24A2-429B-B51A-46ABE8414F3A}" srcOrd="1" destOrd="0" presId="urn:microsoft.com/office/officeart/2005/8/layout/hierarchy4"/>
    <dgm:cxn modelId="{2CDB3D3E-EB73-41D2-8560-41308B6DED48}" type="presParOf" srcId="{AD88BE1D-27BD-4149-BD20-FAC8D35F19E1}" destId="{B83C21A6-3252-478D-AA02-26EA4FE80936}" srcOrd="3" destOrd="0" presId="urn:microsoft.com/office/officeart/2005/8/layout/hierarchy4"/>
    <dgm:cxn modelId="{349701C3-6C50-4A8D-B18A-4AC42ED2EEB9}" type="presParOf" srcId="{AD88BE1D-27BD-4149-BD20-FAC8D35F19E1}" destId="{F063FA65-2ABC-4D38-9BE5-79DC1FD4A7E4}" srcOrd="4" destOrd="0" presId="urn:microsoft.com/office/officeart/2005/8/layout/hierarchy4"/>
    <dgm:cxn modelId="{2F0AC367-13E9-4CA1-B94A-64715653BF02}" type="presParOf" srcId="{F063FA65-2ABC-4D38-9BE5-79DC1FD4A7E4}" destId="{36E17797-91E3-48D4-B74B-06D3BE7200B8}" srcOrd="0" destOrd="0" presId="urn:microsoft.com/office/officeart/2005/8/layout/hierarchy4"/>
    <dgm:cxn modelId="{1D817423-B2A8-4C56-8458-58EFBDB4D951}" type="presParOf" srcId="{F063FA65-2ABC-4D38-9BE5-79DC1FD4A7E4}" destId="{6D698889-E868-4F00-82E1-A63614E14648}" srcOrd="1" destOrd="0" presId="urn:microsoft.com/office/officeart/2005/8/layout/hierarchy4"/>
    <dgm:cxn modelId="{6DC8E099-4C97-4807-9655-C32748437951}" type="presParOf" srcId="{AD88BE1D-27BD-4149-BD20-FAC8D35F19E1}" destId="{80F08810-0FC7-4CC6-BAD5-E758C3357652}" srcOrd="5" destOrd="0" presId="urn:microsoft.com/office/officeart/2005/8/layout/hierarchy4"/>
    <dgm:cxn modelId="{D268B54C-F779-4C04-B9D1-9925ABA47152}" type="presParOf" srcId="{AD88BE1D-27BD-4149-BD20-FAC8D35F19E1}" destId="{7B228464-A635-481C-95FA-71AF0DCBFC3D}" srcOrd="6" destOrd="0" presId="urn:microsoft.com/office/officeart/2005/8/layout/hierarchy4"/>
    <dgm:cxn modelId="{EBC6661F-A886-4512-9DEC-6270A71F0E30}" type="presParOf" srcId="{7B228464-A635-481C-95FA-71AF0DCBFC3D}" destId="{7C7C2E44-295D-4B26-936B-6A03EB267456}" srcOrd="0" destOrd="0" presId="urn:microsoft.com/office/officeart/2005/8/layout/hierarchy4"/>
    <dgm:cxn modelId="{BBA03970-0D07-40D8-BF0C-E384154C8644}" type="presParOf" srcId="{7B228464-A635-481C-95FA-71AF0DCBFC3D}" destId="{06FF248D-2782-4202-AA5C-470DD75FC98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579A4D-905F-487B-A77A-158B940278EC}">
      <dsp:nvSpPr>
        <dsp:cNvPr id="0" name=""/>
        <dsp:cNvSpPr/>
      </dsp:nvSpPr>
      <dsp:spPr>
        <a:xfrm>
          <a:off x="1367" y="761992"/>
          <a:ext cx="8455465" cy="1081259"/>
        </a:xfrm>
        <a:prstGeom prst="roundRect">
          <a:avLst>
            <a:gd name="adj" fmla="val 10000"/>
          </a:avLst>
        </a:prstGeom>
        <a:solidFill>
          <a:srgbClr val="F79646">
            <a:shade val="80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9070" tIns="179070" rIns="179070" bIns="179070" numCol="1" spcCol="1270" anchor="ctr" anchorCtr="0">
          <a:noAutofit/>
        </a:bodyPr>
        <a:lstStyle/>
        <a:p>
          <a:pPr lvl="0" algn="ctr" defTabSz="2089150">
            <a:lnSpc>
              <a:spcPct val="90000"/>
            </a:lnSpc>
            <a:spcBef>
              <a:spcPct val="0"/>
            </a:spcBef>
            <a:spcAft>
              <a:spcPct val="35000"/>
            </a:spcAft>
          </a:pPr>
          <a:r>
            <a:rPr lang="en-US" sz="4700" kern="1200" dirty="0" smtClean="0">
              <a:solidFill>
                <a:sysClr val="window" lastClr="FFFFFF"/>
              </a:solidFill>
              <a:latin typeface="Calibri"/>
              <a:ea typeface="+mn-ea"/>
              <a:cs typeface="+mn-cs"/>
            </a:rPr>
            <a:t>OSU First Year Experience</a:t>
          </a:r>
          <a:endParaRPr lang="en-US" sz="4700" kern="1200" dirty="0">
            <a:solidFill>
              <a:sysClr val="window" lastClr="FFFFFF"/>
            </a:solidFill>
            <a:latin typeface="Calibri"/>
            <a:ea typeface="+mn-ea"/>
            <a:cs typeface="+mn-cs"/>
          </a:endParaRPr>
        </a:p>
      </dsp:txBody>
      <dsp:txXfrm>
        <a:off x="33036" y="793661"/>
        <a:ext cx="8392127" cy="1017921"/>
      </dsp:txXfrm>
    </dsp:sp>
    <dsp:sp modelId="{8113953A-1C33-4F0C-B981-02139DEE030B}">
      <dsp:nvSpPr>
        <dsp:cNvPr id="0" name=""/>
        <dsp:cNvSpPr/>
      </dsp:nvSpPr>
      <dsp:spPr>
        <a:xfrm>
          <a:off x="1367"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Academic Achievement</a:t>
          </a:r>
          <a:endParaRPr lang="en-US" sz="1600" kern="1200" dirty="0">
            <a:solidFill>
              <a:sysClr val="window" lastClr="FFFFFF"/>
            </a:solidFill>
            <a:latin typeface="Calibri"/>
            <a:ea typeface="+mn-ea"/>
            <a:cs typeface="+mn-cs"/>
          </a:endParaRPr>
        </a:p>
      </dsp:txBody>
      <dsp:txXfrm>
        <a:off x="27244" y="2399846"/>
        <a:ext cx="1936831" cy="831742"/>
      </dsp:txXfrm>
    </dsp:sp>
    <dsp:sp modelId="{2F6207B3-C807-44F9-A43C-1AA09CEBEA4B}">
      <dsp:nvSpPr>
        <dsp:cNvPr id="0" name=""/>
        <dsp:cNvSpPr/>
      </dsp:nvSpPr>
      <dsp:spPr>
        <a:xfrm>
          <a:off x="2156993"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Persistence</a:t>
          </a:r>
          <a:endParaRPr lang="en-US" sz="1600" kern="1200" dirty="0">
            <a:solidFill>
              <a:sysClr val="window" lastClr="FFFFFF"/>
            </a:solidFill>
            <a:latin typeface="Calibri"/>
            <a:ea typeface="+mn-ea"/>
            <a:cs typeface="+mn-cs"/>
          </a:endParaRPr>
        </a:p>
      </dsp:txBody>
      <dsp:txXfrm>
        <a:off x="2182870" y="2399846"/>
        <a:ext cx="1936831" cy="831742"/>
      </dsp:txXfrm>
    </dsp:sp>
    <dsp:sp modelId="{36E17797-91E3-48D4-B74B-06D3BE7200B8}">
      <dsp:nvSpPr>
        <dsp:cNvPr id="0" name=""/>
        <dsp:cNvSpPr/>
      </dsp:nvSpPr>
      <dsp:spPr>
        <a:xfrm>
          <a:off x="4312620"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solidFill>
                <a:sysClr val="window" lastClr="FFFFFF"/>
              </a:solidFill>
              <a:latin typeface="Calibri"/>
              <a:ea typeface="+mn-ea"/>
              <a:cs typeface="+mn-cs"/>
            </a:rPr>
            <a:t>Acquisition of desired knowledge, skills, and competencies</a:t>
          </a:r>
          <a:endParaRPr lang="en-US" sz="1600" kern="1200" dirty="0">
            <a:solidFill>
              <a:sysClr val="window" lastClr="FFFFFF"/>
            </a:solidFill>
            <a:latin typeface="Calibri"/>
            <a:ea typeface="+mn-ea"/>
            <a:cs typeface="+mn-cs"/>
          </a:endParaRPr>
        </a:p>
      </dsp:txBody>
      <dsp:txXfrm>
        <a:off x="4338497" y="2399846"/>
        <a:ext cx="1936831" cy="831742"/>
      </dsp:txXfrm>
    </dsp:sp>
    <dsp:sp modelId="{7C7C2E44-295D-4B26-936B-6A03EB267456}">
      <dsp:nvSpPr>
        <dsp:cNvPr id="0" name=""/>
        <dsp:cNvSpPr/>
      </dsp:nvSpPr>
      <dsp:spPr>
        <a:xfrm>
          <a:off x="6468247" y="2373969"/>
          <a:ext cx="1988585" cy="883496"/>
        </a:xfrm>
        <a:prstGeom prst="roundRect">
          <a:avLst>
            <a:gd name="adj" fmla="val 10000"/>
          </a:avLst>
        </a:prstGeom>
        <a:solidFill>
          <a:srgbClr val="F79646">
            <a:tint val="99000"/>
            <a:hueOff val="0"/>
            <a:satOff val="0"/>
            <a:lumOff val="0"/>
            <a:alphaOff val="0"/>
          </a:srgbClr>
        </a:solidFill>
        <a:ln w="38100" cap="flat" cmpd="sng" algn="ctr">
          <a:solidFill>
            <a:sysClr val="window" lastClr="FFFFFF">
              <a:hueOff val="0"/>
              <a:satOff val="0"/>
              <a:lumOff val="0"/>
              <a:alphaOff val="0"/>
            </a:sys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smtClean="0">
              <a:solidFill>
                <a:sysClr val="window" lastClr="FFFFFF"/>
              </a:solidFill>
              <a:latin typeface="Calibri"/>
              <a:ea typeface="+mn-ea"/>
              <a:cs typeface="+mn-cs"/>
            </a:rPr>
            <a:t>Engagement in Educationally Purposeful Activities</a:t>
          </a:r>
          <a:endParaRPr lang="en-US" sz="1600" kern="1200" dirty="0">
            <a:solidFill>
              <a:sysClr val="window" lastClr="FFFFFF"/>
            </a:solidFill>
            <a:latin typeface="Calibri"/>
            <a:ea typeface="+mn-ea"/>
            <a:cs typeface="+mn-cs"/>
          </a:endParaRPr>
        </a:p>
      </dsp:txBody>
      <dsp:txXfrm>
        <a:off x="6494124" y="2399846"/>
        <a:ext cx="1936831" cy="83174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3E5B7DFF-1ADF-4DE9-89EC-F25A16A6F84B}" type="datetimeFigureOut">
              <a:rPr lang="en-US" altLang="en-US"/>
              <a:pPr/>
              <a:t>8/29/2014</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A25B2B80-0339-4231-A736-6785AEEF8555}" type="slidenum">
              <a:rPr lang="en-US" altLang="en-US"/>
              <a:pPr/>
              <a:t>‹#›</a:t>
            </a:fld>
            <a:endParaRPr lang="en-US" altLang="en-US"/>
          </a:p>
        </p:txBody>
      </p:sp>
    </p:spTree>
    <p:extLst>
      <p:ext uri="{BB962C8B-B14F-4D97-AF65-F5344CB8AC3E}">
        <p14:creationId xmlns:p14="http://schemas.microsoft.com/office/powerpoint/2010/main" val="26560272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A02982CE-ECDD-41D2-AFD7-E263B89CFEB4}" type="datetimeFigureOut">
              <a:rPr lang="en-US" altLang="en-US"/>
              <a:pPr/>
              <a:t>8/29/2014</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F89EF9E5-256B-4B78-B6D9-CA9043F7F697}" type="slidenum">
              <a:rPr lang="en-US" altLang="en-US"/>
              <a:pPr/>
              <a:t>‹#›</a:t>
            </a:fld>
            <a:endParaRPr lang="en-US" altLang="en-US"/>
          </a:p>
        </p:txBody>
      </p:sp>
    </p:spTree>
    <p:extLst>
      <p:ext uri="{BB962C8B-B14F-4D97-AF65-F5344CB8AC3E}">
        <p14:creationId xmlns:p14="http://schemas.microsoft.com/office/powerpoint/2010/main" val="3734701727"/>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EF9E5-256B-4B78-B6D9-CA9043F7F697}" type="slidenum">
              <a:rPr lang="en-US" altLang="en-US" smtClean="0"/>
              <a:pPr/>
              <a:t>2</a:t>
            </a:fld>
            <a:endParaRPr lang="en-US" altLang="en-US"/>
          </a:p>
        </p:txBody>
      </p:sp>
    </p:spTree>
    <p:extLst>
      <p:ext uri="{BB962C8B-B14F-4D97-AF65-F5344CB8AC3E}">
        <p14:creationId xmlns:p14="http://schemas.microsoft.com/office/powerpoint/2010/main" val="27513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9EF9E5-256B-4B78-B6D9-CA9043F7F697}" type="slidenum">
              <a:rPr lang="en-US" altLang="en-US" smtClean="0"/>
              <a:pPr/>
              <a:t>9</a:t>
            </a:fld>
            <a:endParaRPr lang="en-US" altLang="en-US"/>
          </a:p>
        </p:txBody>
      </p:sp>
    </p:spTree>
    <p:extLst>
      <p:ext uri="{BB962C8B-B14F-4D97-AF65-F5344CB8AC3E}">
        <p14:creationId xmlns:p14="http://schemas.microsoft.com/office/powerpoint/2010/main" val="27513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Option 3">
    <p:spTree>
      <p:nvGrpSpPr>
        <p:cNvPr id="1" name=""/>
        <p:cNvGrpSpPr/>
        <p:nvPr/>
      </p:nvGrpSpPr>
      <p:grpSpPr>
        <a:xfrm>
          <a:off x="0" y="0"/>
          <a:ext cx="0" cy="0"/>
          <a:chOff x="0" y="0"/>
          <a:chExt cx="0" cy="0"/>
        </a:xfrm>
      </p:grpSpPr>
      <p:sp>
        <p:nvSpPr>
          <p:cNvPr id="10" name="Rectangle 8"/>
          <p:cNvSpPr>
            <a:spLocks noChangeArrowheads="1"/>
          </p:cNvSpPr>
          <p:nvPr/>
        </p:nvSpPr>
        <p:spPr bwMode="auto">
          <a:xfrm>
            <a:off x="0" y="0"/>
            <a:ext cx="9242425" cy="6958013"/>
          </a:xfrm>
          <a:prstGeom prst="rect">
            <a:avLst/>
          </a:prstGeom>
          <a:solidFill>
            <a:srgbClr val="FDFFFB"/>
          </a:solidFill>
          <a:ln w="9525">
            <a:solidFill>
              <a:schemeClr val="tx1"/>
            </a:solidFill>
            <a:round/>
            <a:headEnd/>
            <a:tailEnd/>
          </a:ln>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fontAlgn="base">
              <a:spcBef>
                <a:spcPct val="0"/>
              </a:spcBef>
              <a:spcAft>
                <a:spcPct val="0"/>
              </a:spcAft>
              <a:defRPr>
                <a:solidFill>
                  <a:schemeClr val="tx1"/>
                </a:solidFill>
                <a:latin typeface="Palatino" charset="0"/>
                <a:ea typeface="MS PGothic" pitchFamily="34" charset="-128"/>
              </a:defRPr>
            </a:lvl6pPr>
            <a:lvl7pPr marL="2971800" indent="-228600" fontAlgn="base">
              <a:spcBef>
                <a:spcPct val="0"/>
              </a:spcBef>
              <a:spcAft>
                <a:spcPct val="0"/>
              </a:spcAft>
              <a:defRPr>
                <a:solidFill>
                  <a:schemeClr val="tx1"/>
                </a:solidFill>
                <a:latin typeface="Palatino" charset="0"/>
                <a:ea typeface="MS PGothic" pitchFamily="34" charset="-128"/>
              </a:defRPr>
            </a:lvl7pPr>
            <a:lvl8pPr marL="3429000" indent="-228600" fontAlgn="base">
              <a:spcBef>
                <a:spcPct val="0"/>
              </a:spcBef>
              <a:spcAft>
                <a:spcPct val="0"/>
              </a:spcAft>
              <a:defRPr>
                <a:solidFill>
                  <a:schemeClr val="tx1"/>
                </a:solidFill>
                <a:latin typeface="Palatino" charset="0"/>
                <a:ea typeface="MS PGothic" pitchFamily="34" charset="-128"/>
              </a:defRPr>
            </a:lvl8pPr>
            <a:lvl9pPr marL="3886200" indent="-228600" fontAlgn="base">
              <a:spcBef>
                <a:spcPct val="0"/>
              </a:spcBef>
              <a:spcAft>
                <a:spcPct val="0"/>
              </a:spcAft>
              <a:defRPr>
                <a:solidFill>
                  <a:schemeClr val="tx1"/>
                </a:solidFill>
                <a:latin typeface="Palatino" charset="0"/>
                <a:ea typeface="MS PGothic" pitchFamily="34" charset="-128"/>
              </a:defRPr>
            </a:lvl9pPr>
          </a:lstStyle>
          <a:p>
            <a:pPr defTabSz="914400" eaLnBrk="0" hangingPunct="0"/>
            <a:endParaRPr lang="en-US" altLang="en-US" sz="2400">
              <a:solidFill>
                <a:srgbClr val="999999"/>
              </a:solidFill>
              <a:latin typeface="Arial" pitchFamily="34" charset="0"/>
            </a:endParaRPr>
          </a:p>
        </p:txBody>
      </p:sp>
      <p:sp>
        <p:nvSpPr>
          <p:cNvPr id="11" name="Rectangle 9"/>
          <p:cNvSpPr>
            <a:spLocks noChangeArrowheads="1"/>
          </p:cNvSpPr>
          <p:nvPr/>
        </p:nvSpPr>
        <p:spPr bwMode="auto">
          <a:xfrm>
            <a:off x="284163" y="301625"/>
            <a:ext cx="8593137" cy="1984375"/>
          </a:xfrm>
          <a:prstGeom prst="rect">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fontAlgn="base">
              <a:spcBef>
                <a:spcPct val="0"/>
              </a:spcBef>
              <a:spcAft>
                <a:spcPct val="0"/>
              </a:spcAft>
              <a:defRPr>
                <a:solidFill>
                  <a:schemeClr val="tx1"/>
                </a:solidFill>
                <a:latin typeface="Palatino" charset="0"/>
                <a:ea typeface="MS PGothic" pitchFamily="34" charset="-128"/>
              </a:defRPr>
            </a:lvl6pPr>
            <a:lvl7pPr marL="2971800" indent="-228600" fontAlgn="base">
              <a:spcBef>
                <a:spcPct val="0"/>
              </a:spcBef>
              <a:spcAft>
                <a:spcPct val="0"/>
              </a:spcAft>
              <a:defRPr>
                <a:solidFill>
                  <a:schemeClr val="tx1"/>
                </a:solidFill>
                <a:latin typeface="Palatino" charset="0"/>
                <a:ea typeface="MS PGothic" pitchFamily="34" charset="-128"/>
              </a:defRPr>
            </a:lvl7pPr>
            <a:lvl8pPr marL="3429000" indent="-228600" fontAlgn="base">
              <a:spcBef>
                <a:spcPct val="0"/>
              </a:spcBef>
              <a:spcAft>
                <a:spcPct val="0"/>
              </a:spcAft>
              <a:defRPr>
                <a:solidFill>
                  <a:schemeClr val="tx1"/>
                </a:solidFill>
                <a:latin typeface="Palatino" charset="0"/>
                <a:ea typeface="MS PGothic" pitchFamily="34" charset="-128"/>
              </a:defRPr>
            </a:lvl8pPr>
            <a:lvl9pPr marL="3886200" indent="-228600" fontAlgn="base">
              <a:spcBef>
                <a:spcPct val="0"/>
              </a:spcBef>
              <a:spcAft>
                <a:spcPct val="0"/>
              </a:spcAft>
              <a:defRPr>
                <a:solidFill>
                  <a:schemeClr val="tx1"/>
                </a:solidFill>
                <a:latin typeface="Palatino" charset="0"/>
                <a:ea typeface="MS PGothic" pitchFamily="34" charset="-128"/>
              </a:defRPr>
            </a:lvl9pPr>
          </a:lstStyle>
          <a:p>
            <a:pPr defTabSz="914400" eaLnBrk="0" hangingPunct="0"/>
            <a:endParaRPr lang="en-US" altLang="en-US" sz="2400">
              <a:solidFill>
                <a:srgbClr val="999999"/>
              </a:solidFill>
              <a:latin typeface="Arial" pitchFamily="34" charset="0"/>
            </a:endParaRPr>
          </a:p>
        </p:txBody>
      </p:sp>
      <p:pic>
        <p:nvPicPr>
          <p:cNvPr id="12"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63513"/>
            <a:ext cx="1477962" cy="157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2130552" y="301752"/>
            <a:ext cx="6400800" cy="1371600"/>
          </a:xfrm>
        </p:spPr>
        <p:txBody>
          <a:bodyPr/>
          <a:lstStyle>
            <a:lvl1pPr algn="l">
              <a:defRPr sz="3600">
                <a:solidFill>
                  <a:schemeClr val="tx1"/>
                </a:solidFill>
                <a:effectLst/>
              </a:defRPr>
            </a:lvl1pPr>
          </a:lstStyle>
          <a:p>
            <a:r>
              <a:rPr lang="en-US" smtClean="0"/>
              <a:t>Click to edit Master title style</a:t>
            </a:r>
            <a:endParaRPr lang="en-US" dirty="0"/>
          </a:p>
        </p:txBody>
      </p:sp>
      <p:sp>
        <p:nvSpPr>
          <p:cNvPr id="3075" name="Rectangle 3"/>
          <p:cNvSpPr>
            <a:spLocks noGrp="1" noChangeArrowheads="1"/>
          </p:cNvSpPr>
          <p:nvPr>
            <p:ph type="subTitle" idx="1"/>
          </p:nvPr>
        </p:nvSpPr>
        <p:spPr>
          <a:xfrm>
            <a:off x="2130552" y="1828800"/>
            <a:ext cx="6400800" cy="457200"/>
          </a:xfrm>
        </p:spPr>
        <p:txBody>
          <a:bodyPr/>
          <a:lstStyle>
            <a:lvl1pPr marL="0" indent="0" algn="l">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stStyle>
          <a:p>
            <a:r>
              <a:rPr lang="en-US" smtClean="0"/>
              <a:t>Click to edit Master subtitle style</a:t>
            </a:r>
            <a:endParaRPr lang="en-US" dirty="0"/>
          </a:p>
        </p:txBody>
      </p:sp>
      <p:sp>
        <p:nvSpPr>
          <p:cNvPr id="25" name="Picture Placeholder 2"/>
          <p:cNvSpPr>
            <a:spLocks noGrp="1"/>
          </p:cNvSpPr>
          <p:nvPr>
            <p:ph type="pic" sz="quarter" idx="10"/>
          </p:nvPr>
        </p:nvSpPr>
        <p:spPr>
          <a:xfrm>
            <a:off x="284163" y="2369373"/>
            <a:ext cx="3111500" cy="2068513"/>
          </a:xfrm>
        </p:spPr>
        <p:txBody>
          <a:bodyPr>
            <a:normAutofit/>
          </a:bodyPr>
          <a:lstStyle/>
          <a:p>
            <a:pPr lvl="0"/>
            <a:r>
              <a:rPr lang="en-US" noProof="0" smtClean="0"/>
              <a:t>Click icon to add picture</a:t>
            </a:r>
            <a:endParaRPr lang="en-US" noProof="0" dirty="0" smtClean="0"/>
          </a:p>
        </p:txBody>
      </p:sp>
      <p:sp>
        <p:nvSpPr>
          <p:cNvPr id="26" name="Picture Placeholder 4"/>
          <p:cNvSpPr>
            <a:spLocks noGrp="1"/>
          </p:cNvSpPr>
          <p:nvPr>
            <p:ph type="pic" sz="quarter" idx="11"/>
          </p:nvPr>
        </p:nvSpPr>
        <p:spPr>
          <a:xfrm>
            <a:off x="3463925" y="2369373"/>
            <a:ext cx="2711450" cy="2068513"/>
          </a:xfrm>
        </p:spPr>
        <p:txBody>
          <a:bodyPr>
            <a:normAutofit/>
          </a:bodyPr>
          <a:lstStyle/>
          <a:p>
            <a:pPr lvl="0"/>
            <a:r>
              <a:rPr lang="en-US" noProof="0" smtClean="0"/>
              <a:t>Click icon to add picture</a:t>
            </a:r>
            <a:endParaRPr lang="en-US" noProof="0" dirty="0" smtClean="0"/>
          </a:p>
        </p:txBody>
      </p:sp>
      <p:sp>
        <p:nvSpPr>
          <p:cNvPr id="27" name="Picture Placeholder 6"/>
          <p:cNvSpPr>
            <a:spLocks noGrp="1"/>
          </p:cNvSpPr>
          <p:nvPr>
            <p:ph type="pic" sz="quarter" idx="12"/>
          </p:nvPr>
        </p:nvSpPr>
        <p:spPr>
          <a:xfrm>
            <a:off x="6251575" y="2369373"/>
            <a:ext cx="2625725" cy="4197350"/>
          </a:xfrm>
        </p:spPr>
        <p:txBody>
          <a:bodyPr>
            <a:normAutofit/>
          </a:bodyPr>
          <a:lstStyle/>
          <a:p>
            <a:pPr lvl="0"/>
            <a:r>
              <a:rPr lang="en-US" noProof="0" smtClean="0"/>
              <a:t>Click icon to add picture</a:t>
            </a:r>
            <a:endParaRPr lang="en-US" noProof="0" dirty="0" smtClean="0"/>
          </a:p>
        </p:txBody>
      </p:sp>
      <p:sp>
        <p:nvSpPr>
          <p:cNvPr id="28" name="Picture Placeholder 8"/>
          <p:cNvSpPr>
            <a:spLocks noGrp="1"/>
          </p:cNvSpPr>
          <p:nvPr>
            <p:ph type="pic" sz="quarter" idx="13"/>
          </p:nvPr>
        </p:nvSpPr>
        <p:spPr>
          <a:xfrm>
            <a:off x="4922938" y="4495036"/>
            <a:ext cx="1252437" cy="2071687"/>
          </a:xfrm>
        </p:spPr>
        <p:txBody>
          <a:bodyPr>
            <a:normAutofit/>
          </a:bodyPr>
          <a:lstStyle/>
          <a:p>
            <a:pPr lvl="0"/>
            <a:r>
              <a:rPr lang="en-US" noProof="0" smtClean="0"/>
              <a:t>Click icon to add picture</a:t>
            </a:r>
            <a:endParaRPr lang="en-US" noProof="0" dirty="0" smtClean="0"/>
          </a:p>
        </p:txBody>
      </p:sp>
      <p:sp>
        <p:nvSpPr>
          <p:cNvPr id="29" name="Picture Placeholder 10"/>
          <p:cNvSpPr>
            <a:spLocks noGrp="1"/>
          </p:cNvSpPr>
          <p:nvPr>
            <p:ph type="pic" sz="quarter" idx="14"/>
          </p:nvPr>
        </p:nvSpPr>
        <p:spPr>
          <a:xfrm>
            <a:off x="3463925" y="4495036"/>
            <a:ext cx="1385888" cy="2071687"/>
          </a:xfrm>
        </p:spPr>
        <p:txBody>
          <a:bodyPr>
            <a:normAutofit/>
          </a:bodyPr>
          <a:lstStyle/>
          <a:p>
            <a:pPr lvl="0"/>
            <a:r>
              <a:rPr lang="en-US" noProof="0" smtClean="0"/>
              <a:t>Click icon to add picture</a:t>
            </a:r>
            <a:endParaRPr lang="en-US" noProof="0" dirty="0" smtClean="0"/>
          </a:p>
        </p:txBody>
      </p:sp>
      <p:sp>
        <p:nvSpPr>
          <p:cNvPr id="30" name="Picture Placeholder 12"/>
          <p:cNvSpPr>
            <a:spLocks noGrp="1"/>
          </p:cNvSpPr>
          <p:nvPr>
            <p:ph type="pic" sz="quarter" idx="15"/>
          </p:nvPr>
        </p:nvSpPr>
        <p:spPr>
          <a:xfrm>
            <a:off x="284163" y="4495036"/>
            <a:ext cx="3111500" cy="2071687"/>
          </a:xfrm>
        </p:spPr>
        <p:txBody>
          <a:bodyPr>
            <a:normAutofit/>
          </a:bodyPr>
          <a:lstStyle/>
          <a:p>
            <a:pPr lvl="0"/>
            <a:r>
              <a:rPr lang="en-US" noProof="0" smtClean="0"/>
              <a:t>Click icon to add picture</a:t>
            </a:r>
            <a:endParaRPr lang="en-US" noProof="0" dirty="0" smtClean="0"/>
          </a:p>
        </p:txBody>
      </p:sp>
    </p:spTree>
    <p:extLst>
      <p:ext uri="{BB962C8B-B14F-4D97-AF65-F5344CB8AC3E}">
        <p14:creationId xmlns:p14="http://schemas.microsoft.com/office/powerpoint/2010/main" val="2931961285"/>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1148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0"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6" name="Date Placeholder 5"/>
          <p:cNvSpPr>
            <a:spLocks noGrp="1"/>
          </p:cNvSpPr>
          <p:nvPr>
            <p:ph type="dt" sz="half" idx="11"/>
          </p:nvPr>
        </p:nvSpPr>
        <p:spPr/>
        <p:txBody>
          <a:bodyPr/>
          <a:lstStyle>
            <a:lvl1pPr>
              <a:defRPr/>
            </a:lvl1pPr>
          </a:lstStyle>
          <a:p>
            <a:fld id="{29A516D0-B3BE-42C6-ABF2-00BB4B278F9F}" type="datetime4">
              <a:rPr lang="en-US" altLang="en-US"/>
              <a:pPr/>
              <a:t>August 29, 2014</a:t>
            </a:fld>
            <a:endParaRPr lang="en-US" altLang="en-US"/>
          </a:p>
        </p:txBody>
      </p:sp>
      <p:sp>
        <p:nvSpPr>
          <p:cNvPr id="7" name="Slide Number Placeholder 6"/>
          <p:cNvSpPr>
            <a:spLocks noGrp="1"/>
          </p:cNvSpPr>
          <p:nvPr>
            <p:ph type="sldNum" sz="quarter" idx="12"/>
          </p:nvPr>
        </p:nvSpPr>
        <p:spPr/>
        <p:txBody>
          <a:bodyPr/>
          <a:lstStyle>
            <a:lvl1pPr>
              <a:defRPr/>
            </a:lvl1pPr>
          </a:lstStyle>
          <a:p>
            <a:fld id="{261A8C85-8235-49C6-8649-42C05E662EC3}" type="slidenum">
              <a:rPr lang="en-US" altLang="en-US"/>
              <a:pPr/>
              <a:t>‹#›</a:t>
            </a:fld>
            <a:endParaRPr lang="en-US" altLang="en-US"/>
          </a:p>
        </p:txBody>
      </p:sp>
      <p:sp>
        <p:nvSpPr>
          <p:cNvPr id="9"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38926952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 no bullets and thumbnai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54864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fld id="{34663C85-F6F8-41DB-AFDC-AEBAFDE8CAB6}" type="datetime4">
              <a:rPr lang="en-US" altLang="en-US"/>
              <a:pPr/>
              <a:t>August 29, 2014</a:t>
            </a:fld>
            <a:endParaRPr lang="en-US" altLang="en-US"/>
          </a:p>
        </p:txBody>
      </p:sp>
      <p:sp>
        <p:nvSpPr>
          <p:cNvPr id="7" name="Slide Number Placeholder 11"/>
          <p:cNvSpPr>
            <a:spLocks noGrp="1"/>
          </p:cNvSpPr>
          <p:nvPr>
            <p:ph type="sldNum" sz="quarter" idx="13"/>
          </p:nvPr>
        </p:nvSpPr>
        <p:spPr/>
        <p:txBody>
          <a:bodyPr/>
          <a:lstStyle>
            <a:lvl1pPr>
              <a:defRPr/>
            </a:lvl1pPr>
          </a:lstStyle>
          <a:p>
            <a:fld id="{99A732AF-83E8-4EC7-82FC-E628DEBB3367}"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042381648"/>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 w/number and thumbnail">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54864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0"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6" name="Date Placeholder 6"/>
          <p:cNvSpPr>
            <a:spLocks noGrp="1"/>
          </p:cNvSpPr>
          <p:nvPr>
            <p:ph type="dt" sz="half" idx="12"/>
          </p:nvPr>
        </p:nvSpPr>
        <p:spPr/>
        <p:txBody>
          <a:bodyPr/>
          <a:lstStyle>
            <a:lvl1pPr>
              <a:defRPr/>
            </a:lvl1pPr>
          </a:lstStyle>
          <a:p>
            <a:fld id="{B5F5A889-0FA2-4CCE-BC7B-029FEDDB9AF5}" type="datetime4">
              <a:rPr lang="en-US" altLang="en-US"/>
              <a:pPr/>
              <a:t>August 29, 2014</a:t>
            </a:fld>
            <a:endParaRPr lang="en-US" altLang="en-US"/>
          </a:p>
        </p:txBody>
      </p:sp>
      <p:sp>
        <p:nvSpPr>
          <p:cNvPr id="7" name="Slide Number Placeholder 11"/>
          <p:cNvSpPr>
            <a:spLocks noGrp="1"/>
          </p:cNvSpPr>
          <p:nvPr>
            <p:ph type="sldNum" sz="quarter" idx="13"/>
          </p:nvPr>
        </p:nvSpPr>
        <p:spPr/>
        <p:txBody>
          <a:bodyPr/>
          <a:lstStyle>
            <a:lvl1pPr>
              <a:defRPr/>
            </a:lvl1pPr>
          </a:lstStyle>
          <a:p>
            <a:fld id="{AA2AB1A8-F4D7-4C83-A80B-24D56F227691}" type="slidenum">
              <a:rPr lang="en-US" altLang="en-US"/>
              <a:pPr/>
              <a:t>‹#›</a:t>
            </a:fld>
            <a:endParaRPr lang="en-US" altLang="en-US"/>
          </a:p>
        </p:txBody>
      </p:sp>
      <p:sp>
        <p:nvSpPr>
          <p:cNvPr id="11" name="Footer Placeholder 12"/>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1906177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Content Placeholder 2"/>
          <p:cNvSpPr>
            <a:spLocks noGrp="1"/>
          </p:cNvSpPr>
          <p:nvPr>
            <p:ph idx="10"/>
          </p:nvPr>
        </p:nvSpPr>
        <p:spPr>
          <a:xfrm>
            <a:off x="4690872" y="1371600"/>
            <a:ext cx="4005072"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1143000" indent="-228600">
              <a:buFont typeface="Arial"/>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7" name="Date Placeholder 6"/>
          <p:cNvSpPr>
            <a:spLocks noGrp="1"/>
          </p:cNvSpPr>
          <p:nvPr>
            <p:ph type="dt" sz="half" idx="11"/>
          </p:nvPr>
        </p:nvSpPr>
        <p:spPr/>
        <p:txBody>
          <a:bodyPr/>
          <a:lstStyle>
            <a:lvl1pPr>
              <a:defRPr/>
            </a:lvl1pPr>
          </a:lstStyle>
          <a:p>
            <a:fld id="{5ACFB3BB-A6C7-4331-9A33-D76E7EB695C7}" type="datetime4">
              <a:rPr lang="en-US" altLang="en-US"/>
              <a:pPr/>
              <a:t>August 29, 2014</a:t>
            </a:fld>
            <a:endParaRPr lang="en-US" altLang="en-US"/>
          </a:p>
        </p:txBody>
      </p:sp>
      <p:sp>
        <p:nvSpPr>
          <p:cNvPr id="8" name="Slide Number Placeholder 7"/>
          <p:cNvSpPr>
            <a:spLocks noGrp="1"/>
          </p:cNvSpPr>
          <p:nvPr>
            <p:ph type="sldNum" sz="quarter" idx="12"/>
          </p:nvPr>
        </p:nvSpPr>
        <p:spPr/>
        <p:txBody>
          <a:bodyPr/>
          <a:lstStyle>
            <a:lvl1pPr>
              <a:defRPr/>
            </a:lvl1pPr>
          </a:lstStyle>
          <a:p>
            <a:fld id="{501A94DD-43B0-429D-BCFC-6FFBC22C86FE}" type="slidenum">
              <a:rPr lang="en-US" altLang="en-US"/>
              <a:pPr/>
              <a:t>‹#›</a:t>
            </a:fld>
            <a:endParaRPr lang="en-US" altLang="en-US"/>
          </a:p>
        </p:txBody>
      </p:sp>
      <p:sp>
        <p:nvSpPr>
          <p:cNvPr id="9" name="Footer Placeholder 8"/>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377453141"/>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2"/>
          <p:cNvSpPr>
            <a:spLocks noGrp="1"/>
          </p:cNvSpPr>
          <p:nvPr>
            <p:ph idx="10"/>
          </p:nvPr>
        </p:nvSpPr>
        <p:spPr>
          <a:xfrm>
            <a:off x="4690872" y="1371600"/>
            <a:ext cx="4005072"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5"/>
          <p:cNvSpPr>
            <a:spLocks noGrp="1"/>
          </p:cNvSpPr>
          <p:nvPr>
            <p:ph type="dt" sz="half" idx="11"/>
          </p:nvPr>
        </p:nvSpPr>
        <p:spPr/>
        <p:txBody>
          <a:bodyPr/>
          <a:lstStyle>
            <a:lvl1pPr>
              <a:defRPr/>
            </a:lvl1pPr>
          </a:lstStyle>
          <a:p>
            <a:fld id="{B22E88C5-0742-4796-9F66-CAD85F660CB3}" type="datetime4">
              <a:rPr lang="en-US" altLang="en-US"/>
              <a:pPr/>
              <a:t>August 29, 2014</a:t>
            </a:fld>
            <a:endParaRPr lang="en-US" altLang="en-US"/>
          </a:p>
        </p:txBody>
      </p:sp>
      <p:sp>
        <p:nvSpPr>
          <p:cNvPr id="6" name="Slide Number Placeholder 6"/>
          <p:cNvSpPr>
            <a:spLocks noGrp="1"/>
          </p:cNvSpPr>
          <p:nvPr>
            <p:ph type="sldNum" sz="quarter" idx="12"/>
          </p:nvPr>
        </p:nvSpPr>
        <p:spPr/>
        <p:txBody>
          <a:bodyPr/>
          <a:lstStyle>
            <a:lvl1pPr>
              <a:defRPr/>
            </a:lvl1pPr>
          </a:lstStyle>
          <a:p>
            <a:fld id="{19892044-7C88-4483-B2BC-44395807577A}" type="slidenum">
              <a:rPr lang="en-US" altLang="en-US"/>
              <a:pPr/>
              <a:t>‹#›</a:t>
            </a:fld>
            <a:endParaRPr lang="en-US" altLang="en-US"/>
          </a:p>
        </p:txBody>
      </p:sp>
      <p:sp>
        <p:nvSpPr>
          <p:cNvPr id="7" name="Footer Placeholder 9"/>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3728079570"/>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lumn w/number">
    <p:spTree>
      <p:nvGrpSpPr>
        <p:cNvPr id="1" name=""/>
        <p:cNvGrpSpPr/>
        <p:nvPr/>
      </p:nvGrpSpPr>
      <p:grpSpPr>
        <a:xfrm>
          <a:off x="0" y="0"/>
          <a:ext cx="0" cy="0"/>
          <a:chOff x="0" y="0"/>
          <a:chExt cx="0" cy="0"/>
        </a:xfrm>
      </p:grpSpPr>
      <p:sp>
        <p:nvSpPr>
          <p:cNvPr id="5" name="Content Placeholder 2"/>
          <p:cNvSpPr>
            <a:spLocks noGrp="1"/>
          </p:cNvSpPr>
          <p:nvPr>
            <p:ph idx="1"/>
          </p:nvPr>
        </p:nvSpPr>
        <p:spPr>
          <a:xfrm>
            <a:off x="457200"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2"/>
          <p:cNvSpPr>
            <a:spLocks noGrp="1"/>
          </p:cNvSpPr>
          <p:nvPr>
            <p:ph idx="10"/>
          </p:nvPr>
        </p:nvSpPr>
        <p:spPr>
          <a:xfrm>
            <a:off x="4690872" y="1371600"/>
            <a:ext cx="4005072"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8" name="Date Placeholder 8"/>
          <p:cNvSpPr>
            <a:spLocks noGrp="1"/>
          </p:cNvSpPr>
          <p:nvPr>
            <p:ph type="dt" sz="half" idx="11"/>
          </p:nvPr>
        </p:nvSpPr>
        <p:spPr/>
        <p:txBody>
          <a:bodyPr/>
          <a:lstStyle>
            <a:lvl1pPr>
              <a:defRPr/>
            </a:lvl1pPr>
          </a:lstStyle>
          <a:p>
            <a:fld id="{A951E6F5-CC80-4AAE-8BF7-2047E5AFD3EE}" type="datetime4">
              <a:rPr lang="en-US" altLang="en-US"/>
              <a:pPr/>
              <a:t>August 29, 2014</a:t>
            </a:fld>
            <a:endParaRPr lang="en-US" altLang="en-US"/>
          </a:p>
        </p:txBody>
      </p:sp>
      <p:sp>
        <p:nvSpPr>
          <p:cNvPr id="9" name="Slide Number Placeholder 9"/>
          <p:cNvSpPr>
            <a:spLocks noGrp="1"/>
          </p:cNvSpPr>
          <p:nvPr>
            <p:ph type="sldNum" sz="quarter" idx="12"/>
          </p:nvPr>
        </p:nvSpPr>
        <p:spPr/>
        <p:txBody>
          <a:bodyPr/>
          <a:lstStyle>
            <a:lvl1pPr>
              <a:defRPr/>
            </a:lvl1pPr>
          </a:lstStyle>
          <a:p>
            <a:fld id="{F788153E-AA83-414D-9FAD-9FD7E4FD292B}" type="slidenum">
              <a:rPr lang="en-US" altLang="en-US"/>
              <a:pPr/>
              <a:t>‹#›</a:t>
            </a:fld>
            <a:endParaRPr lang="en-US" altLang="en-US"/>
          </a:p>
        </p:txBody>
      </p:sp>
      <p:sp>
        <p:nvSpPr>
          <p:cNvPr id="10" name="Footer Placeholder 10"/>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58837043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fld id="{BC36E6C8-CC99-4A6C-98C3-564DB6EBAD9E}" type="datetime4">
              <a:rPr lang="en-US" altLang="en-US"/>
              <a:pPr/>
              <a:t>August 29, 2014</a:t>
            </a:fld>
            <a:endParaRPr lang="en-US" altLang="en-US"/>
          </a:p>
        </p:txBody>
      </p:sp>
      <p:sp>
        <p:nvSpPr>
          <p:cNvPr id="3" name="Slide Number Placeholder 4"/>
          <p:cNvSpPr>
            <a:spLocks noGrp="1"/>
          </p:cNvSpPr>
          <p:nvPr>
            <p:ph type="sldNum" sz="quarter" idx="11"/>
          </p:nvPr>
        </p:nvSpPr>
        <p:spPr/>
        <p:txBody>
          <a:bodyPr/>
          <a:lstStyle>
            <a:lvl1pPr>
              <a:defRPr/>
            </a:lvl1pPr>
          </a:lstStyle>
          <a:p>
            <a:fld id="{7A85C51C-98D8-4D08-860E-66B6DDE332EE}" type="slidenum">
              <a:rPr lang="en-US" altLang="en-US"/>
              <a:pPr/>
              <a:t>‹#›</a:t>
            </a:fld>
            <a:endParaRPr lang="en-US" altLang="en-US"/>
          </a:p>
        </p:txBody>
      </p:sp>
      <p:sp>
        <p:nvSpPr>
          <p:cNvPr id="4" name="Footer Placeholder 5"/>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4259118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Layout No Tag">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endParaRPr lang="en-US"/>
          </a:p>
        </p:txBody>
      </p:sp>
      <p:sp>
        <p:nvSpPr>
          <p:cNvPr id="3" name="Date Placeholder 3"/>
          <p:cNvSpPr>
            <a:spLocks noGrp="1"/>
          </p:cNvSpPr>
          <p:nvPr>
            <p:ph type="dt" sz="half" idx="11"/>
          </p:nvPr>
        </p:nvSpPr>
        <p:spPr/>
        <p:txBody>
          <a:bodyPr/>
          <a:lstStyle>
            <a:lvl1pPr>
              <a:defRPr/>
            </a:lvl1pPr>
          </a:lstStyle>
          <a:p>
            <a:fld id="{A220B09F-3E5B-4D4C-9310-BB0D816727F7}" type="datetime4">
              <a:rPr lang="en-US" altLang="en-US"/>
              <a:pPr/>
              <a:t>August 29, 2014</a:t>
            </a:fld>
            <a:endParaRPr lang="en-US" altLang="en-US"/>
          </a:p>
        </p:txBody>
      </p:sp>
      <p:sp>
        <p:nvSpPr>
          <p:cNvPr id="4" name="Slide Number Placeholder 4"/>
          <p:cNvSpPr>
            <a:spLocks noGrp="1"/>
          </p:cNvSpPr>
          <p:nvPr>
            <p:ph type="sldNum" sz="quarter" idx="12"/>
          </p:nvPr>
        </p:nvSpPr>
        <p:spPr/>
        <p:txBody>
          <a:bodyPr/>
          <a:lstStyle>
            <a:lvl1pPr>
              <a:defRPr/>
            </a:lvl1pPr>
          </a:lstStyle>
          <a:p>
            <a:fld id="{BE7FA51F-81B3-42C3-8EF7-DA439AA269CA}" type="slidenum">
              <a:rPr lang="en-US" altLang="en-US"/>
              <a:pPr/>
              <a:t>‹#›</a:t>
            </a:fld>
            <a:endParaRPr lang="en-US" altLang="en-US"/>
          </a:p>
        </p:txBody>
      </p:sp>
    </p:spTree>
    <p:extLst>
      <p:ext uri="{BB962C8B-B14F-4D97-AF65-F5344CB8AC3E}">
        <p14:creationId xmlns:p14="http://schemas.microsoft.com/office/powerpoint/2010/main" val="708141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Full width w/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defRPr/>
            </a:lvl4pPr>
            <a:lvl5pPr marL="114300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6"/>
          <p:cNvSpPr>
            <a:spLocks noGrp="1"/>
          </p:cNvSpPr>
          <p:nvPr>
            <p:ph type="dt" sz="half" idx="10"/>
          </p:nvPr>
        </p:nvSpPr>
        <p:spPr/>
        <p:txBody>
          <a:bodyPr/>
          <a:lstStyle>
            <a:lvl1pPr>
              <a:defRPr/>
            </a:lvl1pPr>
          </a:lstStyle>
          <a:p>
            <a:fld id="{93BB890E-31D0-45E4-B6D1-23E4967D7F1B}" type="datetime4">
              <a:rPr lang="en-US" altLang="en-US"/>
              <a:pPr/>
              <a:t>August 29, 2014</a:t>
            </a:fld>
            <a:endParaRPr lang="en-US" altLang="en-US"/>
          </a:p>
        </p:txBody>
      </p:sp>
      <p:sp>
        <p:nvSpPr>
          <p:cNvPr id="6" name="Slide Number Placeholder 7"/>
          <p:cNvSpPr>
            <a:spLocks noGrp="1"/>
          </p:cNvSpPr>
          <p:nvPr>
            <p:ph type="sldNum" sz="quarter" idx="11"/>
          </p:nvPr>
        </p:nvSpPr>
        <p:spPr/>
        <p:txBody>
          <a:bodyPr/>
          <a:lstStyle>
            <a:lvl1pPr>
              <a:defRPr/>
            </a:lvl1pPr>
          </a:lstStyle>
          <a:p>
            <a:fld id="{8D0C8DA3-71D9-4CCF-9575-6B291BC848AA}" type="slidenum">
              <a:rPr lang="en-US" altLang="en-US"/>
              <a:pPr/>
              <a:t>‹#›</a:t>
            </a:fld>
            <a:endParaRPr lang="en-US" altLang="en-US"/>
          </a:p>
        </p:txBody>
      </p:sp>
      <p:sp>
        <p:nvSpPr>
          <p:cNvPr id="7" name="Footer Placeholder 8"/>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7400696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 column w/bullets">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371600"/>
            <a:ext cx="41148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7"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Date Placeholder 9"/>
          <p:cNvSpPr>
            <a:spLocks noGrp="1"/>
          </p:cNvSpPr>
          <p:nvPr>
            <p:ph type="dt" sz="half" idx="11"/>
          </p:nvPr>
        </p:nvSpPr>
        <p:spPr/>
        <p:txBody>
          <a:bodyPr/>
          <a:lstStyle>
            <a:lvl1pPr>
              <a:defRPr/>
            </a:lvl1pPr>
          </a:lstStyle>
          <a:p>
            <a:fld id="{47E50185-1FCE-4777-9730-B28EC9ADBDD4}" type="datetime4">
              <a:rPr lang="en-US" altLang="en-US"/>
              <a:pPr/>
              <a:t>August 29, 2014</a:t>
            </a:fld>
            <a:endParaRPr lang="en-US" altLang="en-US"/>
          </a:p>
        </p:txBody>
      </p:sp>
      <p:sp>
        <p:nvSpPr>
          <p:cNvPr id="9" name="Slide Number Placeholder 10"/>
          <p:cNvSpPr>
            <a:spLocks noGrp="1"/>
          </p:cNvSpPr>
          <p:nvPr>
            <p:ph type="sldNum" sz="quarter" idx="12"/>
          </p:nvPr>
        </p:nvSpPr>
        <p:spPr/>
        <p:txBody>
          <a:bodyPr/>
          <a:lstStyle>
            <a:lvl1pPr>
              <a:defRPr/>
            </a:lvl1pPr>
          </a:lstStyle>
          <a:p>
            <a:fld id="{2B39EC44-69C1-4219-A398-7782CE1B23BE}" type="slidenum">
              <a:rPr lang="en-US" altLang="en-US"/>
              <a:pPr/>
              <a:t>‹#›</a:t>
            </a:fld>
            <a:endParaRPr lang="en-US" altLang="en-US"/>
          </a:p>
        </p:txBody>
      </p:sp>
      <p:sp>
        <p:nvSpPr>
          <p:cNvPr id="10" name="Footer Placeholder 11"/>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23851687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 column w/bullets and thumbnail">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6" name="Content Placeholder 2"/>
          <p:cNvSpPr>
            <a:spLocks noGrp="1"/>
          </p:cNvSpPr>
          <p:nvPr>
            <p:ph idx="1"/>
          </p:nvPr>
        </p:nvSpPr>
        <p:spPr>
          <a:xfrm>
            <a:off x="457200" y="1371600"/>
            <a:ext cx="5486400" cy="4343400"/>
          </a:xfrm>
        </p:spPr>
        <p:txBody>
          <a:bodyPr/>
          <a:lstStyle>
            <a:lvl1pPr marL="228600" indent="-228600">
              <a:buFont typeface="Arial"/>
              <a:buChar char="•"/>
              <a:defRPr sz="2400"/>
            </a:lvl1pPr>
            <a:lvl2pPr marL="457200" indent="-228600">
              <a:buFont typeface="Arial"/>
              <a:buChar char="•"/>
              <a:defRPr sz="2000"/>
            </a:lvl2pPr>
            <a:lvl3pPr marL="685800" indent="-228600">
              <a:buFont typeface="Arial"/>
              <a:buChar char="•"/>
              <a:defRPr/>
            </a:lvl3pPr>
            <a:lvl4pPr marL="914400" indent="-228600">
              <a:buFont typeface="Arial"/>
              <a:buChar char="•"/>
              <a:defRPr/>
            </a:lvl4pPr>
            <a:lvl5pPr marL="914400" indent="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Picture Placeholder 9"/>
          <p:cNvSpPr>
            <a:spLocks noGrp="1"/>
          </p:cNvSpPr>
          <p:nvPr>
            <p:ph type="pic" sz="quarter" idx="10"/>
          </p:nvPr>
        </p:nvSpPr>
        <p:spPr>
          <a:xfrm>
            <a:off x="6172200" y="1371600"/>
            <a:ext cx="2514600" cy="2057400"/>
          </a:xfrm>
        </p:spPr>
        <p:txBody>
          <a:bodyPr>
            <a:normAutofit/>
          </a:bodyPr>
          <a:lstStyle/>
          <a:p>
            <a:pPr lvl="0"/>
            <a:r>
              <a:rPr lang="en-US" noProof="0" smtClean="0"/>
              <a:t>Click icon to add picture</a:t>
            </a:r>
            <a:endParaRPr lang="en-US" noProof="0"/>
          </a:p>
        </p:txBody>
      </p:sp>
      <p:sp>
        <p:nvSpPr>
          <p:cNvPr id="11" name="Picture Placeholder 9"/>
          <p:cNvSpPr>
            <a:spLocks noGrp="1"/>
          </p:cNvSpPr>
          <p:nvPr>
            <p:ph type="pic" sz="quarter" idx="11"/>
          </p:nvPr>
        </p:nvSpPr>
        <p:spPr>
          <a:xfrm>
            <a:off x="6172200" y="3657600"/>
            <a:ext cx="2514600" cy="2057400"/>
          </a:xfrm>
        </p:spPr>
        <p:txBody>
          <a:bodyPr>
            <a:normAutofit/>
          </a:bodyPr>
          <a:lstStyle/>
          <a:p>
            <a:pPr lvl="0"/>
            <a:r>
              <a:rPr lang="en-US" noProof="0" smtClean="0"/>
              <a:t>Click icon to add picture</a:t>
            </a:r>
            <a:endParaRPr lang="en-US" noProof="0"/>
          </a:p>
        </p:txBody>
      </p:sp>
      <p:sp>
        <p:nvSpPr>
          <p:cNvPr id="7" name="Date Placeholder 7"/>
          <p:cNvSpPr>
            <a:spLocks noGrp="1"/>
          </p:cNvSpPr>
          <p:nvPr>
            <p:ph type="dt" sz="half" idx="12"/>
          </p:nvPr>
        </p:nvSpPr>
        <p:spPr/>
        <p:txBody>
          <a:bodyPr/>
          <a:lstStyle>
            <a:lvl1pPr>
              <a:defRPr/>
            </a:lvl1pPr>
          </a:lstStyle>
          <a:p>
            <a:fld id="{F7D68A45-3F01-4026-82E9-23E5F60755F9}" type="datetime4">
              <a:rPr lang="en-US" altLang="en-US"/>
              <a:pPr/>
              <a:t>August 29, 2014</a:t>
            </a:fld>
            <a:endParaRPr lang="en-US" altLang="en-US"/>
          </a:p>
        </p:txBody>
      </p:sp>
      <p:sp>
        <p:nvSpPr>
          <p:cNvPr id="8" name="Slide Number Placeholder 8"/>
          <p:cNvSpPr>
            <a:spLocks noGrp="1"/>
          </p:cNvSpPr>
          <p:nvPr>
            <p:ph type="sldNum" sz="quarter" idx="13"/>
          </p:nvPr>
        </p:nvSpPr>
        <p:spPr/>
        <p:txBody>
          <a:bodyPr/>
          <a:lstStyle>
            <a:lvl1pPr>
              <a:defRPr/>
            </a:lvl1pPr>
          </a:lstStyle>
          <a:p>
            <a:fld id="{DFED55E9-47D3-462B-A412-B54C2093BEB5}" type="slidenum">
              <a:rPr lang="en-US" altLang="en-US"/>
              <a:pPr/>
              <a:t>‹#›</a:t>
            </a:fld>
            <a:endParaRPr lang="en-US" altLang="en-US"/>
          </a:p>
        </p:txBody>
      </p:sp>
      <p:sp>
        <p:nvSpPr>
          <p:cNvPr id="9" name="Footer Placeholder 11"/>
          <p:cNvSpPr>
            <a:spLocks noGrp="1"/>
          </p:cNvSpPr>
          <p:nvPr>
            <p:ph type="ftr" sz="quarter" idx="14"/>
          </p:nvPr>
        </p:nvSpPr>
        <p:spPr/>
        <p:txBody>
          <a:bodyPr/>
          <a:lstStyle>
            <a:lvl1pPr>
              <a:defRPr/>
            </a:lvl1pPr>
          </a:lstStyle>
          <a:p>
            <a:pPr>
              <a:defRPr/>
            </a:pPr>
            <a:endParaRPr lang="en-US"/>
          </a:p>
        </p:txBody>
      </p:sp>
    </p:spTree>
    <p:extLst>
      <p:ext uri="{BB962C8B-B14F-4D97-AF65-F5344CB8AC3E}">
        <p14:creationId xmlns:p14="http://schemas.microsoft.com/office/powerpoint/2010/main" val="103012768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width pictur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9" name="Picture Placeholder 6"/>
          <p:cNvSpPr>
            <a:spLocks noGrp="1"/>
          </p:cNvSpPr>
          <p:nvPr>
            <p:ph type="pic" sz="quarter" idx="10"/>
          </p:nvPr>
        </p:nvSpPr>
        <p:spPr>
          <a:xfrm>
            <a:off x="457200" y="1371599"/>
            <a:ext cx="8229600" cy="4343400"/>
          </a:xfrm>
        </p:spPr>
        <p:txBody>
          <a:bodyPr>
            <a:normAutofit/>
          </a:bodyPr>
          <a:lstStyle>
            <a:lvl1pPr>
              <a:buNone/>
              <a:defRPr/>
            </a:lvl1pPr>
          </a:lstStyle>
          <a:p>
            <a:pPr lvl="0"/>
            <a:r>
              <a:rPr lang="en-US" noProof="0" smtClean="0"/>
              <a:t>Click icon to add picture</a:t>
            </a:r>
            <a:endParaRPr lang="en-US" noProof="0"/>
          </a:p>
        </p:txBody>
      </p:sp>
      <p:sp>
        <p:nvSpPr>
          <p:cNvPr id="4" name="Date Placeholder 4"/>
          <p:cNvSpPr>
            <a:spLocks noGrp="1"/>
          </p:cNvSpPr>
          <p:nvPr>
            <p:ph type="dt" sz="half" idx="11"/>
          </p:nvPr>
        </p:nvSpPr>
        <p:spPr/>
        <p:txBody>
          <a:bodyPr/>
          <a:lstStyle>
            <a:lvl1pPr>
              <a:defRPr/>
            </a:lvl1pPr>
          </a:lstStyle>
          <a:p>
            <a:fld id="{6AF0E26F-DC72-48DE-AA57-F3F0FBA99A0A}" type="datetime4">
              <a:rPr lang="en-US" altLang="en-US"/>
              <a:pPr/>
              <a:t>August 29, 2014</a:t>
            </a:fld>
            <a:endParaRPr lang="en-US" altLang="en-US"/>
          </a:p>
        </p:txBody>
      </p:sp>
      <p:sp>
        <p:nvSpPr>
          <p:cNvPr id="5" name="Slide Number Placeholder 5"/>
          <p:cNvSpPr>
            <a:spLocks noGrp="1"/>
          </p:cNvSpPr>
          <p:nvPr>
            <p:ph type="sldNum" sz="quarter" idx="12"/>
          </p:nvPr>
        </p:nvSpPr>
        <p:spPr/>
        <p:txBody>
          <a:bodyPr/>
          <a:lstStyle>
            <a:lvl1pPr>
              <a:defRPr/>
            </a:lvl1pPr>
          </a:lstStyle>
          <a:p>
            <a:fld id="{B36AC2B3-60C0-4D79-93AD-67EA94CEB030}" type="slidenum">
              <a:rPr lang="en-US" altLang="en-US"/>
              <a:pPr/>
              <a:t>‹#›</a:t>
            </a:fld>
            <a:endParaRPr lang="en-US" altLang="en-US"/>
          </a:p>
        </p:txBody>
      </p:sp>
      <p:sp>
        <p:nvSpPr>
          <p:cNvPr id="6"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53631442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FE9A0A6F-EDF1-4768-8A4B-9B07A0FCE7C7}" type="datetime4">
              <a:rPr lang="en-US" altLang="en-US"/>
              <a:pPr/>
              <a:t>August 29, 2014</a:t>
            </a:fld>
            <a:endParaRPr lang="en-US" altLang="en-US"/>
          </a:p>
        </p:txBody>
      </p:sp>
      <p:sp>
        <p:nvSpPr>
          <p:cNvPr id="4" name="Slide Number Placeholder 5"/>
          <p:cNvSpPr>
            <a:spLocks noGrp="1"/>
          </p:cNvSpPr>
          <p:nvPr>
            <p:ph type="sldNum" sz="quarter" idx="11"/>
          </p:nvPr>
        </p:nvSpPr>
        <p:spPr/>
        <p:txBody>
          <a:bodyPr/>
          <a:lstStyle>
            <a:lvl1pPr>
              <a:defRPr/>
            </a:lvl1pPr>
          </a:lstStyle>
          <a:p>
            <a:fld id="{3ED3EF52-321A-4D89-8310-52AD090CEB47}" type="slidenum">
              <a:rPr lang="en-US" altLang="en-US"/>
              <a:pPr/>
              <a:t>‹#›</a:t>
            </a:fld>
            <a:endParaRPr lang="en-US" altLang="en-US"/>
          </a:p>
        </p:txBody>
      </p:sp>
      <p:sp>
        <p:nvSpPr>
          <p:cNvPr id="5" name="Footer Placeholder 6"/>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00118637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Full width no bullets">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343400"/>
          </a:xfrm>
        </p:spPr>
        <p:txBody>
          <a:bodyPr/>
          <a:lstStyle>
            <a:lvl1pPr marL="0" indent="4763">
              <a:buNone/>
              <a:defRPr sz="2400"/>
            </a:lvl1pPr>
            <a:lvl2pPr marL="0" indent="0">
              <a:spcBef>
                <a:spcPts val="900"/>
              </a:spcBef>
              <a:buNone/>
              <a:defRPr sz="2000"/>
            </a:lvl2pPr>
            <a:lvl3pPr marL="0" indent="4763">
              <a:buNone/>
              <a:defRPr/>
            </a:lvl3pPr>
            <a:lvl4pPr marL="3175" indent="-3175">
              <a:buNone/>
              <a:defRPr/>
            </a:lvl4pPr>
            <a:lvl5pPr marL="0" indent="1588" defTabSz="919163">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4"/>
          <p:cNvSpPr>
            <a:spLocks noGrp="1"/>
          </p:cNvSpPr>
          <p:nvPr>
            <p:ph type="dt" sz="half" idx="10"/>
          </p:nvPr>
        </p:nvSpPr>
        <p:spPr/>
        <p:txBody>
          <a:bodyPr/>
          <a:lstStyle>
            <a:lvl1pPr>
              <a:defRPr/>
            </a:lvl1pPr>
          </a:lstStyle>
          <a:p>
            <a:fld id="{F8BCC526-1732-4FB2-AA55-E8BF0A024CEB}" type="datetime4">
              <a:rPr lang="en-US" altLang="en-US"/>
              <a:pPr/>
              <a:t>August 29, 2014</a:t>
            </a:fld>
            <a:endParaRPr lang="en-US" altLang="en-US"/>
          </a:p>
        </p:txBody>
      </p:sp>
      <p:sp>
        <p:nvSpPr>
          <p:cNvPr id="5" name="Slide Number Placeholder 5"/>
          <p:cNvSpPr>
            <a:spLocks noGrp="1"/>
          </p:cNvSpPr>
          <p:nvPr>
            <p:ph type="sldNum" sz="quarter" idx="11"/>
          </p:nvPr>
        </p:nvSpPr>
        <p:spPr/>
        <p:txBody>
          <a:bodyPr/>
          <a:lstStyle>
            <a:lvl1pPr>
              <a:defRPr/>
            </a:lvl1pPr>
          </a:lstStyle>
          <a:p>
            <a:fld id="{67579B6E-8932-4D45-8275-C34B7D756694}" type="slidenum">
              <a:rPr lang="en-US" altLang="en-US"/>
              <a:pPr/>
              <a:t>‹#›</a:t>
            </a:fld>
            <a:endParaRPr lang="en-US" altLang="en-US"/>
          </a:p>
        </p:txBody>
      </p:sp>
      <p:sp>
        <p:nvSpPr>
          <p:cNvPr id="6" name="Footer Placeholder 7"/>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71592181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ull width w/number">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5" name="Content Placeholder 2"/>
          <p:cNvSpPr>
            <a:spLocks noGrp="1"/>
          </p:cNvSpPr>
          <p:nvPr>
            <p:ph idx="1"/>
          </p:nvPr>
        </p:nvSpPr>
        <p:spPr>
          <a:xfrm>
            <a:off x="457200" y="1371600"/>
            <a:ext cx="8229600" cy="4343400"/>
          </a:xfrm>
        </p:spPr>
        <p:txBody>
          <a:bodyPr/>
          <a:lstStyle>
            <a:lvl1pPr marL="457200" indent="-457200">
              <a:buFont typeface="+mj-lt"/>
              <a:buAutoNum type="arabicPeriod"/>
              <a:defRPr sz="2400"/>
            </a:lvl1pPr>
            <a:lvl2pPr marL="682625" indent="-230188">
              <a:buFont typeface="Arial"/>
              <a:buChar char="•"/>
              <a:defRPr sz="2000"/>
            </a:lvl2pPr>
            <a:lvl3pPr marL="920750" indent="-228600">
              <a:buFont typeface="Arial"/>
              <a:buChar char="•"/>
              <a:defRPr/>
            </a:lvl3pPr>
            <a:lvl4pPr marL="1138238" indent="-228600">
              <a:defRPr/>
            </a:lvl4pPr>
            <a:lvl5pPr marL="1377950" indent="-22860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8"/>
          <p:cNvSpPr>
            <a:spLocks noGrp="1"/>
          </p:cNvSpPr>
          <p:nvPr>
            <p:ph type="dt" sz="half" idx="10"/>
          </p:nvPr>
        </p:nvSpPr>
        <p:spPr/>
        <p:txBody>
          <a:bodyPr/>
          <a:lstStyle>
            <a:lvl1pPr>
              <a:defRPr/>
            </a:lvl1pPr>
          </a:lstStyle>
          <a:p>
            <a:fld id="{16B3E029-9068-4F51-B1CF-9DBBC86277AD}" type="datetime4">
              <a:rPr lang="en-US" altLang="en-US"/>
              <a:pPr/>
              <a:t>August 29, 2014</a:t>
            </a:fld>
            <a:endParaRPr lang="en-US" altLang="en-US"/>
          </a:p>
        </p:txBody>
      </p:sp>
      <p:sp>
        <p:nvSpPr>
          <p:cNvPr id="6" name="Slide Number Placeholder 9"/>
          <p:cNvSpPr>
            <a:spLocks noGrp="1"/>
          </p:cNvSpPr>
          <p:nvPr>
            <p:ph type="sldNum" sz="quarter" idx="11"/>
          </p:nvPr>
        </p:nvSpPr>
        <p:spPr/>
        <p:txBody>
          <a:bodyPr/>
          <a:lstStyle>
            <a:lvl1pPr>
              <a:defRPr/>
            </a:lvl1pPr>
          </a:lstStyle>
          <a:p>
            <a:fld id="{A6D3BAEC-3E76-476B-8F9F-DDE254C27FBE}" type="slidenum">
              <a:rPr lang="en-US" altLang="en-US"/>
              <a:pPr/>
              <a:t>‹#›</a:t>
            </a:fld>
            <a:endParaRPr lang="en-US" altLang="en-US"/>
          </a:p>
        </p:txBody>
      </p:sp>
      <p:sp>
        <p:nvSpPr>
          <p:cNvPr id="7" name="Footer Placeholder 10"/>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85657070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column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4114800" cy="4343400"/>
          </a:xfrm>
        </p:spPr>
        <p:txBody>
          <a:bodyPr/>
          <a:lstStyle>
            <a:lvl1pPr marL="0" algn="l">
              <a:buFontTx/>
              <a:buNone/>
              <a:defRPr sz="2400"/>
            </a:lvl1pPr>
            <a:lvl2pPr marL="0">
              <a:buFontTx/>
              <a:buNone/>
              <a:defRPr sz="2000"/>
            </a:lvl2pPr>
            <a:lvl3pPr marL="0">
              <a:buFontTx/>
              <a:buNone/>
              <a:defRPr/>
            </a:lvl3pPr>
            <a:lvl4pPr marL="0">
              <a:buFontTx/>
              <a:buNone/>
              <a:defRPr/>
            </a:lvl4pPr>
            <a:lvl5pPr marL="0">
              <a:buFontTx/>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1"/>
          <p:cNvSpPr>
            <a:spLocks noGrp="1"/>
          </p:cNvSpPr>
          <p:nvPr>
            <p:ph type="title"/>
          </p:nvPr>
        </p:nvSpPr>
        <p:spPr>
          <a:xfrm>
            <a:off x="457200" y="457200"/>
            <a:ext cx="8229600" cy="685800"/>
          </a:xfrm>
        </p:spPr>
        <p:txBody>
          <a:bodyPr/>
          <a:lstStyle/>
          <a:p>
            <a:r>
              <a:rPr lang="en-US" smtClean="0"/>
              <a:t>Click to edit Master title style</a:t>
            </a:r>
            <a:endParaRPr lang="en-US" dirty="0"/>
          </a:p>
        </p:txBody>
      </p:sp>
      <p:sp>
        <p:nvSpPr>
          <p:cNvPr id="12" name="Picture Placeholder 7"/>
          <p:cNvSpPr>
            <a:spLocks noGrp="1"/>
          </p:cNvSpPr>
          <p:nvPr>
            <p:ph type="pic" sz="quarter" idx="10"/>
          </p:nvPr>
        </p:nvSpPr>
        <p:spPr>
          <a:xfrm>
            <a:off x="4800600" y="1371600"/>
            <a:ext cx="3886200" cy="4343400"/>
          </a:xfrm>
        </p:spPr>
        <p:txBody>
          <a:bodyPr>
            <a:normAutofit/>
          </a:bodyPr>
          <a:lstStyle/>
          <a:p>
            <a:pPr lvl="0"/>
            <a:r>
              <a:rPr lang="en-US" noProof="0" smtClean="0"/>
              <a:t>Click icon to add picture</a:t>
            </a:r>
            <a:endParaRPr lang="en-US" noProof="0"/>
          </a:p>
        </p:txBody>
      </p:sp>
      <p:sp>
        <p:nvSpPr>
          <p:cNvPr id="5" name="Date Placeholder 5"/>
          <p:cNvSpPr>
            <a:spLocks noGrp="1"/>
          </p:cNvSpPr>
          <p:nvPr>
            <p:ph type="dt" sz="half" idx="11"/>
          </p:nvPr>
        </p:nvSpPr>
        <p:spPr/>
        <p:txBody>
          <a:bodyPr/>
          <a:lstStyle>
            <a:lvl1pPr>
              <a:defRPr/>
            </a:lvl1pPr>
          </a:lstStyle>
          <a:p>
            <a:fld id="{1ABF4064-E67A-4FE9-BF1B-C829C8CC4E64}" type="datetime4">
              <a:rPr lang="en-US" altLang="en-US"/>
              <a:pPr/>
              <a:t>August 29, 2014</a:t>
            </a:fld>
            <a:endParaRPr lang="en-US" altLang="en-US"/>
          </a:p>
        </p:txBody>
      </p:sp>
      <p:sp>
        <p:nvSpPr>
          <p:cNvPr id="6" name="Slide Number Placeholder 6"/>
          <p:cNvSpPr>
            <a:spLocks noGrp="1"/>
          </p:cNvSpPr>
          <p:nvPr>
            <p:ph type="sldNum" sz="quarter" idx="12"/>
          </p:nvPr>
        </p:nvSpPr>
        <p:spPr/>
        <p:txBody>
          <a:bodyPr/>
          <a:lstStyle>
            <a:lvl1pPr>
              <a:defRPr/>
            </a:lvl1pPr>
          </a:lstStyle>
          <a:p>
            <a:fld id="{8ECD6DAA-F8EF-4BB6-9607-4DB594D927F4}" type="slidenum">
              <a:rPr lang="en-US" altLang="en-US"/>
              <a:pPr/>
              <a:t>‹#›</a:t>
            </a:fld>
            <a:endParaRPr lang="en-US" altLang="en-US"/>
          </a:p>
        </p:txBody>
      </p:sp>
      <p:sp>
        <p:nvSpPr>
          <p:cNvPr id="7" name="Footer Placeholder 7"/>
          <p:cNvSpPr>
            <a:spLocks noGrp="1"/>
          </p:cNvSpPr>
          <p:nvPr>
            <p:ph type="ftr" sz="quarter" idx="13"/>
          </p:nvPr>
        </p:nvSpPr>
        <p:spPr/>
        <p:txBody>
          <a:bodyPr/>
          <a:lstStyle>
            <a:lvl1pPr>
              <a:defRPr/>
            </a:lvl1pPr>
          </a:lstStyle>
          <a:p>
            <a:pPr>
              <a:defRPr/>
            </a:pPr>
            <a:endParaRPr lang="en-US"/>
          </a:p>
        </p:txBody>
      </p:sp>
    </p:spTree>
    <p:extLst>
      <p:ext uri="{BB962C8B-B14F-4D97-AF65-F5344CB8AC3E}">
        <p14:creationId xmlns:p14="http://schemas.microsoft.com/office/powerpoint/2010/main" val="140301022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6"/>
          <p:cNvSpPr>
            <a:spLocks noChangeArrowheads="1"/>
          </p:cNvSpPr>
          <p:nvPr/>
        </p:nvSpPr>
        <p:spPr bwMode="auto">
          <a:xfrm>
            <a:off x="274638" y="246063"/>
            <a:ext cx="8594725" cy="6362700"/>
          </a:xfrm>
          <a:prstGeom prst="rect">
            <a:avLst/>
          </a:prstGeom>
          <a:solidFill>
            <a:srgbClr val="FDFFFB"/>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fontAlgn="base">
              <a:spcBef>
                <a:spcPct val="0"/>
              </a:spcBef>
              <a:spcAft>
                <a:spcPct val="0"/>
              </a:spcAft>
              <a:defRPr>
                <a:solidFill>
                  <a:schemeClr val="tx1"/>
                </a:solidFill>
                <a:latin typeface="Palatino" charset="0"/>
                <a:ea typeface="MS PGothic" pitchFamily="34" charset="-128"/>
              </a:defRPr>
            </a:lvl6pPr>
            <a:lvl7pPr marL="2971800" indent="-228600" fontAlgn="base">
              <a:spcBef>
                <a:spcPct val="0"/>
              </a:spcBef>
              <a:spcAft>
                <a:spcPct val="0"/>
              </a:spcAft>
              <a:defRPr>
                <a:solidFill>
                  <a:schemeClr val="tx1"/>
                </a:solidFill>
                <a:latin typeface="Palatino" charset="0"/>
                <a:ea typeface="MS PGothic" pitchFamily="34" charset="-128"/>
              </a:defRPr>
            </a:lvl7pPr>
            <a:lvl8pPr marL="3429000" indent="-228600" fontAlgn="base">
              <a:spcBef>
                <a:spcPct val="0"/>
              </a:spcBef>
              <a:spcAft>
                <a:spcPct val="0"/>
              </a:spcAft>
              <a:defRPr>
                <a:solidFill>
                  <a:schemeClr val="tx1"/>
                </a:solidFill>
                <a:latin typeface="Palatino" charset="0"/>
                <a:ea typeface="MS PGothic" pitchFamily="34" charset="-128"/>
              </a:defRPr>
            </a:lvl8pPr>
            <a:lvl9pPr marL="3886200" indent="-228600" fontAlgn="base">
              <a:spcBef>
                <a:spcPct val="0"/>
              </a:spcBef>
              <a:spcAft>
                <a:spcPct val="0"/>
              </a:spcAft>
              <a:defRPr>
                <a:solidFill>
                  <a:schemeClr val="tx1"/>
                </a:solidFill>
                <a:latin typeface="Palatino" charset="0"/>
                <a:ea typeface="MS PGothic" pitchFamily="34" charset="-128"/>
              </a:defRPr>
            </a:lvl9pPr>
          </a:lstStyle>
          <a:p>
            <a:pPr defTabSz="914400" eaLnBrk="0" hangingPunct="0"/>
            <a:endParaRPr lang="en-US" altLang="en-US" sz="2400">
              <a:solidFill>
                <a:srgbClr val="999999"/>
              </a:solidFill>
              <a:latin typeface="Arial" pitchFamily="34" charset="0"/>
            </a:endParaRPr>
          </a:p>
        </p:txBody>
      </p:sp>
      <p:pic>
        <p:nvPicPr>
          <p:cNvPr id="1027" name="Picture 7"/>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7340600" y="5792788"/>
            <a:ext cx="1647825"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2"/>
          <p:cNvSpPr>
            <a:spLocks noGrp="1" noChangeArrowheads="1"/>
          </p:cNvSpPr>
          <p:nvPr>
            <p:ph type="title"/>
          </p:nvPr>
        </p:nvSpPr>
        <p:spPr bwMode="auto">
          <a:xfrm>
            <a:off x="457200" y="503238"/>
            <a:ext cx="822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1029" name="Rectangle 3"/>
          <p:cNvSpPr>
            <a:spLocks noGrp="1" noChangeArrowheads="1"/>
          </p:cNvSpPr>
          <p:nvPr>
            <p:ph type="body" idx="1"/>
          </p:nvPr>
        </p:nvSpPr>
        <p:spPr bwMode="auto">
          <a:xfrm>
            <a:off x="457200" y="13716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Footer Placeholder 10"/>
          <p:cNvSpPr>
            <a:spLocks noGrp="1"/>
          </p:cNvSpPr>
          <p:nvPr>
            <p:ph type="ftr" sz="quarter" idx="3"/>
          </p:nvPr>
        </p:nvSpPr>
        <p:spPr>
          <a:xfrm>
            <a:off x="457200" y="6354763"/>
            <a:ext cx="2895600" cy="182562"/>
          </a:xfrm>
          <a:prstGeom prst="rect">
            <a:avLst/>
          </a:prstGeom>
        </p:spPr>
        <p:txBody>
          <a:bodyPr vert="horz" lIns="91440" tIns="0" rIns="91440" bIns="0" rtlCol="0" anchor="ctr"/>
          <a:lstStyle>
            <a:lvl1pPr algn="l" fontAlgn="auto">
              <a:spcBef>
                <a:spcPts val="0"/>
              </a:spcBef>
              <a:spcAft>
                <a:spcPts val="0"/>
              </a:spcAft>
              <a:defRPr sz="1100" b="0" i="0" dirty="0">
                <a:solidFill>
                  <a:srgbClr val="717171"/>
                </a:solidFill>
                <a:latin typeface="Calibri"/>
                <a:ea typeface="+mn-ea"/>
                <a:cs typeface="Calibri"/>
              </a:defRPr>
            </a:lvl1pPr>
          </a:lstStyle>
          <a:p>
            <a:pPr>
              <a:defRPr/>
            </a:pPr>
            <a:endParaRPr lang="en-US"/>
          </a:p>
        </p:txBody>
      </p:sp>
      <p:sp>
        <p:nvSpPr>
          <p:cNvPr id="12" name="Date Placeholder 11"/>
          <p:cNvSpPr>
            <a:spLocks noGrp="1"/>
          </p:cNvSpPr>
          <p:nvPr>
            <p:ph type="dt" sz="half" idx="2"/>
          </p:nvPr>
        </p:nvSpPr>
        <p:spPr>
          <a:xfrm>
            <a:off x="457200" y="6172200"/>
            <a:ext cx="1828800" cy="182563"/>
          </a:xfrm>
          <a:prstGeom prst="rect">
            <a:avLst/>
          </a:prstGeom>
        </p:spPr>
        <p:txBody>
          <a:bodyPr vert="horz" wrap="square" lIns="91440" tIns="0" rIns="91440" bIns="0" numCol="1" anchor="ctr" anchorCtr="0" compatLnSpc="1">
            <a:prstTxWarp prst="textNoShape">
              <a:avLst/>
            </a:prstTxWarp>
          </a:bodyPr>
          <a:lstStyle>
            <a:lvl1pPr>
              <a:defRPr sz="1100">
                <a:solidFill>
                  <a:srgbClr val="717171"/>
                </a:solidFill>
                <a:latin typeface="Calibri" pitchFamily="34" charset="0"/>
              </a:defRPr>
            </a:lvl1pPr>
          </a:lstStyle>
          <a:p>
            <a:fld id="{98F3B8B0-2903-4320-9519-A07CA986B7D0}" type="datetime4">
              <a:rPr lang="en-US" altLang="en-US"/>
              <a:pPr/>
              <a:t>August 29, 2014</a:t>
            </a:fld>
            <a:endParaRPr lang="en-US" altLang="en-US"/>
          </a:p>
        </p:txBody>
      </p:sp>
      <p:sp>
        <p:nvSpPr>
          <p:cNvPr id="13" name="Slide Number Placeholder 12"/>
          <p:cNvSpPr>
            <a:spLocks noGrp="1"/>
          </p:cNvSpPr>
          <p:nvPr>
            <p:ph type="sldNum" sz="quarter" idx="4"/>
          </p:nvPr>
        </p:nvSpPr>
        <p:spPr>
          <a:xfrm>
            <a:off x="457200" y="5991225"/>
            <a:ext cx="365125" cy="182563"/>
          </a:xfrm>
          <a:prstGeom prst="rect">
            <a:avLst/>
          </a:prstGeom>
        </p:spPr>
        <p:txBody>
          <a:bodyPr vert="horz" wrap="square" lIns="91440" tIns="0" rIns="0" bIns="0" numCol="1" anchor="t" anchorCtr="0" compatLnSpc="1">
            <a:prstTxWarp prst="textNoShape">
              <a:avLst/>
            </a:prstTxWarp>
          </a:bodyPr>
          <a:lstStyle>
            <a:lvl1pPr>
              <a:defRPr sz="1100">
                <a:solidFill>
                  <a:srgbClr val="717171"/>
                </a:solidFill>
                <a:latin typeface="Calibri" pitchFamily="34" charset="0"/>
              </a:defRPr>
            </a:lvl1pPr>
          </a:lstStyle>
          <a:p>
            <a:fld id="{6530052C-C6A0-4430-A2DF-2C40F1E52AF3}"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Lst>
  <p:timing>
    <p:tnLst>
      <p:par>
        <p:cTn id="1" dur="indefinite" restart="never" nodeType="tmRoot"/>
      </p:par>
    </p:tnLst>
  </p:timing>
  <p:hf hdr="0" ftr="0"/>
  <p:txStyles>
    <p:titleStyle>
      <a:lvl1pPr algn="l" rtl="0" eaLnBrk="1" fontAlgn="base" hangingPunct="1">
        <a:spcBef>
          <a:spcPct val="0"/>
        </a:spcBef>
        <a:spcAft>
          <a:spcPct val="0"/>
        </a:spcAft>
        <a:defRPr lang="en-US" sz="2400" b="1" kern="1200" dirty="0">
          <a:solidFill>
            <a:srgbClr val="595959"/>
          </a:solidFill>
          <a:latin typeface="Cambria"/>
          <a:ea typeface="MS PGothic" pitchFamily="34" charset="-128"/>
          <a:cs typeface="Cambria"/>
        </a:defRPr>
      </a:lvl1pPr>
      <a:lvl2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8" charset="0"/>
          <a:ea typeface="MS PGothic" pitchFamily="34" charset="-128"/>
        </a:defRPr>
      </a:lvl2pPr>
      <a:lvl3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8" charset="0"/>
          <a:ea typeface="MS PGothic" pitchFamily="34" charset="-128"/>
        </a:defRPr>
      </a:lvl3pPr>
      <a:lvl4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8" charset="0"/>
          <a:ea typeface="MS PGothic" pitchFamily="34" charset="-128"/>
        </a:defRPr>
      </a:lvl4pPr>
      <a:lvl5pPr algn="l" rtl="0" eaLnBrk="1" fontAlgn="base" hangingPunct="1">
        <a:spcBef>
          <a:spcPct val="0"/>
        </a:spcBef>
        <a:spcAft>
          <a:spcPct val="0"/>
        </a:spcAft>
        <a:defRPr sz="2400" b="1">
          <a:solidFill>
            <a:srgbClr val="595959"/>
          </a:solidFill>
          <a:effectLst>
            <a:outerShdw blurRad="38100" dist="38100" dir="2700000" algn="tl">
              <a:srgbClr val="000000"/>
            </a:outerShdw>
          </a:effectLst>
          <a:latin typeface="Cambria" pitchFamily="18" charset="0"/>
          <a:ea typeface="MS PGothic" pitchFamily="34" charset="-128"/>
        </a:defRPr>
      </a:lvl5pPr>
      <a:lvl6pPr marL="4572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6pPr>
      <a:lvl7pPr marL="9144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7pPr>
      <a:lvl8pPr marL="13716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8pPr>
      <a:lvl9pPr marL="1828800" algn="ctr" rtl="0" eaLnBrk="1" fontAlgn="base" hangingPunct="1">
        <a:spcBef>
          <a:spcPct val="0"/>
        </a:spcBef>
        <a:spcAft>
          <a:spcPct val="0"/>
        </a:spcAft>
        <a:defRPr sz="3600">
          <a:solidFill>
            <a:schemeClr val="tx2"/>
          </a:solidFill>
          <a:effectLst>
            <a:outerShdw blurRad="38100" dist="38100" dir="2700000" algn="tl">
              <a:srgbClr val="000000"/>
            </a:outerShdw>
          </a:effectLst>
          <a:latin typeface="Tahoma" pitchFamily="-96" charset="0"/>
          <a:ea typeface="ＭＳ Ｐゴシック" pitchFamily="-96" charset="-128"/>
        </a:defRPr>
      </a:lvl9pPr>
    </p:titleStyle>
    <p:bodyStyle>
      <a:lvl1pPr marL="233363" indent="-233363" algn="l" rtl="0" eaLnBrk="1" fontAlgn="base" hangingPunct="1">
        <a:spcBef>
          <a:spcPct val="20000"/>
        </a:spcBef>
        <a:spcAft>
          <a:spcPct val="0"/>
        </a:spcAft>
        <a:defRPr lang="en-US" sz="2400" kern="1200" dirty="0">
          <a:solidFill>
            <a:srgbClr val="595959"/>
          </a:solidFill>
          <a:latin typeface="Calibri"/>
          <a:ea typeface="MS PGothic" pitchFamily="34" charset="-128"/>
          <a:cs typeface="Calibri"/>
        </a:defRPr>
      </a:lvl1pPr>
      <a:lvl2pPr marL="460375" indent="-285750" algn="l" rtl="0" eaLnBrk="1" fontAlgn="base" hangingPunct="1">
        <a:spcBef>
          <a:spcPct val="20000"/>
        </a:spcBef>
        <a:spcAft>
          <a:spcPct val="0"/>
        </a:spcAft>
        <a:buFont typeface="Arial" pitchFamily="34" charset="0"/>
        <a:buChar char="•"/>
        <a:defRPr lang="en-US" kern="1200" dirty="0">
          <a:solidFill>
            <a:srgbClr val="595959"/>
          </a:solidFill>
          <a:latin typeface="Calibri"/>
          <a:ea typeface="MS PGothic" pitchFamily="34" charset="-128"/>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S PGothic" pitchFamily="34" charset="-128"/>
          <a:cs typeface="Calibri"/>
        </a:defRPr>
      </a:lvl3pPr>
      <a:lvl4pPr marL="922338" indent="-228600" algn="l" rtl="0" eaLnBrk="1" fontAlgn="base" hangingPunct="1">
        <a:spcBef>
          <a:spcPct val="20000"/>
        </a:spcBef>
        <a:spcAft>
          <a:spcPct val="0"/>
        </a:spcAft>
        <a:buFont typeface="Arial" pitchFamily="34" charset="0"/>
        <a:buChar char="•"/>
        <a:defRPr lang="en-US" kern="1200" dirty="0">
          <a:solidFill>
            <a:srgbClr val="595959"/>
          </a:solidFill>
          <a:latin typeface="Calibri"/>
          <a:ea typeface="MS PGothic" pitchFamily="34" charset="-128"/>
          <a:cs typeface="Calibri"/>
        </a:defRPr>
      </a:lvl4pPr>
      <a:lvl5pPr marL="1136650" indent="-228600" algn="l" rtl="0" eaLnBrk="1" fontAlgn="base" hangingPunct="1">
        <a:spcBef>
          <a:spcPct val="20000"/>
        </a:spcBef>
        <a:spcAft>
          <a:spcPct val="0"/>
        </a:spcAft>
        <a:buFont typeface="Arial" pitchFamily="34" charset="0"/>
        <a:defRPr lang="en-US" kern="1200" dirty="0">
          <a:solidFill>
            <a:srgbClr val="595959"/>
          </a:solidFill>
          <a:latin typeface="Calibri"/>
          <a:ea typeface="MS PGothic"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Relationship Id="rId2" Type="http://schemas.openxmlformats.org/officeDocument/2006/relationships/image" Target="../media/image4.tif"/><Relationship Id="rId1" Type="http://schemas.openxmlformats.org/officeDocument/2006/relationships/slideLayout" Target="../slideLayouts/slideLayout1.xml"/><Relationship Id="rId5" Type="http://schemas.openxmlformats.org/officeDocument/2006/relationships/image" Target="../media/image7.tif"/><Relationship Id="rId4" Type="http://schemas.openxmlformats.org/officeDocument/2006/relationships/image" Target="../media/image6.t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hyperlink" Target="http://www.completecollege.org/docs/Metrics%20that%20Inform%20Progress.pdf" TargetMode="External"/><Relationship Id="rId3" Type="http://schemas.openxmlformats.org/officeDocument/2006/relationships/hyperlink" Target="https://www.boundless.com/sociology/textbooks/boundless-sociology-textbook/sociology-1/the-sociological-approach-25/levels-of-analysis-mirco-and-macro-161-2417/" TargetMode="External"/><Relationship Id="rId7" Type="http://schemas.openxmlformats.org/officeDocument/2006/relationships/hyperlink" Target="http://ctb.ku.edu/en/table-of-contents/participation/encouraging-involvement/identify-stakeholders/main" TargetMode="External"/><Relationship Id="rId12" Type="http://schemas.openxmlformats.org/officeDocument/2006/relationships/hyperlink" Target="http://www.ir.colostate.edu/pdf/briefs/Leading-indicators.pdf" TargetMode="External"/><Relationship Id="rId2" Type="http://schemas.openxmlformats.org/officeDocument/2006/relationships/hyperlink" Target="http://www.opsrules.com/supply-chain-optimization-blog/bid/331875/Four-Levels-of-Analytics-in-Supply-Chain-Risk-Management" TargetMode="External"/><Relationship Id="rId1" Type="http://schemas.openxmlformats.org/officeDocument/2006/relationships/slideLayout" Target="../slideLayouts/slideLayout4.xml"/><Relationship Id="rId6" Type="http://schemas.openxmlformats.org/officeDocument/2006/relationships/hyperlink" Target="http://en.wikipedia.org/wiki/Massachusetts_Institute_of_Technology" TargetMode="External"/><Relationship Id="rId11" Type="http://schemas.openxmlformats.org/officeDocument/2006/relationships/hyperlink" Target="http://www.csuchico.edu/gradinitiative/documents/csu/presentations/EdTrust_Leading_Indicators_of_Student_Success4-10.pdf" TargetMode="External"/><Relationship Id="rId5" Type="http://schemas.openxmlformats.org/officeDocument/2006/relationships/hyperlink" Target="http://dspace.mit.edu/handle/1721.1/5782" TargetMode="External"/><Relationship Id="rId10" Type="http://schemas.openxmlformats.org/officeDocument/2006/relationships/hyperlink" Target="http://www.eab.com/research-and-insights/business-affairs-forum/events/webconferences/2014/the-student-success-playbook" TargetMode="External"/><Relationship Id="rId4" Type="http://schemas.openxmlformats.org/officeDocument/2006/relationships/hyperlink" Target="http://highered.mheducation.com/sites/0072890363/student_view0/chapter3/index.html" TargetMode="External"/><Relationship Id="rId9" Type="http://schemas.openxmlformats.org/officeDocument/2006/relationships/hyperlink" Target="http://www.completecollege.org/docs/Metrics%20Technical%20Guide%20Final_3_24_2011.pdf" TargetMode="Externa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84163" y="2743200"/>
            <a:ext cx="8593136" cy="407820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accent1">
                  <a:lumMod val="75000"/>
                </a:schemeClr>
              </a:solidFill>
              <a:effectLst/>
              <a:latin typeface="Arial" charset="0"/>
              <a:ea typeface="ＭＳ Ｐゴシック" pitchFamily="-96" charset="-128"/>
            </a:endParaRPr>
          </a:p>
        </p:txBody>
      </p:sp>
      <p:sp>
        <p:nvSpPr>
          <p:cNvPr id="26" name="Rectangle 25"/>
          <p:cNvSpPr/>
          <p:nvPr/>
        </p:nvSpPr>
        <p:spPr bwMode="auto">
          <a:xfrm>
            <a:off x="7028216" y="2257692"/>
            <a:ext cx="1849083" cy="2071688"/>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noFill/>
              <a:effectLst/>
              <a:latin typeface="Arial" charset="0"/>
              <a:ea typeface="ＭＳ Ｐゴシック" pitchFamily="-96" charset="-128"/>
            </a:endParaRPr>
          </a:p>
        </p:txBody>
      </p:sp>
      <p:sp>
        <p:nvSpPr>
          <p:cNvPr id="19457" name="Title 1"/>
          <p:cNvSpPr>
            <a:spLocks noGrp="1"/>
          </p:cNvSpPr>
          <p:nvPr>
            <p:ph type="ctrTitle"/>
          </p:nvPr>
        </p:nvSpPr>
        <p:spPr>
          <a:xfrm>
            <a:off x="2130424" y="598311"/>
            <a:ext cx="6746875" cy="1930400"/>
          </a:xfrm>
        </p:spPr>
        <p:txBody>
          <a:bodyPr/>
          <a:lstStyle/>
          <a:p>
            <a:r>
              <a:rPr lang="en-US" altLang="en-US" dirty="0" smtClean="0">
                <a:ln w="12700">
                  <a:noFill/>
                  <a:prstDash val="solid"/>
                </a:ln>
                <a:solidFill>
                  <a:schemeClr val="bg1">
                    <a:lumMod val="75000"/>
                  </a:schemeClr>
                </a:solidFill>
                <a:effectLst>
                  <a:outerShdw blurRad="41275" dist="20320" dir="1800000" algn="tl" rotWithShape="0">
                    <a:srgbClr val="000000">
                      <a:alpha val="40000"/>
                    </a:srgbClr>
                  </a:outerShdw>
                </a:effectLst>
                <a:latin typeface="Cambria" pitchFamily="18" charset="0"/>
              </a:rPr>
              <a:t>Satisfying all the Stakeholders</a:t>
            </a:r>
          </a:p>
        </p:txBody>
      </p:sp>
      <p:sp>
        <p:nvSpPr>
          <p:cNvPr id="3" name="Subtitle 2"/>
          <p:cNvSpPr>
            <a:spLocks noGrp="1"/>
          </p:cNvSpPr>
          <p:nvPr>
            <p:ph type="subTitle" idx="1"/>
          </p:nvPr>
        </p:nvSpPr>
        <p:spPr>
          <a:xfrm>
            <a:off x="2130424" y="1298222"/>
            <a:ext cx="6746875" cy="372534"/>
          </a:xfrm>
        </p:spPr>
        <p:txBody>
          <a:bodyPr>
            <a:normAutofit/>
          </a:bodyPr>
          <a:lstStyle/>
          <a:p>
            <a:pPr>
              <a:defRPr/>
            </a:pPr>
            <a:r>
              <a:rPr lang="en-US" dirty="0" smtClean="0"/>
              <a:t>AN INTEGRATED, MULTIDIMENSIONAL APPROACH TO ASSESSMENT</a:t>
            </a:r>
            <a:endParaRPr lang="en-US" dirty="0"/>
          </a:p>
        </p:txBody>
      </p:sp>
      <p:pic>
        <p:nvPicPr>
          <p:cNvPr id="14" name="Picture Placeholder 13"/>
          <p:cNvPicPr>
            <a:picLocks noGrp="1" noChangeAspect="1"/>
          </p:cNvPicPr>
          <p:nvPr>
            <p:ph type="pic" sz="quarter" idx="15"/>
          </p:nvPr>
        </p:nvPicPr>
        <p:blipFill>
          <a:blip r:embed="rId2">
            <a:extLst>
              <a:ext uri="{28A0092B-C50C-407E-A947-70E740481C1C}">
                <a14:useLocalDpi xmlns:a14="http://schemas.microsoft.com/office/drawing/2010/main" val="0"/>
              </a:ext>
            </a:extLst>
          </a:blip>
          <a:srcRect l="6059" r="6059"/>
          <a:stretch>
            <a:fillRect/>
          </a:stretch>
        </p:blipFill>
        <p:spPr>
          <a:xfrm>
            <a:off x="284163" y="2257692"/>
            <a:ext cx="2300287" cy="2071688"/>
          </a:xfrm>
        </p:spPr>
      </p:pic>
      <p:sp>
        <p:nvSpPr>
          <p:cNvPr id="10" name="Subtitle 2"/>
          <p:cNvSpPr txBox="1">
            <a:spLocks/>
          </p:cNvSpPr>
          <p:nvPr/>
        </p:nvSpPr>
        <p:spPr bwMode="auto">
          <a:xfrm>
            <a:off x="1114423" y="5057422"/>
            <a:ext cx="6746875" cy="1780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0" indent="0" algn="l" rtl="0" eaLnBrk="1" fontAlgn="base" hangingPunct="1">
              <a:spcBef>
                <a:spcPct val="20000"/>
              </a:spcBef>
              <a:spcAft>
                <a:spcPct val="0"/>
              </a:spcAft>
              <a:buFont typeface="Times" pitchFamily="-96" charset="0"/>
              <a:buNone/>
              <a:defRPr kumimoji="0" lang="en-US" sz="1800" b="0" i="0" u="none" strike="noStrike" kern="0" cap="none" spc="0" normalizeH="0" baseline="0" noProof="0" dirty="0">
                <a:ln>
                  <a:noFill/>
                </a:ln>
                <a:solidFill>
                  <a:sysClr val="windowText" lastClr="000000">
                    <a:lumMod val="75000"/>
                    <a:lumOff val="25000"/>
                  </a:sysClr>
                </a:solidFill>
                <a:effectLst/>
                <a:uLnTx/>
                <a:uFillTx/>
                <a:latin typeface="Calibri"/>
                <a:ea typeface="+mn-ea"/>
                <a:cs typeface="Calibri"/>
              </a:defRPr>
            </a:lvl1pPr>
            <a:lvl2pPr marL="460375" indent="-285750" algn="l" rtl="0" eaLnBrk="1" fontAlgn="base" hangingPunct="1">
              <a:spcBef>
                <a:spcPct val="20000"/>
              </a:spcBef>
              <a:spcAft>
                <a:spcPct val="0"/>
              </a:spcAft>
              <a:buFont typeface="Arial" pitchFamily="34" charset="0"/>
              <a:buChar char="•"/>
              <a:defRPr lang="en-US" kern="1200" dirty="0">
                <a:solidFill>
                  <a:srgbClr val="595959"/>
                </a:solidFill>
                <a:latin typeface="Calibri"/>
                <a:ea typeface="MS PGothic" pitchFamily="34" charset="-128"/>
                <a:cs typeface="Calibri"/>
              </a:defRPr>
            </a:lvl2pPr>
            <a:lvl3pPr marL="687388" indent="-228600" algn="l" rtl="0" eaLnBrk="1" fontAlgn="base" hangingPunct="1">
              <a:spcBef>
                <a:spcPct val="20000"/>
              </a:spcBef>
              <a:spcAft>
                <a:spcPct val="0"/>
              </a:spcAft>
              <a:buChar char="•"/>
              <a:defRPr lang="en-US" kern="1200" dirty="0">
                <a:solidFill>
                  <a:srgbClr val="595959"/>
                </a:solidFill>
                <a:latin typeface="Calibri"/>
                <a:ea typeface="MS PGothic" pitchFamily="34" charset="-128"/>
                <a:cs typeface="Calibri"/>
              </a:defRPr>
            </a:lvl3pPr>
            <a:lvl4pPr marL="922338" indent="-228600" algn="l" rtl="0" eaLnBrk="1" fontAlgn="base" hangingPunct="1">
              <a:spcBef>
                <a:spcPct val="20000"/>
              </a:spcBef>
              <a:spcAft>
                <a:spcPct val="0"/>
              </a:spcAft>
              <a:buFont typeface="Arial" pitchFamily="34" charset="0"/>
              <a:buChar char="•"/>
              <a:defRPr lang="en-US" kern="1200" dirty="0">
                <a:solidFill>
                  <a:srgbClr val="595959"/>
                </a:solidFill>
                <a:latin typeface="Calibri"/>
                <a:ea typeface="MS PGothic" pitchFamily="34" charset="-128"/>
                <a:cs typeface="Calibri"/>
              </a:defRPr>
            </a:lvl4pPr>
            <a:lvl5pPr marL="1136650" indent="-228600" algn="l" rtl="0" eaLnBrk="1" fontAlgn="base" hangingPunct="1">
              <a:spcBef>
                <a:spcPct val="20000"/>
              </a:spcBef>
              <a:spcAft>
                <a:spcPct val="0"/>
              </a:spcAft>
              <a:buFont typeface="Arial" pitchFamily="34" charset="0"/>
              <a:defRPr lang="en-US" kern="1200" dirty="0">
                <a:solidFill>
                  <a:srgbClr val="595959"/>
                </a:solidFill>
                <a:latin typeface="Calibri"/>
                <a:ea typeface="MS PGothic" pitchFamily="34" charset="-128"/>
                <a:cs typeface="Calibri"/>
              </a:defRPr>
            </a:lvl5pPr>
            <a:lvl6pPr marL="2228850" indent="-228600" algn="l" rtl="0" eaLnBrk="1" fontAlgn="base" hangingPunct="1">
              <a:spcBef>
                <a:spcPct val="20000"/>
              </a:spcBef>
              <a:spcAft>
                <a:spcPct val="0"/>
              </a:spcAft>
              <a:buChar char="»"/>
              <a:defRPr>
                <a:solidFill>
                  <a:schemeClr val="tx1"/>
                </a:solidFill>
                <a:latin typeface="+mn-lt"/>
                <a:ea typeface="+mn-ea"/>
              </a:defRPr>
            </a:lvl6pPr>
            <a:lvl7pPr marL="2686050" indent="-228600" algn="l" rtl="0" eaLnBrk="1" fontAlgn="base" hangingPunct="1">
              <a:spcBef>
                <a:spcPct val="20000"/>
              </a:spcBef>
              <a:spcAft>
                <a:spcPct val="0"/>
              </a:spcAft>
              <a:buChar char="»"/>
              <a:defRPr>
                <a:solidFill>
                  <a:schemeClr val="tx1"/>
                </a:solidFill>
                <a:latin typeface="+mn-lt"/>
                <a:ea typeface="+mn-ea"/>
              </a:defRPr>
            </a:lvl7pPr>
            <a:lvl8pPr marL="3143250" indent="-228600" algn="l" rtl="0" eaLnBrk="1" fontAlgn="base" hangingPunct="1">
              <a:spcBef>
                <a:spcPct val="20000"/>
              </a:spcBef>
              <a:spcAft>
                <a:spcPct val="0"/>
              </a:spcAft>
              <a:buChar char="»"/>
              <a:defRPr>
                <a:solidFill>
                  <a:schemeClr val="tx1"/>
                </a:solidFill>
                <a:latin typeface="+mn-lt"/>
                <a:ea typeface="+mn-ea"/>
              </a:defRPr>
            </a:lvl8pPr>
            <a:lvl9pPr marL="3600450" indent="-228600" algn="l" rtl="0" eaLnBrk="1" fontAlgn="base" hangingPunct="1">
              <a:spcBef>
                <a:spcPct val="20000"/>
              </a:spcBef>
              <a:spcAft>
                <a:spcPct val="0"/>
              </a:spcAft>
              <a:buChar char="»"/>
              <a:defRPr>
                <a:solidFill>
                  <a:schemeClr val="tx1"/>
                </a:solidFill>
                <a:latin typeface="+mn-lt"/>
                <a:ea typeface="+mn-ea"/>
              </a:defRPr>
            </a:lvl9pPr>
          </a:lstStyle>
          <a:p>
            <a:pPr algn="ctr" defTabSz="914400">
              <a:defRPr/>
            </a:pPr>
            <a:r>
              <a:rPr lang="en-US" b="1" i="1" dirty="0" smtClean="0">
                <a:solidFill>
                  <a:schemeClr val="bg1">
                    <a:lumMod val="75000"/>
                  </a:schemeClr>
                </a:solidFill>
              </a:rPr>
              <a:t>Chrysanthemum Mattison</a:t>
            </a:r>
            <a:r>
              <a:rPr lang="en-US" i="1" dirty="0" smtClean="0"/>
              <a:t>, Oregon State University</a:t>
            </a:r>
          </a:p>
          <a:p>
            <a:pPr algn="ctr" defTabSz="914400">
              <a:defRPr/>
            </a:pPr>
            <a:r>
              <a:rPr lang="en-US" i="1" dirty="0" smtClean="0"/>
              <a:t>Drexel Conference Presentation</a:t>
            </a:r>
          </a:p>
          <a:p>
            <a:pPr algn="ctr" defTabSz="914400">
              <a:defRPr/>
            </a:pPr>
            <a:r>
              <a:rPr lang="en-US" i="1" dirty="0" smtClean="0"/>
              <a:t>Myths &amp; Movements: Reimagining Higher Education Assessment</a:t>
            </a:r>
            <a:endParaRPr lang="en-US" i="1" dirty="0"/>
          </a:p>
        </p:txBody>
      </p:sp>
      <p:pic>
        <p:nvPicPr>
          <p:cNvPr id="9" name="Picture Placeholder 8"/>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7005638" y="2638781"/>
            <a:ext cx="1871661" cy="1351934"/>
          </a:xfrm>
        </p:spPr>
      </p:pic>
      <p:pic>
        <p:nvPicPr>
          <p:cNvPr id="11" name="Picture Placeholder 10"/>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l="8333" r="8333"/>
          <a:stretch>
            <a:fillRect/>
          </a:stretch>
        </p:blipFill>
        <p:spPr>
          <a:xfrm>
            <a:off x="4846991" y="2257692"/>
            <a:ext cx="2181225" cy="2071688"/>
          </a:xfrm>
        </p:spPr>
      </p:pic>
      <p:pic>
        <p:nvPicPr>
          <p:cNvPr id="16" name="Picture Placeholder 15"/>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6726" r="6726"/>
          <a:stretch>
            <a:fillRect/>
          </a:stretch>
        </p:blipFill>
        <p:spPr>
          <a:xfrm>
            <a:off x="2581628" y="2257692"/>
            <a:ext cx="2265363" cy="2071688"/>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6844"/>
            <a:ext cx="8229600" cy="3728156"/>
          </a:xfrm>
        </p:spPr>
        <p:txBody>
          <a:bodyPr/>
          <a:lstStyle/>
          <a:p>
            <a:pPr marL="0" indent="0" algn="ctr">
              <a:buNone/>
            </a:pPr>
            <a:endParaRPr lang="en-US" dirty="0" smtClean="0"/>
          </a:p>
          <a:p>
            <a:pPr marL="0" indent="0">
              <a:spcBef>
                <a:spcPts val="0"/>
              </a:spcBef>
              <a:buNone/>
            </a:pPr>
            <a:r>
              <a:rPr lang="en-US" sz="2800" dirty="0" smtClean="0"/>
              <a:t>how do we assess student success </a:t>
            </a:r>
            <a:br>
              <a:rPr lang="en-US" sz="2800" dirty="0" smtClean="0"/>
            </a:br>
            <a:r>
              <a:rPr lang="en-US" sz="2800" dirty="0" smtClean="0"/>
              <a:t>across the </a:t>
            </a:r>
            <a:r>
              <a:rPr lang="en-US" i="1" dirty="0" smtClean="0">
                <a:solidFill>
                  <a:schemeClr val="bg1"/>
                </a:solidFill>
                <a:latin typeface="MV Boli" panose="02000500030200090000" pitchFamily="2" charset="0"/>
                <a:cs typeface="MV Boli" panose="02000500030200090000" pitchFamily="2" charset="0"/>
              </a:rPr>
              <a:t>first year experience </a:t>
            </a:r>
            <a:r>
              <a:rPr lang="en-US" sz="2800" dirty="0" smtClean="0"/>
              <a:t>(</a:t>
            </a:r>
            <a:r>
              <a:rPr lang="en-US" sz="2800" dirty="0" err="1" smtClean="0"/>
              <a:t>fye</a:t>
            </a:r>
            <a:r>
              <a:rPr lang="en-US" sz="2800" dirty="0" smtClean="0"/>
              <a:t>)</a:t>
            </a:r>
            <a:br>
              <a:rPr lang="en-US" sz="2800" dirty="0" smtClean="0"/>
            </a:br>
            <a:r>
              <a:rPr lang="en-US" sz="2800" dirty="0" smtClean="0"/>
              <a:t>across many levels </a:t>
            </a:r>
          </a:p>
          <a:p>
            <a:pPr marL="0" indent="0">
              <a:spcBef>
                <a:spcPts val="0"/>
              </a:spcBef>
              <a:buNone/>
            </a:pPr>
            <a:r>
              <a:rPr lang="en-US" sz="2800" dirty="0" smtClean="0"/>
              <a:t>of stakeholders and interests?</a:t>
            </a:r>
            <a:endParaRPr lang="en-US" sz="2800" dirty="0"/>
          </a:p>
        </p:txBody>
      </p:sp>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9</a:t>
            </a:fld>
            <a:endParaRPr lang="en-US" altLang="en-US"/>
          </a:p>
        </p:txBody>
      </p:sp>
      <p:sp>
        <p:nvSpPr>
          <p:cNvPr id="6" name="Rectangle 5"/>
          <p:cNvSpPr/>
          <p:nvPr/>
        </p:nvSpPr>
        <p:spPr>
          <a:xfrm>
            <a:off x="457200" y="1002382"/>
            <a:ext cx="5426590" cy="1107996"/>
          </a:xfrm>
          <a:prstGeom prst="rect">
            <a:avLst/>
          </a:prstGeom>
        </p:spPr>
        <p:txBody>
          <a:bodyPr wrap="square">
            <a:spAutoFit/>
          </a:bodyPr>
          <a:lstStyle/>
          <a:p>
            <a:pPr marL="0" indent="0">
              <a:buNone/>
            </a:pPr>
            <a:r>
              <a:rPr lang="en-US" sz="3600" dirty="0" smtClean="0">
                <a:solidFill>
                  <a:schemeClr val="tx2">
                    <a:lumMod val="75000"/>
                  </a:schemeClr>
                </a:solidFill>
              </a:rPr>
              <a:t>The</a:t>
            </a:r>
            <a:r>
              <a:rPr lang="en-US" sz="3600" dirty="0" smtClean="0"/>
              <a:t>  </a:t>
            </a:r>
            <a:r>
              <a:rPr lang="en-US" sz="6600" b="1" dirty="0" smtClean="0">
                <a:solidFill>
                  <a:schemeClr val="bg1"/>
                </a:solidFill>
                <a:latin typeface="Calibri" panose="020F0502020204030204" pitchFamily="34" charset="0"/>
                <a:cs typeface="MV Boli" panose="02000500030200090000" pitchFamily="2" charset="0"/>
              </a:rPr>
              <a:t>OSU </a:t>
            </a:r>
            <a:r>
              <a:rPr lang="en-US" sz="3600" dirty="0" smtClean="0">
                <a:solidFill>
                  <a:schemeClr val="tx2">
                    <a:lumMod val="75000"/>
                  </a:schemeClr>
                </a:solidFill>
              </a:rPr>
              <a:t>Question</a:t>
            </a:r>
          </a:p>
        </p:txBody>
      </p:sp>
      <p:sp>
        <p:nvSpPr>
          <p:cNvPr id="7" name="Rectangle 6"/>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Tree>
    <p:extLst>
      <p:ext uri="{BB962C8B-B14F-4D97-AF65-F5344CB8AC3E}">
        <p14:creationId xmlns:p14="http://schemas.microsoft.com/office/powerpoint/2010/main" val="1279034650"/>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10</a:t>
            </a:fld>
            <a:endParaRPr lang="en-US" altLang="en-US"/>
          </a:p>
        </p:txBody>
      </p:sp>
      <p:sp>
        <p:nvSpPr>
          <p:cNvPr id="8" name="Title 10"/>
          <p:cNvSpPr>
            <a:spLocks noGrp="1"/>
          </p:cNvSpPr>
          <p:nvPr>
            <p:ph type="title"/>
          </p:nvPr>
        </p:nvSpPr>
        <p:spPr>
          <a:xfrm>
            <a:off x="536222" y="1449810"/>
            <a:ext cx="8246533" cy="685800"/>
          </a:xfrm>
        </p:spPr>
        <p:txBody>
          <a:bodyPr/>
          <a:lstStyle/>
          <a:p>
            <a:r>
              <a:rPr lang="en-US" altLang="en-US" i="1" dirty="0" smtClean="0">
                <a:latin typeface="Cambria" pitchFamily="18" charset="0"/>
              </a:rPr>
              <a:t>What is </a:t>
            </a:r>
            <a:r>
              <a:rPr lang="en-US" altLang="en-US" i="1" dirty="0" err="1" smtClean="0">
                <a:latin typeface="Cambria" pitchFamily="18" charset="0"/>
              </a:rPr>
              <a:t>FYE</a:t>
            </a:r>
            <a:r>
              <a:rPr lang="en-US" altLang="en-US" i="1" dirty="0">
                <a:latin typeface="Cambria" pitchFamily="18" charset="0"/>
              </a:rPr>
              <a:t> </a:t>
            </a:r>
            <a:r>
              <a:rPr lang="en-US" altLang="en-US" i="1" dirty="0" smtClean="0">
                <a:latin typeface="Cambria" pitchFamily="18" charset="0"/>
              </a:rPr>
              <a:t>at Oregon State University?</a:t>
            </a:r>
            <a:endParaRPr altLang="en-US" i="1" dirty="0">
              <a:latin typeface="Cambria" pitchFamily="18" charset="0"/>
            </a:endParaRPr>
          </a:p>
        </p:txBody>
      </p:sp>
      <p:sp>
        <p:nvSpPr>
          <p:cNvPr id="9" name="Rectangle 8"/>
          <p:cNvSpPr/>
          <p:nvPr/>
        </p:nvSpPr>
        <p:spPr>
          <a:xfrm>
            <a:off x="536222" y="2279950"/>
            <a:ext cx="8246533" cy="4185761"/>
          </a:xfrm>
          <a:prstGeom prst="rect">
            <a:avLst/>
          </a:prstGeom>
        </p:spPr>
        <p:txBody>
          <a:bodyPr wrap="square">
            <a:spAutoFit/>
          </a:bodyPr>
          <a:lstStyle/>
          <a:p>
            <a:r>
              <a:rPr lang="en-US" altLang="en-US" sz="2000" dirty="0" smtClean="0">
                <a:latin typeface="Calibri" pitchFamily="34" charset="0"/>
              </a:rPr>
              <a:t>Concentrated effort to provide support to first year students</a:t>
            </a:r>
          </a:p>
          <a:p>
            <a:pPr marL="0" indent="0">
              <a:buNone/>
            </a:pPr>
            <a:r>
              <a:rPr lang="en-US" i="1" dirty="0" smtClean="0">
                <a:solidFill>
                  <a:schemeClr val="accent1">
                    <a:lumMod val="75000"/>
                  </a:schemeClr>
                </a:solidFill>
                <a:latin typeface="MV Boli" panose="02000500030200090000" pitchFamily="2" charset="0"/>
                <a:cs typeface="MV Boli" panose="02000500030200090000" pitchFamily="2" charset="0"/>
              </a:rPr>
              <a:t>Goals: Increase and equalize retention and students success rates; provide transitional support for new students</a:t>
            </a:r>
          </a:p>
          <a:p>
            <a:endParaRPr lang="en-US" sz="2000" dirty="0" smtClean="0">
              <a:latin typeface="Calibri" pitchFamily="34" charset="0"/>
            </a:endParaRPr>
          </a:p>
          <a:p>
            <a:r>
              <a:rPr lang="en-US" sz="2000" dirty="0" smtClean="0">
                <a:latin typeface="Calibri" pitchFamily="34" charset="0"/>
              </a:rPr>
              <a:t>New and pre-existing programs and initiatives</a:t>
            </a:r>
          </a:p>
          <a:p>
            <a:pPr marL="0" indent="0">
              <a:buNone/>
            </a:pPr>
            <a:r>
              <a:rPr lang="en-US" i="1" dirty="0" smtClean="0">
                <a:solidFill>
                  <a:schemeClr val="accent1">
                    <a:lumMod val="75000"/>
                  </a:schemeClr>
                </a:solidFill>
                <a:latin typeface="MV Boli" panose="02000500030200090000" pitchFamily="2" charset="0"/>
                <a:cs typeface="MV Boli" panose="02000500030200090000" pitchFamily="2" charset="0"/>
              </a:rPr>
              <a:t>Enhanced Orientation Experience, Residential Education &amp; Live-On-Requirement, Academic Advising, First Year Orientation Course</a:t>
            </a:r>
          </a:p>
          <a:p>
            <a:endParaRPr lang="en-US" sz="2000" dirty="0" smtClean="0">
              <a:solidFill>
                <a:schemeClr val="tx2">
                  <a:lumMod val="50000"/>
                </a:schemeClr>
              </a:solidFill>
              <a:latin typeface="Calibri" pitchFamily="34" charset="0"/>
              <a:cs typeface="MV Boli" panose="02000500030200090000" pitchFamily="2" charset="0"/>
            </a:endParaRPr>
          </a:p>
          <a:p>
            <a:r>
              <a:rPr lang="en-US" sz="2000" dirty="0" smtClean="0">
                <a:solidFill>
                  <a:schemeClr val="tx2">
                    <a:lumMod val="50000"/>
                  </a:schemeClr>
                </a:solidFill>
                <a:latin typeface="Calibri" pitchFamily="34" charset="0"/>
                <a:cs typeface="MV Boli" panose="02000500030200090000" pitchFamily="2" charset="0"/>
              </a:rPr>
              <a:t>Cross campus and cross-divisional stakeholders</a:t>
            </a:r>
          </a:p>
          <a:p>
            <a:pPr marL="0" indent="0">
              <a:buNone/>
            </a:pPr>
            <a:r>
              <a:rPr lang="en-US" altLang="en-US" i="1" dirty="0" smtClean="0">
                <a:solidFill>
                  <a:schemeClr val="accent1">
                    <a:lumMod val="75000"/>
                  </a:schemeClr>
                </a:solidFill>
                <a:latin typeface="MV Boli" panose="02000500030200090000" pitchFamily="2" charset="0"/>
                <a:cs typeface="MV Boli" panose="02000500030200090000" pitchFamily="2" charset="0"/>
              </a:rPr>
              <a:t>President &amp; Provost offices, Academic Affairs and Student Affairs support offices, Coordinators, Advisors, Counselors, Faculty, Colleges and Departments, Parents, Students</a:t>
            </a:r>
            <a:endParaRPr lang="en-US" i="1" dirty="0" smtClean="0">
              <a:solidFill>
                <a:schemeClr val="accent1">
                  <a:lumMod val="75000"/>
                </a:schemeClr>
              </a:solidFill>
              <a:latin typeface="MV Boli" panose="02000500030200090000" pitchFamily="2" charset="0"/>
              <a:cs typeface="MV Boli" panose="02000500030200090000" pitchFamily="2" charset="0"/>
            </a:endParaRPr>
          </a:p>
          <a:p>
            <a:endParaRPr lang="en-US" altLang="en-US" sz="2000" dirty="0" smtClean="0">
              <a:latin typeface="Calibri" pitchFamily="34" charset="0"/>
            </a:endParaRPr>
          </a:p>
          <a:p>
            <a:endParaRPr lang="en-US" altLang="en-US" sz="2000" dirty="0" smtClean="0">
              <a:latin typeface="Calibri" pitchFamily="34" charset="0"/>
            </a:endParaRPr>
          </a:p>
        </p:txBody>
      </p:sp>
      <p:sp>
        <p:nvSpPr>
          <p:cNvPr id="13" name="Rectangle 12"/>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Tree>
    <p:extLst>
      <p:ext uri="{BB962C8B-B14F-4D97-AF65-F5344CB8AC3E}">
        <p14:creationId xmlns:p14="http://schemas.microsoft.com/office/powerpoint/2010/main" val="265093296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070599"/>
            <a:ext cx="1828800" cy="182563"/>
          </a:xfrm>
        </p:spPr>
        <p:txBody>
          <a:bodyPr/>
          <a:lstStyle/>
          <a:p>
            <a:fld id="{93BB890E-31D0-45E4-B6D1-23E4967D7F1B}" type="datetime4">
              <a:rPr lang="en-US" altLang="en-US" smtClean="0"/>
              <a:pPr/>
              <a:t>August 29, 2014</a:t>
            </a:fld>
            <a:endParaRPr lang="en-US" altLang="en-US" dirty="0"/>
          </a:p>
        </p:txBody>
      </p:sp>
      <p:sp>
        <p:nvSpPr>
          <p:cNvPr id="5" name="Slide Number Placeholder 4"/>
          <p:cNvSpPr>
            <a:spLocks noGrp="1"/>
          </p:cNvSpPr>
          <p:nvPr>
            <p:ph type="sldNum" sz="quarter" idx="11"/>
          </p:nvPr>
        </p:nvSpPr>
        <p:spPr>
          <a:xfrm>
            <a:off x="536222" y="5852931"/>
            <a:ext cx="365125" cy="182563"/>
          </a:xfrm>
        </p:spPr>
        <p:txBody>
          <a:bodyPr/>
          <a:lstStyle/>
          <a:p>
            <a:fld id="{8D0C8DA3-71D9-4CCF-9575-6B291BC848AA}" type="slidenum">
              <a:rPr lang="en-US" altLang="en-US" smtClean="0"/>
              <a:pPr/>
              <a:t>11</a:t>
            </a:fld>
            <a:endParaRPr lang="en-US" altLang="en-US" dirty="0"/>
          </a:p>
        </p:txBody>
      </p:sp>
      <p:graphicFrame>
        <p:nvGraphicFramePr>
          <p:cNvPr id="23" name="Content Placeholder 3"/>
          <p:cNvGraphicFramePr>
            <a:graphicFrameLocks noGrp="1"/>
          </p:cNvGraphicFramePr>
          <p:nvPr>
            <p:extLst>
              <p:ext uri="{D42A27DB-BD31-4B8C-83A1-F6EECF244321}">
                <p14:modId xmlns:p14="http://schemas.microsoft.com/office/powerpoint/2010/main" val="3754977352"/>
              </p:ext>
            </p:extLst>
          </p:nvPr>
        </p:nvGraphicFramePr>
        <p:xfrm>
          <a:off x="336550" y="288089"/>
          <a:ext cx="8458200" cy="3962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4" name="Oval 23"/>
          <p:cNvSpPr/>
          <p:nvPr/>
        </p:nvSpPr>
        <p:spPr>
          <a:xfrm>
            <a:off x="1718315" y="4393969"/>
            <a:ext cx="1438340" cy="127635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Understand relevant first year options, processes, requirements and expectations</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5" name="Oval 24"/>
          <p:cNvSpPr/>
          <p:nvPr/>
        </p:nvSpPr>
        <p:spPr>
          <a:xfrm>
            <a:off x="3209774" y="4387492"/>
            <a:ext cx="1426351" cy="1301877"/>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ysClr val="windowText" lastClr="000000"/>
                </a:solidFill>
                <a:effectLst/>
                <a:uLnTx/>
                <a:uFillTx/>
                <a:latin typeface="Calibri"/>
                <a:ea typeface="+mn-ea"/>
                <a:cs typeface="+mn-cs"/>
              </a:rPr>
              <a:t>Build a quality social network of staff, faculty, and peers</a:t>
            </a:r>
            <a:endParaRPr kumimoji="0" lang="en-US" sz="105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6" name="Oval 25"/>
          <p:cNvSpPr/>
          <p:nvPr/>
        </p:nvSpPr>
        <p:spPr>
          <a:xfrm>
            <a:off x="4663809" y="4393969"/>
            <a:ext cx="1385482" cy="127635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Explore personal interests and major/career pathways &amp; opportunities</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7" name="Oval 26"/>
          <p:cNvSpPr/>
          <p:nvPr/>
        </p:nvSpPr>
        <p:spPr>
          <a:xfrm>
            <a:off x="6068341" y="4400255"/>
            <a:ext cx="1385482" cy="127635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Use resources that are appropriate to their unique needs and goals</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8" name="Oval 27"/>
          <p:cNvSpPr/>
          <p:nvPr/>
        </p:nvSpPr>
        <p:spPr>
          <a:xfrm>
            <a:off x="7481005" y="4393969"/>
            <a:ext cx="1371600" cy="127635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ysClr val="windowText" lastClr="000000"/>
                </a:solidFill>
                <a:effectLst/>
                <a:uLnTx/>
                <a:uFillTx/>
                <a:latin typeface="Calibri"/>
                <a:ea typeface="+mn-ea"/>
                <a:cs typeface="+mn-cs"/>
              </a:rPr>
              <a:t>Participate in key shared campus events and traditions</a:t>
            </a:r>
            <a:endParaRPr kumimoji="0" lang="en-US" sz="105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29" name="Oval 28"/>
          <p:cNvSpPr/>
          <p:nvPr/>
        </p:nvSpPr>
        <p:spPr>
          <a:xfrm>
            <a:off x="288382" y="4393969"/>
            <a:ext cx="1385482" cy="1276350"/>
          </a:xfrm>
          <a:prstGeom prst="ellipse">
            <a:avLst/>
          </a:prstGeom>
          <a:solidFill>
            <a:srgbClr val="F79646"/>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smtClean="0">
                <a:ln>
                  <a:noFill/>
                </a:ln>
                <a:solidFill>
                  <a:sysClr val="windowText" lastClr="000000"/>
                </a:solidFill>
                <a:effectLst/>
                <a:uLnTx/>
                <a:uFillTx/>
                <a:latin typeface="Calibri"/>
                <a:ea typeface="+mn-ea"/>
                <a:cs typeface="+mn-cs"/>
              </a:rPr>
              <a:t>Make academic progress appropriate to their interests, abilities and major</a:t>
            </a:r>
            <a:endParaRPr kumimoji="0" lang="en-US" sz="1000" b="0" i="0" u="none" strike="noStrike" kern="1200" cap="none" spc="0" normalizeH="0" baseline="0" noProof="0" dirty="0">
              <a:ln>
                <a:noFill/>
              </a:ln>
              <a:solidFill>
                <a:sysClr val="windowText" lastClr="000000"/>
              </a:solidFill>
              <a:effectLst/>
              <a:uLnTx/>
              <a:uFillTx/>
              <a:latin typeface="Calibri"/>
              <a:ea typeface="+mn-ea"/>
              <a:cs typeface="+mn-cs"/>
            </a:endParaRPr>
          </a:p>
        </p:txBody>
      </p:sp>
      <p:sp>
        <p:nvSpPr>
          <p:cNvPr id="30" name="Rectangle 29"/>
          <p:cNvSpPr/>
          <p:nvPr/>
        </p:nvSpPr>
        <p:spPr>
          <a:xfrm>
            <a:off x="404486" y="2193089"/>
            <a:ext cx="8390264" cy="228600"/>
          </a:xfrm>
          <a:prstGeom prst="rect">
            <a:avLst/>
          </a:prstGeom>
          <a:solidFill>
            <a:sysClr val="window" lastClr="FFFFF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Success Indicators</a:t>
            </a:r>
          </a:p>
        </p:txBody>
      </p:sp>
      <p:sp>
        <p:nvSpPr>
          <p:cNvPr id="31" name="Right Brace 30"/>
          <p:cNvSpPr/>
          <p:nvPr/>
        </p:nvSpPr>
        <p:spPr>
          <a:xfrm rot="16200000">
            <a:off x="4432300" y="-721561"/>
            <a:ext cx="266700" cy="6553200"/>
          </a:xfrm>
          <a:prstGeom prst="rightBrace">
            <a:avLst>
              <a:gd name="adj1" fmla="val 39285"/>
              <a:gd name="adj2" fmla="val 50000"/>
            </a:avLst>
          </a:prstGeom>
          <a:noFill/>
          <a:ln w="9525" cap="flat" cmpd="sng" algn="ctr">
            <a:solidFill>
              <a:sysClr val="window" lastClr="FFFFFF">
                <a:lumMod val="8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32" name="Straight Connector 31"/>
          <p:cNvCxnSpPr/>
          <p:nvPr/>
        </p:nvCxnSpPr>
        <p:spPr>
          <a:xfrm>
            <a:off x="3498850" y="2555038"/>
            <a:ext cx="0" cy="133351"/>
          </a:xfrm>
          <a:prstGeom prst="line">
            <a:avLst/>
          </a:prstGeom>
          <a:noFill/>
          <a:ln w="9525" cap="flat" cmpd="sng" algn="ctr">
            <a:solidFill>
              <a:sysClr val="window" lastClr="FFFFFF">
                <a:lumMod val="85000"/>
              </a:sysClr>
            </a:solidFill>
            <a:prstDash val="solid"/>
          </a:ln>
          <a:effectLst/>
        </p:spPr>
      </p:cxnSp>
      <p:cxnSp>
        <p:nvCxnSpPr>
          <p:cNvPr id="33" name="Straight Connector 32"/>
          <p:cNvCxnSpPr/>
          <p:nvPr/>
        </p:nvCxnSpPr>
        <p:spPr>
          <a:xfrm>
            <a:off x="5632450" y="2555038"/>
            <a:ext cx="0" cy="133351"/>
          </a:xfrm>
          <a:prstGeom prst="line">
            <a:avLst/>
          </a:prstGeom>
          <a:noFill/>
          <a:ln w="9525" cap="flat" cmpd="sng" algn="ctr">
            <a:solidFill>
              <a:sysClr val="window" lastClr="FFFFFF">
                <a:lumMod val="85000"/>
              </a:sysClr>
            </a:solidFill>
            <a:prstDash val="solid"/>
          </a:ln>
          <a:effectLst/>
        </p:spPr>
      </p:cxnSp>
      <p:sp>
        <p:nvSpPr>
          <p:cNvPr id="34" name="Rectangle 33"/>
          <p:cNvSpPr/>
          <p:nvPr/>
        </p:nvSpPr>
        <p:spPr>
          <a:xfrm>
            <a:off x="404486" y="3793289"/>
            <a:ext cx="8390264" cy="228599"/>
          </a:xfrm>
          <a:prstGeom prst="rect">
            <a:avLst/>
          </a:prstGeom>
          <a:solidFill>
            <a:sysClr val="window" lastClr="FFFFFF"/>
          </a:solidFill>
          <a:ln w="25400" cap="flat" cmpd="sng" algn="ctr">
            <a:noFill/>
            <a:prstDash val="solid"/>
          </a:ln>
          <a:effectLst/>
        </p:spPr>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smtClean="0">
                <a:ln>
                  <a:noFill/>
                </a:ln>
                <a:solidFill>
                  <a:sysClr val="window" lastClr="FFFFFF">
                    <a:lumMod val="50000"/>
                  </a:sysClr>
                </a:solidFill>
                <a:effectLst/>
                <a:uLnTx/>
                <a:uFillTx/>
                <a:latin typeface="Calibri"/>
                <a:ea typeface="+mn-ea"/>
                <a:cs typeface="+mn-cs"/>
              </a:rPr>
              <a:t>FYE</a:t>
            </a:r>
            <a:r>
              <a:rPr kumimoji="0" lang="en-US" sz="1800" b="0" i="0" u="none" strike="noStrike" kern="1200" cap="none" spc="0" normalizeH="0" baseline="0" noProof="0" dirty="0" smtClean="0">
                <a:ln>
                  <a:noFill/>
                </a:ln>
                <a:solidFill>
                  <a:sysClr val="window" lastClr="FFFFFF">
                    <a:lumMod val="50000"/>
                  </a:sysClr>
                </a:solidFill>
                <a:effectLst/>
                <a:uLnTx/>
                <a:uFillTx/>
                <a:latin typeface="Calibri"/>
                <a:ea typeface="+mn-ea"/>
                <a:cs typeface="+mn-cs"/>
              </a:rPr>
              <a:t> Goals: First Year Students Will…</a:t>
            </a:r>
          </a:p>
        </p:txBody>
      </p:sp>
      <p:sp>
        <p:nvSpPr>
          <p:cNvPr id="35" name="Right Brace 34"/>
          <p:cNvSpPr/>
          <p:nvPr/>
        </p:nvSpPr>
        <p:spPr>
          <a:xfrm rot="16200000">
            <a:off x="4429263" y="573750"/>
            <a:ext cx="365603" cy="7261880"/>
          </a:xfrm>
          <a:prstGeom prst="rightBrace">
            <a:avLst>
              <a:gd name="adj1" fmla="val 39285"/>
              <a:gd name="adj2" fmla="val 50000"/>
            </a:avLst>
          </a:prstGeom>
          <a:noFill/>
          <a:ln w="9525" cap="flat" cmpd="sng" algn="ctr">
            <a:solidFill>
              <a:sysClr val="window" lastClr="FFFFFF">
                <a:lumMod val="85000"/>
              </a:sysClr>
            </a:solidFill>
            <a:prstDash val="solid"/>
          </a:ln>
          <a:effectLst/>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ysClr val="windowText" lastClr="000000"/>
              </a:solidFill>
              <a:effectLst/>
              <a:uLnTx/>
              <a:uFillTx/>
              <a:latin typeface="Calibri"/>
              <a:ea typeface="+mn-ea"/>
              <a:cs typeface="+mn-cs"/>
            </a:endParaRPr>
          </a:p>
        </p:txBody>
      </p:sp>
      <p:cxnSp>
        <p:nvCxnSpPr>
          <p:cNvPr id="36" name="Straight Connector 35"/>
          <p:cNvCxnSpPr>
            <a:endCxn id="24" idx="0"/>
          </p:cNvCxnSpPr>
          <p:nvPr/>
        </p:nvCxnSpPr>
        <p:spPr>
          <a:xfrm>
            <a:off x="2437485" y="4204690"/>
            <a:ext cx="0" cy="189279"/>
          </a:xfrm>
          <a:prstGeom prst="line">
            <a:avLst/>
          </a:prstGeom>
          <a:noFill/>
          <a:ln w="9525" cap="flat" cmpd="sng" algn="ctr">
            <a:solidFill>
              <a:sysClr val="window" lastClr="FFFFFF">
                <a:lumMod val="85000"/>
              </a:sysClr>
            </a:solidFill>
            <a:prstDash val="solid"/>
          </a:ln>
          <a:effectLst/>
        </p:spPr>
      </p:cxnSp>
      <p:cxnSp>
        <p:nvCxnSpPr>
          <p:cNvPr id="37" name="Straight Connector 36"/>
          <p:cNvCxnSpPr/>
          <p:nvPr/>
        </p:nvCxnSpPr>
        <p:spPr>
          <a:xfrm>
            <a:off x="3927679" y="4198213"/>
            <a:ext cx="0" cy="189279"/>
          </a:xfrm>
          <a:prstGeom prst="line">
            <a:avLst/>
          </a:prstGeom>
          <a:noFill/>
          <a:ln w="9525" cap="flat" cmpd="sng" algn="ctr">
            <a:solidFill>
              <a:sysClr val="window" lastClr="FFFFFF">
                <a:lumMod val="85000"/>
              </a:sysClr>
            </a:solidFill>
            <a:prstDash val="solid"/>
          </a:ln>
          <a:effectLst/>
        </p:spPr>
      </p:cxnSp>
      <p:cxnSp>
        <p:nvCxnSpPr>
          <p:cNvPr id="38" name="Straight Connector 37"/>
          <p:cNvCxnSpPr/>
          <p:nvPr/>
        </p:nvCxnSpPr>
        <p:spPr>
          <a:xfrm>
            <a:off x="5380330" y="4198213"/>
            <a:ext cx="0" cy="189279"/>
          </a:xfrm>
          <a:prstGeom prst="line">
            <a:avLst/>
          </a:prstGeom>
          <a:noFill/>
          <a:ln w="9525" cap="flat" cmpd="sng" algn="ctr">
            <a:solidFill>
              <a:sysClr val="window" lastClr="FFFFFF">
                <a:lumMod val="85000"/>
              </a:sysClr>
            </a:solidFill>
            <a:prstDash val="solid"/>
          </a:ln>
          <a:effectLst/>
        </p:spPr>
      </p:cxnSp>
      <p:cxnSp>
        <p:nvCxnSpPr>
          <p:cNvPr id="39" name="Straight Connector 38"/>
          <p:cNvCxnSpPr/>
          <p:nvPr/>
        </p:nvCxnSpPr>
        <p:spPr>
          <a:xfrm>
            <a:off x="6761082" y="4210976"/>
            <a:ext cx="0" cy="189279"/>
          </a:xfrm>
          <a:prstGeom prst="line">
            <a:avLst/>
          </a:prstGeom>
          <a:noFill/>
          <a:ln w="9525" cap="flat" cmpd="sng" algn="ctr">
            <a:solidFill>
              <a:sysClr val="window" lastClr="FFFFFF">
                <a:lumMod val="85000"/>
              </a:sysClr>
            </a:solidFill>
            <a:prstDash val="solid"/>
          </a:ln>
          <a:effectLst/>
        </p:spPr>
      </p:cxnSp>
      <p:sp>
        <p:nvSpPr>
          <p:cNvPr id="40" name="Rectangle 39"/>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
        <p:nvSpPr>
          <p:cNvPr id="41" name="Title 40"/>
          <p:cNvSpPr>
            <a:spLocks noGrp="1"/>
          </p:cNvSpPr>
          <p:nvPr>
            <p:ph type="title"/>
          </p:nvPr>
        </p:nvSpPr>
        <p:spPr/>
        <p:txBody>
          <a:bodyPr/>
          <a:lstStyle/>
          <a:p>
            <a:endParaRPr lang="en-US" dirty="0"/>
          </a:p>
        </p:txBody>
      </p:sp>
    </p:spTree>
    <p:extLst>
      <p:ext uri="{BB962C8B-B14F-4D97-AF65-F5344CB8AC3E}">
        <p14:creationId xmlns:p14="http://schemas.microsoft.com/office/powerpoint/2010/main" val="139006869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340442"/>
            <a:ext cx="4114800" cy="4270248"/>
          </a:xfrm>
        </p:spPr>
      </p:pic>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12</a:t>
            </a:fld>
            <a:endParaRPr lang="en-US" altLang="en-US"/>
          </a:p>
        </p:txBody>
      </p:sp>
      <p:pic>
        <p:nvPicPr>
          <p:cNvPr id="7"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4572000" y="1351731"/>
            <a:ext cx="4114800" cy="4270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Tree>
    <p:extLst>
      <p:ext uri="{BB962C8B-B14F-4D97-AF65-F5344CB8AC3E}">
        <p14:creationId xmlns:p14="http://schemas.microsoft.com/office/powerpoint/2010/main" val="38125264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13</a:t>
            </a:fld>
            <a:endParaRPr lang="en-US" altLang="en-US"/>
          </a:p>
        </p:txBody>
      </p:sp>
      <p:pic>
        <p:nvPicPr>
          <p:cNvPr id="8" name="Content Placeholder 7"/>
          <p:cNvPicPr>
            <a:picLocks noGrp="1" noChangeAspect="1"/>
          </p:cNvPicPr>
          <p:nvPr>
            <p:ph idx="1"/>
          </p:nvPr>
        </p:nvPicPr>
        <p:blipFill rotWithShape="1">
          <a:blip r:embed="rId2">
            <a:extLst>
              <a:ext uri="{28A0092B-C50C-407E-A947-70E740481C1C}">
                <a14:useLocalDpi xmlns:a14="http://schemas.microsoft.com/office/drawing/2010/main" val="0"/>
              </a:ext>
            </a:extLst>
          </a:blip>
          <a:srcRect l="25822"/>
          <a:stretch/>
        </p:blipFill>
        <p:spPr>
          <a:xfrm>
            <a:off x="1930400" y="1346200"/>
            <a:ext cx="4902975" cy="4441760"/>
          </a:xfrm>
        </p:spPr>
      </p:pic>
      <p:sp>
        <p:nvSpPr>
          <p:cNvPr id="9" name="Rectangle 8"/>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Tree>
    <p:extLst>
      <p:ext uri="{BB962C8B-B14F-4D97-AF65-F5344CB8AC3E}">
        <p14:creationId xmlns:p14="http://schemas.microsoft.com/office/powerpoint/2010/main" val="206349049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14</a:t>
            </a:fld>
            <a:endParaRPr lang="en-US" altLang="en-US"/>
          </a:p>
        </p:txBody>
      </p:sp>
      <p:pic>
        <p:nvPicPr>
          <p:cNvPr id="6"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t="1968" b="3251"/>
          <a:stretch/>
        </p:blipFill>
        <p:spPr>
          <a:xfrm>
            <a:off x="2316801" y="1143000"/>
            <a:ext cx="4510397" cy="4343400"/>
          </a:xfrm>
        </p:spPr>
      </p:pic>
      <p:sp>
        <p:nvSpPr>
          <p:cNvPr id="7" name="Rectangle 6"/>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Tree>
    <p:extLst>
      <p:ext uri="{BB962C8B-B14F-4D97-AF65-F5344CB8AC3E}">
        <p14:creationId xmlns:p14="http://schemas.microsoft.com/office/powerpoint/2010/main" val="375661148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
          <p:cNvSpPr>
            <a:spLocks noGrp="1"/>
          </p:cNvSpPr>
          <p:nvPr>
            <p:ph type="title"/>
          </p:nvPr>
        </p:nvSpPr>
        <p:spPr>
          <a:xfrm>
            <a:off x="598311" y="1670755"/>
            <a:ext cx="8173156" cy="3996267"/>
          </a:xfrm>
        </p:spPr>
        <p:txBody>
          <a:bodyPr/>
          <a:lstStyle/>
          <a:p>
            <a:r>
              <a:rPr lang="en-US" altLang="en-US" b="0" dirty="0" smtClean="0">
                <a:latin typeface="Calibri" panose="020F0502020204030204" pitchFamily="34" charset="0"/>
              </a:rPr>
              <a:t>What do we have?</a:t>
            </a:r>
            <a:r>
              <a:rPr lang="en-US" altLang="en-US" i="1" dirty="0" smtClean="0">
                <a:latin typeface="Cambria" pitchFamily="18" charset="0"/>
              </a:rPr>
              <a:t/>
            </a:r>
            <a:br>
              <a:rPr lang="en-US" altLang="en-US" i="1" dirty="0" smtClean="0">
                <a:latin typeface="Cambria" pitchFamily="18" charset="0"/>
              </a:rPr>
            </a:b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Banner &amp; Data Warehouse, some student usage data, faculty and staff expertise, existing national survey data (</a:t>
            </a:r>
            <a:r>
              <a:rPr lang="en-US" altLang="en-US" sz="1800" b="0" i="1" dirty="0" err="1" smtClean="0">
                <a:solidFill>
                  <a:schemeClr val="accent1">
                    <a:lumMod val="75000"/>
                  </a:schemeClr>
                </a:solidFill>
                <a:latin typeface="MV Boli" panose="02000500030200090000" pitchFamily="2" charset="0"/>
                <a:cs typeface="MV Boli" panose="02000500030200090000" pitchFamily="2" charset="0"/>
              </a:rPr>
              <a:t>NSSE</a:t>
            </a: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 </a:t>
            </a:r>
            <a:r>
              <a:rPr lang="en-US" altLang="en-US" sz="1800" b="0" i="1" dirty="0" err="1" smtClean="0">
                <a:solidFill>
                  <a:schemeClr val="accent1">
                    <a:lumMod val="75000"/>
                  </a:schemeClr>
                </a:solidFill>
                <a:latin typeface="MV Boli" panose="02000500030200090000" pitchFamily="2" charset="0"/>
                <a:cs typeface="MV Boli" panose="02000500030200090000" pitchFamily="2" charset="0"/>
              </a:rPr>
              <a:t>CIRP</a:t>
            </a: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 </a:t>
            </a:r>
            <a:r>
              <a:rPr lang="en-US" altLang="en-US" sz="1800" b="0" i="1" dirty="0" err="1" smtClean="0">
                <a:solidFill>
                  <a:schemeClr val="accent1">
                    <a:lumMod val="75000"/>
                  </a:schemeClr>
                </a:solidFill>
                <a:latin typeface="MV Boli" panose="02000500030200090000" pitchFamily="2" charset="0"/>
                <a:cs typeface="MV Boli" panose="02000500030200090000" pitchFamily="2" charset="0"/>
              </a:rPr>
              <a:t>ECAR</a:t>
            </a: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 </a:t>
            </a:r>
            <a:r>
              <a:rPr lang="en-US" altLang="en-US" sz="1800" b="0" i="1" dirty="0" err="1" smtClean="0">
                <a:solidFill>
                  <a:schemeClr val="accent1">
                    <a:lumMod val="75000"/>
                  </a:schemeClr>
                </a:solidFill>
                <a:latin typeface="MV Boli" panose="02000500030200090000" pitchFamily="2" charset="0"/>
                <a:cs typeface="MV Boli" panose="02000500030200090000" pitchFamily="2" charset="0"/>
              </a:rPr>
              <a:t>EBI</a:t>
            </a: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 PSU Advising)</a:t>
            </a:r>
            <a:r>
              <a:rPr lang="en-US" altLang="en-US" i="1" dirty="0" smtClean="0">
                <a:latin typeface="Cambria" pitchFamily="18" charset="0"/>
              </a:rPr>
              <a:t/>
            </a:r>
            <a:br>
              <a:rPr lang="en-US" altLang="en-US" i="1" dirty="0" smtClean="0">
                <a:latin typeface="Cambria" pitchFamily="18" charset="0"/>
              </a:rPr>
            </a:br>
            <a:r>
              <a:rPr lang="en-US" altLang="en-US" b="0" dirty="0" smtClean="0">
                <a:latin typeface="Calibri" panose="020F0502020204030204" pitchFamily="34" charset="0"/>
              </a:rPr>
              <a:t>What do we need?</a:t>
            </a:r>
            <a:r>
              <a:rPr lang="en-US" altLang="en-US" i="1" dirty="0" smtClean="0">
                <a:latin typeface="Cambria" pitchFamily="18" charset="0"/>
              </a:rPr>
              <a:t/>
            </a:r>
            <a:br>
              <a:rPr lang="en-US" altLang="en-US" i="1" dirty="0" smtClean="0">
                <a:latin typeface="Cambria" pitchFamily="18" charset="0"/>
              </a:rPr>
            </a:b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More Student Usage Data, more demographic information, a SIS to link everything together, analytics, direct student feedback </a:t>
            </a:r>
            <a:r>
              <a:rPr lang="en-US" altLang="en-US" sz="2000" i="1" dirty="0" smtClean="0">
                <a:latin typeface="MV Boli" panose="02000500030200090000" pitchFamily="2" charset="0"/>
                <a:cs typeface="MV Boli" panose="02000500030200090000" pitchFamily="2" charset="0"/>
              </a:rPr>
              <a:t/>
            </a:r>
            <a:br>
              <a:rPr lang="en-US" altLang="en-US" sz="2000" i="1" dirty="0" smtClean="0">
                <a:latin typeface="MV Boli" panose="02000500030200090000" pitchFamily="2" charset="0"/>
                <a:cs typeface="MV Boli" panose="02000500030200090000" pitchFamily="2" charset="0"/>
              </a:rPr>
            </a:br>
            <a:r>
              <a:rPr lang="en-US" altLang="en-US" b="0" dirty="0" smtClean="0">
                <a:latin typeface="Calibri" panose="020F0502020204030204" pitchFamily="34" charset="0"/>
              </a:rPr>
              <a:t>How can </a:t>
            </a:r>
            <a:r>
              <a:rPr lang="en-US" altLang="en-US" b="0" dirty="0">
                <a:latin typeface="Calibri" panose="020F0502020204030204" pitchFamily="34" charset="0"/>
              </a:rPr>
              <a:t>we make things simple and clear?  </a:t>
            </a:r>
            <a:r>
              <a:rPr lang="en-US" altLang="en-US" sz="2000" i="1" dirty="0">
                <a:latin typeface="Cambria" pitchFamily="18" charset="0"/>
              </a:rPr>
              <a:t/>
            </a:r>
            <a:br>
              <a:rPr lang="en-US" altLang="en-US" sz="2000" i="1" dirty="0">
                <a:latin typeface="Cambria" pitchFamily="18" charset="0"/>
              </a:rPr>
            </a:br>
            <a:r>
              <a:rPr lang="en-US" altLang="en-US" sz="1800" b="0" i="1" dirty="0" smtClean="0">
                <a:solidFill>
                  <a:srgbClr val="C6C0B7">
                    <a:lumMod val="75000"/>
                  </a:srgbClr>
                </a:solidFill>
                <a:latin typeface="MV Boli" panose="02000500030200090000" pitchFamily="2" charset="0"/>
                <a:cs typeface="MV Boli" panose="02000500030200090000" pitchFamily="2" charset="0"/>
              </a:rPr>
              <a:t>Identify meaningful ways of grouping and categorizing students. </a:t>
            </a:r>
            <a:r>
              <a:rPr lang="en-US" altLang="en-US" sz="2000" i="1" dirty="0" smtClean="0">
                <a:latin typeface="MV Boli" panose="02000500030200090000" pitchFamily="2" charset="0"/>
                <a:cs typeface="MV Boli" panose="02000500030200090000" pitchFamily="2" charset="0"/>
              </a:rPr>
              <a:t/>
            </a:r>
            <a:br>
              <a:rPr lang="en-US" altLang="en-US" sz="2000" i="1" dirty="0" smtClean="0">
                <a:latin typeface="MV Boli" panose="02000500030200090000" pitchFamily="2" charset="0"/>
                <a:cs typeface="MV Boli" panose="02000500030200090000" pitchFamily="2" charset="0"/>
              </a:rPr>
            </a:br>
            <a:r>
              <a:rPr lang="en-US" altLang="en-US" b="0" dirty="0" smtClean="0">
                <a:latin typeface="Calibri" panose="020F0502020204030204" pitchFamily="34" charset="0"/>
              </a:rPr>
              <a:t>Who can help?  </a:t>
            </a:r>
            <a:r>
              <a:rPr lang="en-US" altLang="en-US" i="1" dirty="0">
                <a:latin typeface="Cambria" pitchFamily="18" charset="0"/>
              </a:rPr>
              <a:t/>
            </a:r>
            <a:br>
              <a:rPr lang="en-US" altLang="en-US" i="1" dirty="0">
                <a:latin typeface="Cambria" pitchFamily="18" charset="0"/>
              </a:rPr>
            </a:br>
            <a:r>
              <a:rPr lang="en-US" altLang="en-US" sz="1800" b="0" i="1" dirty="0" smtClean="0">
                <a:solidFill>
                  <a:schemeClr val="accent1">
                    <a:lumMod val="75000"/>
                  </a:schemeClr>
                </a:solidFill>
                <a:latin typeface="MV Boli" panose="02000500030200090000" pitchFamily="2" charset="0"/>
                <a:cs typeface="MV Boli" panose="02000500030200090000" pitchFamily="2" charset="0"/>
              </a:rPr>
              <a:t>Advisors, faculty, Institutional Research, Admissions, Student Affairs Assessment Council, Graduate Students, Registrar’s </a:t>
            </a:r>
            <a:br>
              <a:rPr lang="en-US" altLang="en-US" sz="1800" b="0" i="1" dirty="0" smtClean="0">
                <a:solidFill>
                  <a:schemeClr val="accent1">
                    <a:lumMod val="75000"/>
                  </a:schemeClr>
                </a:solidFill>
                <a:latin typeface="MV Boli" panose="02000500030200090000" pitchFamily="2" charset="0"/>
                <a:cs typeface="MV Boli" panose="02000500030200090000" pitchFamily="2" charset="0"/>
              </a:rPr>
            </a:br>
            <a:endParaRPr altLang="en-US" sz="1800" b="0" i="1" dirty="0">
              <a:solidFill>
                <a:schemeClr val="accent1">
                  <a:lumMod val="75000"/>
                </a:schemeClr>
              </a:solidFill>
              <a:latin typeface="MV Boli" panose="02000500030200090000" pitchFamily="2" charset="0"/>
              <a:cs typeface="MV Boli" panose="02000500030200090000" pitchFamily="2" charset="0"/>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15</a:t>
            </a:fld>
            <a:endParaRPr lang="en-US" altLang="en-US">
              <a:solidFill>
                <a:srgbClr val="717171"/>
              </a:solidFill>
              <a:latin typeface="Calibri" pitchFamily="34" charset="0"/>
            </a:endParaRPr>
          </a:p>
        </p:txBody>
      </p:sp>
      <p:sp>
        <p:nvSpPr>
          <p:cNvPr id="10" name="Rectangle 9"/>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
        <p:nvSpPr>
          <p:cNvPr id="4" name="Rectangle 3"/>
          <p:cNvSpPr/>
          <p:nvPr/>
        </p:nvSpPr>
        <p:spPr>
          <a:xfrm>
            <a:off x="598311" y="1097973"/>
            <a:ext cx="5615112" cy="461665"/>
          </a:xfrm>
          <a:prstGeom prst="rect">
            <a:avLst/>
          </a:prstGeom>
        </p:spPr>
        <p:txBody>
          <a:bodyPr wrap="square">
            <a:spAutoFit/>
          </a:bodyPr>
          <a:lstStyle/>
          <a:p>
            <a:r>
              <a:rPr lang="en-US" altLang="en-US" sz="2400" b="1" dirty="0" smtClean="0">
                <a:solidFill>
                  <a:schemeClr val="bg1">
                    <a:lumMod val="75000"/>
                  </a:schemeClr>
                </a:solidFill>
                <a:latin typeface="Calibri" panose="020F0502020204030204" pitchFamily="34" charset="0"/>
              </a:rPr>
              <a:t>Where we are…</a:t>
            </a:r>
            <a:endParaRPr lang="en-US" sz="2400" b="1" dirty="0">
              <a:solidFill>
                <a:schemeClr val="bg1">
                  <a:lumMod val="75000"/>
                </a:schemeClr>
              </a:solidFill>
              <a:latin typeface="Calibri" panose="020F0502020204030204" pitchFamily="34" charset="0"/>
            </a:endParaRPr>
          </a:p>
        </p:txBody>
      </p:sp>
    </p:spTree>
    <p:extLst>
      <p:ext uri="{BB962C8B-B14F-4D97-AF65-F5344CB8AC3E}">
        <p14:creationId xmlns:p14="http://schemas.microsoft.com/office/powerpoint/2010/main" val="33744608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ounded Rectangle 35"/>
          <p:cNvSpPr/>
          <p:nvPr/>
        </p:nvSpPr>
        <p:spPr bwMode="auto">
          <a:xfrm>
            <a:off x="461088" y="4626483"/>
            <a:ext cx="8240884" cy="1120422"/>
          </a:xfrm>
          <a:prstGeom prst="roundRect">
            <a:avLst/>
          </a:prstGeom>
          <a:solidFill>
            <a:schemeClr val="accent1">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lumMod val="75000"/>
                </a:schemeClr>
              </a:solidFill>
              <a:effectLst/>
              <a:latin typeface="Arial" charset="0"/>
              <a:ea typeface="ＭＳ Ｐゴシック" pitchFamily="-96" charset="-128"/>
            </a:endParaRPr>
          </a:p>
        </p:txBody>
      </p:sp>
      <p:sp>
        <p:nvSpPr>
          <p:cNvPr id="34" name="Rounded Rectangle 33"/>
          <p:cNvSpPr/>
          <p:nvPr/>
        </p:nvSpPr>
        <p:spPr bwMode="auto">
          <a:xfrm>
            <a:off x="461088" y="2481594"/>
            <a:ext cx="8240884" cy="2144889"/>
          </a:xfrm>
          <a:prstGeom prst="roundRect">
            <a:avLst/>
          </a:prstGeom>
          <a:solidFill>
            <a:schemeClr val="accent1">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lumMod val="75000"/>
                </a:schemeClr>
              </a:solidFill>
              <a:effectLst/>
              <a:latin typeface="Arial" charset="0"/>
              <a:ea typeface="ＭＳ Ｐゴシック" pitchFamily="-96" charset="-128"/>
            </a:endParaRPr>
          </a:p>
        </p:txBody>
      </p:sp>
      <p:sp>
        <p:nvSpPr>
          <p:cNvPr id="7" name="Rounded Rectangle 6"/>
          <p:cNvSpPr/>
          <p:nvPr/>
        </p:nvSpPr>
        <p:spPr bwMode="auto">
          <a:xfrm>
            <a:off x="461088" y="1361173"/>
            <a:ext cx="8240884" cy="1120422"/>
          </a:xfrm>
          <a:prstGeom prst="roundRect">
            <a:avLst/>
          </a:prstGeom>
          <a:solidFill>
            <a:schemeClr val="accent1">
              <a:lumMod val="40000"/>
              <a:lumOff val="60000"/>
            </a:schemeClr>
          </a:solidFill>
          <a:ln w="952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lumMod val="75000"/>
                </a:schemeClr>
              </a:solidFill>
              <a:effectLst/>
              <a:latin typeface="Arial" charset="0"/>
              <a:ea typeface="ＭＳ Ｐゴシック" pitchFamily="-96" charset="-128"/>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16</a:t>
            </a:fld>
            <a:endParaRPr lang="en-US" altLang="en-US">
              <a:solidFill>
                <a:srgbClr val="717171"/>
              </a:solidFill>
              <a:latin typeface="Calibri" pitchFamily="34" charset="0"/>
            </a:endParaRPr>
          </a:p>
        </p:txBody>
      </p:sp>
      <p:sp>
        <p:nvSpPr>
          <p:cNvPr id="10" name="Rectangle 9"/>
          <p:cNvSpPr/>
          <p:nvPr/>
        </p:nvSpPr>
        <p:spPr>
          <a:xfrm>
            <a:off x="256096" y="239974"/>
            <a:ext cx="1732077"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APPLICATION</a:t>
            </a:r>
          </a:p>
        </p:txBody>
      </p:sp>
      <p:sp>
        <p:nvSpPr>
          <p:cNvPr id="4" name="Rectangle 3"/>
          <p:cNvSpPr/>
          <p:nvPr/>
        </p:nvSpPr>
        <p:spPr>
          <a:xfrm>
            <a:off x="461088" y="899508"/>
            <a:ext cx="5615112" cy="461665"/>
          </a:xfrm>
          <a:prstGeom prst="rect">
            <a:avLst/>
          </a:prstGeom>
          <a:ln>
            <a:noFill/>
          </a:ln>
        </p:spPr>
        <p:txBody>
          <a:bodyPr wrap="square">
            <a:spAutoFit/>
          </a:bodyPr>
          <a:lstStyle/>
          <a:p>
            <a:r>
              <a:rPr lang="en-US" sz="2400" b="1" dirty="0" smtClean="0">
                <a:solidFill>
                  <a:schemeClr val="bg1">
                    <a:lumMod val="75000"/>
                  </a:schemeClr>
                </a:solidFill>
                <a:latin typeface="Calibri" panose="020F0502020204030204" pitchFamily="34" charset="0"/>
              </a:rPr>
              <a:t>Our Approach</a:t>
            </a:r>
            <a:endParaRPr lang="en-US" sz="2400" b="1" dirty="0">
              <a:solidFill>
                <a:schemeClr val="bg1">
                  <a:lumMod val="75000"/>
                </a:schemeClr>
              </a:solidFill>
              <a:latin typeface="Calibri" panose="020F0502020204030204" pitchFamily="34" charset="0"/>
            </a:endParaRPr>
          </a:p>
        </p:txBody>
      </p:sp>
      <p:sp>
        <p:nvSpPr>
          <p:cNvPr id="3" name="Rectangle 2"/>
          <p:cNvSpPr/>
          <p:nvPr/>
        </p:nvSpPr>
        <p:spPr bwMode="auto">
          <a:xfrm>
            <a:off x="630413" y="1476877"/>
            <a:ext cx="2698045" cy="90311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u="none" strike="noStrike" cap="none" normalizeH="0" baseline="0" dirty="0" smtClean="0">
                <a:ln>
                  <a:noFill/>
                </a:ln>
                <a:solidFill>
                  <a:schemeClr val="bg1">
                    <a:lumMod val="75000"/>
                  </a:schemeClr>
                </a:solidFill>
                <a:effectLst/>
                <a:latin typeface="Calibri" panose="020F0502020204030204" pitchFamily="34" charset="0"/>
                <a:ea typeface="ＭＳ Ｐゴシック" pitchFamily="-96" charset="-128"/>
              </a:rPr>
              <a:t>Part I:</a:t>
            </a:r>
            <a:r>
              <a:rPr kumimoji="0" lang="en-US" sz="2000" b="1" u="none" strike="noStrike" cap="none" normalizeH="0" dirty="0" smtClean="0">
                <a:ln>
                  <a:noFill/>
                </a:ln>
                <a:solidFill>
                  <a:schemeClr val="bg1">
                    <a:lumMod val="75000"/>
                  </a:schemeClr>
                </a:solidFill>
                <a:effectLst/>
                <a:latin typeface="Calibri" panose="020F0502020204030204" pitchFamily="34" charset="0"/>
                <a:ea typeface="ＭＳ Ｐゴシック" pitchFamily="-96" charset="-128"/>
              </a:rPr>
              <a:t> </a:t>
            </a:r>
            <a:r>
              <a:rPr kumimoji="0" lang="en-US" b="0" i="0" u="none" strike="noStrike" cap="none" normalizeH="0" dirty="0" smtClean="0">
                <a:ln>
                  <a:noFill/>
                </a:ln>
                <a:solidFill>
                  <a:schemeClr val="tx1">
                    <a:lumMod val="75000"/>
                  </a:schemeClr>
                </a:solidFill>
                <a:effectLst/>
                <a:latin typeface="Calibri" panose="020F0502020204030204" pitchFamily="34" charset="0"/>
                <a:ea typeface="ＭＳ Ｐゴシック" pitchFamily="-96" charset="-128"/>
              </a:rPr>
              <a:t>General First Year Student Demographics, Metrics, and Trends</a:t>
            </a:r>
            <a:endParaRPr kumimoji="0" lang="en-US" b="0" i="0" u="none" strike="noStrike" cap="none" normalizeH="0" baseline="0" dirty="0" smtClean="0">
              <a:ln>
                <a:noFill/>
              </a:ln>
              <a:solidFill>
                <a:schemeClr val="tx1">
                  <a:lumMod val="75000"/>
                </a:schemeClr>
              </a:solidFill>
              <a:effectLst/>
              <a:latin typeface="Calibri" panose="020F0502020204030204" pitchFamily="34" charset="0"/>
              <a:ea typeface="ＭＳ Ｐゴシック" pitchFamily="-96" charset="-128"/>
            </a:endParaRPr>
          </a:p>
        </p:txBody>
      </p:sp>
      <p:sp>
        <p:nvSpPr>
          <p:cNvPr id="9" name="Rectangle 8"/>
          <p:cNvSpPr/>
          <p:nvPr/>
        </p:nvSpPr>
        <p:spPr bwMode="auto">
          <a:xfrm>
            <a:off x="630413" y="2571898"/>
            <a:ext cx="2698045" cy="903112"/>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75000"/>
                  </a:schemeClr>
                </a:solidFill>
                <a:effectLst/>
                <a:latin typeface="Calibri" panose="020F0502020204030204" pitchFamily="34" charset="0"/>
                <a:ea typeface="ＭＳ Ｐゴシック" pitchFamily="-96" charset="-128"/>
              </a:rPr>
              <a:t>Part II:</a:t>
            </a:r>
            <a:r>
              <a:rPr kumimoji="0" lang="en-US" sz="2000" b="1" i="0" u="none" strike="noStrike" cap="none" normalizeH="0" dirty="0" smtClean="0">
                <a:ln>
                  <a:noFill/>
                </a:ln>
                <a:solidFill>
                  <a:schemeClr val="bg1">
                    <a:lumMod val="75000"/>
                  </a:schemeClr>
                </a:solidFill>
                <a:effectLst/>
                <a:latin typeface="Calibri" panose="020F0502020204030204" pitchFamily="34" charset="0"/>
                <a:ea typeface="ＭＳ Ｐゴシック" pitchFamily="-96" charset="-128"/>
              </a:rPr>
              <a:t> </a:t>
            </a:r>
            <a:r>
              <a:rPr kumimoji="0" lang="en-US" b="0" i="0" u="none" strike="noStrike" cap="none" normalizeH="0" dirty="0" err="1" smtClean="0">
                <a:ln>
                  <a:noFill/>
                </a:ln>
                <a:solidFill>
                  <a:schemeClr val="tx1">
                    <a:lumMod val="75000"/>
                  </a:schemeClr>
                </a:solidFill>
                <a:effectLst/>
                <a:latin typeface="Calibri" panose="020F0502020204030204" pitchFamily="34" charset="0"/>
                <a:ea typeface="ＭＳ Ｐゴシック" pitchFamily="-96" charset="-128"/>
              </a:rPr>
              <a:t>FYE</a:t>
            </a:r>
            <a:r>
              <a:rPr kumimoji="0" lang="en-US" b="0" i="0" u="none" strike="noStrike" cap="none" normalizeH="0" dirty="0" smtClean="0">
                <a:ln>
                  <a:noFill/>
                </a:ln>
                <a:solidFill>
                  <a:schemeClr val="tx1">
                    <a:lumMod val="75000"/>
                  </a:schemeClr>
                </a:solidFill>
                <a:effectLst/>
                <a:latin typeface="Calibri" panose="020F0502020204030204" pitchFamily="34" charset="0"/>
                <a:ea typeface="ＭＳ Ｐゴシック" pitchFamily="-96" charset="-128"/>
              </a:rPr>
              <a:t> Signature Initiatives Student Success Measures</a:t>
            </a:r>
            <a:endParaRPr kumimoji="0" lang="en-US" b="0" i="0" u="none" strike="noStrike" cap="none" normalizeH="0" baseline="0" dirty="0" smtClean="0">
              <a:ln>
                <a:noFill/>
              </a:ln>
              <a:solidFill>
                <a:schemeClr val="tx1">
                  <a:lumMod val="75000"/>
                </a:schemeClr>
              </a:solidFill>
              <a:effectLst/>
              <a:latin typeface="Calibri" panose="020F0502020204030204" pitchFamily="34" charset="0"/>
              <a:ea typeface="ＭＳ Ｐゴシック" pitchFamily="-96" charset="-128"/>
            </a:endParaRPr>
          </a:p>
        </p:txBody>
      </p:sp>
      <p:sp>
        <p:nvSpPr>
          <p:cNvPr id="11" name="Rectangle 10"/>
          <p:cNvSpPr/>
          <p:nvPr/>
        </p:nvSpPr>
        <p:spPr bwMode="auto">
          <a:xfrm>
            <a:off x="630413" y="3644341"/>
            <a:ext cx="2698045" cy="891823"/>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75000"/>
                  </a:schemeClr>
                </a:solidFill>
                <a:effectLst/>
                <a:latin typeface="Calibri" panose="020F0502020204030204" pitchFamily="34" charset="0"/>
                <a:ea typeface="ＭＳ Ｐゴシック" pitchFamily="-96" charset="-128"/>
              </a:rPr>
              <a:t>Part III:</a:t>
            </a:r>
            <a:r>
              <a:rPr kumimoji="0" lang="en-US" sz="2000" b="1" i="0" u="none" strike="noStrike" cap="none" normalizeH="0" dirty="0" smtClean="0">
                <a:ln>
                  <a:noFill/>
                </a:ln>
                <a:solidFill>
                  <a:schemeClr val="bg1">
                    <a:lumMod val="75000"/>
                  </a:schemeClr>
                </a:solidFill>
                <a:effectLst/>
                <a:latin typeface="Calibri" panose="020F0502020204030204" pitchFamily="34" charset="0"/>
                <a:ea typeface="ＭＳ Ｐゴシック" pitchFamily="-96" charset="-128"/>
              </a:rPr>
              <a:t> </a:t>
            </a:r>
            <a:r>
              <a:rPr kumimoji="0" lang="en-US" i="0" u="none" strike="noStrike" cap="none" normalizeH="0" dirty="0" smtClean="0">
                <a:ln>
                  <a:noFill/>
                </a:ln>
                <a:solidFill>
                  <a:schemeClr val="tx1">
                    <a:lumMod val="75000"/>
                  </a:schemeClr>
                </a:solidFill>
                <a:effectLst/>
                <a:latin typeface="Calibri" panose="020F0502020204030204" pitchFamily="34" charset="0"/>
                <a:ea typeface="ＭＳ Ｐゴシック" pitchFamily="-96" charset="-128"/>
              </a:rPr>
              <a:t>Student Voice and </a:t>
            </a:r>
            <a:r>
              <a:rPr kumimoji="0" lang="en-US" i="0" u="none" strike="noStrike" cap="none" normalizeH="0" dirty="0" err="1" smtClean="0">
                <a:ln>
                  <a:noFill/>
                </a:ln>
                <a:solidFill>
                  <a:schemeClr val="tx1">
                    <a:lumMod val="75000"/>
                  </a:schemeClr>
                </a:solidFill>
                <a:effectLst/>
                <a:latin typeface="Calibri" panose="020F0502020204030204" pitchFamily="34" charset="0"/>
                <a:ea typeface="ＭＳ Ｐゴシック" pitchFamily="-96" charset="-128"/>
              </a:rPr>
              <a:t>FYE</a:t>
            </a:r>
            <a:r>
              <a:rPr lang="en-US" dirty="0" smtClean="0">
                <a:solidFill>
                  <a:schemeClr val="tx1">
                    <a:lumMod val="75000"/>
                  </a:schemeClr>
                </a:solidFill>
                <a:latin typeface="Calibri" panose="020F0502020204030204" pitchFamily="34" charset="0"/>
                <a:ea typeface="ＭＳ Ｐゴシック" pitchFamily="-96" charset="-128"/>
              </a:rPr>
              <a:t>: Existing Student surveys and feedback</a:t>
            </a:r>
            <a:endParaRPr kumimoji="0" lang="en-US" i="0" u="none" strike="noStrike" cap="none" normalizeH="0" baseline="0" dirty="0" smtClean="0">
              <a:ln>
                <a:noFill/>
              </a:ln>
              <a:solidFill>
                <a:schemeClr val="tx1">
                  <a:lumMod val="75000"/>
                </a:schemeClr>
              </a:solidFill>
              <a:effectLst/>
              <a:latin typeface="Calibri" panose="020F0502020204030204" pitchFamily="34" charset="0"/>
              <a:ea typeface="ＭＳ Ｐゴシック" pitchFamily="-96" charset="-128"/>
            </a:endParaRPr>
          </a:p>
        </p:txBody>
      </p:sp>
      <p:sp>
        <p:nvSpPr>
          <p:cNvPr id="12" name="Rectangle 11"/>
          <p:cNvSpPr/>
          <p:nvPr/>
        </p:nvSpPr>
        <p:spPr bwMode="auto">
          <a:xfrm>
            <a:off x="630413" y="4730546"/>
            <a:ext cx="2698045" cy="891823"/>
          </a:xfrm>
          <a:prstGeom prst="rect">
            <a:avLst/>
          </a:prstGeom>
          <a:solidFill>
            <a:schemeClr val="accent1">
              <a:lumMod val="40000"/>
              <a:lumOff val="6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lumMod val="75000"/>
                  </a:schemeClr>
                </a:solidFill>
                <a:effectLst/>
                <a:latin typeface="Calibri" panose="020F0502020204030204" pitchFamily="34" charset="0"/>
                <a:ea typeface="ＭＳ Ｐゴシック" pitchFamily="-96" charset="-128"/>
              </a:rPr>
              <a:t>Part IV:</a:t>
            </a:r>
            <a:r>
              <a:rPr kumimoji="0" lang="en-US" sz="2000" b="1" i="0" u="none" strike="noStrike" cap="none" normalizeH="0" dirty="0" smtClean="0">
                <a:ln>
                  <a:noFill/>
                </a:ln>
                <a:solidFill>
                  <a:schemeClr val="bg1">
                    <a:lumMod val="75000"/>
                  </a:schemeClr>
                </a:solidFill>
                <a:effectLst/>
                <a:latin typeface="Calibri" panose="020F0502020204030204" pitchFamily="34" charset="0"/>
                <a:ea typeface="ＭＳ Ｐゴシック" pitchFamily="-96" charset="-128"/>
              </a:rPr>
              <a:t> </a:t>
            </a:r>
            <a:r>
              <a:rPr kumimoji="0" lang="en-US" b="0" i="0" u="none" strike="noStrike" cap="none" normalizeH="0" dirty="0" smtClean="0">
                <a:ln>
                  <a:noFill/>
                </a:ln>
                <a:solidFill>
                  <a:schemeClr val="tx1">
                    <a:lumMod val="75000"/>
                  </a:schemeClr>
                </a:solidFill>
                <a:effectLst/>
                <a:latin typeface="Calibri" panose="020F0502020204030204" pitchFamily="34" charset="0"/>
                <a:ea typeface="ＭＳ Ｐゴシック" pitchFamily="-96" charset="-128"/>
              </a:rPr>
              <a:t>Other First Year Student Success Research</a:t>
            </a:r>
            <a:endParaRPr kumimoji="0" lang="en-US" b="0" i="0" u="none" strike="noStrike" cap="none" normalizeH="0" baseline="0" dirty="0" smtClean="0">
              <a:ln>
                <a:noFill/>
              </a:ln>
              <a:solidFill>
                <a:schemeClr val="tx1">
                  <a:lumMod val="75000"/>
                </a:schemeClr>
              </a:solidFill>
              <a:effectLst/>
              <a:latin typeface="Calibri" panose="020F0502020204030204" pitchFamily="34" charset="0"/>
              <a:ea typeface="ＭＳ Ｐゴシック" pitchFamily="-96" charset="-128"/>
            </a:endParaRPr>
          </a:p>
        </p:txBody>
      </p:sp>
      <p:sp>
        <p:nvSpPr>
          <p:cNvPr id="5" name="TextBox 4"/>
          <p:cNvSpPr txBox="1"/>
          <p:nvPr/>
        </p:nvSpPr>
        <p:spPr>
          <a:xfrm>
            <a:off x="3701001" y="1691374"/>
            <a:ext cx="1162755" cy="369332"/>
          </a:xfrm>
          <a:prstGeom prst="rect">
            <a:avLst/>
          </a:prstGeom>
          <a:noFill/>
        </p:spPr>
        <p:txBody>
          <a:bodyPr wrap="square" rtlCol="0">
            <a:spAutoFit/>
          </a:bodyPr>
          <a:lstStyle/>
          <a:p>
            <a:r>
              <a:rPr lang="en-US" i="1" dirty="0" smtClean="0">
                <a:solidFill>
                  <a:schemeClr val="bg1"/>
                </a:solidFill>
              </a:rPr>
              <a:t>Macro</a:t>
            </a:r>
          </a:p>
        </p:txBody>
      </p:sp>
      <p:sp>
        <p:nvSpPr>
          <p:cNvPr id="13" name="TextBox 12"/>
          <p:cNvSpPr txBox="1"/>
          <p:nvPr/>
        </p:nvSpPr>
        <p:spPr>
          <a:xfrm>
            <a:off x="3723579" y="3353274"/>
            <a:ext cx="982133" cy="369332"/>
          </a:xfrm>
          <a:prstGeom prst="rect">
            <a:avLst/>
          </a:prstGeom>
          <a:noFill/>
        </p:spPr>
        <p:txBody>
          <a:bodyPr wrap="square" rtlCol="0">
            <a:spAutoFit/>
          </a:bodyPr>
          <a:lstStyle/>
          <a:p>
            <a:r>
              <a:rPr lang="en-US" i="1" dirty="0" err="1" smtClean="0">
                <a:solidFill>
                  <a:schemeClr val="bg1"/>
                </a:solidFill>
              </a:rPr>
              <a:t>Meso</a:t>
            </a:r>
            <a:endParaRPr lang="en-US" i="1" dirty="0" smtClean="0">
              <a:solidFill>
                <a:schemeClr val="bg1"/>
              </a:solidFill>
            </a:endParaRPr>
          </a:p>
        </p:txBody>
      </p:sp>
      <p:sp>
        <p:nvSpPr>
          <p:cNvPr id="14" name="TextBox 13"/>
          <p:cNvSpPr txBox="1"/>
          <p:nvPr/>
        </p:nvSpPr>
        <p:spPr>
          <a:xfrm>
            <a:off x="3723579" y="4963606"/>
            <a:ext cx="982133" cy="369332"/>
          </a:xfrm>
          <a:prstGeom prst="rect">
            <a:avLst/>
          </a:prstGeom>
          <a:noFill/>
        </p:spPr>
        <p:txBody>
          <a:bodyPr wrap="square" rtlCol="0">
            <a:spAutoFit/>
          </a:bodyPr>
          <a:lstStyle/>
          <a:p>
            <a:r>
              <a:rPr lang="en-US" i="1" dirty="0" smtClean="0">
                <a:solidFill>
                  <a:schemeClr val="bg1"/>
                </a:solidFill>
              </a:rPr>
              <a:t>Micro</a:t>
            </a:r>
          </a:p>
        </p:txBody>
      </p:sp>
      <p:sp>
        <p:nvSpPr>
          <p:cNvPr id="15" name="TextBox 14"/>
          <p:cNvSpPr txBox="1"/>
          <p:nvPr/>
        </p:nvSpPr>
        <p:spPr>
          <a:xfrm>
            <a:off x="4549584" y="1702657"/>
            <a:ext cx="1162755" cy="369332"/>
          </a:xfrm>
          <a:prstGeom prst="rect">
            <a:avLst/>
          </a:prstGeom>
          <a:noFill/>
        </p:spPr>
        <p:txBody>
          <a:bodyPr wrap="square" rtlCol="0">
            <a:spAutoFit/>
          </a:bodyPr>
          <a:lstStyle/>
          <a:p>
            <a:r>
              <a:rPr lang="en-US" i="1" dirty="0" smtClean="0">
                <a:solidFill>
                  <a:schemeClr val="bg1"/>
                </a:solidFill>
              </a:rPr>
              <a:t>Systemic</a:t>
            </a:r>
          </a:p>
        </p:txBody>
      </p:sp>
      <p:sp>
        <p:nvSpPr>
          <p:cNvPr id="16" name="TextBox 15"/>
          <p:cNvSpPr txBox="1"/>
          <p:nvPr/>
        </p:nvSpPr>
        <p:spPr>
          <a:xfrm>
            <a:off x="4572162" y="3364557"/>
            <a:ext cx="1405468" cy="369332"/>
          </a:xfrm>
          <a:prstGeom prst="rect">
            <a:avLst/>
          </a:prstGeom>
          <a:noFill/>
        </p:spPr>
        <p:txBody>
          <a:bodyPr wrap="square" rtlCol="0">
            <a:spAutoFit/>
          </a:bodyPr>
          <a:lstStyle/>
          <a:p>
            <a:r>
              <a:rPr lang="en-US" i="1" dirty="0" smtClean="0">
                <a:solidFill>
                  <a:schemeClr val="bg1"/>
                </a:solidFill>
              </a:rPr>
              <a:t>Domestic</a:t>
            </a:r>
          </a:p>
        </p:txBody>
      </p:sp>
      <p:sp>
        <p:nvSpPr>
          <p:cNvPr id="17" name="TextBox 16"/>
          <p:cNvSpPr txBox="1"/>
          <p:nvPr/>
        </p:nvSpPr>
        <p:spPr>
          <a:xfrm>
            <a:off x="4572162" y="4974889"/>
            <a:ext cx="1405468" cy="369332"/>
          </a:xfrm>
          <a:prstGeom prst="rect">
            <a:avLst/>
          </a:prstGeom>
          <a:noFill/>
        </p:spPr>
        <p:txBody>
          <a:bodyPr wrap="square" rtlCol="0">
            <a:spAutoFit/>
          </a:bodyPr>
          <a:lstStyle/>
          <a:p>
            <a:r>
              <a:rPr lang="en-US" i="1" dirty="0" smtClean="0">
                <a:solidFill>
                  <a:schemeClr val="bg1"/>
                </a:solidFill>
              </a:rPr>
              <a:t>Individual</a:t>
            </a:r>
          </a:p>
        </p:txBody>
      </p:sp>
      <p:sp>
        <p:nvSpPr>
          <p:cNvPr id="18" name="TextBox 17"/>
          <p:cNvSpPr txBox="1"/>
          <p:nvPr/>
        </p:nvSpPr>
        <p:spPr>
          <a:xfrm>
            <a:off x="5666005" y="1691373"/>
            <a:ext cx="1580446" cy="369332"/>
          </a:xfrm>
          <a:prstGeom prst="rect">
            <a:avLst/>
          </a:prstGeom>
          <a:noFill/>
        </p:spPr>
        <p:txBody>
          <a:bodyPr wrap="square" rtlCol="0">
            <a:spAutoFit/>
          </a:bodyPr>
          <a:lstStyle/>
          <a:p>
            <a:r>
              <a:rPr lang="en-US" i="1" dirty="0" smtClean="0">
                <a:solidFill>
                  <a:schemeClr val="bg1"/>
                </a:solidFill>
              </a:rPr>
              <a:t>Descriptive</a:t>
            </a:r>
          </a:p>
        </p:txBody>
      </p:sp>
      <p:sp>
        <p:nvSpPr>
          <p:cNvPr id="19" name="TextBox 18"/>
          <p:cNvSpPr txBox="1"/>
          <p:nvPr/>
        </p:nvSpPr>
        <p:spPr>
          <a:xfrm>
            <a:off x="5688583" y="3285539"/>
            <a:ext cx="2144891" cy="646331"/>
          </a:xfrm>
          <a:prstGeom prst="rect">
            <a:avLst/>
          </a:prstGeom>
          <a:noFill/>
        </p:spPr>
        <p:txBody>
          <a:bodyPr wrap="square" rtlCol="0">
            <a:spAutoFit/>
          </a:bodyPr>
          <a:lstStyle/>
          <a:p>
            <a:r>
              <a:rPr lang="en-US" i="1" dirty="0" smtClean="0">
                <a:solidFill>
                  <a:schemeClr val="bg1"/>
                </a:solidFill>
              </a:rPr>
              <a:t>Diagnostic </a:t>
            </a:r>
            <a:br>
              <a:rPr lang="en-US" i="1" dirty="0" smtClean="0">
                <a:solidFill>
                  <a:schemeClr val="bg1"/>
                </a:solidFill>
              </a:rPr>
            </a:br>
            <a:r>
              <a:rPr lang="en-US" i="1" dirty="0" smtClean="0">
                <a:solidFill>
                  <a:schemeClr val="bg1"/>
                </a:solidFill>
              </a:rPr>
              <a:t>&amp; Predictive</a:t>
            </a:r>
          </a:p>
        </p:txBody>
      </p:sp>
      <p:sp>
        <p:nvSpPr>
          <p:cNvPr id="20" name="TextBox 19"/>
          <p:cNvSpPr txBox="1"/>
          <p:nvPr/>
        </p:nvSpPr>
        <p:spPr>
          <a:xfrm>
            <a:off x="5688583" y="4963605"/>
            <a:ext cx="1580446" cy="369332"/>
          </a:xfrm>
          <a:prstGeom prst="rect">
            <a:avLst/>
          </a:prstGeom>
          <a:noFill/>
        </p:spPr>
        <p:txBody>
          <a:bodyPr wrap="square" rtlCol="0">
            <a:spAutoFit/>
          </a:bodyPr>
          <a:lstStyle/>
          <a:p>
            <a:r>
              <a:rPr lang="en-US" i="1" dirty="0" smtClean="0">
                <a:solidFill>
                  <a:schemeClr val="bg1"/>
                </a:solidFill>
              </a:rPr>
              <a:t>Prescriptive</a:t>
            </a:r>
          </a:p>
        </p:txBody>
      </p:sp>
      <p:sp>
        <p:nvSpPr>
          <p:cNvPr id="30" name="TextBox 29"/>
          <p:cNvSpPr txBox="1"/>
          <p:nvPr/>
        </p:nvSpPr>
        <p:spPr>
          <a:xfrm>
            <a:off x="7263464" y="1688931"/>
            <a:ext cx="1265455" cy="369332"/>
          </a:xfrm>
          <a:prstGeom prst="rect">
            <a:avLst/>
          </a:prstGeom>
          <a:noFill/>
        </p:spPr>
        <p:txBody>
          <a:bodyPr wrap="square" rtlCol="0">
            <a:spAutoFit/>
          </a:bodyPr>
          <a:lstStyle/>
          <a:p>
            <a:pPr algn="ctr"/>
            <a:r>
              <a:rPr lang="en-US" dirty="0" smtClean="0"/>
              <a:t>Key </a:t>
            </a:r>
          </a:p>
        </p:txBody>
      </p:sp>
      <p:sp>
        <p:nvSpPr>
          <p:cNvPr id="31" name="TextBox 30"/>
          <p:cNvSpPr txBox="1"/>
          <p:nvPr/>
        </p:nvSpPr>
        <p:spPr>
          <a:xfrm>
            <a:off x="7344489" y="3350831"/>
            <a:ext cx="1288033" cy="369332"/>
          </a:xfrm>
          <a:prstGeom prst="rect">
            <a:avLst/>
          </a:prstGeom>
          <a:noFill/>
        </p:spPr>
        <p:txBody>
          <a:bodyPr wrap="square" rtlCol="0">
            <a:spAutoFit/>
          </a:bodyPr>
          <a:lstStyle/>
          <a:p>
            <a:pPr algn="ctr"/>
            <a:r>
              <a:rPr lang="en-US" dirty="0" smtClean="0"/>
              <a:t>Secondary</a:t>
            </a:r>
          </a:p>
        </p:txBody>
      </p:sp>
      <p:sp>
        <p:nvSpPr>
          <p:cNvPr id="32" name="TextBox 31"/>
          <p:cNvSpPr txBox="1"/>
          <p:nvPr/>
        </p:nvSpPr>
        <p:spPr>
          <a:xfrm>
            <a:off x="7469767" y="4961163"/>
            <a:ext cx="1162755" cy="369332"/>
          </a:xfrm>
          <a:prstGeom prst="rect">
            <a:avLst/>
          </a:prstGeom>
          <a:noFill/>
        </p:spPr>
        <p:txBody>
          <a:bodyPr wrap="square" rtlCol="0">
            <a:spAutoFit/>
          </a:bodyPr>
          <a:lstStyle/>
          <a:p>
            <a:pPr algn="ctr"/>
            <a:r>
              <a:rPr lang="en-US" dirty="0" smtClean="0"/>
              <a:t>Primary</a:t>
            </a:r>
          </a:p>
        </p:txBody>
      </p:sp>
      <p:sp>
        <p:nvSpPr>
          <p:cNvPr id="37" name="Rectangle 36"/>
          <p:cNvSpPr/>
          <p:nvPr/>
        </p:nvSpPr>
        <p:spPr>
          <a:xfrm>
            <a:off x="3636642" y="899507"/>
            <a:ext cx="5615112" cy="461665"/>
          </a:xfrm>
          <a:prstGeom prst="rect">
            <a:avLst/>
          </a:prstGeom>
          <a:ln>
            <a:noFill/>
          </a:ln>
        </p:spPr>
        <p:txBody>
          <a:bodyPr wrap="square">
            <a:spAutoFit/>
          </a:bodyPr>
          <a:lstStyle/>
          <a:p>
            <a:r>
              <a:rPr lang="en-US" altLang="en-US" sz="2400" b="1" dirty="0" smtClean="0">
                <a:solidFill>
                  <a:schemeClr val="bg1">
                    <a:lumMod val="75000"/>
                  </a:schemeClr>
                </a:solidFill>
                <a:latin typeface="Calibri" panose="020F0502020204030204" pitchFamily="34" charset="0"/>
              </a:rPr>
              <a:t>Level</a:t>
            </a:r>
            <a:endParaRPr lang="en-US" sz="2400" b="1" dirty="0">
              <a:solidFill>
                <a:schemeClr val="bg1">
                  <a:lumMod val="75000"/>
                </a:schemeClr>
              </a:solidFill>
              <a:latin typeface="Calibri" panose="020F0502020204030204" pitchFamily="34" charset="0"/>
            </a:endParaRPr>
          </a:p>
        </p:txBody>
      </p:sp>
      <p:sp>
        <p:nvSpPr>
          <p:cNvPr id="38" name="Rectangle 37"/>
          <p:cNvSpPr/>
          <p:nvPr/>
        </p:nvSpPr>
        <p:spPr>
          <a:xfrm>
            <a:off x="7073553" y="899506"/>
            <a:ext cx="5615112" cy="461665"/>
          </a:xfrm>
          <a:prstGeom prst="rect">
            <a:avLst/>
          </a:prstGeom>
          <a:ln>
            <a:noFill/>
          </a:ln>
        </p:spPr>
        <p:txBody>
          <a:bodyPr wrap="square">
            <a:spAutoFit/>
          </a:bodyPr>
          <a:lstStyle/>
          <a:p>
            <a:r>
              <a:rPr lang="en-US" altLang="en-US" sz="2400" b="1" dirty="0" smtClean="0">
                <a:solidFill>
                  <a:schemeClr val="bg1">
                    <a:lumMod val="75000"/>
                  </a:schemeClr>
                </a:solidFill>
                <a:latin typeface="Calibri" panose="020F0502020204030204" pitchFamily="34" charset="0"/>
              </a:rPr>
              <a:t>Stakeholders</a:t>
            </a:r>
            <a:endParaRPr lang="en-US" sz="2400" b="1" dirty="0">
              <a:solidFill>
                <a:schemeClr val="bg1">
                  <a:lumMod val="75000"/>
                </a:schemeClr>
              </a:solidFill>
              <a:latin typeface="Calibri" panose="020F0502020204030204" pitchFamily="34" charset="0"/>
            </a:endParaRPr>
          </a:p>
        </p:txBody>
      </p:sp>
    </p:spTree>
    <p:extLst>
      <p:ext uri="{BB962C8B-B14F-4D97-AF65-F5344CB8AC3E}">
        <p14:creationId xmlns:p14="http://schemas.microsoft.com/office/powerpoint/2010/main" val="6716559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7244"/>
            <a:ext cx="8325556" cy="4337756"/>
          </a:xfrm>
        </p:spPr>
        <p:txBody>
          <a:bodyPr/>
          <a:lstStyle/>
          <a:p>
            <a:pPr marL="0" indent="0">
              <a:buNone/>
            </a:pPr>
            <a:r>
              <a:rPr lang="en-US" i="1" dirty="0" smtClean="0">
                <a:solidFill>
                  <a:schemeClr val="bg1"/>
                </a:solidFill>
                <a:latin typeface="Calibri" panose="020F0502020204030204" pitchFamily="34" charset="0"/>
                <a:cs typeface="MV Boli" panose="02000500030200090000" pitchFamily="2" charset="0"/>
              </a:rPr>
              <a:t>other applications</a:t>
            </a:r>
          </a:p>
          <a:p>
            <a:pPr marL="0" indent="0">
              <a:buNone/>
            </a:pPr>
            <a:r>
              <a:rPr lang="en-US" i="1" dirty="0" smtClean="0">
                <a:solidFill>
                  <a:schemeClr val="bg1"/>
                </a:solidFill>
                <a:latin typeface="Calibri" panose="020F0502020204030204" pitchFamily="34" charset="0"/>
                <a:cs typeface="MV Boli" panose="02000500030200090000" pitchFamily="2" charset="0"/>
              </a:rPr>
              <a:t>implications </a:t>
            </a:r>
          </a:p>
          <a:p>
            <a:pPr marL="0" indent="0">
              <a:buNone/>
            </a:pPr>
            <a:r>
              <a:rPr lang="en-US" i="1" dirty="0" smtClean="0">
                <a:solidFill>
                  <a:schemeClr val="bg1"/>
                </a:solidFill>
                <a:latin typeface="Calibri" panose="020F0502020204030204" pitchFamily="34" charset="0"/>
                <a:cs typeface="MV Boli" panose="02000500030200090000" pitchFamily="2" charset="0"/>
              </a:rPr>
              <a:t>and next steps</a:t>
            </a:r>
          </a:p>
          <a:p>
            <a:pPr marL="0" indent="0">
              <a:buNone/>
            </a:pPr>
            <a:endParaRPr lang="en-US" dirty="0"/>
          </a:p>
          <a:p>
            <a:pPr marL="0" indent="0">
              <a:buNone/>
            </a:pPr>
            <a:r>
              <a:rPr lang="en-US" dirty="0" smtClean="0"/>
              <a:t>Let the research and frameworks outside the assessment field guide and inspire your inquiry about student success because at the end of the day, we are all asking the same questions:</a:t>
            </a:r>
          </a:p>
          <a:p>
            <a:pPr marL="0" indent="0">
              <a:spcBef>
                <a:spcPts val="0"/>
              </a:spcBef>
              <a:buNone/>
            </a:pPr>
            <a:r>
              <a:rPr lang="en-US" i="1" dirty="0" smtClean="0"/>
              <a:t/>
            </a:r>
            <a:br>
              <a:rPr lang="en-US" i="1" dirty="0" smtClean="0"/>
            </a:br>
            <a:r>
              <a:rPr lang="en-US" i="1" dirty="0" smtClean="0"/>
              <a:t>“Where are we now?” </a:t>
            </a:r>
          </a:p>
          <a:p>
            <a:pPr marL="0" indent="0">
              <a:spcBef>
                <a:spcPts val="0"/>
              </a:spcBef>
              <a:buNone/>
            </a:pPr>
            <a:r>
              <a:rPr lang="en-US" i="1" dirty="0" smtClean="0"/>
              <a:t>“What’s going on?” </a:t>
            </a:r>
            <a:br>
              <a:rPr lang="en-US" i="1" dirty="0" smtClean="0"/>
            </a:br>
            <a:r>
              <a:rPr lang="en-US" i="1" dirty="0" smtClean="0"/>
              <a:t>“What can we do to improve?”</a:t>
            </a:r>
          </a:p>
        </p:txBody>
      </p:sp>
      <p:sp>
        <p:nvSpPr>
          <p:cNvPr id="6" name="Date Placeholder 5"/>
          <p:cNvSpPr>
            <a:spLocks noGrp="1"/>
          </p:cNvSpPr>
          <p:nvPr>
            <p:ph type="dt" sz="half" idx="12"/>
          </p:nvPr>
        </p:nvSpPr>
        <p:spPr/>
        <p:txBody>
          <a:bodyPr/>
          <a:lstStyle/>
          <a:p>
            <a:fld id="{F7D68A45-3F01-4026-82E9-23E5F60755F9}" type="datetime4">
              <a:rPr lang="en-US" altLang="en-US" smtClean="0"/>
              <a:pPr/>
              <a:t>August 29, 2014</a:t>
            </a:fld>
            <a:endParaRPr lang="en-US" altLang="en-US" dirty="0"/>
          </a:p>
        </p:txBody>
      </p:sp>
      <p:sp>
        <p:nvSpPr>
          <p:cNvPr id="7" name="Slide Number Placeholder 6"/>
          <p:cNvSpPr>
            <a:spLocks noGrp="1"/>
          </p:cNvSpPr>
          <p:nvPr>
            <p:ph type="sldNum" sz="quarter" idx="13"/>
          </p:nvPr>
        </p:nvSpPr>
        <p:spPr/>
        <p:txBody>
          <a:bodyPr/>
          <a:lstStyle/>
          <a:p>
            <a:fld id="{DFED55E9-47D3-462B-A412-B54C2093BEB5}" type="slidenum">
              <a:rPr lang="en-US" altLang="en-US" smtClean="0"/>
              <a:pPr/>
              <a:t>17</a:t>
            </a:fld>
            <a:endParaRPr lang="en-US" altLang="en-US"/>
          </a:p>
        </p:txBody>
      </p:sp>
      <p:sp>
        <p:nvSpPr>
          <p:cNvPr id="10" name="Rectangle 9"/>
          <p:cNvSpPr/>
          <p:nvPr/>
        </p:nvSpPr>
        <p:spPr>
          <a:xfrm>
            <a:off x="256096" y="239974"/>
            <a:ext cx="1685398"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TAKE-</a:t>
            </a:r>
            <a:r>
              <a:rPr lang="en-US" b="1" dirty="0" err="1" smtClean="0">
                <a:solidFill>
                  <a:schemeClr val="bg1">
                    <a:lumMod val="75000"/>
                  </a:schemeClr>
                </a:solidFill>
              </a:rPr>
              <a:t>AWAYS</a:t>
            </a:r>
            <a:endParaRPr lang="en-US" b="1" dirty="0" smtClean="0">
              <a:solidFill>
                <a:schemeClr val="bg1">
                  <a:lumMod val="75000"/>
                </a:schemeClr>
              </a:solidFill>
            </a:endParaRPr>
          </a:p>
        </p:txBody>
      </p:sp>
    </p:spTree>
    <p:extLst>
      <p:ext uri="{BB962C8B-B14F-4D97-AF65-F5344CB8AC3E}">
        <p14:creationId xmlns:p14="http://schemas.microsoft.com/office/powerpoint/2010/main" val="354413440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dirty="0">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18</a:t>
            </a:fld>
            <a:endParaRPr lang="en-US" altLang="en-US">
              <a:solidFill>
                <a:srgbClr val="717171"/>
              </a:solidFill>
              <a:latin typeface="Calibri" pitchFamily="34" charset="0"/>
            </a:endParaRPr>
          </a:p>
        </p:txBody>
      </p:sp>
      <p:sp>
        <p:nvSpPr>
          <p:cNvPr id="10" name="Rectangle 9"/>
          <p:cNvSpPr/>
          <p:nvPr/>
        </p:nvSpPr>
        <p:spPr>
          <a:xfrm>
            <a:off x="256096" y="239974"/>
            <a:ext cx="1646605"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RESOURCES</a:t>
            </a:r>
          </a:p>
        </p:txBody>
      </p:sp>
      <p:sp>
        <p:nvSpPr>
          <p:cNvPr id="4" name="Rectangle 3"/>
          <p:cNvSpPr/>
          <p:nvPr/>
        </p:nvSpPr>
        <p:spPr>
          <a:xfrm>
            <a:off x="361244" y="812800"/>
            <a:ext cx="8432800" cy="5262979"/>
          </a:xfrm>
          <a:prstGeom prst="rect">
            <a:avLst/>
          </a:prstGeom>
        </p:spPr>
        <p:txBody>
          <a:bodyPr wrap="square">
            <a:spAutoFit/>
          </a:bodyPr>
          <a:lstStyle/>
          <a:p>
            <a:pPr marL="0" indent="0">
              <a:buNone/>
            </a:pPr>
            <a:r>
              <a:rPr lang="en-US" sz="1200" b="1" dirty="0" smtClean="0">
                <a:latin typeface="Calibri" panose="020F0502020204030204" pitchFamily="34" charset="0"/>
                <a:ea typeface="MS Mincho" panose="02020609040205080304" pitchFamily="49" charset="-128"/>
                <a:cs typeface="MV Boli" panose="02000500030200090000" pitchFamily="2" charset="0"/>
              </a:rPr>
              <a:t>LEVELS” OF RESEARCH and STAKEHOLDERS</a:t>
            </a:r>
          </a:p>
          <a:p>
            <a:pPr marL="0" indent="0">
              <a:buNone/>
            </a:pPr>
            <a:endParaRPr lang="en-US" sz="1200" dirty="0" smtClean="0">
              <a:latin typeface="Calibri" panose="020F0502020204030204" pitchFamily="34" charset="0"/>
            </a:endParaRPr>
          </a:p>
          <a:p>
            <a:pPr marL="0" indent="0">
              <a:buNone/>
            </a:pPr>
            <a:r>
              <a:rPr lang="en-US" sz="1200" dirty="0" smtClean="0">
                <a:latin typeface="Calibri" panose="020F0502020204030204" pitchFamily="34" charset="0"/>
              </a:rPr>
              <a:t>Four Levels of Analytics (Supply Chain Management) </a:t>
            </a:r>
            <a:r>
              <a:rPr lang="en-US" sz="1200" dirty="0" smtClean="0">
                <a:latin typeface="Calibri" panose="020F0502020204030204" pitchFamily="34" charset="0"/>
                <a:hlinkClick r:id="rId2"/>
              </a:rPr>
              <a:t>http://www.opsrules.com/supply-chain-optimization-blog/bid/331875/Four-Levels-of-Analytics-in-Supply-Chain-Risk-Management</a:t>
            </a:r>
            <a:endParaRPr lang="en-US" sz="1200" dirty="0" smtClean="0">
              <a:latin typeface="Calibri" panose="020F0502020204030204" pitchFamily="34" charset="0"/>
            </a:endParaRPr>
          </a:p>
          <a:p>
            <a:r>
              <a:rPr lang="en-US" sz="1200" dirty="0" smtClean="0">
                <a:latin typeface="Calibri" panose="020F0502020204030204" pitchFamily="34" charset="0"/>
              </a:rPr>
              <a:t>Four Levels of Analytics (Learning): </a:t>
            </a:r>
            <a:r>
              <a:rPr lang="en-US" sz="1200" dirty="0" smtClean="0">
                <a:latin typeface="Calibri" panose="020F0502020204030204" pitchFamily="34" charset="0"/>
                <a:hlinkClick r:id="rId3"/>
              </a:rPr>
              <a:t>https://www.boundless.com/sociology/textbooks/boundless-sociology-textbook/sociology-1/the-sociological-approach-25/levels-of-analysis-mirco-and-macro-161-2417/</a:t>
            </a:r>
            <a:r>
              <a:rPr lang="en-US" sz="1200" dirty="0" smtClean="0">
                <a:latin typeface="Calibri" panose="020F0502020204030204" pitchFamily="34" charset="0"/>
              </a:rPr>
              <a:t/>
            </a:r>
            <a:br>
              <a:rPr lang="en-US" sz="1200" dirty="0" smtClean="0">
                <a:latin typeface="Calibri" panose="020F0502020204030204" pitchFamily="34" charset="0"/>
              </a:rPr>
            </a:br>
            <a:r>
              <a:rPr lang="en-US" sz="1200" dirty="0">
                <a:latin typeface="Calibri" panose="020F0502020204030204" pitchFamily="34" charset="0"/>
              </a:rPr>
              <a:t>John T. </a:t>
            </a:r>
            <a:r>
              <a:rPr lang="en-US" sz="1200" dirty="0" err="1">
                <a:latin typeface="Calibri" panose="020F0502020204030204" pitchFamily="34" charset="0"/>
              </a:rPr>
              <a:t>Rowrke</a:t>
            </a:r>
            <a:r>
              <a:rPr lang="en-US" sz="1200" dirty="0">
                <a:latin typeface="Calibri" panose="020F0502020204030204" pitchFamily="34" charset="0"/>
              </a:rPr>
              <a:t>. International Politics on the World Stage, 10th </a:t>
            </a:r>
            <a:r>
              <a:rPr lang="en-US" sz="1200" dirty="0" smtClean="0">
                <a:latin typeface="Calibri" panose="020F0502020204030204" pitchFamily="34" charset="0"/>
              </a:rPr>
              <a:t>edition </a:t>
            </a:r>
            <a:r>
              <a:rPr lang="en-US" sz="1200" dirty="0" smtClean="0">
                <a:latin typeface="Calibri" panose="020F0502020204030204" pitchFamily="34" charset="0"/>
                <a:hlinkClick r:id="rId4"/>
              </a:rPr>
              <a:t>http://highered.mheducation.com/sites/0072890363/student_view0/chapter3/index.html</a:t>
            </a:r>
            <a:endParaRPr lang="en-US" sz="1200" dirty="0" smtClean="0">
              <a:latin typeface="Calibri" panose="020F0502020204030204" pitchFamily="34" charset="0"/>
            </a:endParaRPr>
          </a:p>
          <a:p>
            <a:r>
              <a:rPr lang="en-US" sz="1200" dirty="0">
                <a:latin typeface="Calibri" panose="020F0502020204030204" pitchFamily="34" charset="0"/>
              </a:rPr>
              <a:t>Marr, D.; </a:t>
            </a:r>
            <a:r>
              <a:rPr lang="en-US" sz="1200" dirty="0" err="1">
                <a:latin typeface="Calibri" panose="020F0502020204030204" pitchFamily="34" charset="0"/>
              </a:rPr>
              <a:t>Poggio</a:t>
            </a:r>
            <a:r>
              <a:rPr lang="en-US" sz="1200" dirty="0">
                <a:latin typeface="Calibri" panose="020F0502020204030204" pitchFamily="34" charset="0"/>
              </a:rPr>
              <a:t>, T. (1976). </a:t>
            </a:r>
            <a:r>
              <a:rPr lang="en-US" sz="1200" i="1" dirty="0">
                <a:latin typeface="Calibri" panose="020F0502020204030204" pitchFamily="34" charset="0"/>
                <a:hlinkClick r:id="rId5"/>
              </a:rPr>
              <a:t>From Understanding Computation to Understanding Neural Circuitry</a:t>
            </a:r>
            <a:r>
              <a:rPr lang="en-US" sz="1200" dirty="0">
                <a:latin typeface="Calibri" panose="020F0502020204030204" pitchFamily="34" charset="0"/>
              </a:rPr>
              <a:t>. Artificial Intelligence Laboratory. </a:t>
            </a:r>
            <a:r>
              <a:rPr lang="en-US" sz="1200" dirty="0" err="1">
                <a:latin typeface="Calibri" panose="020F0502020204030204" pitchFamily="34" charset="0"/>
              </a:rPr>
              <a:t>A.I</a:t>
            </a:r>
            <a:r>
              <a:rPr lang="en-US" sz="1200" dirty="0">
                <a:latin typeface="Calibri" panose="020F0502020204030204" pitchFamily="34" charset="0"/>
              </a:rPr>
              <a:t>. Memo. </a:t>
            </a:r>
            <a:r>
              <a:rPr lang="en-US" sz="1200" dirty="0">
                <a:latin typeface="Calibri" panose="020F0502020204030204" pitchFamily="34" charset="0"/>
                <a:hlinkClick r:id="rId6" tooltip="Massachusetts Institute of Technology"/>
              </a:rPr>
              <a:t>Massachusetts Institute of Technology</a:t>
            </a:r>
            <a:r>
              <a:rPr lang="en-US" sz="1200" dirty="0">
                <a:latin typeface="Calibri" panose="020F0502020204030204" pitchFamily="34" charset="0"/>
              </a:rPr>
              <a:t>. AIM-357.</a:t>
            </a:r>
            <a:endParaRPr lang="en-US" sz="1200" dirty="0" smtClean="0">
              <a:latin typeface="Calibri" panose="020F0502020204030204" pitchFamily="34" charset="0"/>
            </a:endParaRPr>
          </a:p>
          <a:p>
            <a:r>
              <a:rPr lang="en-US" sz="1200" dirty="0">
                <a:latin typeface="Calibri" panose="020F0502020204030204" pitchFamily="34" charset="0"/>
              </a:rPr>
              <a:t>Blalock, Hubert M., Jr. (1972). </a:t>
            </a:r>
            <a:r>
              <a:rPr lang="en-US" sz="1200" i="1" dirty="0">
                <a:latin typeface="Calibri" panose="020F0502020204030204" pitchFamily="34" charset="0"/>
              </a:rPr>
              <a:t>Social Statistics</a:t>
            </a:r>
            <a:r>
              <a:rPr lang="en-US" sz="1200" dirty="0">
                <a:latin typeface="Calibri" panose="020F0502020204030204" pitchFamily="34" charset="0"/>
              </a:rPr>
              <a:t>. New York: McGraw-Hill Book Co., Inc.</a:t>
            </a:r>
            <a:endParaRPr lang="en-US" sz="1200" dirty="0" smtClean="0">
              <a:latin typeface="Calibri" panose="020F0502020204030204" pitchFamily="34" charset="0"/>
            </a:endParaRPr>
          </a:p>
          <a:p>
            <a:pPr marL="0" indent="0">
              <a:buNone/>
            </a:pPr>
            <a:r>
              <a:rPr lang="en-US" sz="1200" dirty="0" smtClean="0">
                <a:latin typeface="Calibri" panose="020F0502020204030204" pitchFamily="34" charset="0"/>
              </a:rPr>
              <a:t>Community Tool Box (2014); Identifying and Analyzing Stakeholders: </a:t>
            </a:r>
            <a:r>
              <a:rPr lang="en-US" sz="1200" dirty="0" smtClean="0">
                <a:latin typeface="Calibri" panose="020F0502020204030204" pitchFamily="34" charset="0"/>
                <a:hlinkClick r:id="rId7"/>
              </a:rPr>
              <a:t>http://ctb.ku.edu/en/table-of-contents/participation/encouraging-involvement/identify-stakeholders/main</a:t>
            </a:r>
            <a:endParaRPr lang="en-US" sz="1200" dirty="0" smtClean="0">
              <a:latin typeface="Calibri" panose="020F0502020204030204" pitchFamily="34" charset="0"/>
            </a:endParaRPr>
          </a:p>
          <a:p>
            <a:pPr marL="0" indent="0">
              <a:buNone/>
            </a:pPr>
            <a:endParaRPr lang="en-US" sz="1200" dirty="0">
              <a:latin typeface="Calibri" panose="020F0502020204030204" pitchFamily="34" charset="0"/>
            </a:endParaRPr>
          </a:p>
          <a:p>
            <a:pPr marL="0" indent="0">
              <a:buNone/>
            </a:pPr>
            <a:r>
              <a:rPr lang="en-US" sz="1200" b="1" dirty="0" smtClean="0">
                <a:latin typeface="Calibri" panose="020F0502020204030204" pitchFamily="34" charset="0"/>
              </a:rPr>
              <a:t>METRICS, DATA, AND ANALYTICS</a:t>
            </a:r>
          </a:p>
          <a:p>
            <a:pPr marL="0" indent="0">
              <a:buNone/>
            </a:pPr>
            <a:endParaRPr lang="en-US" sz="1200" dirty="0">
              <a:latin typeface="Calibri" panose="020F0502020204030204" pitchFamily="34" charset="0"/>
            </a:endParaRPr>
          </a:p>
          <a:p>
            <a:pPr marL="0" indent="0">
              <a:buNone/>
            </a:pPr>
            <a:r>
              <a:rPr lang="en-US" sz="1200" i="1" dirty="0" smtClean="0">
                <a:latin typeface="Calibri" panose="020F0502020204030204" pitchFamily="34" charset="0"/>
              </a:rPr>
              <a:t>Complete College America – Metrics that Inform Progress</a:t>
            </a:r>
            <a:r>
              <a:rPr lang="en-US" sz="1200" dirty="0" smtClean="0">
                <a:latin typeface="Calibri" panose="020F0502020204030204" pitchFamily="34" charset="0"/>
              </a:rPr>
              <a:t>: </a:t>
            </a:r>
            <a:br>
              <a:rPr lang="en-US" sz="1200" dirty="0" smtClean="0">
                <a:latin typeface="Calibri" panose="020F0502020204030204" pitchFamily="34" charset="0"/>
              </a:rPr>
            </a:br>
            <a:r>
              <a:rPr lang="en-US" sz="1200" dirty="0" smtClean="0">
                <a:latin typeface="Calibri" panose="020F0502020204030204" pitchFamily="34" charset="0"/>
              </a:rPr>
              <a:t>Presentation - </a:t>
            </a:r>
            <a:r>
              <a:rPr lang="en-US" sz="1200" dirty="0" smtClean="0">
                <a:latin typeface="Calibri" panose="020F0502020204030204" pitchFamily="34" charset="0"/>
                <a:hlinkClick r:id="rId8"/>
              </a:rPr>
              <a:t>http://www.completecollege.org/docs/Metrics%20that%20Inform%20Progress.pdf</a:t>
            </a:r>
            <a:endParaRPr lang="en-US" sz="1200" dirty="0" smtClean="0">
              <a:latin typeface="Calibri" panose="020F0502020204030204" pitchFamily="34" charset="0"/>
            </a:endParaRPr>
          </a:p>
          <a:p>
            <a:pPr marL="0" indent="0">
              <a:buNone/>
            </a:pPr>
            <a:r>
              <a:rPr lang="en-US" sz="1200" dirty="0" smtClean="0">
                <a:latin typeface="Calibri" panose="020F0502020204030204" pitchFamily="34" charset="0"/>
              </a:rPr>
              <a:t>Report - </a:t>
            </a:r>
            <a:r>
              <a:rPr lang="en-US" sz="1200" dirty="0" smtClean="0">
                <a:latin typeface="Calibri" panose="020F0502020204030204" pitchFamily="34" charset="0"/>
                <a:hlinkClick r:id="rId9"/>
              </a:rPr>
              <a:t>http://www.completecollege.org/docs/Metrics%20Technical%20Guide%20Final_3_24_2011.pdf</a:t>
            </a:r>
            <a:endParaRPr lang="en-US" sz="1200" dirty="0" smtClean="0">
              <a:latin typeface="Calibri" panose="020F0502020204030204" pitchFamily="34" charset="0"/>
            </a:endParaRPr>
          </a:p>
          <a:p>
            <a:pPr marL="0" indent="0">
              <a:buNone/>
            </a:pPr>
            <a:r>
              <a:rPr lang="en-US" sz="1200" i="1" dirty="0" smtClean="0">
                <a:latin typeface="Calibri" panose="020F0502020204030204" pitchFamily="34" charset="0"/>
              </a:rPr>
              <a:t>Student Success Playbook </a:t>
            </a:r>
            <a:r>
              <a:rPr lang="en-US" sz="1200" dirty="0" smtClean="0">
                <a:latin typeface="Calibri" panose="020F0502020204030204" pitchFamily="34" charset="0"/>
              </a:rPr>
              <a:t>(Online </a:t>
            </a:r>
            <a:r>
              <a:rPr lang="en-US" sz="1200" dirty="0">
                <a:latin typeface="Calibri" panose="020F0502020204030204" pitchFamily="34" charset="0"/>
              </a:rPr>
              <a:t>W</a:t>
            </a:r>
            <a:r>
              <a:rPr lang="en-US" sz="1200" dirty="0" smtClean="0">
                <a:latin typeface="Calibri" panose="020F0502020204030204" pitchFamily="34" charset="0"/>
              </a:rPr>
              <a:t>ebcast) </a:t>
            </a:r>
            <a:r>
              <a:rPr lang="en-US" sz="1200" dirty="0" smtClean="0">
                <a:latin typeface="Calibri" panose="020F0502020204030204" pitchFamily="34" charset="0"/>
                <a:hlinkClick r:id="rId10"/>
              </a:rPr>
              <a:t>http://www.eab.com/research-and-insights/business-affairs-forum/events/webconferences/2014/the-student-success-playbook</a:t>
            </a:r>
            <a:endParaRPr lang="en-US" sz="1200" dirty="0" smtClean="0">
              <a:latin typeface="Calibri" panose="020F0502020204030204" pitchFamily="34" charset="0"/>
            </a:endParaRPr>
          </a:p>
          <a:p>
            <a:pPr marL="0" indent="0">
              <a:buNone/>
            </a:pPr>
            <a:r>
              <a:rPr lang="en-US" sz="1200" dirty="0" smtClean="0">
                <a:latin typeface="Calibri" panose="020F0502020204030204" pitchFamily="34" charset="0"/>
              </a:rPr>
              <a:t>Leading Indicators of Student Success (Presentation): </a:t>
            </a:r>
            <a:r>
              <a:rPr lang="en-US" sz="1200" dirty="0" smtClean="0">
                <a:latin typeface="Calibri" panose="020F0502020204030204" pitchFamily="34" charset="0"/>
                <a:hlinkClick r:id="rId11"/>
              </a:rPr>
              <a:t>http://www.csuchico.edu/gradinitiative/documents/csu/presentations/EdTrust_Leading_Indicators_of_Student_Success4-10.pdf</a:t>
            </a:r>
            <a:endParaRPr lang="en-US" sz="1200" dirty="0" smtClean="0">
              <a:latin typeface="Calibri" panose="020F0502020204030204" pitchFamily="34" charset="0"/>
            </a:endParaRPr>
          </a:p>
          <a:p>
            <a:pPr marL="0" indent="0">
              <a:buNone/>
            </a:pPr>
            <a:r>
              <a:rPr lang="en-US" sz="1200" dirty="0" smtClean="0">
                <a:latin typeface="Calibri" panose="020F0502020204030204" pitchFamily="34" charset="0"/>
              </a:rPr>
              <a:t>Leading Indicators: First year student behaviors that influence the likelihood of success (Colorado State Institutional Research Report): </a:t>
            </a:r>
            <a:r>
              <a:rPr lang="en-US" sz="1200" dirty="0" smtClean="0">
                <a:latin typeface="Calibri" panose="020F0502020204030204" pitchFamily="34" charset="0"/>
                <a:hlinkClick r:id="rId12"/>
              </a:rPr>
              <a:t>http://www.ir.colostate.edu/pdf/briefs/Leading-indicators.pdf</a:t>
            </a:r>
            <a:endParaRPr lang="en-US" sz="1200" dirty="0" smtClean="0">
              <a:latin typeface="Calibri" panose="020F0502020204030204" pitchFamily="34" charset="0"/>
            </a:endParaRPr>
          </a:p>
          <a:p>
            <a:pPr marL="0" indent="0">
              <a:buNone/>
            </a:pPr>
            <a:endParaRPr lang="en-US" sz="1200" dirty="0" smtClean="0">
              <a:latin typeface="Calibri" panose="020F0502020204030204" pitchFamily="34" charset="0"/>
            </a:endParaRPr>
          </a:p>
          <a:p>
            <a:pPr marL="0" indent="0">
              <a:buNone/>
            </a:pPr>
            <a:endParaRPr lang="en-US" sz="1200" dirty="0" smtClean="0">
              <a:latin typeface="Calibri" panose="020F0502020204030204" pitchFamily="34" charset="0"/>
            </a:endParaRPr>
          </a:p>
          <a:p>
            <a:pPr marL="0" indent="0">
              <a:buNone/>
            </a:pPr>
            <a:endParaRPr lang="en-US" sz="1200" dirty="0" smtClean="0">
              <a:latin typeface="Calibri" panose="020F0502020204030204" pitchFamily="34" charset="0"/>
            </a:endParaRPr>
          </a:p>
        </p:txBody>
      </p:sp>
    </p:spTree>
    <p:extLst>
      <p:ext uri="{BB962C8B-B14F-4D97-AF65-F5344CB8AC3E}">
        <p14:creationId xmlns:p14="http://schemas.microsoft.com/office/powerpoint/2010/main" val="1581640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600806" y="1261609"/>
            <a:ext cx="8229600" cy="685800"/>
          </a:xfrm>
        </p:spPr>
        <p:txBody>
          <a:bodyPr/>
          <a:lstStyle/>
          <a:p>
            <a:r>
              <a:rPr lang="en-US" altLang="en-US" i="1" dirty="0" smtClean="0">
                <a:latin typeface="Cambria" pitchFamily="18" charset="0"/>
              </a:rPr>
              <a:t>Who is she and how did she get here?</a:t>
            </a:r>
            <a:endParaRPr altLang="en-US" i="1" dirty="0">
              <a:latin typeface="Cambria" pitchFamily="18" charset="0"/>
            </a:endParaRPr>
          </a:p>
        </p:txBody>
      </p:sp>
      <p:sp>
        <p:nvSpPr>
          <p:cNvPr id="20483"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A9C0EBD0-BF34-4C5C-96D9-44978C5A7CD6}" type="datetime4">
              <a:rPr lang="en-US" altLang="en-US">
                <a:solidFill>
                  <a:srgbClr val="717171"/>
                </a:solidFill>
                <a:latin typeface="Calibri" pitchFamily="34" charset="0"/>
              </a:rPr>
              <a:pPr/>
              <a:t>August 29, 2014</a:t>
            </a:fld>
            <a:endParaRPr lang="en-US" altLang="en-US" dirty="0">
              <a:solidFill>
                <a:srgbClr val="717171"/>
              </a:solidFill>
              <a:latin typeface="Calibri" pitchFamily="34" charset="0"/>
            </a:endParaRPr>
          </a:p>
        </p:txBody>
      </p:sp>
      <p:sp>
        <p:nvSpPr>
          <p:cNvPr id="20484"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6904EE24-28C8-4ABB-8171-441E52EB4686}" type="slidenum">
              <a:rPr lang="en-US" altLang="en-US">
                <a:solidFill>
                  <a:srgbClr val="717171"/>
                </a:solidFill>
                <a:latin typeface="Calibri" pitchFamily="34" charset="0"/>
              </a:rPr>
              <a:pPr/>
              <a:t>1</a:t>
            </a:fld>
            <a:endParaRPr lang="en-US" altLang="en-US">
              <a:solidFill>
                <a:srgbClr val="717171"/>
              </a:solidFill>
              <a:latin typeface="Calibri" pitchFamily="34" charset="0"/>
            </a:endParaRPr>
          </a:p>
        </p:txBody>
      </p:sp>
      <p:sp>
        <p:nvSpPr>
          <p:cNvPr id="3" name="Rectangle 2"/>
          <p:cNvSpPr/>
          <p:nvPr/>
        </p:nvSpPr>
        <p:spPr>
          <a:xfrm>
            <a:off x="575733" y="2006782"/>
            <a:ext cx="4007841" cy="1938992"/>
          </a:xfrm>
          <a:prstGeom prst="rect">
            <a:avLst/>
          </a:prstGeom>
        </p:spPr>
        <p:txBody>
          <a:bodyPr wrap="square">
            <a:spAutoFit/>
          </a:bodyPr>
          <a:lstStyle/>
          <a:p>
            <a:pPr>
              <a:defRPr/>
            </a:pPr>
            <a:r>
              <a:rPr lang="en-US" sz="2000" b="1" dirty="0" smtClean="0">
                <a:solidFill>
                  <a:schemeClr val="bg1"/>
                </a:solidFill>
              </a:rPr>
              <a:t>CHRYSANTHEMUM MATTISON</a:t>
            </a:r>
          </a:p>
          <a:p>
            <a:pPr>
              <a:defRPr/>
            </a:pPr>
            <a:endParaRPr lang="en-US" sz="2000" dirty="0" smtClean="0"/>
          </a:p>
          <a:p>
            <a:pPr>
              <a:defRPr/>
            </a:pPr>
            <a:r>
              <a:rPr lang="en-US" sz="2000" dirty="0" smtClean="0"/>
              <a:t>assessment coordinator </a:t>
            </a:r>
            <a:br>
              <a:rPr lang="en-US" sz="2000" dirty="0" smtClean="0"/>
            </a:br>
            <a:r>
              <a:rPr lang="en-US" sz="2000" dirty="0" smtClean="0"/>
              <a:t>first year experience </a:t>
            </a:r>
            <a:br>
              <a:rPr lang="en-US" sz="2000" dirty="0" smtClean="0"/>
            </a:br>
            <a:r>
              <a:rPr lang="en-US" sz="2000" dirty="0" smtClean="0"/>
              <a:t>&amp; academic affairs </a:t>
            </a:r>
          </a:p>
          <a:p>
            <a:pPr>
              <a:defRPr/>
            </a:pPr>
            <a:r>
              <a:rPr lang="en-US" sz="2000" dirty="0" smtClean="0"/>
              <a:t>OREGON STATE UNIVERSITY</a:t>
            </a:r>
            <a:endParaRPr lang="en-US" sz="2000" dirty="0"/>
          </a:p>
        </p:txBody>
      </p:sp>
      <p:sp>
        <p:nvSpPr>
          <p:cNvPr id="9" name="Rectangle 8"/>
          <p:cNvSpPr/>
          <p:nvPr/>
        </p:nvSpPr>
        <p:spPr>
          <a:xfrm>
            <a:off x="4240953" y="1127925"/>
            <a:ext cx="2039341" cy="4508927"/>
          </a:xfrm>
          <a:prstGeom prst="rect">
            <a:avLst/>
          </a:prstGeom>
          <a:noFill/>
        </p:spPr>
        <p:txBody>
          <a:bodyPr wrap="none" lIns="91440" tIns="45720" rIns="91440" bIns="45720">
            <a:spAutoFit/>
          </a:bodyPr>
          <a:lstStyle/>
          <a:p>
            <a:pPr algn="ctr"/>
            <a:r>
              <a:rPr lang="en-US" sz="287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MS Mincho" panose="02020609040205080304" pitchFamily="49" charset="-128"/>
                <a:ea typeface="MS Mincho" panose="02020609040205080304" pitchFamily="49" charset="-128"/>
              </a:rPr>
              <a:t>[</a:t>
            </a:r>
          </a:p>
        </p:txBody>
      </p:sp>
      <p:sp>
        <p:nvSpPr>
          <p:cNvPr id="10" name="Rectangle 9"/>
          <p:cNvSpPr/>
          <p:nvPr/>
        </p:nvSpPr>
        <p:spPr>
          <a:xfrm rot="10800000">
            <a:off x="7011300" y="1604509"/>
            <a:ext cx="2039341" cy="4508927"/>
          </a:xfrm>
          <a:prstGeom prst="rect">
            <a:avLst/>
          </a:prstGeom>
          <a:noFill/>
        </p:spPr>
        <p:txBody>
          <a:bodyPr wrap="none" lIns="91440" tIns="45720" rIns="91440" bIns="45720">
            <a:spAutoFit/>
          </a:bodyPr>
          <a:lstStyle/>
          <a:p>
            <a:pPr algn="ctr"/>
            <a:r>
              <a:rPr lang="en-US" sz="28700" b="1" dirty="0">
                <a:ln w="12700">
                  <a:solidFill>
                    <a:schemeClr val="tx2">
                      <a:satMod val="155000"/>
                    </a:schemeClr>
                  </a:solidFill>
                  <a:prstDash val="solid"/>
                </a:ln>
                <a:solidFill>
                  <a:schemeClr val="bg1">
                    <a:lumMod val="75000"/>
                  </a:schemeClr>
                </a:solidFill>
                <a:effectLst>
                  <a:outerShdw blurRad="50800" dist="38100" dir="18900000" algn="bl" rotWithShape="0">
                    <a:prstClr val="black">
                      <a:alpha val="40000"/>
                    </a:prstClr>
                  </a:outerShdw>
                </a:effectLst>
                <a:latin typeface="MS Mincho" panose="02020609040205080304" pitchFamily="49" charset="-128"/>
                <a:ea typeface="MS Mincho" panose="02020609040205080304" pitchFamily="49" charset="-128"/>
              </a:rPr>
              <a:t>[</a:t>
            </a:r>
          </a:p>
        </p:txBody>
      </p:sp>
      <p:sp>
        <p:nvSpPr>
          <p:cNvPr id="11" name="TextBox 10"/>
          <p:cNvSpPr txBox="1"/>
          <p:nvPr/>
        </p:nvSpPr>
        <p:spPr>
          <a:xfrm>
            <a:off x="5370650" y="2274819"/>
            <a:ext cx="2660319" cy="2954655"/>
          </a:xfrm>
          <a:prstGeom prst="rect">
            <a:avLst/>
          </a:prstGeom>
          <a:noFill/>
        </p:spPr>
        <p:txBody>
          <a:bodyPr wrap="square" rtlCol="0">
            <a:spAutoFit/>
          </a:bodyPr>
          <a:lstStyle/>
          <a:p>
            <a:pPr marL="342900" indent="-342900">
              <a:lnSpc>
                <a:spcPct val="150000"/>
              </a:lnSpc>
              <a:spcBef>
                <a:spcPts val="0"/>
              </a:spcBef>
              <a:buFont typeface="Arial" panose="020B0604020202020204" pitchFamily="34" charset="0"/>
              <a:buChar char="•"/>
            </a:pPr>
            <a:r>
              <a:rPr lang="en-US" sz="1600" dirty="0" smtClean="0"/>
              <a:t>MARKETING</a:t>
            </a:r>
          </a:p>
          <a:p>
            <a:pPr marL="342900" indent="-342900">
              <a:lnSpc>
                <a:spcPct val="150000"/>
              </a:lnSpc>
              <a:spcBef>
                <a:spcPts val="0"/>
              </a:spcBef>
              <a:buFont typeface="Arial" panose="020B0604020202020204" pitchFamily="34" charset="0"/>
              <a:buChar char="•"/>
            </a:pPr>
            <a:r>
              <a:rPr lang="en-US" sz="1600" dirty="0" smtClean="0"/>
              <a:t>SOCIAL JUSTICE</a:t>
            </a:r>
          </a:p>
          <a:p>
            <a:pPr marL="342900" indent="-342900">
              <a:lnSpc>
                <a:spcPct val="150000"/>
              </a:lnSpc>
              <a:spcBef>
                <a:spcPts val="0"/>
              </a:spcBef>
              <a:buFont typeface="Arial" panose="020B0604020202020204" pitchFamily="34" charset="0"/>
              <a:buChar char="•"/>
            </a:pPr>
            <a:r>
              <a:rPr lang="en-US" sz="1600" dirty="0" smtClean="0"/>
              <a:t>POLITICAL SCIENCE</a:t>
            </a:r>
          </a:p>
          <a:p>
            <a:pPr marL="342900" indent="-342900">
              <a:lnSpc>
                <a:spcPct val="150000"/>
              </a:lnSpc>
              <a:spcBef>
                <a:spcPts val="0"/>
              </a:spcBef>
              <a:buFont typeface="Arial" panose="020B0604020202020204" pitchFamily="34" charset="0"/>
              <a:buChar char="•"/>
            </a:pPr>
            <a:r>
              <a:rPr lang="en-US" sz="1600" dirty="0" smtClean="0"/>
              <a:t>SERVICE LEARNING</a:t>
            </a:r>
          </a:p>
          <a:p>
            <a:pPr marL="342900" indent="-342900">
              <a:lnSpc>
                <a:spcPct val="150000"/>
              </a:lnSpc>
              <a:spcBef>
                <a:spcPts val="0"/>
              </a:spcBef>
              <a:buFont typeface="Arial" panose="020B0604020202020204" pitchFamily="34" charset="0"/>
              <a:buChar char="•"/>
            </a:pPr>
            <a:r>
              <a:rPr lang="en-US" sz="1600" dirty="0" smtClean="0"/>
              <a:t>EDUCATION POLICY</a:t>
            </a:r>
          </a:p>
          <a:p>
            <a:pPr marL="342900" indent="-342900">
              <a:lnSpc>
                <a:spcPct val="150000"/>
              </a:lnSpc>
              <a:spcBef>
                <a:spcPts val="0"/>
              </a:spcBef>
              <a:buFont typeface="Arial" panose="020B0604020202020204" pitchFamily="34" charset="0"/>
              <a:buChar char="•"/>
            </a:pPr>
            <a:r>
              <a:rPr lang="en-US" sz="1600" dirty="0" smtClean="0"/>
              <a:t>STUDENT SUCCESS</a:t>
            </a:r>
          </a:p>
          <a:p>
            <a:pPr marL="342900" indent="-342900">
              <a:lnSpc>
                <a:spcPct val="150000"/>
              </a:lnSpc>
              <a:spcBef>
                <a:spcPts val="0"/>
              </a:spcBef>
              <a:buFont typeface="Arial" panose="020B0604020202020204" pitchFamily="34" charset="0"/>
              <a:buChar char="•"/>
            </a:pPr>
            <a:r>
              <a:rPr lang="en-US" sz="1600" dirty="0" smtClean="0"/>
              <a:t>COGNITIVE SCIENCE</a:t>
            </a:r>
          </a:p>
          <a:p>
            <a:endParaRPr lang="en-US" dirty="0"/>
          </a:p>
        </p:txBody>
      </p:sp>
      <p:sp>
        <p:nvSpPr>
          <p:cNvPr id="12" name="TextBox 11"/>
          <p:cNvSpPr txBox="1"/>
          <p:nvPr/>
        </p:nvSpPr>
        <p:spPr>
          <a:xfrm>
            <a:off x="580658" y="2239405"/>
            <a:ext cx="3921891" cy="515526"/>
          </a:xfrm>
          <a:prstGeom prst="rect">
            <a:avLst/>
          </a:prstGeom>
          <a:noFill/>
        </p:spPr>
        <p:txBody>
          <a:bodyPr wrap="square" rtlCol="0">
            <a:spAutoFit/>
          </a:bodyPr>
          <a:lstStyle/>
          <a:p>
            <a:pPr>
              <a:lnSpc>
                <a:spcPct val="150000"/>
              </a:lnSpc>
              <a:spcBef>
                <a:spcPts val="0"/>
              </a:spcBef>
            </a:pPr>
            <a:r>
              <a:rPr lang="en-US" i="1" dirty="0" smtClean="0">
                <a:latin typeface="MV Boli" panose="02000500030200090000" pitchFamily="2" charset="0"/>
                <a:cs typeface="MV Boli" panose="02000500030200090000" pitchFamily="2" charset="0"/>
              </a:rPr>
              <a:t>Student Success Researcher</a:t>
            </a:r>
            <a:endParaRPr lang="en-US" sz="2000" i="1" dirty="0">
              <a:latin typeface="MV Boli" panose="02000500030200090000" pitchFamily="2" charset="0"/>
              <a:cs typeface="MV Boli" panose="02000500030200090000" pitchFamily="2"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575733" y="4282633"/>
            <a:ext cx="1619141" cy="1539153"/>
          </a:xfrm>
          <a:prstGeom prst="rect">
            <a:avLst/>
          </a:prstGeom>
        </p:spPr>
      </p:pic>
      <p:sp>
        <p:nvSpPr>
          <p:cNvPr id="14" name="Rectangle 13"/>
          <p:cNvSpPr/>
          <p:nvPr/>
        </p:nvSpPr>
        <p:spPr>
          <a:xfrm>
            <a:off x="256096" y="239688"/>
            <a:ext cx="2108269"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INTRODUCTIONS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449693"/>
            <a:ext cx="8229600" cy="3728156"/>
          </a:xfrm>
        </p:spPr>
        <p:txBody>
          <a:bodyPr/>
          <a:lstStyle/>
          <a:p>
            <a:pPr marL="0" indent="0" algn="ctr">
              <a:buNone/>
            </a:pPr>
            <a:endParaRPr lang="en-US" dirty="0" smtClean="0"/>
          </a:p>
          <a:p>
            <a:pPr marL="0" indent="0">
              <a:spcBef>
                <a:spcPts val="0"/>
              </a:spcBef>
              <a:buNone/>
            </a:pPr>
            <a:r>
              <a:rPr lang="en-US" sz="2800" dirty="0" smtClean="0"/>
              <a:t>how do we assess student success </a:t>
            </a:r>
            <a:br>
              <a:rPr lang="en-US" sz="2800" dirty="0" smtClean="0"/>
            </a:br>
            <a:r>
              <a:rPr lang="en-US" sz="2800" dirty="0" smtClean="0"/>
              <a:t>in meaningful way </a:t>
            </a:r>
            <a:br>
              <a:rPr lang="en-US" sz="2800" dirty="0" smtClean="0"/>
            </a:br>
            <a:r>
              <a:rPr lang="en-US" sz="2800" dirty="0" smtClean="0"/>
              <a:t>across many levels </a:t>
            </a:r>
          </a:p>
          <a:p>
            <a:pPr marL="0" indent="0">
              <a:spcBef>
                <a:spcPts val="0"/>
              </a:spcBef>
              <a:buNone/>
            </a:pPr>
            <a:r>
              <a:rPr lang="en-US" sz="2800" dirty="0" smtClean="0"/>
              <a:t>of stakeholders and interests?</a:t>
            </a:r>
            <a:endParaRPr lang="en-US" sz="2800" dirty="0"/>
          </a:p>
        </p:txBody>
      </p:sp>
      <p:sp>
        <p:nvSpPr>
          <p:cNvPr id="4" name="Date Placeholder 3"/>
          <p:cNvSpPr>
            <a:spLocks noGrp="1"/>
          </p:cNvSpPr>
          <p:nvPr>
            <p:ph type="dt" sz="half" idx="10"/>
          </p:nvPr>
        </p:nvSpPr>
        <p:spPr/>
        <p:txBody>
          <a:bodyPr/>
          <a:lstStyle/>
          <a:p>
            <a:fld id="{93BB890E-31D0-45E4-B6D1-23E4967D7F1B}" type="datetime4">
              <a:rPr lang="en-US" altLang="en-US" smtClean="0"/>
              <a:pPr/>
              <a:t>August 29, 2014</a:t>
            </a:fld>
            <a:endParaRPr lang="en-US" altLang="en-US"/>
          </a:p>
        </p:txBody>
      </p:sp>
      <p:sp>
        <p:nvSpPr>
          <p:cNvPr id="5" name="Slide Number Placeholder 4"/>
          <p:cNvSpPr>
            <a:spLocks noGrp="1"/>
          </p:cNvSpPr>
          <p:nvPr>
            <p:ph type="sldNum" sz="quarter" idx="11"/>
          </p:nvPr>
        </p:nvSpPr>
        <p:spPr/>
        <p:txBody>
          <a:bodyPr/>
          <a:lstStyle/>
          <a:p>
            <a:fld id="{8D0C8DA3-71D9-4CCF-9575-6B291BC848AA}" type="slidenum">
              <a:rPr lang="en-US" altLang="en-US" smtClean="0"/>
              <a:pPr/>
              <a:t>2</a:t>
            </a:fld>
            <a:endParaRPr lang="en-US" altLang="en-US"/>
          </a:p>
        </p:txBody>
      </p:sp>
      <p:sp>
        <p:nvSpPr>
          <p:cNvPr id="6" name="Rectangle 5"/>
          <p:cNvSpPr/>
          <p:nvPr/>
        </p:nvSpPr>
        <p:spPr>
          <a:xfrm>
            <a:off x="457200" y="1465231"/>
            <a:ext cx="5426590" cy="1107996"/>
          </a:xfrm>
          <a:prstGeom prst="rect">
            <a:avLst/>
          </a:prstGeom>
        </p:spPr>
        <p:txBody>
          <a:bodyPr wrap="square">
            <a:spAutoFit/>
          </a:bodyPr>
          <a:lstStyle/>
          <a:p>
            <a:pPr marL="0" indent="0">
              <a:buNone/>
            </a:pPr>
            <a:r>
              <a:rPr lang="en-US" sz="3600" dirty="0" smtClean="0">
                <a:solidFill>
                  <a:schemeClr val="tx2">
                    <a:lumMod val="75000"/>
                  </a:schemeClr>
                </a:solidFill>
              </a:rPr>
              <a:t>The</a:t>
            </a:r>
            <a:r>
              <a:rPr lang="en-US" sz="3600" dirty="0" smtClean="0"/>
              <a:t>  </a:t>
            </a:r>
            <a:r>
              <a:rPr lang="en-US" sz="6600" b="1" dirty="0" smtClean="0">
                <a:solidFill>
                  <a:schemeClr val="bg1"/>
                </a:solidFill>
                <a:latin typeface="Calibri" panose="020F0502020204030204" pitchFamily="34" charset="0"/>
                <a:cs typeface="MV Boli" panose="02000500030200090000" pitchFamily="2" charset="0"/>
              </a:rPr>
              <a:t>BIG </a:t>
            </a:r>
            <a:r>
              <a:rPr lang="en-US" sz="3600" dirty="0" smtClean="0">
                <a:solidFill>
                  <a:schemeClr val="tx2">
                    <a:lumMod val="75000"/>
                  </a:schemeClr>
                </a:solidFill>
              </a:rPr>
              <a:t>Question</a:t>
            </a:r>
          </a:p>
        </p:txBody>
      </p:sp>
      <p:sp>
        <p:nvSpPr>
          <p:cNvPr id="7" name="Rectangle 6"/>
          <p:cNvSpPr/>
          <p:nvPr/>
        </p:nvSpPr>
        <p:spPr>
          <a:xfrm>
            <a:off x="256096" y="239688"/>
            <a:ext cx="1424429"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OVERVIEW</a:t>
            </a:r>
          </a:p>
        </p:txBody>
      </p:sp>
    </p:spTree>
    <p:extLst>
      <p:ext uri="{BB962C8B-B14F-4D97-AF65-F5344CB8AC3E}">
        <p14:creationId xmlns:p14="http://schemas.microsoft.com/office/powerpoint/2010/main" val="20144870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Date Placeholder 3"/>
          <p:cNvSpPr>
            <a:spLocks noGrp="1"/>
          </p:cNvSpPr>
          <p:nvPr>
            <p:ph type="dt"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120A8F37-93F7-4AF9-B148-824CC720ABE0}"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1509"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C65B7016-B809-4272-BDE0-A5C8F639B1EC}" type="slidenum">
              <a:rPr lang="en-US" altLang="en-US">
                <a:solidFill>
                  <a:srgbClr val="717171"/>
                </a:solidFill>
                <a:latin typeface="Calibri" pitchFamily="34" charset="0"/>
              </a:rPr>
              <a:pPr/>
              <a:t>3</a:t>
            </a:fld>
            <a:endParaRPr lang="en-US" altLang="en-US">
              <a:solidFill>
                <a:srgbClr val="717171"/>
              </a:solidFill>
              <a:latin typeface="Calibri" pitchFamily="34" charset="0"/>
            </a:endParaRPr>
          </a:p>
        </p:txBody>
      </p:sp>
      <p:sp>
        <p:nvSpPr>
          <p:cNvPr id="9" name="Title 1"/>
          <p:cNvSpPr>
            <a:spLocks noGrp="1"/>
          </p:cNvSpPr>
          <p:nvPr>
            <p:ph type="title"/>
          </p:nvPr>
        </p:nvSpPr>
        <p:spPr>
          <a:xfrm>
            <a:off x="457200" y="1320372"/>
            <a:ext cx="10447534" cy="685800"/>
          </a:xfrm>
        </p:spPr>
        <p:txBody>
          <a:bodyPr/>
          <a:lstStyle/>
          <a:p>
            <a:r>
              <a:rPr lang="en-US" altLang="en-US" i="1" dirty="0" smtClean="0">
                <a:latin typeface="Cambria" pitchFamily="18" charset="0"/>
              </a:rPr>
              <a:t>How will we tackle that question today? </a:t>
            </a:r>
            <a:endParaRPr altLang="en-US" b="0" i="1" dirty="0">
              <a:solidFill>
                <a:schemeClr val="accent1">
                  <a:lumMod val="75000"/>
                </a:schemeClr>
              </a:solidFill>
              <a:latin typeface="MV Boli" panose="02000500030200090000" pitchFamily="2" charset="0"/>
              <a:cs typeface="MV Boli" panose="02000500030200090000" pitchFamily="2" charset="0"/>
            </a:endParaRPr>
          </a:p>
        </p:txBody>
      </p:sp>
      <p:sp>
        <p:nvSpPr>
          <p:cNvPr id="6" name="Rectangle 5"/>
          <p:cNvSpPr/>
          <p:nvPr/>
        </p:nvSpPr>
        <p:spPr>
          <a:xfrm>
            <a:off x="2030932" y="1186688"/>
            <a:ext cx="2039341" cy="4508927"/>
          </a:xfrm>
          <a:prstGeom prst="rect">
            <a:avLst/>
          </a:prstGeom>
          <a:noFill/>
        </p:spPr>
        <p:txBody>
          <a:bodyPr wrap="none" lIns="91440" tIns="45720" rIns="91440" bIns="45720">
            <a:spAutoFit/>
          </a:bodyPr>
          <a:lstStyle/>
          <a:p>
            <a:pPr algn="ctr"/>
            <a:r>
              <a:rPr lang="en-US" sz="28700" b="1" dirty="0">
                <a:ln w="12700">
                  <a:solidFill>
                    <a:schemeClr val="tx2">
                      <a:satMod val="155000"/>
                    </a:schemeClr>
                  </a:solidFill>
                  <a:prstDash val="solid"/>
                </a:ln>
                <a:solidFill>
                  <a:schemeClr val="bg1">
                    <a:lumMod val="75000"/>
                  </a:schemeClr>
                </a:solidFill>
                <a:effectLst>
                  <a:outerShdw blurRad="41275" dist="20320" dir="1800000" algn="tl" rotWithShape="0">
                    <a:srgbClr val="000000">
                      <a:alpha val="40000"/>
                    </a:srgbClr>
                  </a:outerShdw>
                </a:effectLst>
                <a:latin typeface="MS Mincho" panose="02020609040205080304" pitchFamily="49" charset="-128"/>
                <a:ea typeface="MS Mincho" panose="02020609040205080304" pitchFamily="49" charset="-128"/>
              </a:rPr>
              <a:t>[</a:t>
            </a:r>
          </a:p>
        </p:txBody>
      </p:sp>
      <p:sp>
        <p:nvSpPr>
          <p:cNvPr id="14" name="Rectangle 13"/>
          <p:cNvSpPr/>
          <p:nvPr/>
        </p:nvSpPr>
        <p:spPr>
          <a:xfrm rot="10800000">
            <a:off x="4801279" y="1663272"/>
            <a:ext cx="2039341" cy="4508927"/>
          </a:xfrm>
          <a:prstGeom prst="rect">
            <a:avLst/>
          </a:prstGeom>
          <a:noFill/>
        </p:spPr>
        <p:txBody>
          <a:bodyPr wrap="none" lIns="91440" tIns="45720" rIns="91440" bIns="45720">
            <a:spAutoFit/>
          </a:bodyPr>
          <a:lstStyle/>
          <a:p>
            <a:pPr algn="ctr"/>
            <a:r>
              <a:rPr lang="en-US" sz="28700" b="1" dirty="0">
                <a:ln w="12700">
                  <a:solidFill>
                    <a:schemeClr val="tx2">
                      <a:satMod val="155000"/>
                    </a:schemeClr>
                  </a:solidFill>
                  <a:prstDash val="solid"/>
                </a:ln>
                <a:solidFill>
                  <a:schemeClr val="bg1">
                    <a:lumMod val="75000"/>
                  </a:schemeClr>
                </a:solidFill>
                <a:effectLst>
                  <a:outerShdw blurRad="50800" dist="38100" dir="18900000" algn="bl" rotWithShape="0">
                    <a:prstClr val="black">
                      <a:alpha val="40000"/>
                    </a:prstClr>
                  </a:outerShdw>
                </a:effectLst>
                <a:latin typeface="MS Mincho" panose="02020609040205080304" pitchFamily="49" charset="-128"/>
                <a:ea typeface="MS Mincho" panose="02020609040205080304" pitchFamily="49" charset="-128"/>
              </a:rPr>
              <a:t>[</a:t>
            </a:r>
          </a:p>
        </p:txBody>
      </p:sp>
      <p:sp>
        <p:nvSpPr>
          <p:cNvPr id="7" name="TextBox 6"/>
          <p:cNvSpPr txBox="1"/>
          <p:nvPr/>
        </p:nvSpPr>
        <p:spPr>
          <a:xfrm>
            <a:off x="3206930" y="2720936"/>
            <a:ext cx="2579294" cy="2031325"/>
          </a:xfrm>
          <a:prstGeom prst="rect">
            <a:avLst/>
          </a:prstGeom>
          <a:noFill/>
        </p:spPr>
        <p:txBody>
          <a:bodyPr wrap="square" rtlCol="0">
            <a:spAutoFit/>
          </a:bodyPr>
          <a:lstStyle/>
          <a:p>
            <a:pPr marL="342900" indent="-342900">
              <a:lnSpc>
                <a:spcPct val="150000"/>
              </a:lnSpc>
              <a:spcBef>
                <a:spcPts val="0"/>
              </a:spcBef>
              <a:buFont typeface="Arial" panose="020B0604020202020204" pitchFamily="34" charset="0"/>
              <a:buChar char="•"/>
            </a:pPr>
            <a:r>
              <a:rPr lang="en-US" sz="2400" dirty="0" smtClean="0"/>
              <a:t>RESEARCH</a:t>
            </a:r>
          </a:p>
          <a:p>
            <a:pPr marL="342900" indent="-342900">
              <a:lnSpc>
                <a:spcPct val="150000"/>
              </a:lnSpc>
              <a:spcBef>
                <a:spcPts val="0"/>
              </a:spcBef>
              <a:buFont typeface="Arial" panose="020B0604020202020204" pitchFamily="34" charset="0"/>
              <a:buChar char="•"/>
            </a:pPr>
            <a:r>
              <a:rPr lang="en-US" sz="2400" dirty="0" smtClean="0"/>
              <a:t>APPLICATION</a:t>
            </a:r>
          </a:p>
          <a:p>
            <a:pPr marL="342900" indent="-342900">
              <a:lnSpc>
                <a:spcPct val="150000"/>
              </a:lnSpc>
              <a:spcBef>
                <a:spcPts val="0"/>
              </a:spcBef>
              <a:buFont typeface="Arial" panose="020B0604020202020204" pitchFamily="34" charset="0"/>
              <a:buChar char="•"/>
            </a:pPr>
            <a:r>
              <a:rPr lang="en-US" sz="2400" dirty="0" smtClean="0"/>
              <a:t>RESOURCES</a:t>
            </a:r>
          </a:p>
          <a:p>
            <a:endParaRPr lang="en-US" dirty="0"/>
          </a:p>
        </p:txBody>
      </p:sp>
      <p:sp>
        <p:nvSpPr>
          <p:cNvPr id="16" name="Rectangle 15"/>
          <p:cNvSpPr/>
          <p:nvPr/>
        </p:nvSpPr>
        <p:spPr>
          <a:xfrm>
            <a:off x="256096" y="239688"/>
            <a:ext cx="1424429"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OVERVIEW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
          <p:cNvSpPr>
            <a:spLocks noGrp="1"/>
          </p:cNvSpPr>
          <p:nvPr>
            <p:ph type="title"/>
          </p:nvPr>
        </p:nvSpPr>
        <p:spPr>
          <a:xfrm>
            <a:off x="598311" y="1281290"/>
            <a:ext cx="8404578" cy="685800"/>
          </a:xfrm>
        </p:spPr>
        <p:txBody>
          <a:bodyPr/>
          <a:lstStyle/>
          <a:p>
            <a:r>
              <a:rPr lang="en-US" altLang="en-US" i="1" dirty="0" smtClean="0">
                <a:latin typeface="Cambria" pitchFamily="18" charset="0"/>
              </a:rPr>
              <a:t>What do we mean by “Student Success”?</a:t>
            </a:r>
            <a:endParaRPr altLang="en-US" i="1" dirty="0">
              <a:latin typeface="Cambria" pitchFamily="18" charset="0"/>
            </a:endParaRPr>
          </a:p>
        </p:txBody>
      </p:sp>
      <p:sp>
        <p:nvSpPr>
          <p:cNvPr id="22530" name="Content Placeholder 11"/>
          <p:cNvSpPr>
            <a:spLocks noGrp="1"/>
          </p:cNvSpPr>
          <p:nvPr>
            <p:ph idx="1"/>
          </p:nvPr>
        </p:nvSpPr>
        <p:spPr>
          <a:xfrm>
            <a:off x="598311" y="1569155"/>
            <a:ext cx="8545689" cy="3369735"/>
          </a:xfrm>
        </p:spPr>
        <p:txBody>
          <a:bodyPr/>
          <a:lstStyle/>
          <a:p>
            <a:pPr marL="0" indent="0">
              <a:buNone/>
            </a:pPr>
            <a:r>
              <a:rPr lang="en-US" altLang="en-US" b="1" dirty="0" smtClean="0">
                <a:solidFill>
                  <a:schemeClr val="bg1">
                    <a:lumMod val="75000"/>
                  </a:schemeClr>
                </a:solidFill>
                <a:latin typeface="Calibri" pitchFamily="34" charset="0"/>
              </a:rPr>
              <a:t/>
            </a:r>
            <a:br>
              <a:rPr lang="en-US" altLang="en-US" b="1" dirty="0" smtClean="0">
                <a:solidFill>
                  <a:schemeClr val="bg1">
                    <a:lumMod val="75000"/>
                  </a:schemeClr>
                </a:solidFill>
                <a:latin typeface="Calibri" pitchFamily="34" charset="0"/>
              </a:rPr>
            </a:br>
            <a:r>
              <a:rPr lang="en-US" altLang="en-US" b="1" dirty="0" smtClean="0">
                <a:solidFill>
                  <a:schemeClr val="bg1">
                    <a:lumMod val="75000"/>
                  </a:schemeClr>
                </a:solidFill>
                <a:latin typeface="Calibri" pitchFamily="34" charset="0"/>
              </a:rPr>
              <a:t>For simplicity, I am using a 4-part definition based on </a:t>
            </a:r>
            <a:r>
              <a:rPr lang="en-US" altLang="en-US" b="1" dirty="0" err="1" smtClean="0">
                <a:solidFill>
                  <a:schemeClr val="bg1">
                    <a:lumMod val="75000"/>
                  </a:schemeClr>
                </a:solidFill>
                <a:latin typeface="Calibri" pitchFamily="34" charset="0"/>
              </a:rPr>
              <a:t>Kuh</a:t>
            </a:r>
            <a:r>
              <a:rPr lang="en-US" altLang="en-US" b="1" dirty="0" smtClean="0">
                <a:solidFill>
                  <a:schemeClr val="bg1">
                    <a:lumMod val="75000"/>
                  </a:schemeClr>
                </a:solidFill>
                <a:latin typeface="Calibri" pitchFamily="34" charset="0"/>
              </a:rPr>
              <a:t> (2006): </a:t>
            </a:r>
          </a:p>
          <a:p>
            <a:pPr marL="0" indent="0">
              <a:buNone/>
            </a:pPr>
            <a:r>
              <a:rPr lang="en-US" altLang="en-US" dirty="0" smtClean="0">
                <a:latin typeface="Calibri" pitchFamily="34" charset="0"/>
              </a:rPr>
              <a:t>Persistence </a:t>
            </a:r>
          </a:p>
          <a:p>
            <a:pPr marL="0" indent="0">
              <a:buNone/>
            </a:pPr>
            <a:r>
              <a:rPr lang="en-US" sz="1800" i="1" dirty="0" smtClean="0">
                <a:solidFill>
                  <a:schemeClr val="accent1">
                    <a:lumMod val="75000"/>
                  </a:schemeClr>
                </a:solidFill>
                <a:latin typeface="MV Boli" panose="02000500030200090000" pitchFamily="2" charset="0"/>
                <a:cs typeface="MV Boli" panose="02000500030200090000" pitchFamily="2" charset="0"/>
              </a:rPr>
              <a:t>Are students retained-are they coming back to our institution?</a:t>
            </a:r>
          </a:p>
          <a:p>
            <a:pPr marL="0" indent="0">
              <a:buNone/>
            </a:pPr>
            <a:r>
              <a:rPr lang="en-US" altLang="en-US" dirty="0" smtClean="0">
                <a:latin typeface="Calibri" pitchFamily="34" charset="0"/>
              </a:rPr>
              <a:t>Academic Achievement</a:t>
            </a:r>
          </a:p>
          <a:p>
            <a:pPr marL="0" indent="0">
              <a:buNone/>
            </a:pPr>
            <a:r>
              <a:rPr lang="en-US" sz="1800" i="1" dirty="0" smtClean="0">
                <a:solidFill>
                  <a:schemeClr val="accent1">
                    <a:lumMod val="75000"/>
                  </a:schemeClr>
                </a:solidFill>
                <a:latin typeface="MV Boli" panose="02000500030200090000" pitchFamily="2" charset="0"/>
                <a:cs typeface="MV Boli" panose="02000500030200090000" pitchFamily="2" charset="0"/>
              </a:rPr>
              <a:t>Are students achieving success in their classes and progressing </a:t>
            </a:r>
            <a:br>
              <a:rPr lang="en-US" sz="1800" i="1" dirty="0" smtClean="0">
                <a:solidFill>
                  <a:schemeClr val="accent1">
                    <a:lumMod val="75000"/>
                  </a:schemeClr>
                </a:solidFill>
                <a:latin typeface="MV Boli" panose="02000500030200090000" pitchFamily="2" charset="0"/>
                <a:cs typeface="MV Boli" panose="02000500030200090000" pitchFamily="2" charset="0"/>
              </a:rPr>
            </a:br>
            <a:r>
              <a:rPr lang="en-US" sz="1800" i="1" dirty="0" smtClean="0">
                <a:solidFill>
                  <a:schemeClr val="accent1">
                    <a:lumMod val="75000"/>
                  </a:schemeClr>
                </a:solidFill>
                <a:latin typeface="MV Boli" panose="02000500030200090000" pitchFamily="2" charset="0"/>
                <a:cs typeface="MV Boli" panose="02000500030200090000" pitchFamily="2" charset="0"/>
              </a:rPr>
              <a:t>in a way appropriate to their academic goals?</a:t>
            </a:r>
          </a:p>
          <a:p>
            <a:pPr marL="0" indent="0">
              <a:buNone/>
            </a:pPr>
            <a:r>
              <a:rPr lang="en-US" altLang="en-US" dirty="0" smtClean="0">
                <a:latin typeface="Calibri" pitchFamily="34" charset="0"/>
              </a:rPr>
              <a:t>Acquisition of Knowledge, Skills and Competencies</a:t>
            </a:r>
            <a:br>
              <a:rPr lang="en-US" altLang="en-US" dirty="0" smtClean="0">
                <a:latin typeface="Calibri" pitchFamily="34" charset="0"/>
              </a:rPr>
            </a:br>
            <a:r>
              <a:rPr lang="en-US" altLang="en-US" sz="1800" i="1" dirty="0" smtClean="0">
                <a:solidFill>
                  <a:schemeClr val="accent1">
                    <a:lumMod val="75000"/>
                  </a:schemeClr>
                </a:solidFill>
                <a:latin typeface="MV Boli" panose="02000500030200090000" pitchFamily="2" charset="0"/>
                <a:cs typeface="MV Boli" panose="02000500030200090000" pitchFamily="2" charset="0"/>
              </a:rPr>
              <a:t>Are students acquiring and applying the skills </a:t>
            </a:r>
            <a:r>
              <a:rPr lang="en-US" sz="1800" i="1" dirty="0" smtClean="0">
                <a:solidFill>
                  <a:schemeClr val="accent1">
                    <a:lumMod val="75000"/>
                  </a:schemeClr>
                </a:solidFill>
                <a:latin typeface="MV Boli" panose="02000500030200090000" pitchFamily="2" charset="0"/>
                <a:cs typeface="MV Boli" panose="02000500030200090000" pitchFamily="2" charset="0"/>
              </a:rPr>
              <a:t>appropriate to their </a:t>
            </a:r>
            <a:br>
              <a:rPr lang="en-US" sz="1800" i="1" dirty="0" smtClean="0">
                <a:solidFill>
                  <a:schemeClr val="accent1">
                    <a:lumMod val="75000"/>
                  </a:schemeClr>
                </a:solidFill>
                <a:latin typeface="MV Boli" panose="02000500030200090000" pitchFamily="2" charset="0"/>
                <a:cs typeface="MV Boli" panose="02000500030200090000" pitchFamily="2" charset="0"/>
              </a:rPr>
            </a:br>
            <a:r>
              <a:rPr lang="en-US" sz="1800" i="1" dirty="0" smtClean="0">
                <a:solidFill>
                  <a:schemeClr val="accent1">
                    <a:lumMod val="75000"/>
                  </a:schemeClr>
                </a:solidFill>
                <a:latin typeface="MV Boli" panose="02000500030200090000" pitchFamily="2" charset="0"/>
                <a:cs typeface="MV Boli" panose="02000500030200090000" pitchFamily="2" charset="0"/>
              </a:rPr>
              <a:t>academic programs and path?</a:t>
            </a:r>
          </a:p>
          <a:p>
            <a:pPr marL="0" indent="0">
              <a:buNone/>
            </a:pPr>
            <a:r>
              <a:rPr lang="en-US" altLang="en-US" dirty="0" smtClean="0">
                <a:latin typeface="Calibri" pitchFamily="34" charset="0"/>
              </a:rPr>
              <a:t>Engagement in Educationally Purposeful Activities</a:t>
            </a:r>
            <a:r>
              <a:rPr lang="en-US" altLang="en-US" sz="2000" dirty="0" smtClean="0">
                <a:latin typeface="Calibri" pitchFamily="34" charset="0"/>
              </a:rPr>
              <a:t/>
            </a:r>
            <a:br>
              <a:rPr lang="en-US" altLang="en-US" sz="2000" dirty="0" smtClean="0">
                <a:latin typeface="Calibri" pitchFamily="34" charset="0"/>
              </a:rPr>
            </a:br>
            <a:r>
              <a:rPr lang="en-US" sz="1800" i="1" dirty="0" smtClean="0">
                <a:solidFill>
                  <a:schemeClr val="accent1">
                    <a:lumMod val="75000"/>
                  </a:schemeClr>
                </a:solidFill>
                <a:latin typeface="MV Boli" panose="02000500030200090000" pitchFamily="2" charset="0"/>
                <a:cs typeface="MV Boli" panose="02000500030200090000" pitchFamily="2" charset="0"/>
              </a:rPr>
              <a:t>Are students spending time doing things that matter?</a:t>
            </a:r>
            <a:endParaRPr lang="en-US" sz="1800" i="1" dirty="0">
              <a:solidFill>
                <a:schemeClr val="accent1">
                  <a:lumMod val="75000"/>
                </a:schemeClr>
              </a:solidFill>
              <a:latin typeface="MV Boli" panose="02000500030200090000" pitchFamily="2" charset="0"/>
              <a:cs typeface="MV Boli" panose="02000500030200090000" pitchFamily="2" charset="0"/>
            </a:endParaRPr>
          </a:p>
          <a:p>
            <a:pPr marL="0" indent="0">
              <a:lnSpc>
                <a:spcPct val="200000"/>
              </a:lnSpc>
              <a:buNone/>
            </a:pPr>
            <a:endParaRPr lang="en-US" altLang="en-US" dirty="0" smtClean="0">
              <a:latin typeface="Calibri" pitchFamily="34" charset="0"/>
            </a:endParaRPr>
          </a:p>
          <a:p>
            <a:pPr>
              <a:lnSpc>
                <a:spcPct val="200000"/>
              </a:lnSpc>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4</a:t>
            </a:fld>
            <a:endParaRPr lang="en-US" altLang="en-US">
              <a:solidFill>
                <a:srgbClr val="717171"/>
              </a:solidFill>
              <a:latin typeface="Calibri" pitchFamily="34" charset="0"/>
            </a:endParaRPr>
          </a:p>
        </p:txBody>
      </p:sp>
      <p:sp>
        <p:nvSpPr>
          <p:cNvPr id="10" name="Rectangle 9"/>
          <p:cNvSpPr/>
          <p:nvPr/>
        </p:nvSpPr>
        <p:spPr>
          <a:xfrm>
            <a:off x="256096" y="239974"/>
            <a:ext cx="1479892"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RESEARCH</a:t>
            </a:r>
          </a:p>
        </p:txBody>
      </p:sp>
    </p:spTree>
    <p:extLst>
      <p:ext uri="{BB962C8B-B14F-4D97-AF65-F5344CB8AC3E}">
        <p14:creationId xmlns:p14="http://schemas.microsoft.com/office/powerpoint/2010/main" val="15043176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
          <p:cNvSpPr>
            <a:spLocks noGrp="1"/>
          </p:cNvSpPr>
          <p:nvPr>
            <p:ph type="title"/>
          </p:nvPr>
        </p:nvSpPr>
        <p:spPr>
          <a:xfrm>
            <a:off x="598311" y="1281290"/>
            <a:ext cx="8404578" cy="685800"/>
          </a:xfrm>
        </p:spPr>
        <p:txBody>
          <a:bodyPr/>
          <a:lstStyle/>
          <a:p>
            <a:r>
              <a:rPr lang="en-US" altLang="en-US" i="1" dirty="0" smtClean="0">
                <a:latin typeface="Cambria" pitchFamily="18" charset="0"/>
              </a:rPr>
              <a:t>What type of information is meaningful, helpful, and relevant to student success?</a:t>
            </a:r>
            <a:endParaRPr altLang="en-US" i="1" dirty="0">
              <a:latin typeface="Cambria" pitchFamily="18" charset="0"/>
            </a:endParaRPr>
          </a:p>
        </p:txBody>
      </p:sp>
      <p:sp>
        <p:nvSpPr>
          <p:cNvPr id="22530" name="Content Placeholder 11"/>
          <p:cNvSpPr>
            <a:spLocks noGrp="1"/>
          </p:cNvSpPr>
          <p:nvPr>
            <p:ph idx="1"/>
          </p:nvPr>
        </p:nvSpPr>
        <p:spPr>
          <a:xfrm>
            <a:off x="598311" y="1817511"/>
            <a:ext cx="8545689" cy="3375378"/>
          </a:xfrm>
        </p:spPr>
        <p:txBody>
          <a:bodyPr/>
          <a:lstStyle/>
          <a:p>
            <a:pPr marL="0" indent="0">
              <a:buNone/>
            </a:pPr>
            <a:r>
              <a:rPr lang="en-US" altLang="en-US" b="1" dirty="0" smtClean="0">
                <a:solidFill>
                  <a:schemeClr val="bg1">
                    <a:lumMod val="75000"/>
                  </a:schemeClr>
                </a:solidFill>
                <a:latin typeface="Calibri" pitchFamily="34" charset="0"/>
              </a:rPr>
              <a:t/>
            </a:r>
            <a:br>
              <a:rPr lang="en-US" altLang="en-US" b="1" dirty="0" smtClean="0">
                <a:solidFill>
                  <a:schemeClr val="bg1">
                    <a:lumMod val="75000"/>
                  </a:schemeClr>
                </a:solidFill>
                <a:latin typeface="Calibri" pitchFamily="34" charset="0"/>
              </a:rPr>
            </a:br>
            <a:r>
              <a:rPr lang="en-US" altLang="en-US" b="1" dirty="0" smtClean="0">
                <a:solidFill>
                  <a:schemeClr val="bg1">
                    <a:lumMod val="75000"/>
                  </a:schemeClr>
                </a:solidFill>
                <a:latin typeface="Calibri" pitchFamily="34" charset="0"/>
              </a:rPr>
              <a:t>Data, Metrics, and Analytics: </a:t>
            </a:r>
          </a:p>
          <a:p>
            <a:pPr marL="0" indent="0">
              <a:buNone/>
            </a:pPr>
            <a:r>
              <a:rPr lang="en-US" altLang="en-US" dirty="0" smtClean="0">
                <a:latin typeface="Calibri" pitchFamily="34" charset="0"/>
              </a:rPr>
              <a:t>Complete College America</a:t>
            </a:r>
          </a:p>
          <a:p>
            <a:pPr marL="0" indent="0">
              <a:buNone/>
            </a:pPr>
            <a:r>
              <a:rPr lang="en-US" sz="2000" i="1" dirty="0" smtClean="0">
                <a:solidFill>
                  <a:schemeClr val="accent1">
                    <a:lumMod val="75000"/>
                  </a:schemeClr>
                </a:solidFill>
                <a:latin typeface="MV Boli" panose="02000500030200090000" pitchFamily="2" charset="0"/>
                <a:cs typeface="MV Boli" panose="02000500030200090000" pitchFamily="2" charset="0"/>
              </a:rPr>
              <a:t>Metrics that Inform Progress</a:t>
            </a:r>
          </a:p>
          <a:p>
            <a:pPr marL="0" indent="0">
              <a:buNone/>
            </a:pPr>
            <a:r>
              <a:rPr lang="en-US" altLang="en-US" dirty="0" smtClean="0">
                <a:latin typeface="Calibri" pitchFamily="34" charset="0"/>
              </a:rPr>
              <a:t>The Educational Trust</a:t>
            </a:r>
          </a:p>
          <a:p>
            <a:pPr marL="0" indent="0">
              <a:buNone/>
            </a:pPr>
            <a:r>
              <a:rPr lang="en-US" sz="2000" i="1" dirty="0" smtClean="0">
                <a:solidFill>
                  <a:schemeClr val="accent1">
                    <a:lumMod val="75000"/>
                  </a:schemeClr>
                </a:solidFill>
                <a:latin typeface="MV Boli" panose="02000500030200090000" pitchFamily="2" charset="0"/>
                <a:cs typeface="MV Boli" panose="02000500030200090000" pitchFamily="2" charset="0"/>
              </a:rPr>
              <a:t>Leading Indicators of Student Success (2009)</a:t>
            </a:r>
          </a:p>
          <a:p>
            <a:pPr marL="0" indent="0">
              <a:buNone/>
            </a:pPr>
            <a:r>
              <a:rPr lang="en-US" altLang="en-US" dirty="0" smtClean="0">
                <a:latin typeface="Calibri" pitchFamily="34" charset="0"/>
              </a:rPr>
              <a:t>Educational Advisory Board</a:t>
            </a:r>
            <a:br>
              <a:rPr lang="en-US" altLang="en-US" dirty="0" smtClean="0">
                <a:latin typeface="Calibri" pitchFamily="34" charset="0"/>
              </a:rPr>
            </a:br>
            <a:r>
              <a:rPr lang="en-US" altLang="en-US" sz="2000" i="1" dirty="0" smtClean="0">
                <a:solidFill>
                  <a:schemeClr val="accent1">
                    <a:lumMod val="75000"/>
                  </a:schemeClr>
                </a:solidFill>
                <a:latin typeface="MV Boli" panose="02000500030200090000" pitchFamily="2" charset="0"/>
                <a:cs typeface="MV Boli" panose="02000500030200090000" pitchFamily="2" charset="0"/>
              </a:rPr>
              <a:t>The Student Success Playbook (2014)</a:t>
            </a:r>
            <a:endParaRPr lang="en-US" sz="2000" i="1" dirty="0" smtClean="0">
              <a:solidFill>
                <a:schemeClr val="accent1">
                  <a:lumMod val="75000"/>
                </a:schemeClr>
              </a:solidFill>
              <a:latin typeface="MV Boli" panose="02000500030200090000" pitchFamily="2" charset="0"/>
              <a:cs typeface="MV Boli" panose="02000500030200090000" pitchFamily="2" charset="0"/>
            </a:endParaRPr>
          </a:p>
          <a:p>
            <a:pPr marL="0" indent="0">
              <a:lnSpc>
                <a:spcPct val="200000"/>
              </a:lnSpc>
              <a:buNone/>
            </a:pPr>
            <a:endParaRPr lang="en-US" altLang="en-US" dirty="0" smtClean="0">
              <a:latin typeface="Calibri" pitchFamily="34" charset="0"/>
            </a:endParaRPr>
          </a:p>
          <a:p>
            <a:pPr>
              <a:lnSpc>
                <a:spcPct val="200000"/>
              </a:lnSpc>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dirty="0">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5</a:t>
            </a:fld>
            <a:endParaRPr lang="en-US" altLang="en-US">
              <a:solidFill>
                <a:srgbClr val="717171"/>
              </a:solidFill>
              <a:latin typeface="Calibri" pitchFamily="34" charset="0"/>
            </a:endParaRPr>
          </a:p>
        </p:txBody>
      </p:sp>
      <p:sp>
        <p:nvSpPr>
          <p:cNvPr id="10" name="Rectangle 9"/>
          <p:cNvSpPr/>
          <p:nvPr/>
        </p:nvSpPr>
        <p:spPr>
          <a:xfrm>
            <a:off x="256096" y="239974"/>
            <a:ext cx="1479892"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RESEARCH</a:t>
            </a:r>
          </a:p>
        </p:txBody>
      </p:sp>
    </p:spTree>
    <p:extLst>
      <p:ext uri="{BB962C8B-B14F-4D97-AF65-F5344CB8AC3E}">
        <p14:creationId xmlns:p14="http://schemas.microsoft.com/office/powerpoint/2010/main" val="40786363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
          <p:cNvSpPr>
            <a:spLocks noGrp="1"/>
          </p:cNvSpPr>
          <p:nvPr>
            <p:ph type="title"/>
          </p:nvPr>
        </p:nvSpPr>
        <p:spPr>
          <a:xfrm>
            <a:off x="598311" y="1281290"/>
            <a:ext cx="8404578" cy="685800"/>
          </a:xfrm>
        </p:spPr>
        <p:txBody>
          <a:bodyPr/>
          <a:lstStyle/>
          <a:p>
            <a:r>
              <a:rPr lang="en-US" altLang="en-US" i="1" dirty="0" smtClean="0">
                <a:latin typeface="Cambria" pitchFamily="18" charset="0"/>
              </a:rPr>
              <a:t>How should we approach comprehensive assessment?</a:t>
            </a:r>
            <a:endParaRPr altLang="en-US" i="1" dirty="0">
              <a:latin typeface="Cambria" pitchFamily="18" charset="0"/>
            </a:endParaRPr>
          </a:p>
        </p:txBody>
      </p:sp>
      <p:sp>
        <p:nvSpPr>
          <p:cNvPr id="22530" name="Content Placeholder 11"/>
          <p:cNvSpPr>
            <a:spLocks noGrp="1"/>
          </p:cNvSpPr>
          <p:nvPr>
            <p:ph idx="1"/>
          </p:nvPr>
        </p:nvSpPr>
        <p:spPr>
          <a:xfrm>
            <a:off x="598311" y="1840089"/>
            <a:ext cx="8545689" cy="3352800"/>
          </a:xfrm>
        </p:spPr>
        <p:txBody>
          <a:bodyPr/>
          <a:lstStyle/>
          <a:p>
            <a:pPr marL="0" indent="0">
              <a:buNone/>
            </a:pPr>
            <a:r>
              <a:rPr lang="en-US" altLang="en-US" b="1" dirty="0" smtClean="0">
                <a:solidFill>
                  <a:schemeClr val="bg1">
                    <a:lumMod val="75000"/>
                  </a:schemeClr>
                </a:solidFill>
                <a:latin typeface="Calibri" pitchFamily="34" charset="0"/>
              </a:rPr>
              <a:t/>
            </a:r>
            <a:br>
              <a:rPr lang="en-US" altLang="en-US" b="1" dirty="0" smtClean="0">
                <a:solidFill>
                  <a:schemeClr val="bg1">
                    <a:lumMod val="75000"/>
                  </a:schemeClr>
                </a:solidFill>
                <a:latin typeface="Calibri" pitchFamily="34" charset="0"/>
              </a:rPr>
            </a:br>
            <a:r>
              <a:rPr lang="en-US" altLang="en-US" b="1" dirty="0" smtClean="0">
                <a:solidFill>
                  <a:schemeClr val="bg1">
                    <a:lumMod val="75000"/>
                  </a:schemeClr>
                </a:solidFill>
                <a:latin typeface="Calibri" pitchFamily="34" charset="0"/>
              </a:rPr>
              <a:t>Take a lesson in levels from our research neighbors: </a:t>
            </a:r>
          </a:p>
          <a:p>
            <a:pPr marL="0" indent="0">
              <a:buNone/>
            </a:pPr>
            <a:r>
              <a:rPr lang="en-US" altLang="en-US" dirty="0" smtClean="0">
                <a:latin typeface="Calibri" pitchFamily="34" charset="0"/>
              </a:rPr>
              <a:t>Political Science</a:t>
            </a:r>
          </a:p>
          <a:p>
            <a:pPr marL="0" indent="0">
              <a:buNone/>
            </a:pPr>
            <a:r>
              <a:rPr lang="en-US" sz="2000" i="1" dirty="0" smtClean="0">
                <a:solidFill>
                  <a:schemeClr val="accent1">
                    <a:lumMod val="75000"/>
                  </a:schemeClr>
                </a:solidFill>
                <a:latin typeface="MV Boli" panose="02000500030200090000" pitchFamily="2" charset="0"/>
                <a:cs typeface="MV Boli" panose="02000500030200090000" pitchFamily="2" charset="0"/>
              </a:rPr>
              <a:t>Systemic </a:t>
            </a:r>
            <a:r>
              <a:rPr lang="en-US" sz="2000" i="1" dirty="0">
                <a:solidFill>
                  <a:schemeClr val="accent1">
                    <a:lumMod val="75000"/>
                  </a:schemeClr>
                </a:solidFill>
                <a:latin typeface="MV Boli" panose="02000500030200090000" pitchFamily="2" charset="0"/>
                <a:cs typeface="MV Boli" panose="02000500030200090000" pitchFamily="2" charset="0"/>
              </a:rPr>
              <a:t>– Domestic </a:t>
            </a:r>
            <a:r>
              <a:rPr lang="en-US" sz="2000" i="1" dirty="0" smtClean="0">
                <a:solidFill>
                  <a:schemeClr val="accent1">
                    <a:lumMod val="75000"/>
                  </a:schemeClr>
                </a:solidFill>
                <a:latin typeface="MV Boli" panose="02000500030200090000" pitchFamily="2" charset="0"/>
                <a:cs typeface="MV Boli" panose="02000500030200090000" pitchFamily="2" charset="0"/>
              </a:rPr>
              <a:t>–Individual</a:t>
            </a:r>
          </a:p>
          <a:p>
            <a:pPr marL="0" indent="0">
              <a:buNone/>
            </a:pPr>
            <a:r>
              <a:rPr lang="en-US" altLang="en-US" dirty="0" smtClean="0">
                <a:latin typeface="Calibri" pitchFamily="34" charset="0"/>
              </a:rPr>
              <a:t>Sociology </a:t>
            </a:r>
          </a:p>
          <a:p>
            <a:pPr marL="0" indent="0">
              <a:buNone/>
            </a:pPr>
            <a:r>
              <a:rPr lang="en-US" sz="2000" i="1" dirty="0" smtClean="0">
                <a:solidFill>
                  <a:schemeClr val="accent1">
                    <a:lumMod val="75000"/>
                  </a:schemeClr>
                </a:solidFill>
                <a:latin typeface="MV Boli" panose="02000500030200090000" pitchFamily="2" charset="0"/>
                <a:cs typeface="MV Boli" panose="02000500030200090000" pitchFamily="2" charset="0"/>
              </a:rPr>
              <a:t>Macro – </a:t>
            </a:r>
            <a:r>
              <a:rPr lang="en-US" sz="2000" i="1" dirty="0" err="1" smtClean="0">
                <a:solidFill>
                  <a:schemeClr val="accent1">
                    <a:lumMod val="75000"/>
                  </a:schemeClr>
                </a:solidFill>
                <a:latin typeface="MV Boli" panose="02000500030200090000" pitchFamily="2" charset="0"/>
                <a:cs typeface="MV Boli" panose="02000500030200090000" pitchFamily="2" charset="0"/>
              </a:rPr>
              <a:t>Meso</a:t>
            </a:r>
            <a:r>
              <a:rPr lang="en-US" sz="2000" i="1" dirty="0" smtClean="0">
                <a:solidFill>
                  <a:schemeClr val="accent1">
                    <a:lumMod val="75000"/>
                  </a:schemeClr>
                </a:solidFill>
                <a:latin typeface="MV Boli" panose="02000500030200090000" pitchFamily="2" charset="0"/>
                <a:cs typeface="MV Boli" panose="02000500030200090000" pitchFamily="2" charset="0"/>
              </a:rPr>
              <a:t> – Micro</a:t>
            </a:r>
          </a:p>
          <a:p>
            <a:pPr marL="0" indent="0">
              <a:buNone/>
            </a:pPr>
            <a:r>
              <a:rPr lang="en-US" altLang="en-US" dirty="0" smtClean="0">
                <a:latin typeface="Calibri" pitchFamily="34" charset="0"/>
              </a:rPr>
              <a:t>Cognitive Science</a:t>
            </a:r>
            <a:br>
              <a:rPr lang="en-US" altLang="en-US" dirty="0" smtClean="0">
                <a:latin typeface="Calibri" pitchFamily="34" charset="0"/>
              </a:rPr>
            </a:br>
            <a:r>
              <a:rPr lang="en-US" altLang="en-US" sz="2000" i="1" dirty="0" smtClean="0">
                <a:solidFill>
                  <a:schemeClr val="accent1">
                    <a:lumMod val="75000"/>
                  </a:schemeClr>
                </a:solidFill>
                <a:latin typeface="MV Boli" panose="02000500030200090000" pitchFamily="2" charset="0"/>
                <a:cs typeface="MV Boli" panose="02000500030200090000" pitchFamily="2" charset="0"/>
              </a:rPr>
              <a:t>Physical</a:t>
            </a:r>
            <a:r>
              <a:rPr lang="en-US" sz="2000" i="1" dirty="0" smtClean="0">
                <a:solidFill>
                  <a:schemeClr val="accent1">
                    <a:lumMod val="75000"/>
                  </a:schemeClr>
                </a:solidFill>
                <a:latin typeface="MV Boli" panose="02000500030200090000" pitchFamily="2" charset="0"/>
                <a:cs typeface="MV Boli" panose="02000500030200090000" pitchFamily="2" charset="0"/>
              </a:rPr>
              <a:t> – Representational – Computational</a:t>
            </a:r>
          </a:p>
          <a:p>
            <a:pPr marL="0" indent="0">
              <a:buNone/>
            </a:pPr>
            <a:r>
              <a:rPr lang="en-US" altLang="en-US" sz="2000" dirty="0" smtClean="0">
                <a:latin typeface="Calibri" pitchFamily="34" charset="0"/>
              </a:rPr>
              <a:t>Supply Chain Management and Learning Analytics</a:t>
            </a:r>
            <a:br>
              <a:rPr lang="en-US" altLang="en-US" sz="2000" dirty="0" smtClean="0">
                <a:latin typeface="Calibri" pitchFamily="34" charset="0"/>
              </a:rPr>
            </a:br>
            <a:r>
              <a:rPr lang="en-US" sz="2000" i="1" dirty="0" smtClean="0">
                <a:solidFill>
                  <a:schemeClr val="accent1">
                    <a:lumMod val="75000"/>
                  </a:schemeClr>
                </a:solidFill>
                <a:latin typeface="MV Boli" panose="02000500030200090000" pitchFamily="2" charset="0"/>
                <a:cs typeface="MV Boli" panose="02000500030200090000" pitchFamily="2" charset="0"/>
              </a:rPr>
              <a:t>Descriptive </a:t>
            </a:r>
            <a:r>
              <a:rPr lang="en-US" sz="2000" i="1" dirty="0">
                <a:solidFill>
                  <a:schemeClr val="accent1">
                    <a:lumMod val="75000"/>
                  </a:schemeClr>
                </a:solidFill>
                <a:latin typeface="MV Boli" panose="02000500030200090000" pitchFamily="2" charset="0"/>
                <a:cs typeface="MV Boli" panose="02000500030200090000" pitchFamily="2" charset="0"/>
              </a:rPr>
              <a:t>– </a:t>
            </a:r>
            <a:r>
              <a:rPr lang="en-US" sz="2000" i="1" dirty="0" smtClean="0">
                <a:solidFill>
                  <a:schemeClr val="accent1">
                    <a:lumMod val="75000"/>
                  </a:schemeClr>
                </a:solidFill>
                <a:latin typeface="MV Boli" panose="02000500030200090000" pitchFamily="2" charset="0"/>
                <a:cs typeface="MV Boli" panose="02000500030200090000" pitchFamily="2" charset="0"/>
              </a:rPr>
              <a:t>Diagnostic </a:t>
            </a:r>
            <a:r>
              <a:rPr lang="en-US" sz="2000" i="1" dirty="0">
                <a:solidFill>
                  <a:schemeClr val="accent1">
                    <a:lumMod val="75000"/>
                  </a:schemeClr>
                </a:solidFill>
                <a:latin typeface="MV Boli" panose="02000500030200090000" pitchFamily="2" charset="0"/>
                <a:cs typeface="MV Boli" panose="02000500030200090000" pitchFamily="2" charset="0"/>
              </a:rPr>
              <a:t>– </a:t>
            </a:r>
            <a:r>
              <a:rPr lang="en-US" sz="2000" i="1" dirty="0" smtClean="0">
                <a:solidFill>
                  <a:schemeClr val="accent1">
                    <a:lumMod val="75000"/>
                  </a:schemeClr>
                </a:solidFill>
                <a:latin typeface="MV Boli" panose="02000500030200090000" pitchFamily="2" charset="0"/>
                <a:cs typeface="MV Boli" panose="02000500030200090000" pitchFamily="2" charset="0"/>
              </a:rPr>
              <a:t>Predictive - Prescriptive</a:t>
            </a:r>
            <a:endParaRPr lang="en-US" sz="2000" i="1" dirty="0">
              <a:solidFill>
                <a:schemeClr val="accent1">
                  <a:lumMod val="75000"/>
                </a:schemeClr>
              </a:solidFill>
              <a:latin typeface="MV Boli" panose="02000500030200090000" pitchFamily="2" charset="0"/>
              <a:cs typeface="MV Boli" panose="02000500030200090000" pitchFamily="2" charset="0"/>
            </a:endParaRPr>
          </a:p>
          <a:p>
            <a:pPr marL="0" indent="0">
              <a:lnSpc>
                <a:spcPct val="200000"/>
              </a:lnSpc>
              <a:buNone/>
            </a:pPr>
            <a:endParaRPr lang="en-US" altLang="en-US" dirty="0" smtClean="0">
              <a:latin typeface="Calibri" pitchFamily="34" charset="0"/>
            </a:endParaRPr>
          </a:p>
          <a:p>
            <a:pPr>
              <a:lnSpc>
                <a:spcPct val="200000"/>
              </a:lnSpc>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a:p>
            <a:pPr>
              <a:buFontTx/>
              <a:buChar char="•"/>
            </a:pPr>
            <a:endParaRPr lang="en-US" altLang="en-US" dirty="0" smtClean="0">
              <a:latin typeface="Calibri" pitchFamily="34" charset="0"/>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6</a:t>
            </a:fld>
            <a:endParaRPr lang="en-US" altLang="en-US">
              <a:solidFill>
                <a:srgbClr val="717171"/>
              </a:solidFill>
              <a:latin typeface="Calibri" pitchFamily="34" charset="0"/>
            </a:endParaRPr>
          </a:p>
        </p:txBody>
      </p:sp>
      <p:sp>
        <p:nvSpPr>
          <p:cNvPr id="10" name="Rectangle 9"/>
          <p:cNvSpPr/>
          <p:nvPr/>
        </p:nvSpPr>
        <p:spPr>
          <a:xfrm>
            <a:off x="256096" y="239974"/>
            <a:ext cx="1467068"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0"/>
          <p:cNvSpPr>
            <a:spLocks noGrp="1"/>
          </p:cNvSpPr>
          <p:nvPr>
            <p:ph type="title"/>
          </p:nvPr>
        </p:nvSpPr>
        <p:spPr>
          <a:xfrm>
            <a:off x="598311" y="1281290"/>
            <a:ext cx="8404578" cy="685800"/>
          </a:xfrm>
        </p:spPr>
        <p:txBody>
          <a:bodyPr/>
          <a:lstStyle/>
          <a:p>
            <a:r>
              <a:rPr lang="en-US" altLang="en-US" i="1" dirty="0" smtClean="0">
                <a:latin typeface="Cambria" pitchFamily="18" charset="0"/>
              </a:rPr>
              <a:t>Who is going to care and what do they want to know?</a:t>
            </a:r>
            <a:endParaRPr altLang="en-US" i="1" dirty="0">
              <a:latin typeface="Cambria" pitchFamily="18" charset="0"/>
            </a:endParaRPr>
          </a:p>
        </p:txBody>
      </p:sp>
      <p:sp>
        <p:nvSpPr>
          <p:cNvPr id="22530" name="Content Placeholder 11"/>
          <p:cNvSpPr>
            <a:spLocks noGrp="1"/>
          </p:cNvSpPr>
          <p:nvPr>
            <p:ph idx="1"/>
          </p:nvPr>
        </p:nvSpPr>
        <p:spPr>
          <a:xfrm>
            <a:off x="598311" y="1840089"/>
            <a:ext cx="8545689" cy="3352800"/>
          </a:xfrm>
        </p:spPr>
        <p:txBody>
          <a:bodyPr/>
          <a:lstStyle/>
          <a:p>
            <a:pPr marL="0" indent="0">
              <a:buNone/>
            </a:pPr>
            <a:r>
              <a:rPr lang="en-US" altLang="en-US" b="1" dirty="0" smtClean="0">
                <a:solidFill>
                  <a:schemeClr val="bg1">
                    <a:lumMod val="75000"/>
                  </a:schemeClr>
                </a:solidFill>
                <a:latin typeface="Calibri" pitchFamily="34" charset="0"/>
              </a:rPr>
              <a:t/>
            </a:r>
            <a:br>
              <a:rPr lang="en-US" altLang="en-US" b="1" dirty="0" smtClean="0">
                <a:solidFill>
                  <a:schemeClr val="bg1">
                    <a:lumMod val="75000"/>
                  </a:schemeClr>
                </a:solidFill>
                <a:latin typeface="Calibri" pitchFamily="34" charset="0"/>
              </a:rPr>
            </a:br>
            <a:r>
              <a:rPr lang="en-US" altLang="en-US" b="1" dirty="0" smtClean="0">
                <a:solidFill>
                  <a:schemeClr val="bg1">
                    <a:lumMod val="75000"/>
                  </a:schemeClr>
                </a:solidFill>
                <a:latin typeface="Calibri" pitchFamily="34" charset="0"/>
              </a:rPr>
              <a:t>Take a lesson in Community Partnership Building: </a:t>
            </a:r>
          </a:p>
          <a:p>
            <a:pPr marL="0" indent="0">
              <a:buNone/>
            </a:pPr>
            <a:r>
              <a:rPr lang="en-US" altLang="en-US" dirty="0" smtClean="0">
                <a:latin typeface="Calibri" pitchFamily="34" charset="0"/>
              </a:rPr>
              <a:t>Key Stakeholders – </a:t>
            </a:r>
            <a:r>
              <a:rPr lang="en-US" dirty="0" smtClean="0">
                <a:solidFill>
                  <a:schemeClr val="tx2">
                    <a:lumMod val="50000"/>
                  </a:schemeClr>
                </a:solidFill>
                <a:latin typeface="Calibri" panose="020F0502020204030204" pitchFamily="34" charset="0"/>
                <a:cs typeface="MV Boli" panose="02000500030200090000" pitchFamily="2" charset="0"/>
              </a:rPr>
              <a:t>High Level Leaders</a:t>
            </a:r>
          </a:p>
          <a:p>
            <a:pPr marL="0" indent="0">
              <a:buNone/>
            </a:pPr>
            <a:r>
              <a:rPr lang="en-US" sz="2000" i="1" dirty="0" smtClean="0">
                <a:solidFill>
                  <a:schemeClr val="accent1">
                    <a:lumMod val="75000"/>
                  </a:schemeClr>
                </a:solidFill>
                <a:latin typeface="MV Boli" panose="02000500030200090000" pitchFamily="2" charset="0"/>
                <a:cs typeface="MV Boli" panose="02000500030200090000" pitchFamily="2" charset="0"/>
              </a:rPr>
              <a:t>Is it working?  Is it worth it?</a:t>
            </a:r>
          </a:p>
          <a:p>
            <a:pPr marL="0" indent="0">
              <a:buNone/>
            </a:pPr>
            <a:r>
              <a:rPr lang="en-US" altLang="en-US" dirty="0" smtClean="0">
                <a:latin typeface="Calibri" pitchFamily="34" charset="0"/>
              </a:rPr>
              <a:t>Secondary Stakeholders – Mid Level Leaders</a:t>
            </a:r>
            <a:br>
              <a:rPr lang="en-US" altLang="en-US" dirty="0" smtClean="0">
                <a:latin typeface="Calibri" pitchFamily="34" charset="0"/>
              </a:rPr>
            </a:br>
            <a:r>
              <a:rPr lang="en-US" altLang="en-US" sz="2000" i="1" dirty="0" smtClean="0">
                <a:solidFill>
                  <a:schemeClr val="accent1">
                    <a:lumMod val="75000"/>
                  </a:schemeClr>
                </a:solidFill>
                <a:latin typeface="MV Boli" panose="02000500030200090000" pitchFamily="2" charset="0"/>
                <a:cs typeface="MV Boli" panose="02000500030200090000" pitchFamily="2" charset="0"/>
              </a:rPr>
              <a:t>Why is it working or not working? What is making a difference?</a:t>
            </a:r>
            <a:endParaRPr lang="en-US" sz="2000" i="1" dirty="0" smtClean="0">
              <a:solidFill>
                <a:schemeClr val="accent1">
                  <a:lumMod val="75000"/>
                </a:schemeClr>
              </a:solidFill>
              <a:latin typeface="MV Boli" panose="02000500030200090000" pitchFamily="2" charset="0"/>
              <a:cs typeface="MV Boli" panose="02000500030200090000" pitchFamily="2" charset="0"/>
            </a:endParaRPr>
          </a:p>
          <a:p>
            <a:pPr marL="0" indent="0">
              <a:buNone/>
            </a:pPr>
            <a:r>
              <a:rPr lang="en-US" altLang="en-US" dirty="0" smtClean="0">
                <a:latin typeface="Calibri" pitchFamily="34" charset="0"/>
              </a:rPr>
              <a:t>Primary Stakeholders – Individuals who are directly impacted</a:t>
            </a:r>
            <a:r>
              <a:rPr lang="en-US" altLang="en-US" sz="2000" dirty="0" smtClean="0">
                <a:latin typeface="Calibri" pitchFamily="34" charset="0"/>
              </a:rPr>
              <a:t/>
            </a:r>
            <a:br>
              <a:rPr lang="en-US" altLang="en-US" sz="2000" dirty="0" smtClean="0">
                <a:latin typeface="Calibri" pitchFamily="34" charset="0"/>
              </a:rPr>
            </a:br>
            <a:r>
              <a:rPr lang="en-US" altLang="en-US" sz="2000" i="1" dirty="0" smtClean="0">
                <a:solidFill>
                  <a:schemeClr val="accent1">
                    <a:lumMod val="75000"/>
                  </a:schemeClr>
                </a:solidFill>
                <a:latin typeface="MV Boli" panose="02000500030200090000" pitchFamily="2" charset="0"/>
                <a:cs typeface="MV Boli" panose="02000500030200090000" pitchFamily="2" charset="0"/>
              </a:rPr>
              <a:t>Why is it important?</a:t>
            </a:r>
            <a:endParaRPr lang="en-US" sz="2000" i="1" dirty="0">
              <a:solidFill>
                <a:schemeClr val="accent1">
                  <a:lumMod val="75000"/>
                </a:schemeClr>
              </a:solidFill>
              <a:latin typeface="MV Boli" panose="02000500030200090000" pitchFamily="2" charset="0"/>
              <a:cs typeface="MV Boli" panose="02000500030200090000" pitchFamily="2" charset="0"/>
            </a:endParaRPr>
          </a:p>
          <a:p>
            <a:pPr marL="0" indent="0">
              <a:lnSpc>
                <a:spcPct val="200000"/>
              </a:lnSpc>
              <a:buNone/>
            </a:pPr>
            <a:endParaRPr lang="en-US" altLang="en-US" dirty="0" smtClean="0">
              <a:latin typeface="Calibri" pitchFamily="34" charset="0"/>
            </a:endParaRPr>
          </a:p>
          <a:p>
            <a:pPr marL="0" indent="0">
              <a:buNone/>
            </a:pPr>
            <a:endParaRPr lang="en-US" altLang="en-US" dirty="0" smtClean="0">
              <a:latin typeface="Calibri" pitchFamily="34" charset="0"/>
            </a:endParaRPr>
          </a:p>
          <a:p>
            <a:pPr>
              <a:buFontTx/>
              <a:buChar char="•"/>
            </a:pPr>
            <a:endParaRPr lang="en-US" altLang="en-US" dirty="0" smtClean="0">
              <a:latin typeface="Calibri" pitchFamily="34" charset="0"/>
            </a:endParaRPr>
          </a:p>
        </p:txBody>
      </p:sp>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7</a:t>
            </a:fld>
            <a:endParaRPr lang="en-US" altLang="en-US">
              <a:solidFill>
                <a:srgbClr val="717171"/>
              </a:solidFill>
              <a:latin typeface="Calibri" pitchFamily="34" charset="0"/>
            </a:endParaRPr>
          </a:p>
        </p:txBody>
      </p:sp>
      <p:sp>
        <p:nvSpPr>
          <p:cNvPr id="10" name="Rectangle 9"/>
          <p:cNvSpPr/>
          <p:nvPr/>
        </p:nvSpPr>
        <p:spPr>
          <a:xfrm>
            <a:off x="256096" y="239974"/>
            <a:ext cx="1467068"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RESEARCH</a:t>
            </a:r>
          </a:p>
        </p:txBody>
      </p:sp>
    </p:spTree>
    <p:extLst>
      <p:ext uri="{BB962C8B-B14F-4D97-AF65-F5344CB8AC3E}">
        <p14:creationId xmlns:p14="http://schemas.microsoft.com/office/powerpoint/2010/main" val="30394073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Date Placeholder 4"/>
          <p:cNvSpPr>
            <a:spLocks noGrp="1"/>
          </p:cNvSpPr>
          <p:nvPr>
            <p:ph type="dt"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046B6AA-9726-4342-B8C5-0E5240C091C9}" type="datetime4">
              <a:rPr lang="en-US" altLang="en-US">
                <a:solidFill>
                  <a:srgbClr val="717171"/>
                </a:solidFill>
                <a:latin typeface="Calibri" pitchFamily="34" charset="0"/>
              </a:rPr>
              <a:pPr/>
              <a:t>August 29, 2014</a:t>
            </a:fld>
            <a:endParaRPr lang="en-US" altLang="en-US">
              <a:solidFill>
                <a:srgbClr val="717171"/>
              </a:solidFill>
              <a:latin typeface="Calibri" pitchFamily="34" charset="0"/>
            </a:endParaRPr>
          </a:p>
        </p:txBody>
      </p:sp>
      <p:sp>
        <p:nvSpPr>
          <p:cNvPr id="22534" name="Slide Number Placeholder 5"/>
          <p:cNvSpPr>
            <a:spLocks noGrp="1"/>
          </p:cNvSpPr>
          <p:nvPr>
            <p:ph type="sldNum"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Palatino" charset="0"/>
                <a:ea typeface="MS PGothic" pitchFamily="34" charset="-128"/>
              </a:defRPr>
            </a:lvl1pPr>
            <a:lvl2pPr marL="742950" indent="-285750">
              <a:defRPr>
                <a:solidFill>
                  <a:schemeClr val="tx1"/>
                </a:solidFill>
                <a:latin typeface="Palatino" charset="0"/>
                <a:ea typeface="MS PGothic" pitchFamily="34" charset="-128"/>
              </a:defRPr>
            </a:lvl2pPr>
            <a:lvl3pPr marL="1143000" indent="-228600">
              <a:defRPr>
                <a:solidFill>
                  <a:schemeClr val="tx1"/>
                </a:solidFill>
                <a:latin typeface="Palatino" charset="0"/>
                <a:ea typeface="MS PGothic" pitchFamily="34" charset="-128"/>
              </a:defRPr>
            </a:lvl3pPr>
            <a:lvl4pPr marL="1600200" indent="-228600">
              <a:defRPr>
                <a:solidFill>
                  <a:schemeClr val="tx1"/>
                </a:solidFill>
                <a:latin typeface="Palatino" charset="0"/>
                <a:ea typeface="MS PGothic" pitchFamily="34" charset="-128"/>
              </a:defRPr>
            </a:lvl4pPr>
            <a:lvl5pPr marL="2057400" indent="-228600">
              <a:defRPr>
                <a:solidFill>
                  <a:schemeClr val="tx1"/>
                </a:solidFill>
                <a:latin typeface="Palatino" charset="0"/>
                <a:ea typeface="MS PGothic" pitchFamily="34" charset="-128"/>
              </a:defRPr>
            </a:lvl5pPr>
            <a:lvl6pPr marL="2514600" indent="-228600" defTabSz="457200" fontAlgn="base">
              <a:spcBef>
                <a:spcPct val="0"/>
              </a:spcBef>
              <a:spcAft>
                <a:spcPct val="0"/>
              </a:spcAft>
              <a:defRPr>
                <a:solidFill>
                  <a:schemeClr val="tx1"/>
                </a:solidFill>
                <a:latin typeface="Palatino" charset="0"/>
                <a:ea typeface="MS PGothic" pitchFamily="34" charset="-128"/>
              </a:defRPr>
            </a:lvl6pPr>
            <a:lvl7pPr marL="2971800" indent="-228600" defTabSz="457200" fontAlgn="base">
              <a:spcBef>
                <a:spcPct val="0"/>
              </a:spcBef>
              <a:spcAft>
                <a:spcPct val="0"/>
              </a:spcAft>
              <a:defRPr>
                <a:solidFill>
                  <a:schemeClr val="tx1"/>
                </a:solidFill>
                <a:latin typeface="Palatino" charset="0"/>
                <a:ea typeface="MS PGothic" pitchFamily="34" charset="-128"/>
              </a:defRPr>
            </a:lvl7pPr>
            <a:lvl8pPr marL="3429000" indent="-228600" defTabSz="457200" fontAlgn="base">
              <a:spcBef>
                <a:spcPct val="0"/>
              </a:spcBef>
              <a:spcAft>
                <a:spcPct val="0"/>
              </a:spcAft>
              <a:defRPr>
                <a:solidFill>
                  <a:schemeClr val="tx1"/>
                </a:solidFill>
                <a:latin typeface="Palatino" charset="0"/>
                <a:ea typeface="MS PGothic" pitchFamily="34" charset="-128"/>
              </a:defRPr>
            </a:lvl8pPr>
            <a:lvl9pPr marL="3886200" indent="-228600" defTabSz="457200" fontAlgn="base">
              <a:spcBef>
                <a:spcPct val="0"/>
              </a:spcBef>
              <a:spcAft>
                <a:spcPct val="0"/>
              </a:spcAft>
              <a:defRPr>
                <a:solidFill>
                  <a:schemeClr val="tx1"/>
                </a:solidFill>
                <a:latin typeface="Palatino" charset="0"/>
                <a:ea typeface="MS PGothic" pitchFamily="34" charset="-128"/>
              </a:defRPr>
            </a:lvl9pPr>
          </a:lstStyle>
          <a:p>
            <a:fld id="{357FDE48-D998-4AA4-AB20-36BBED7301A1}" type="slidenum">
              <a:rPr lang="en-US" altLang="en-US">
                <a:solidFill>
                  <a:srgbClr val="717171"/>
                </a:solidFill>
                <a:latin typeface="Calibri" pitchFamily="34" charset="0"/>
              </a:rPr>
              <a:pPr/>
              <a:t>8</a:t>
            </a:fld>
            <a:endParaRPr lang="en-US" altLang="en-US">
              <a:solidFill>
                <a:srgbClr val="717171"/>
              </a:solidFill>
              <a:latin typeface="Calibri" pitchFamily="34" charset="0"/>
            </a:endParaRPr>
          </a:p>
        </p:txBody>
      </p:sp>
      <p:sp>
        <p:nvSpPr>
          <p:cNvPr id="10" name="Rectangle 9"/>
          <p:cNvSpPr/>
          <p:nvPr/>
        </p:nvSpPr>
        <p:spPr>
          <a:xfrm>
            <a:off x="256096" y="239974"/>
            <a:ext cx="1479892" cy="456535"/>
          </a:xfrm>
          <a:prstGeom prst="rect">
            <a:avLst/>
          </a:prstGeom>
          <a:solidFill>
            <a:schemeClr val="accent1"/>
          </a:solidFill>
        </p:spPr>
        <p:txBody>
          <a:bodyPr wrap="none">
            <a:spAutoFit/>
          </a:bodyPr>
          <a:lstStyle/>
          <a:p>
            <a:pPr>
              <a:lnSpc>
                <a:spcPct val="150000"/>
              </a:lnSpc>
              <a:spcBef>
                <a:spcPts val="0"/>
              </a:spcBef>
            </a:pPr>
            <a:r>
              <a:rPr lang="en-US" b="1" dirty="0" smtClean="0">
                <a:solidFill>
                  <a:schemeClr val="bg1">
                    <a:lumMod val="75000"/>
                  </a:schemeClr>
                </a:solidFill>
              </a:rPr>
              <a:t>RESEARCH</a:t>
            </a:r>
          </a:p>
        </p:txBody>
      </p:sp>
      <p:pic>
        <p:nvPicPr>
          <p:cNvPr id="17" name="Picture 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8773" y="1436513"/>
            <a:ext cx="3941743" cy="3999924"/>
          </a:xfrm>
          <a:prstGeom prst="rect">
            <a:avLst/>
          </a:prstGeom>
        </p:spPr>
      </p:pic>
      <p:sp>
        <p:nvSpPr>
          <p:cNvPr id="19" name="Title 10"/>
          <p:cNvSpPr>
            <a:spLocks noGrp="1"/>
          </p:cNvSpPr>
          <p:nvPr>
            <p:ph type="title"/>
          </p:nvPr>
        </p:nvSpPr>
        <p:spPr>
          <a:xfrm>
            <a:off x="598311" y="1281290"/>
            <a:ext cx="8404578" cy="685800"/>
          </a:xfrm>
        </p:spPr>
        <p:txBody>
          <a:bodyPr/>
          <a:lstStyle/>
          <a:p>
            <a:r>
              <a:rPr lang="en-US" altLang="en-US" i="1" dirty="0" smtClean="0">
                <a:latin typeface="Cambria" pitchFamily="18" charset="0"/>
              </a:rPr>
              <a:t>What does that lead us to?</a:t>
            </a:r>
            <a:endParaRPr altLang="en-US" i="1" dirty="0">
              <a:latin typeface="Cambria" pitchFamily="18" charset="0"/>
            </a:endParaRPr>
          </a:p>
        </p:txBody>
      </p:sp>
      <p:sp>
        <p:nvSpPr>
          <p:cNvPr id="14" name="Rectangle 13"/>
          <p:cNvSpPr/>
          <p:nvPr/>
        </p:nvSpPr>
        <p:spPr>
          <a:xfrm>
            <a:off x="901347" y="2495456"/>
            <a:ext cx="4572000" cy="769441"/>
          </a:xfrm>
          <a:prstGeom prst="rect">
            <a:avLst/>
          </a:prstGeom>
        </p:spPr>
        <p:txBody>
          <a:bodyPr>
            <a:spAutoFit/>
          </a:bodyPr>
          <a:lstStyle/>
          <a:p>
            <a:pPr marL="0" indent="0">
              <a:buNone/>
            </a:pPr>
            <a:r>
              <a:rPr lang="en-US" altLang="en-US" sz="4400" b="1" dirty="0" smtClean="0">
                <a:solidFill>
                  <a:schemeClr val="bg1">
                    <a:lumMod val="75000"/>
                  </a:schemeClr>
                </a:solidFill>
                <a:latin typeface="Calibri" pitchFamily="34" charset="0"/>
              </a:rPr>
              <a:t>ALIGNMENT</a:t>
            </a:r>
          </a:p>
        </p:txBody>
      </p:sp>
      <p:sp>
        <p:nvSpPr>
          <p:cNvPr id="15" name="Rectangle 14"/>
          <p:cNvSpPr/>
          <p:nvPr/>
        </p:nvSpPr>
        <p:spPr>
          <a:xfrm>
            <a:off x="901347" y="3350589"/>
            <a:ext cx="3069238" cy="1200329"/>
          </a:xfrm>
          <a:prstGeom prst="rect">
            <a:avLst/>
          </a:prstGeom>
        </p:spPr>
        <p:txBody>
          <a:bodyPr wrap="none">
            <a:spAutoFit/>
          </a:bodyPr>
          <a:lstStyle/>
          <a:p>
            <a:pPr marL="0" indent="0">
              <a:buNone/>
            </a:pPr>
            <a:r>
              <a:rPr lang="en-US" altLang="en-US" dirty="0">
                <a:latin typeface="Calibri" pitchFamily="34" charset="0"/>
              </a:rPr>
              <a:t>a</a:t>
            </a:r>
            <a:r>
              <a:rPr lang="en-US" altLang="en-US" dirty="0" smtClean="0">
                <a:latin typeface="Calibri" pitchFamily="34" charset="0"/>
              </a:rPr>
              <a:t>lign the levels of investigation</a:t>
            </a:r>
          </a:p>
          <a:p>
            <a:pPr marL="0" indent="0">
              <a:buNone/>
            </a:pPr>
            <a:r>
              <a:rPr lang="en-US" altLang="en-US" dirty="0" smtClean="0">
                <a:latin typeface="Calibri" pitchFamily="34" charset="0"/>
              </a:rPr>
              <a:t>with metrics and analyses</a:t>
            </a:r>
            <a:br>
              <a:rPr lang="en-US" altLang="en-US" dirty="0" smtClean="0">
                <a:latin typeface="Calibri" pitchFamily="34" charset="0"/>
              </a:rPr>
            </a:br>
            <a:r>
              <a:rPr lang="en-US" altLang="en-US" dirty="0" smtClean="0">
                <a:latin typeface="Calibri" pitchFamily="34" charset="0"/>
              </a:rPr>
              <a:t>to address the interests of</a:t>
            </a:r>
          </a:p>
          <a:p>
            <a:pPr marL="0" indent="0">
              <a:buNone/>
            </a:pPr>
            <a:r>
              <a:rPr lang="en-US" altLang="en-US" dirty="0">
                <a:latin typeface="Calibri" pitchFamily="34" charset="0"/>
              </a:rPr>
              <a:t>e</a:t>
            </a:r>
            <a:r>
              <a:rPr lang="en-US" altLang="en-US" dirty="0" smtClean="0">
                <a:latin typeface="Calibri" pitchFamily="34" charset="0"/>
              </a:rPr>
              <a:t>ach stakeholder</a:t>
            </a:r>
          </a:p>
        </p:txBody>
      </p:sp>
    </p:spTree>
    <p:extLst>
      <p:ext uri="{BB962C8B-B14F-4D97-AF65-F5344CB8AC3E}">
        <p14:creationId xmlns:p14="http://schemas.microsoft.com/office/powerpoint/2010/main" val="30359027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SU_Template_3_unlocked">
  <a:themeElements>
    <a:clrScheme name="OSU Color Palette">
      <a:dk1>
        <a:srgbClr val="D85A1A"/>
      </a:dk1>
      <a:lt1>
        <a:srgbClr val="615042"/>
      </a:lt1>
      <a:dk2>
        <a:srgbClr val="9D601E"/>
      </a:dk2>
      <a:lt2>
        <a:srgbClr val="ABADA4"/>
      </a:lt2>
      <a:accent1>
        <a:srgbClr val="C6C0B7"/>
      </a:accent1>
      <a:accent2>
        <a:srgbClr val="6B859E"/>
      </a:accent2>
      <a:accent3>
        <a:srgbClr val="A7C4C9"/>
      </a:accent3>
      <a:accent4>
        <a:srgbClr val="F3D08E"/>
      </a:accent4>
      <a:accent5>
        <a:srgbClr val="B3BA35"/>
      </a:accent5>
      <a:accent6>
        <a:srgbClr val="561F4B"/>
      </a:accent6>
      <a:hlink>
        <a:srgbClr val="000000"/>
      </a:hlink>
      <a:folHlink>
        <a:srgbClr val="000000"/>
      </a:folHlink>
    </a:clrScheme>
    <a:fontScheme name="Blank Presentation">
      <a:majorFont>
        <a:latin typeface="Tahoma"/>
        <a:ea typeface="ＭＳ Ｐゴシック"/>
        <a:cs typeface=""/>
      </a:majorFont>
      <a:minorFont>
        <a:latin typeface="Palatino"/>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999999"/>
            </a:solidFill>
            <a:effectLst/>
            <a:latin typeface="Arial" charset="0"/>
            <a:ea typeface="ＭＳ Ｐゴシック" pitchFamily="-96"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OSU_Template_3_unlocked</Template>
  <TotalTime>495</TotalTime>
  <Words>526</Words>
  <Application>Microsoft Office PowerPoint</Application>
  <PresentationFormat>On-screen Show (4:3)</PresentationFormat>
  <Paragraphs>197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OSU_Template_3_unlocked</vt:lpstr>
      <vt:lpstr>Satisfying all the Stakeholders</vt:lpstr>
      <vt:lpstr>Who is she and how did she get here?</vt:lpstr>
      <vt:lpstr>PowerPoint Presentation</vt:lpstr>
      <vt:lpstr>How will we tackle that question today? </vt:lpstr>
      <vt:lpstr>What do we mean by “Student Success”?</vt:lpstr>
      <vt:lpstr>What type of information is meaningful, helpful, and relevant to student success?</vt:lpstr>
      <vt:lpstr>How should we approach comprehensive assessment?</vt:lpstr>
      <vt:lpstr>Who is going to care and what do they want to know?</vt:lpstr>
      <vt:lpstr>What does that lead us to?</vt:lpstr>
      <vt:lpstr>PowerPoint Presentation</vt:lpstr>
      <vt:lpstr>What is FYE at Oregon State University?</vt:lpstr>
      <vt:lpstr>PowerPoint Presentation</vt:lpstr>
      <vt:lpstr>PowerPoint Presentation</vt:lpstr>
      <vt:lpstr>PowerPoint Presentation</vt:lpstr>
      <vt:lpstr>PowerPoint Presentation</vt:lpstr>
      <vt:lpstr>What do we have? Banner &amp; Data Warehouse, some student usage data, faculty and staff expertise, existing national survey data (NSSE, CIRP, ECAR, EBI, PSU Advising) What do we need? More Student Usage Data, more demographic information, a SIS to link everything together, analytics, direct student feedback  How can we make things simple and clear?   Identify meaningful ways of grouping and categorizing students.  Who can help?   Advisors, faculty, Institutional Research, Admissions, Student Affairs Assessment Council, Graduate Students, Registrar’s  </vt:lpstr>
      <vt:lpstr>PowerPoint Presentation</vt:lpstr>
      <vt:lpstr>PowerPoint Presentation</vt:lpstr>
      <vt:lpstr>PowerPoint Presentation</vt:lpstr>
    </vt:vector>
  </TitlesOfParts>
  <Company>Oregon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Satisfying all the Stakeholders</dc:title>
  <dc:creator>Chryse</dc:creator>
  <cp:lastModifiedBy>Chryse</cp:lastModifiedBy>
  <cp:revision>48</cp:revision>
  <dcterms:created xsi:type="dcterms:W3CDTF">2014-08-29T17:44:03Z</dcterms:created>
  <dcterms:modified xsi:type="dcterms:W3CDTF">2014-08-30T02:05:59Z</dcterms:modified>
</cp:coreProperties>
</file>