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3"/>
  </p:notesMasterIdLst>
  <p:sldIdLst>
    <p:sldId id="257" r:id="rId3"/>
    <p:sldId id="258" r:id="rId4"/>
    <p:sldId id="259" r:id="rId5"/>
    <p:sldId id="282" r:id="rId6"/>
    <p:sldId id="272" r:id="rId7"/>
    <p:sldId id="269" r:id="rId8"/>
    <p:sldId id="263" r:id="rId9"/>
    <p:sldId id="280" r:id="rId10"/>
    <p:sldId id="264" r:id="rId11"/>
    <p:sldId id="260" r:id="rId12"/>
    <p:sldId id="286" r:id="rId13"/>
    <p:sldId id="274" r:id="rId14"/>
    <p:sldId id="266" r:id="rId15"/>
    <p:sldId id="277" r:id="rId16"/>
    <p:sldId id="265" r:id="rId17"/>
    <p:sldId id="278" r:id="rId18"/>
    <p:sldId id="262" r:id="rId19"/>
    <p:sldId id="281" r:id="rId20"/>
    <p:sldId id="283" r:id="rId21"/>
    <p:sldId id="285"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7F0"/>
    <a:srgbClr val="B2C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0" autoAdjust="0"/>
  </p:normalViewPr>
  <p:slideViewPr>
    <p:cSldViewPr snapToGrid="0">
      <p:cViewPr>
        <p:scale>
          <a:sx n="80" d="100"/>
          <a:sy n="80" d="100"/>
        </p:scale>
        <p:origin x="-1086" y="5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collected indicated that participants increased their knowledge of leadership skills; for example students indicated an increase in their ability to deal with the cognitive content to interact within the simulated situations, after participating in the simulation (+11%) and after the debriefing sessions (+29%).  Additionally, participants perceived an increased level of skills (e.g., having ability to perform correctly for specific interventions for the simulated situation) after participating in the simulation (+4%) and after the debriefing session (+12%).  Participants also indicated that their attitude (feelings, emotions, values and beliefs about the simulations application to their learning) changed positively after participating in the simulation (+2%) but more so after the debriefing session (+10%). </a:t>
            </a:r>
            <a:endParaRPr lang="en-US" dirty="0"/>
          </a:p>
        </p:txBody>
      </p:sp>
      <p:sp>
        <p:nvSpPr>
          <p:cNvPr id="4" name="Slide Number Placeholder 3"/>
          <p:cNvSpPr>
            <a:spLocks noGrp="1"/>
          </p:cNvSpPr>
          <p:nvPr>
            <p:ph type="sldNum" sz="quarter" idx="10"/>
          </p:nvPr>
        </p:nvSpPr>
        <p:spPr/>
        <p:txBody>
          <a:bodyPr/>
          <a:lstStyle/>
          <a:p>
            <a:fld id="{4D2EE607-FC2B-4A90-B5A7-A1B877402938}" type="slidenum">
              <a:rPr lang="en-US" smtClean="0"/>
              <a:t>14</a:t>
            </a:fld>
            <a:endParaRPr lang="en-US"/>
          </a:p>
        </p:txBody>
      </p:sp>
    </p:spTree>
    <p:extLst>
      <p:ext uri="{BB962C8B-B14F-4D97-AF65-F5344CB8AC3E}">
        <p14:creationId xmlns:p14="http://schemas.microsoft.com/office/powerpoint/2010/main" val="15892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 themes became evident when addressing students’ attitudes regarding the simulation.  Ideas centered on the development of relationships by building rapport with stakeholders and being active listeners. Being able to access areas of need when working in conversations, staying on task, and being direct were all strategies participants perceived as important in helping to resolve issues during the simulations.   One participant stated that they were nervous about the simulation but ultimately felt that the experience helped them but “gain a better perspective about the reality of people and situations [that educational leaders] will likely encounter.”</a:t>
            </a:r>
            <a:endParaRPr lang="en-US" dirty="0"/>
          </a:p>
        </p:txBody>
      </p:sp>
      <p:sp>
        <p:nvSpPr>
          <p:cNvPr id="4" name="Slide Number Placeholder 3"/>
          <p:cNvSpPr>
            <a:spLocks noGrp="1"/>
          </p:cNvSpPr>
          <p:nvPr>
            <p:ph type="sldNum" sz="quarter" idx="10"/>
          </p:nvPr>
        </p:nvSpPr>
        <p:spPr/>
        <p:txBody>
          <a:bodyPr/>
          <a:lstStyle/>
          <a:p>
            <a:fld id="{4D2EE607-FC2B-4A90-B5A7-A1B877402938}" type="slidenum">
              <a:rPr lang="en-US" smtClean="0"/>
              <a:t>16</a:t>
            </a:fld>
            <a:endParaRPr lang="en-US"/>
          </a:p>
        </p:txBody>
      </p:sp>
    </p:spTree>
    <p:extLst>
      <p:ext uri="{BB962C8B-B14F-4D97-AF65-F5344CB8AC3E}">
        <p14:creationId xmlns:p14="http://schemas.microsoft.com/office/powerpoint/2010/main" val="227249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457200" marR="0" indent="-228600">
              <a:lnSpc>
                <a:spcPct val="115000"/>
              </a:lnSpc>
              <a:spcBef>
                <a:spcPts val="600"/>
              </a:spcBef>
              <a:spcAft>
                <a:spcPts val="0"/>
              </a:spcAft>
            </a:pPr>
            <a:r>
              <a:rPr lang="en-US" sz="1200" b="1" dirty="0" smtClean="0">
                <a:effectLst/>
                <a:latin typeface="Segoe UI"/>
                <a:ea typeface="Calibri"/>
                <a:cs typeface="Times New Roman"/>
              </a:rPr>
              <a:t>Half Circle</a:t>
            </a:r>
          </a:p>
          <a:p>
            <a:pPr marL="457200" marR="0" indent="-228600">
              <a:lnSpc>
                <a:spcPct val="115000"/>
              </a:lnSpc>
              <a:spcBef>
                <a:spcPts val="600"/>
              </a:spcBef>
              <a:spcAft>
                <a:spcPts val="0"/>
              </a:spcAft>
            </a:pP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(Advanced)</a:t>
            </a:r>
            <a:endParaRPr lang="en-US" sz="1050" dirty="0" smtClean="0">
              <a:effectLst/>
              <a:latin typeface="+mn-lt"/>
              <a:ea typeface="Calibri"/>
              <a:cs typeface="Times New Roman"/>
            </a:endParaRPr>
          </a:p>
          <a:p>
            <a:pPr marL="457200" marR="0" indent="-228600">
              <a:lnSpc>
                <a:spcPct val="115000"/>
              </a:lnSpc>
              <a:spcBef>
                <a:spcPts val="600"/>
              </a:spcBef>
              <a:spcAft>
                <a:spcPts val="0"/>
              </a:spcAft>
            </a:pPr>
            <a:r>
              <a:rPr lang="en-US" sz="1200" b="1" dirty="0" smtClean="0">
                <a:effectLst/>
                <a:latin typeface="Segoe UI"/>
                <a:ea typeface="Calibri"/>
                <a:cs typeface="Times New Roman"/>
              </a:rPr>
              <a:t> </a:t>
            </a:r>
            <a:endParaRPr lang="en-US" sz="1050" dirty="0" smtClean="0">
              <a:effectLst/>
              <a:latin typeface="+mn-lt"/>
              <a:ea typeface="Calibri"/>
              <a:cs typeface="Times New Roman"/>
            </a:endParaRPr>
          </a:p>
          <a:p>
            <a:pPr marL="0" marR="0" indent="22860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Design</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Themes</a:t>
            </a:r>
            <a:r>
              <a:rPr lang="en-US" sz="1200" dirty="0" smtClean="0">
                <a:effectLst/>
                <a:latin typeface="Segoe UI"/>
                <a:ea typeface="Calibri"/>
                <a:cs typeface="Times New Roman"/>
              </a:rPr>
              <a:t> group, click the arrow next to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Metro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b="1" dirty="0" smtClean="0">
                <a:solidFill>
                  <a:srgbClr val="000000"/>
                </a:solidFill>
                <a:effectLst/>
                <a:latin typeface="Segoe UI"/>
                <a:ea typeface="Calibri"/>
                <a:cs typeface="Times New Roman"/>
              </a:rPr>
              <a:t>Tip</a:t>
            </a:r>
            <a:r>
              <a:rPr lang="en-US" sz="1200" dirty="0" smtClean="0">
                <a:solidFill>
                  <a:srgbClr val="000000"/>
                </a:solidFill>
                <a:effectLst/>
                <a:latin typeface="Segoe UI"/>
                <a:ea typeface="Calibri"/>
                <a:cs typeface="Times New Roman"/>
              </a:rPr>
              <a:t>: For best results with the video on this slide, use a video that is square in format, or use the Crop tool to square video on slide.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Styles</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Video Shape </a:t>
            </a:r>
            <a:r>
              <a:rPr lang="en-US" sz="1200" dirty="0" smtClean="0">
                <a:effectLst/>
                <a:latin typeface="Segoe UI"/>
                <a:ea typeface="Calibri"/>
                <a:cs typeface="Times New Roman"/>
              </a:rPr>
              <a:t>and under</a:t>
            </a:r>
            <a:r>
              <a:rPr lang="en-US" sz="1200" b="1" dirty="0" smtClean="0">
                <a:effectLst/>
                <a:latin typeface="Segoe UI"/>
                <a:ea typeface="Calibri"/>
                <a:cs typeface="Times New Roman"/>
              </a:rPr>
              <a:t> Basic Shapes </a:t>
            </a:r>
            <a:r>
              <a:rPr lang="en-US" sz="1200" dirty="0" smtClean="0">
                <a:effectLst/>
                <a:latin typeface="Segoe UI"/>
                <a:ea typeface="Calibri"/>
                <a:cs typeface="Times New Roman"/>
              </a:rPr>
              <a:t>select </a:t>
            </a:r>
            <a:r>
              <a:rPr lang="en-US" sz="1200" b="1" dirty="0" smtClean="0">
                <a:effectLst/>
                <a:latin typeface="Segoe UI"/>
                <a:ea typeface="Calibri"/>
                <a:cs typeface="Times New Roman"/>
              </a:rPr>
              <a:t>Chord</a:t>
            </a:r>
            <a:r>
              <a:rPr lang="en-US" sz="1200" dirty="0" smtClean="0">
                <a:effectLst/>
                <a:latin typeface="Segoe UI"/>
                <a:ea typeface="Calibri"/>
                <a:cs typeface="Times New Roman"/>
              </a:rPr>
              <a:t> (second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top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bottom center, aligned with the bottom center sizing handle.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solidFill>
                  <a:srgbClr val="000000"/>
                </a:solidFill>
                <a:effectLst/>
                <a:latin typeface="Segoe UI"/>
                <a:ea typeface="Calibri"/>
                <a:cs typeface="Times New Roman"/>
              </a:rPr>
              <a:t>Drag the second </a:t>
            </a:r>
            <a:r>
              <a:rPr lang="en-US" sz="1200" b="1" dirty="0" smtClean="0">
                <a:solidFill>
                  <a:srgbClr val="000000"/>
                </a:solidFill>
                <a:effectLst/>
                <a:latin typeface="Segoe UI"/>
                <a:ea typeface="Calibri"/>
                <a:cs typeface="Times New Roman"/>
              </a:rPr>
              <a:t>Yellow Adjustment Handle</a:t>
            </a:r>
            <a:r>
              <a:rPr lang="en-US" sz="1200" dirty="0" smtClean="0">
                <a:solidFill>
                  <a:srgbClr val="000000"/>
                </a:solidFill>
                <a:effectLst/>
                <a:latin typeface="Segoe UI"/>
                <a:ea typeface="Calibri"/>
                <a:cs typeface="Times New Roman"/>
              </a:rPr>
              <a:t> counter clockwise stopping at the top center, aligned with the top center sizing handle, creating a half circle.</a:t>
            </a:r>
            <a:endParaRPr lang="en-US" sz="1200" dirty="0" smtClean="0">
              <a:solidFill>
                <a:srgbClr val="000000"/>
              </a:solidFill>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still selected, u</a:t>
            </a:r>
            <a:r>
              <a:rPr lang="en-US" sz="1200" kern="1200" dirty="0" smtClean="0">
                <a:solidFill>
                  <a:srgbClr val="000000"/>
                </a:solidFill>
                <a:effectLst/>
                <a:latin typeface="Segoe UI"/>
                <a:ea typeface="Times New Roman"/>
                <a:cs typeface="Times New Roman"/>
              </a:rPr>
              <a:t>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 on Slide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-3.43”</a:t>
            </a:r>
            <a:r>
              <a:rPr lang="en-US" sz="1200" dirty="0" smtClean="0">
                <a:effectLst/>
                <a:latin typeface="Segoe UI"/>
                <a:ea typeface="Calibri"/>
                <a:cs typeface="Times New Roman"/>
              </a:rPr>
              <a:t> 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enter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Color: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(under Theme Colors, first row, second option from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Transparency: </a:t>
            </a:r>
            <a:r>
              <a:rPr lang="en-US" sz="1200" b="1" dirty="0" smtClean="0">
                <a:effectLst/>
                <a:latin typeface="Segoe UI"/>
                <a:ea typeface="Calibri"/>
                <a:cs typeface="Times New Roman"/>
              </a:rPr>
              <a:t>14%</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20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Angle: </a:t>
            </a:r>
            <a:r>
              <a:rPr lang="en-US" sz="1200" b="1" dirty="0" smtClean="0">
                <a:effectLst/>
                <a:latin typeface="Segoe UI"/>
                <a:ea typeface="Calibri"/>
                <a:cs typeface="Times New Roman"/>
              </a:rPr>
              <a:t>0°Degrees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tabLst>
                <a:tab pos="914400" algn="l"/>
              </a:tabLst>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In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right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Circle </a:t>
            </a:r>
            <a:r>
              <a:rPr lang="en-US" sz="1200" dirty="0" smtClean="0">
                <a:effectLst/>
                <a:latin typeface="Segoe UI"/>
                <a:ea typeface="Calibri"/>
                <a:cs typeface="Times New Roman"/>
              </a:rPr>
              <a:t>(first option, first row),</a:t>
            </a:r>
            <a:r>
              <a:rPr lang="en-US" sz="1200" baseline="0" dirty="0" smtClean="0">
                <a:effectLst/>
                <a:latin typeface="Segoe UI"/>
                <a:ea typeface="Calibri"/>
                <a:cs typeface="Times New Roman"/>
              </a:rPr>
              <a:t> and then close </a:t>
            </a:r>
            <a:r>
              <a:rPr lang="en-US" sz="1200" b="1" baseline="0" dirty="0" smtClean="0">
                <a:effectLst/>
                <a:latin typeface="Segoe UI"/>
                <a:ea typeface="Calibri"/>
                <a:cs typeface="Times New Roman"/>
              </a:rPr>
              <a:t>Format Video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choose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2"/>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a:t>
            </a:r>
            <a:r>
              <a:rPr lang="en-US" sz="1200" b="1" dirty="0" smtClean="0">
                <a:effectLst/>
                <a:latin typeface="Segoe UI"/>
                <a:ea typeface="Calibri"/>
                <a:cs typeface="Times New Roman"/>
              </a:rPr>
              <a:t>select Loop until Stopped.</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shape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Shapes</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Basic Shapes</a:t>
            </a:r>
            <a:r>
              <a:rPr lang="en-US" sz="1200" dirty="0" smtClean="0">
                <a:effectLst/>
                <a:latin typeface="Segoe UI"/>
                <a:ea typeface="Calibri"/>
                <a:cs typeface="Times New Roman"/>
              </a:rPr>
              <a:t>, click </a:t>
            </a:r>
            <a:r>
              <a:rPr lang="en-US" sz="1200" b="1" dirty="0" smtClean="0">
                <a:effectLst/>
                <a:latin typeface="Segoe UI"/>
                <a:ea typeface="Calibri"/>
                <a:cs typeface="Times New Roman"/>
              </a:rPr>
              <a:t>Arc </a:t>
            </a:r>
            <a:r>
              <a:rPr lang="en-US" sz="1200" dirty="0" smtClean="0">
                <a:effectLst/>
                <a:latin typeface="Segoe UI"/>
                <a:ea typeface="Calibri"/>
                <a:cs typeface="Times New Roman"/>
              </a:rPr>
              <a:t>(third row, twelfth option from the left). On the slide, drag to draw an arc.</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Drag the right </a:t>
            </a:r>
            <a:r>
              <a:rPr lang="en-US" sz="1200" b="1" dirty="0" smtClean="0">
                <a:effectLst/>
                <a:latin typeface="Segoe UI"/>
                <a:ea typeface="Calibri"/>
                <a:cs typeface="Times New Roman"/>
              </a:rPr>
              <a:t>Yellow Adjustment Handle </a:t>
            </a:r>
            <a:r>
              <a:rPr lang="en-US" sz="1200" dirty="0" smtClean="0">
                <a:effectLst/>
                <a:latin typeface="Segoe UI"/>
                <a:ea typeface="Calibri"/>
                <a:cs typeface="Times New Roman"/>
              </a:rPr>
              <a:t>to the bottom center to create a half-circle.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Height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6.75”</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Shape 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arc still selected.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-5.01”</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right pane, select </a:t>
            </a:r>
            <a:r>
              <a:rPr lang="en-US" sz="1200" b="1" dirty="0" smtClean="0">
                <a:effectLst/>
                <a:latin typeface="Segoe UI"/>
                <a:ea typeface="Calibri"/>
                <a:cs typeface="Times New Roman"/>
              </a:rPr>
              <a:t>Solid line </a:t>
            </a:r>
            <a:r>
              <a:rPr lang="en-US" sz="1200" dirty="0" smtClean="0">
                <a:effectLst/>
                <a:latin typeface="Segoe UI"/>
                <a:ea typeface="Calibri"/>
                <a:cs typeface="Times New Roman"/>
              </a:rPr>
              <a:t>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 Close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arc.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Clipboard</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Copy</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Duplicate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arc. </a:t>
            </a: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Size</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Shape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342900" algn="l"/>
                <a:tab pos="457200" algn="l"/>
              </a:tabLst>
            </a:pPr>
            <a:r>
              <a:rPr lang="en-US" kern="1200" dirty="0" smtClean="0">
                <a:effectLst/>
                <a:latin typeface="Segoe UI"/>
                <a:ea typeface="Times New Roman"/>
              </a:rPr>
              <a:t>In the </a:t>
            </a:r>
            <a:r>
              <a:rPr lang="en-US" b="1" kern="1200" dirty="0" smtClean="0">
                <a:effectLst/>
                <a:latin typeface="Segoe UI"/>
                <a:ea typeface="Times New Roman"/>
              </a:rPr>
              <a:t>Format Shape</a:t>
            </a:r>
            <a:r>
              <a:rPr lang="en-US" kern="1200" dirty="0" smtClean="0">
                <a:effectLst/>
                <a:latin typeface="Segoe UI"/>
                <a:ea typeface="Times New Roman"/>
              </a:rPr>
              <a:t> dialog, click </a:t>
            </a:r>
            <a:r>
              <a:rPr lang="en-US" b="1" kern="1200" dirty="0" smtClean="0">
                <a:effectLst/>
                <a:latin typeface="Segoe UI"/>
                <a:ea typeface="Times New Roman"/>
              </a:rPr>
              <a:t>Size </a:t>
            </a:r>
            <a:r>
              <a:rPr lang="en-US" kern="1200" dirty="0" smtClean="0">
                <a:effectLst/>
                <a:latin typeface="Segoe UI"/>
                <a:ea typeface="Times New Roman"/>
              </a:rPr>
              <a:t>in the left pane, under </a:t>
            </a:r>
            <a:r>
              <a:rPr lang="en-US" b="1" kern="1200" dirty="0" smtClean="0">
                <a:effectLst/>
                <a:latin typeface="Segoe UI"/>
                <a:ea typeface="Times New Roman"/>
              </a:rPr>
              <a:t>Size and Rotate</a:t>
            </a:r>
            <a:r>
              <a:rPr lang="en-US" kern="1200" dirty="0" smtClean="0">
                <a:effectLst/>
                <a:latin typeface="Segoe UI"/>
                <a:ea typeface="Times New Roman"/>
              </a:rPr>
              <a:t> in the right pane set the </a:t>
            </a:r>
            <a:r>
              <a:rPr lang="en-US" b="1" kern="1200" dirty="0" smtClean="0">
                <a:effectLst/>
                <a:latin typeface="Segoe UI"/>
                <a:ea typeface="Times New Roman"/>
              </a:rPr>
              <a:t>Height</a:t>
            </a:r>
            <a:r>
              <a:rPr lang="en-US" kern="1200" dirty="0" smtClean="0">
                <a:effectLst/>
                <a:latin typeface="Segoe UI"/>
                <a:ea typeface="Times New Roman"/>
              </a:rPr>
              <a:t> to </a:t>
            </a:r>
            <a:r>
              <a:rPr lang="en-US" b="1" kern="1200" dirty="0" smtClean="0">
                <a:effectLst/>
                <a:latin typeface="Segoe UI"/>
                <a:ea typeface="Times New Roman"/>
              </a:rPr>
              <a:t>7”</a:t>
            </a:r>
            <a:r>
              <a:rPr lang="en-US" kern="1200" dirty="0" smtClean="0">
                <a:effectLst/>
                <a:latin typeface="Segoe UI"/>
                <a:ea typeface="Times New Roman"/>
              </a:rPr>
              <a:t> and the </a:t>
            </a:r>
            <a:r>
              <a:rPr lang="en-US" b="1" kern="1200" dirty="0" smtClean="0">
                <a:effectLst/>
                <a:latin typeface="Segoe UI"/>
                <a:ea typeface="Times New Roman"/>
              </a:rPr>
              <a:t>Width</a:t>
            </a:r>
            <a:r>
              <a:rPr lang="en-US" kern="1200" dirty="0" smtClean="0">
                <a:effectLst/>
                <a:latin typeface="Segoe UI"/>
                <a:ea typeface="Times New Roman"/>
              </a:rPr>
              <a:t> to </a:t>
            </a:r>
            <a:r>
              <a:rPr lang="en-US" b="1" kern="1200" dirty="0" smtClean="0">
                <a:effectLst/>
                <a:latin typeface="Segoe UI"/>
                <a:ea typeface="Times New Roman"/>
              </a:rPr>
              <a:t>9.5”</a:t>
            </a:r>
            <a:r>
              <a:rPr lang="en-US" kern="1200" dirty="0" smtClean="0">
                <a:effectLst/>
                <a:latin typeface="Segoe UI"/>
                <a:ea typeface="Times New Roman"/>
              </a:rPr>
              <a:t>.</a:t>
            </a:r>
            <a:endParaRPr lang="en-US" dirty="0" smtClean="0">
              <a:effectLst/>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-4.75” </a:t>
            </a:r>
            <a:r>
              <a:rPr lang="en-US" sz="1200" kern="1200" dirty="0" smtClean="0">
                <a:effectLst/>
                <a:latin typeface="Segoe UI"/>
                <a:ea typeface="Times New Roman"/>
                <a:cs typeface="Times New Roman"/>
              </a:rPr>
              <a:t>and</a:t>
            </a:r>
            <a:r>
              <a:rPr lang="en-US" sz="1200" b="1" kern="1200" dirty="0" smtClean="0">
                <a:effectLst/>
                <a:latin typeface="Segoe UI"/>
                <a:ea typeface="Times New Roman"/>
                <a:cs typeface="Times New Roman"/>
              </a:rPr>
              <a:t> Vertical </a:t>
            </a:r>
            <a:r>
              <a:rPr lang="en-US" sz="1200" kern="1200" dirty="0" smtClean="0">
                <a:effectLst/>
                <a:latin typeface="Segoe UI"/>
                <a:ea typeface="Times New Roman"/>
                <a:cs typeface="Times New Roman"/>
              </a:rPr>
              <a:t>to</a:t>
            </a:r>
            <a:r>
              <a:rPr lang="en-US" sz="1200" b="1" kern="1200" dirty="0" smtClean="0">
                <a:effectLst/>
                <a:latin typeface="Segoe UI"/>
                <a:ea typeface="Times New Roman"/>
                <a:cs typeface="Times New Roman"/>
              </a:rPr>
              <a:t> .05”</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Color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Line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line, </a:t>
            </a:r>
            <a:r>
              <a:rPr lang="en-US" sz="1200" dirty="0" smtClean="0">
                <a:effectLst/>
                <a:latin typeface="Segoe UI"/>
                <a:ea typeface="Calibri"/>
                <a:cs typeface="Times New Roman"/>
              </a:rPr>
              <a:t>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Down </a:t>
            </a:r>
            <a:r>
              <a:rPr lang="en-US" sz="1200" dirty="0" smtClean="0">
                <a:effectLst/>
                <a:latin typeface="Segoe UI"/>
                <a:ea typeface="Calibri"/>
                <a:cs typeface="Times New Roman"/>
              </a:rPr>
              <a:t>(first row, second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two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a:t>
            </a:r>
            <a:r>
              <a:rPr lang="en-US" sz="1200" b="1" dirty="0" err="1" smtClean="0">
                <a:effectLst/>
                <a:latin typeface="Segoe UI"/>
                <a:ea typeface="Calibri"/>
                <a:cs typeface="Times New Roman"/>
              </a:rPr>
              <a:t>Grey,Text</a:t>
            </a:r>
            <a:r>
              <a:rPr lang="en-US" sz="1200" b="1" dirty="0" smtClean="0">
                <a:effectLst/>
                <a:latin typeface="Segoe UI"/>
                <a:ea typeface="Calibri"/>
                <a:cs typeface="Times New Roman"/>
              </a:rPr>
              <a: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Periwinkle, Accent 5, Lighter 80% </a:t>
            </a:r>
            <a:r>
              <a:rPr lang="en-US" sz="1200" dirty="0" smtClean="0">
                <a:effectLst/>
                <a:latin typeface="Segoe UI"/>
                <a:ea typeface="Calibri"/>
                <a:cs typeface="Times New Roman"/>
              </a:rPr>
              <a:t>(second row, ninth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90%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Shape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Line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Line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4.5 pt</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457200" marR="0" indent="-22860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title text (“Title”).</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Calibri (Headings)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36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Select the text box.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a:t>
            </a:r>
            <a:r>
              <a:rPr lang="en-US" sz="1200" kern="1200" dirty="0" smtClean="0">
                <a:solidFill>
                  <a:srgbClr val="000000"/>
                </a:solidFill>
                <a:effectLst/>
                <a:latin typeface="Segoe UI"/>
                <a:ea typeface="Times New Roman"/>
                <a:cs typeface="Times New Roman"/>
              </a:rPr>
              <a:t> group to open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box, select </a:t>
            </a:r>
            <a:r>
              <a:rPr lang="en-US" sz="1200" b="1" dirty="0" smtClean="0">
                <a:effectLst/>
                <a:latin typeface="Segoe UI"/>
                <a:ea typeface="Calibri"/>
                <a:cs typeface="Times New Roman"/>
              </a:rPr>
              <a:t>Reflection </a:t>
            </a:r>
            <a:r>
              <a:rPr lang="en-US" sz="1200" dirty="0" smtClean="0">
                <a:effectLst/>
                <a:latin typeface="Segoe UI"/>
                <a:ea typeface="Calibri"/>
                <a:cs typeface="Times New Roman"/>
              </a:rPr>
              <a:t>in the left pane and in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on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Reflection Variations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Half Reflection 4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Offset</a:t>
            </a:r>
            <a:r>
              <a:rPr lang="en-US" sz="1200" dirty="0" smtClean="0">
                <a:effectLst/>
                <a:latin typeface="Segoe UI"/>
                <a:ea typeface="Calibri"/>
                <a:cs typeface="Times New Roman"/>
              </a:rPr>
              <a:t> (second row, second option from left).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Text Effects</a:t>
            </a:r>
            <a:r>
              <a:rPr lang="en-US" sz="1200" baseline="0" dirty="0" smtClean="0">
                <a:effectLst/>
                <a:latin typeface="Segoe UI"/>
                <a:ea typeface="Calibri"/>
                <a:cs typeface="Times New Roman"/>
              </a:rPr>
              <a:t> 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under the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opening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4.57”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0.33”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 Close the</a:t>
            </a:r>
            <a:r>
              <a:rPr lang="en-US" sz="1200" baseline="0" dirty="0" smtClean="0">
                <a:effectLst/>
                <a:latin typeface="Segoe UI"/>
                <a:ea typeface="Calibri"/>
                <a:cs typeface="Times New Roman"/>
              </a:rPr>
              <a:t> </a:t>
            </a:r>
            <a:r>
              <a:rPr lang="en-US" sz="1200" b="1" baseline="0" dirty="0" smtClean="0">
                <a:effectLst/>
                <a:latin typeface="Segoe UI"/>
                <a:ea typeface="Calibri"/>
                <a:cs typeface="Times New Roman"/>
              </a:rPr>
              <a:t>Format Shape </a:t>
            </a:r>
            <a:r>
              <a:rPr lang="en-US" sz="1200" baseline="0" dirty="0" smtClean="0">
                <a:effectLst/>
                <a:latin typeface="Segoe UI"/>
                <a:ea typeface="Calibri"/>
                <a:cs typeface="Times New Roman"/>
              </a:rPr>
              <a:t>dialog.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box selected type in desired body copy text.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Calibri</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and then select </a:t>
            </a:r>
            <a:r>
              <a:rPr lang="en-US" sz="1200" b="1" dirty="0" smtClean="0">
                <a:effectLst/>
                <a:latin typeface="Segoe UI"/>
                <a:ea typeface="Calibri"/>
                <a:cs typeface="Times New Roman"/>
              </a:rPr>
              <a:t>28 </a:t>
            </a:r>
            <a:r>
              <a:rPr lang="en-US" sz="1200" b="1" dirty="0" err="1" smtClean="0">
                <a:effectLst/>
                <a:latin typeface="Segoe UI"/>
                <a:ea typeface="Calibri"/>
                <a:cs typeface="Times New Roman"/>
              </a:rPr>
              <a:t>pt</a:t>
            </a:r>
            <a:r>
              <a:rPr lang="en-US" sz="1200" b="1" dirty="0" smtClean="0">
                <a:effectLst/>
                <a:latin typeface="Segoe UI"/>
                <a:ea typeface="Calibri"/>
                <a:cs typeface="Times New Roman"/>
              </a:rPr>
              <a:t> </a:t>
            </a:r>
            <a:r>
              <a:rPr lang="en-US" sz="1200" dirty="0" smtClean="0">
                <a:effectLst/>
                <a:latin typeface="Segoe UI"/>
                <a:ea typeface="Calibri"/>
                <a:cs typeface="Times New Roman"/>
              </a:rPr>
              <a:t>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list.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launching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Position</a:t>
            </a:r>
            <a:r>
              <a:rPr lang="en-US" sz="1200" dirty="0" smtClean="0">
                <a:effectLst/>
                <a:latin typeface="Segoe UI"/>
                <a:ea typeface="Calibri"/>
                <a:cs typeface="Times New Roman"/>
              </a:rPr>
              <a: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a:t>
            </a:r>
            <a:r>
              <a:rPr lang="en-US" sz="1200" b="1" dirty="0" smtClean="0">
                <a:effectLst/>
                <a:latin typeface="Segoe UI"/>
                <a:ea typeface="Calibri"/>
                <a:cs typeface="Times New Roman"/>
              </a:rPr>
              <a:t> Horizontal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5” </a:t>
            </a:r>
            <a:r>
              <a:rPr lang="en-US" sz="1200" dirty="0" smtClean="0">
                <a:effectLst/>
                <a:latin typeface="Segoe UI"/>
                <a:ea typeface="Calibri"/>
                <a:cs typeface="Times New Roman"/>
              </a:rPr>
              <a:t>from</a:t>
            </a:r>
            <a:r>
              <a:rPr lang="en-US" sz="1200" b="1" dirty="0" smtClean="0">
                <a:effectLst/>
                <a:latin typeface="Segoe UI"/>
                <a:ea typeface="Calibri"/>
                <a:cs typeface="Times New Roman"/>
              </a:rPr>
              <a:t> 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a:t>
            </a:r>
            <a:r>
              <a:rPr lang="en-US" sz="1200" dirty="0" smtClean="0">
                <a:effectLst/>
                <a:latin typeface="Segoe UI"/>
                <a:ea typeface="Calibri"/>
                <a:cs typeface="Times New Roman"/>
              </a:rPr>
              <a:t>from </a:t>
            </a:r>
            <a:r>
              <a:rPr lang="en-US" sz="1200" b="1" dirty="0" smtClean="0">
                <a:effectLst/>
                <a:latin typeface="Segoe UI"/>
                <a:ea typeface="Calibri"/>
                <a:cs typeface="Times New Roman"/>
              </a:rPr>
              <a:t>Top Left Corner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457200" marR="0" indent="0">
              <a:lnSpc>
                <a:spcPct val="115000"/>
              </a:lnSpc>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228600" marR="0" indent="0">
              <a:lnSpc>
                <a:spcPct val="115000"/>
              </a:lnSpc>
              <a:spcBef>
                <a:spcPts val="600"/>
              </a:spcBef>
              <a:spcAft>
                <a:spcPts val="0"/>
              </a:spcAft>
            </a:pPr>
            <a:r>
              <a:rPr lang="en-US" sz="1200" dirty="0" smtClean="0">
                <a:effectLst/>
                <a:latin typeface="Segoe UI"/>
                <a:ea typeface="Calibri"/>
                <a:cs typeface="Times New Roman"/>
              </a:rPr>
              <a:t>To reproduce the background on this slide, do the following: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Format Background dialog, click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Gradient fill</a:t>
            </a:r>
            <a:r>
              <a:rPr lang="en-US" sz="1200" dirty="0" smtClean="0">
                <a:effectLst/>
                <a:latin typeface="Segoe UI"/>
                <a:ea typeface="Calibri"/>
                <a:cs typeface="Times New Roman"/>
              </a:rPr>
              <a: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Type: </a:t>
            </a:r>
            <a:r>
              <a:rPr lang="en-US" sz="1200" b="1" dirty="0" smtClean="0">
                <a:effectLst/>
                <a:latin typeface="Segoe UI"/>
                <a:ea typeface="Calibri"/>
                <a:cs typeface="Times New Roman"/>
              </a:rPr>
              <a:t>Linear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Direction: </a:t>
            </a:r>
            <a:r>
              <a:rPr lang="en-US" sz="1200" b="1" dirty="0" smtClean="0">
                <a:effectLst/>
                <a:latin typeface="Segoe UI"/>
                <a:ea typeface="Calibri"/>
                <a:cs typeface="Times New Roman"/>
              </a:rPr>
              <a:t>Linear Up </a:t>
            </a:r>
            <a:r>
              <a:rPr lang="en-US" sz="1200" dirty="0" smtClean="0">
                <a:effectLst/>
                <a:latin typeface="Segoe UI"/>
                <a:ea typeface="Calibri"/>
                <a:cs typeface="Times New Roman"/>
              </a:rPr>
              <a:t>(second row, second option from the left).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Angle</a:t>
            </a:r>
            <a:r>
              <a:rPr lang="en-US" sz="1200" b="1" dirty="0" smtClean="0">
                <a:effectLst/>
                <a:latin typeface="Segoe UI"/>
                <a:ea typeface="Calibri"/>
                <a:cs typeface="Times New Roman"/>
              </a:rPr>
              <a:t>:</a:t>
            </a:r>
            <a:r>
              <a:rPr lang="en-US" sz="1200" dirty="0" smtClean="0">
                <a:effectLst/>
                <a:latin typeface="Segoe UI"/>
                <a:ea typeface="Calibri"/>
                <a:cs typeface="Times New Roman"/>
              </a:rPr>
              <a:t> </a:t>
            </a:r>
            <a:r>
              <a:rPr lang="en-US" sz="1200" b="1" dirty="0" smtClean="0">
                <a:effectLst/>
                <a:latin typeface="Segoe UI"/>
                <a:ea typeface="Calibri"/>
                <a:cs typeface="Times New Roman"/>
              </a:rPr>
              <a:t>270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first stop in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80% </a:t>
            </a:r>
            <a:r>
              <a:rPr lang="en-US" sz="1200" dirty="0" smtClean="0">
                <a:effectLst/>
                <a:latin typeface="Segoe UI"/>
                <a:ea typeface="Calibri"/>
                <a:cs typeface="Times New Roman"/>
              </a:rPr>
              <a:t>(second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second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30%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third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70%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White, Background 1 </a:t>
            </a:r>
            <a:r>
              <a:rPr lang="en-US" sz="1200" dirty="0" smtClean="0">
                <a:effectLst/>
                <a:latin typeface="Segoe UI"/>
                <a:ea typeface="Calibri"/>
                <a:cs typeface="Times New Roman"/>
              </a:rPr>
              <a:t>(first row, first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dirty="0" smtClean="0">
                <a:effectLst/>
                <a:latin typeface="Segoe UI"/>
                <a:ea typeface="Calibri"/>
                <a:cs typeface="Times New Roman"/>
              </a:rPr>
              <a:t>Select the fourth stop in the slider,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Click the button next to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then under </a:t>
            </a:r>
            <a:r>
              <a:rPr lang="en-US" sz="1200" b="1" dirty="0" smtClean="0">
                <a:effectLst/>
                <a:latin typeface="Segoe UI"/>
                <a:ea typeface="Calibri"/>
                <a:cs typeface="Times New Roman"/>
              </a:rPr>
              <a:t>Theme Colors </a:t>
            </a:r>
            <a:r>
              <a:rPr lang="en-US" sz="1200" dirty="0" smtClean="0">
                <a:effectLst/>
                <a:latin typeface="Segoe UI"/>
                <a:ea typeface="Calibri"/>
                <a:cs typeface="Times New Roman"/>
              </a:rPr>
              <a:t>click </a:t>
            </a:r>
            <a:r>
              <a:rPr lang="en-US" sz="1200" b="1" dirty="0" smtClean="0">
                <a:effectLst/>
                <a:latin typeface="Segoe UI"/>
                <a:ea typeface="Calibri"/>
                <a:cs typeface="Times New Roman"/>
              </a:rPr>
              <a:t>Blue-Grey, Text 2, Lighter 60% </a:t>
            </a:r>
            <a:r>
              <a:rPr lang="en-US" sz="1200" dirty="0" smtClean="0">
                <a:effectLst/>
                <a:latin typeface="Segoe UI"/>
                <a:ea typeface="Calibri"/>
                <a:cs typeface="Times New Roman"/>
              </a:rPr>
              <a:t>(third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endParaRPr lang="en-US" sz="1200" b="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0000">
              <a:schemeClr val="bg1"/>
            </a:gs>
            <a:gs pos="70000">
              <a:schemeClr val="bg1"/>
            </a:gs>
            <a:gs pos="100000">
              <a:schemeClr val="tx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8/26/2014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hyperlink" Target="mailto:dnewman@albany.edu" TargetMode="Externa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35086" y="4572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2600696" y="426027"/>
            <a:ext cx="6400800" cy="5174605"/>
          </a:xfrm>
          <a:prstGeom prst="rect">
            <a:avLst/>
          </a:prstGeom>
          <a:noFill/>
        </p:spPr>
        <p:txBody>
          <a:bodyPr wrap="square" rtlCol="0">
            <a:noAutofit/>
          </a:bodyPr>
          <a:lstStyle/>
          <a:p>
            <a:pPr algn="ctr"/>
            <a:r>
              <a:rPr lang="en-US" sz="4400" dirty="0" smtClean="0">
                <a:latin typeface="Arabic Typesetting" panose="03020402040406030203" pitchFamily="66" charset="-78"/>
                <a:cs typeface="Arabic Typesetting" panose="03020402040406030203" pitchFamily="66" charset="-78"/>
              </a:rPr>
              <a:t>Simulation </a:t>
            </a:r>
            <a:r>
              <a:rPr lang="en-US" sz="4400" dirty="0">
                <a:latin typeface="Arabic Typesetting" panose="03020402040406030203" pitchFamily="66" charset="-78"/>
                <a:cs typeface="Arabic Typesetting" panose="03020402040406030203" pitchFamily="66" charset="-78"/>
              </a:rPr>
              <a:t>Interaction </a:t>
            </a:r>
            <a:r>
              <a:rPr lang="en-US" sz="4400" dirty="0" smtClean="0">
                <a:latin typeface="Arabic Typesetting" panose="03020402040406030203" pitchFamily="66" charset="-78"/>
                <a:cs typeface="Arabic Typesetting" panose="03020402040406030203" pitchFamily="66" charset="-78"/>
              </a:rPr>
              <a:t>Models: A Movement in Formative Assessment</a:t>
            </a:r>
            <a:endParaRPr lang="en-US" sz="4400" dirty="0">
              <a:latin typeface="Arabic Typesetting" panose="03020402040406030203" pitchFamily="66" charset="-78"/>
              <a:cs typeface="Arabic Typesetting" panose="03020402040406030203" pitchFamily="66" charset="-78"/>
            </a:endParaRPr>
          </a:p>
          <a:p>
            <a:pPr algn="ctr"/>
            <a:endParaRPr lang="en-US" sz="4400" dirty="0" smtClean="0">
              <a:latin typeface="Arabic Typesetting" panose="03020402040406030203" pitchFamily="66" charset="-78"/>
              <a:cs typeface="Arabic Typesetting" panose="03020402040406030203" pitchFamily="66" charset="-78"/>
            </a:endParaRPr>
          </a:p>
          <a:p>
            <a:pPr algn="ctr"/>
            <a:r>
              <a:rPr lang="en-US" sz="2400" b="1" dirty="0" smtClean="0">
                <a:latin typeface="Arabic Typesetting" panose="03020402040406030203" pitchFamily="66" charset="-78"/>
                <a:cs typeface="Arabic Typesetting" panose="03020402040406030203" pitchFamily="66" charset="-78"/>
              </a:rPr>
              <a:t>MYTHS </a:t>
            </a:r>
            <a:r>
              <a:rPr lang="en-US" sz="2400" b="1" dirty="0">
                <a:latin typeface="Arabic Typesetting" panose="03020402040406030203" pitchFamily="66" charset="-78"/>
                <a:cs typeface="Arabic Typesetting" panose="03020402040406030203" pitchFamily="66" charset="-78"/>
              </a:rPr>
              <a:t>&amp; MOVEMENTS: </a:t>
            </a:r>
            <a:endParaRPr lang="en-US" sz="2400" b="1" dirty="0" smtClean="0">
              <a:latin typeface="Arabic Typesetting" panose="03020402040406030203" pitchFamily="66" charset="-78"/>
              <a:cs typeface="Arabic Typesetting" panose="03020402040406030203" pitchFamily="66" charset="-78"/>
            </a:endParaRPr>
          </a:p>
          <a:p>
            <a:pPr algn="ctr"/>
            <a:r>
              <a:rPr lang="en-US" sz="2400" b="1" dirty="0" smtClean="0">
                <a:latin typeface="Arabic Typesetting" panose="03020402040406030203" pitchFamily="66" charset="-78"/>
                <a:cs typeface="Arabic Typesetting" panose="03020402040406030203" pitchFamily="66" charset="-78"/>
              </a:rPr>
              <a:t>REIMAGINING </a:t>
            </a:r>
            <a:r>
              <a:rPr lang="en-US" sz="2400" b="1" dirty="0">
                <a:latin typeface="Arabic Typesetting" panose="03020402040406030203" pitchFamily="66" charset="-78"/>
                <a:cs typeface="Arabic Typesetting" panose="03020402040406030203" pitchFamily="66" charset="-78"/>
              </a:rPr>
              <a:t>HIGHER EDUCATION </a:t>
            </a:r>
            <a:r>
              <a:rPr lang="en-US" sz="2400" b="1" dirty="0" smtClean="0">
                <a:latin typeface="Arabic Typesetting" panose="03020402040406030203" pitchFamily="66" charset="-78"/>
                <a:cs typeface="Arabic Typesetting" panose="03020402040406030203" pitchFamily="66" charset="-78"/>
              </a:rPr>
              <a:t>ASSESSMENT</a:t>
            </a:r>
          </a:p>
          <a:p>
            <a:pPr algn="ctr"/>
            <a:r>
              <a:rPr lang="en-US" sz="2000" b="1" dirty="0">
                <a:latin typeface="Arabic Typesetting" panose="03020402040406030203" pitchFamily="66" charset="-78"/>
                <a:cs typeface="Arabic Typesetting" panose="03020402040406030203" pitchFamily="66" charset="-78"/>
              </a:rPr>
              <a:t>Regional Conference on </a:t>
            </a:r>
            <a:r>
              <a:rPr lang="en-US" sz="2000" b="1" dirty="0" smtClean="0">
                <a:latin typeface="Arabic Typesetting" panose="03020402040406030203" pitchFamily="66" charset="-78"/>
                <a:cs typeface="Arabic Typesetting" panose="03020402040406030203" pitchFamily="66" charset="-78"/>
              </a:rPr>
              <a:t>Assessment: Drexel University</a:t>
            </a:r>
          </a:p>
          <a:p>
            <a:pPr algn="ctr"/>
            <a:r>
              <a:rPr lang="en-US" sz="2000" b="1" dirty="0">
                <a:latin typeface="Arabic Typesetting" panose="03020402040406030203" pitchFamily="66" charset="-78"/>
                <a:cs typeface="Arabic Typesetting" panose="03020402040406030203" pitchFamily="66" charset="-78"/>
              </a:rPr>
              <a:t>September 10, 2014</a:t>
            </a:r>
          </a:p>
          <a:p>
            <a:pPr algn="ctr"/>
            <a:endParaRPr lang="en-US" b="1" dirty="0" smtClean="0">
              <a:latin typeface="Arabic Typesetting" panose="03020402040406030203" pitchFamily="66" charset="-78"/>
              <a:cs typeface="Arabic Typesetting" panose="03020402040406030203" pitchFamily="66" charset="-78"/>
            </a:endParaRPr>
          </a:p>
          <a:p>
            <a:pPr algn="ctr"/>
            <a:r>
              <a:rPr lang="en-US" dirty="0">
                <a:latin typeface="Arabic Typesetting" panose="03020402040406030203" pitchFamily="66" charset="-78"/>
                <a:cs typeface="Arabic Typesetting" panose="03020402040406030203" pitchFamily="66" charset="-78"/>
              </a:rPr>
              <a:t> </a:t>
            </a:r>
            <a:endParaRPr lang="en-US" dirty="0" smtClean="0">
              <a:latin typeface="Arabic Typesetting" panose="03020402040406030203" pitchFamily="66" charset="-78"/>
              <a:cs typeface="Arabic Typesetting" panose="03020402040406030203" pitchFamily="66" charset="-78"/>
            </a:endParaRPr>
          </a:p>
          <a:p>
            <a:pPr algn="ctr"/>
            <a:endParaRPr lang="en-US" dirty="0">
              <a:latin typeface="Arabic Typesetting" panose="03020402040406030203" pitchFamily="66" charset="-78"/>
              <a:cs typeface="Arabic Typesetting" panose="03020402040406030203" pitchFamily="66" charset="-78"/>
            </a:endParaRPr>
          </a:p>
          <a:p>
            <a:pPr algn="ctr"/>
            <a:r>
              <a:rPr lang="en-US" sz="4400" dirty="0" smtClean="0">
                <a:latin typeface="Arabic Typesetting" panose="03020402040406030203" pitchFamily="66" charset="-78"/>
                <a:cs typeface="Arabic Typesetting" panose="03020402040406030203" pitchFamily="66" charset="-78"/>
              </a:rPr>
              <a:t>        </a:t>
            </a:r>
          </a:p>
          <a:p>
            <a:pPr algn="ctr"/>
            <a:r>
              <a:rPr lang="en-US" sz="3200" dirty="0" smtClean="0">
                <a:latin typeface="Arabic Typesetting" panose="03020402040406030203" pitchFamily="66" charset="-78"/>
                <a:cs typeface="Arabic Typesetting" panose="03020402040406030203" pitchFamily="66" charset="-78"/>
              </a:rPr>
              <a:t>Julienne </a:t>
            </a:r>
            <a:r>
              <a:rPr lang="en-US" sz="3200" dirty="0" err="1" smtClean="0">
                <a:latin typeface="Arabic Typesetting" panose="03020402040406030203" pitchFamily="66" charset="-78"/>
                <a:cs typeface="Arabic Typesetting" panose="03020402040406030203" pitchFamily="66" charset="-78"/>
              </a:rPr>
              <a:t>Cuccio</a:t>
            </a:r>
            <a:r>
              <a:rPr lang="en-US" sz="3200" dirty="0" smtClean="0">
                <a:latin typeface="Arabic Typesetting" panose="03020402040406030203" pitchFamily="66" charset="-78"/>
                <a:cs typeface="Arabic Typesetting" panose="03020402040406030203" pitchFamily="66" charset="-78"/>
              </a:rPr>
              <a:t>-Slichko, M.S. Ed.</a:t>
            </a:r>
            <a:endParaRPr lang="en-US" sz="3200" dirty="0">
              <a:latin typeface="Arabic Typesetting" panose="03020402040406030203" pitchFamily="66" charset="-78"/>
              <a:cs typeface="Arabic Typesetting" panose="03020402040406030203" pitchFamily="66" charset="-78"/>
            </a:endParaRPr>
          </a:p>
          <a:p>
            <a:pPr algn="ctr"/>
            <a:r>
              <a:rPr lang="en-US" sz="3200" dirty="0">
                <a:latin typeface="Arabic Typesetting" panose="03020402040406030203" pitchFamily="66" charset="-78"/>
                <a:cs typeface="Arabic Typesetting" panose="03020402040406030203" pitchFamily="66" charset="-78"/>
              </a:rPr>
              <a:t>Kathy </a:t>
            </a:r>
            <a:r>
              <a:rPr lang="en-US" sz="3200" dirty="0" err="1" smtClean="0">
                <a:latin typeface="Arabic Typesetting" panose="03020402040406030203" pitchFamily="66" charset="-78"/>
                <a:cs typeface="Arabic Typesetting" panose="03020402040406030203" pitchFamily="66" charset="-78"/>
              </a:rPr>
              <a:t>Gullie</a:t>
            </a:r>
            <a:r>
              <a:rPr lang="en-US" sz="3200" dirty="0" smtClean="0">
                <a:latin typeface="Arabic Typesetting" panose="03020402040406030203" pitchFamily="66" charset="-78"/>
                <a:cs typeface="Arabic Typesetting" panose="03020402040406030203" pitchFamily="66" charset="-78"/>
              </a:rPr>
              <a:t>, Ph.D.</a:t>
            </a:r>
            <a:endParaRPr lang="en-US" sz="4000" dirty="0" smtClean="0">
              <a:latin typeface="Arabic Typesetting" panose="03020402040406030203" pitchFamily="66" charset="-78"/>
              <a:cs typeface="Arabic Typesetting" panose="03020402040406030203" pitchFamily="66" charset="-78"/>
            </a:endParaRPr>
          </a:p>
          <a:p>
            <a:pPr algn="ctr"/>
            <a:r>
              <a:rPr lang="en-US" sz="3200" dirty="0" smtClean="0">
                <a:latin typeface="Arabic Typesetting" panose="03020402040406030203" pitchFamily="66" charset="-78"/>
                <a:cs typeface="Arabic Typesetting" panose="03020402040406030203" pitchFamily="66" charset="-78"/>
              </a:rPr>
              <a:t>University </a:t>
            </a:r>
            <a:r>
              <a:rPr lang="en-US" sz="3200" dirty="0">
                <a:latin typeface="Arabic Typesetting" panose="03020402040406030203" pitchFamily="66" charset="-78"/>
                <a:cs typeface="Arabic Typesetting" panose="03020402040406030203" pitchFamily="66" charset="-78"/>
              </a:rPr>
              <a:t>at Albany</a:t>
            </a:r>
            <a:r>
              <a:rPr lang="en-US" sz="3200" dirty="0" smtClean="0">
                <a:latin typeface="Arabic Typesetting" panose="03020402040406030203" pitchFamily="66" charset="-78"/>
                <a:cs typeface="Arabic Typesetting" panose="03020402040406030203" pitchFamily="66" charset="-78"/>
              </a:rPr>
              <a:t>/ State </a:t>
            </a:r>
            <a:r>
              <a:rPr lang="en-US" sz="3200" dirty="0">
                <a:latin typeface="Arabic Typesetting" panose="03020402040406030203" pitchFamily="66" charset="-78"/>
                <a:cs typeface="Arabic Typesetting" panose="03020402040406030203" pitchFamily="66" charset="-78"/>
              </a:rPr>
              <a:t>University of New York</a:t>
            </a:r>
          </a:p>
        </p:txBody>
      </p:sp>
    </p:spTree>
    <p:extLst>
      <p:ext uri="{BB962C8B-B14F-4D97-AF65-F5344CB8AC3E}">
        <p14:creationId xmlns:p14="http://schemas.microsoft.com/office/powerpoint/2010/main" val="730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276350"/>
            <a:ext cx="8248650" cy="4849813"/>
          </a:xfrm>
        </p:spPr>
        <p:txBody>
          <a:bodyPr>
            <a:normAutofit fontScale="77500" lnSpcReduction="20000"/>
          </a:bodyPr>
          <a:lstStyle/>
          <a:p>
            <a:r>
              <a:rPr lang="en-US" sz="3600" b="1" dirty="0" smtClean="0"/>
              <a:t>Sample</a:t>
            </a:r>
          </a:p>
          <a:p>
            <a:pPr lvl="1"/>
            <a:r>
              <a:rPr lang="en-US" dirty="0" smtClean="0"/>
              <a:t>Graduate Students (n=27) completing                                                              two simulation experiences each (n=54)</a:t>
            </a:r>
          </a:p>
          <a:p>
            <a:pPr lvl="1"/>
            <a:r>
              <a:rPr lang="en-US" dirty="0" smtClean="0"/>
              <a:t>Instructor (n=1)</a:t>
            </a:r>
          </a:p>
          <a:p>
            <a:pPr lvl="1"/>
            <a:r>
              <a:rPr lang="en-US" dirty="0" smtClean="0"/>
              <a:t>practicing administrator (n=1)</a:t>
            </a:r>
          </a:p>
          <a:p>
            <a:pPr marL="457200" lvl="1" indent="0">
              <a:buNone/>
            </a:pPr>
            <a:endParaRPr lang="en-US" dirty="0" smtClean="0"/>
          </a:p>
          <a:p>
            <a:r>
              <a:rPr lang="en-US" sz="3600" b="1" dirty="0" smtClean="0"/>
              <a:t>Instruments</a:t>
            </a:r>
            <a:r>
              <a:rPr lang="en-US" sz="2400" dirty="0" smtClean="0"/>
              <a:t>*</a:t>
            </a:r>
          </a:p>
          <a:p>
            <a:pPr lvl="1"/>
            <a:r>
              <a:rPr lang="en-US" dirty="0"/>
              <a:t>Interview Protocols </a:t>
            </a:r>
            <a:endParaRPr lang="en-US" dirty="0" smtClean="0"/>
          </a:p>
          <a:p>
            <a:pPr lvl="1"/>
            <a:r>
              <a:rPr lang="en-US" dirty="0" smtClean="0"/>
              <a:t>Survey Protocols </a:t>
            </a:r>
          </a:p>
          <a:p>
            <a:pPr lvl="1"/>
            <a:r>
              <a:rPr lang="en-US" dirty="0" smtClean="0"/>
              <a:t>Observation protocol</a:t>
            </a:r>
          </a:p>
          <a:p>
            <a:pPr marL="457200" lvl="1" indent="0">
              <a:buNone/>
            </a:pPr>
            <a:endParaRPr lang="en-US" sz="2000" dirty="0"/>
          </a:p>
          <a:p>
            <a:r>
              <a:rPr lang="en-US" sz="3600" b="1" dirty="0" smtClean="0"/>
              <a:t>Design</a:t>
            </a:r>
          </a:p>
          <a:p>
            <a:pPr lvl="1"/>
            <a:r>
              <a:rPr lang="en-US" dirty="0" smtClean="0"/>
              <a:t>Quasi-Experimental, Time Series design.</a:t>
            </a:r>
          </a:p>
        </p:txBody>
      </p:sp>
      <p:sp>
        <p:nvSpPr>
          <p:cNvPr id="2" name="Title 1"/>
          <p:cNvSpPr>
            <a:spLocks noGrp="1"/>
          </p:cNvSpPr>
          <p:nvPr>
            <p:ph type="title"/>
          </p:nvPr>
        </p:nvSpPr>
        <p:spPr/>
        <p:txBody>
          <a:bodyPr/>
          <a:lstStyle/>
          <a:p>
            <a:r>
              <a:rPr lang="en-US" b="1" dirty="0" smtClean="0"/>
              <a:t>Methodology</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51036" y="370424"/>
            <a:ext cx="2963388" cy="2222541"/>
          </a:xfrm>
          <a:prstGeom prst="rect">
            <a:avLst/>
          </a:prstGeom>
        </p:spPr>
      </p:pic>
      <p:sp>
        <p:nvSpPr>
          <p:cNvPr id="6" name="Rectangle 5"/>
          <p:cNvSpPr/>
          <p:nvPr/>
        </p:nvSpPr>
        <p:spPr>
          <a:xfrm>
            <a:off x="1710048" y="6329579"/>
            <a:ext cx="7433953" cy="338554"/>
          </a:xfrm>
          <a:prstGeom prst="rect">
            <a:avLst/>
          </a:prstGeom>
        </p:spPr>
        <p:txBody>
          <a:bodyPr wrap="square">
            <a:spAutoFit/>
          </a:bodyPr>
          <a:lstStyle/>
          <a:p>
            <a:r>
              <a:rPr lang="en-US" sz="1600" i="1" dirty="0" smtClean="0"/>
              <a:t>*adapted </a:t>
            </a:r>
            <a:r>
              <a:rPr lang="en-US" sz="1600" i="1" dirty="0"/>
              <a:t>from Horizon, Inc., Overstreet, 2009,  and the Council of Chief School </a:t>
            </a:r>
            <a:r>
              <a:rPr lang="en-US" sz="1600" i="1" dirty="0" smtClean="0"/>
              <a:t>Officers</a:t>
            </a:r>
            <a:endParaRPr lang="en-US" sz="1600" i="1" dirty="0"/>
          </a:p>
        </p:txBody>
      </p:sp>
    </p:spTree>
    <p:extLst>
      <p:ext uri="{BB962C8B-B14F-4D97-AF65-F5344CB8AC3E}">
        <p14:creationId xmlns:p14="http://schemas.microsoft.com/office/powerpoint/2010/main" val="423639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endCxn id="82" idx="2"/>
          </p:cNvCxnSpPr>
          <p:nvPr/>
        </p:nvCxnSpPr>
        <p:spPr>
          <a:xfrm flipV="1">
            <a:off x="5721757" y="2450627"/>
            <a:ext cx="0" cy="3040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79062" y="4683119"/>
            <a:ext cx="1902188" cy="162947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Simulation enhanced communication skills</a:t>
            </a:r>
            <a:endParaRPr lang="en-US" dirty="0">
              <a:solidFill>
                <a:schemeClr val="tx1"/>
              </a:solidFill>
            </a:endParaRPr>
          </a:p>
        </p:txBody>
      </p:sp>
      <p:sp>
        <p:nvSpPr>
          <p:cNvPr id="5" name="Rounded Rectangle 4"/>
          <p:cNvSpPr/>
          <p:nvPr/>
        </p:nvSpPr>
        <p:spPr>
          <a:xfrm>
            <a:off x="479062" y="1732568"/>
            <a:ext cx="1902188" cy="138178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Teacher Leadership Graduate Coursework</a:t>
            </a:r>
            <a:endParaRPr lang="en-US" dirty="0">
              <a:solidFill>
                <a:schemeClr val="tx1"/>
              </a:solidFill>
            </a:endParaRPr>
          </a:p>
        </p:txBody>
      </p:sp>
      <p:sp>
        <p:nvSpPr>
          <p:cNvPr id="6" name="Rounded Rectangle 5"/>
          <p:cNvSpPr/>
          <p:nvPr/>
        </p:nvSpPr>
        <p:spPr>
          <a:xfrm>
            <a:off x="794826" y="3385806"/>
            <a:ext cx="1270660" cy="103255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Revised evaluation system</a:t>
            </a:r>
            <a:endParaRPr lang="en-US" dirty="0">
              <a:solidFill>
                <a:schemeClr val="tx1"/>
              </a:solidFill>
            </a:endParaRPr>
          </a:p>
        </p:txBody>
      </p:sp>
      <p:sp>
        <p:nvSpPr>
          <p:cNvPr id="7" name="Rounded Rectangle 6"/>
          <p:cNvSpPr/>
          <p:nvPr/>
        </p:nvSpPr>
        <p:spPr>
          <a:xfrm>
            <a:off x="2616499" y="4620864"/>
            <a:ext cx="1807942"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 dialogue</a:t>
            </a:r>
            <a:endParaRPr lang="en-US" dirty="0">
              <a:solidFill>
                <a:schemeClr val="tx1"/>
              </a:solidFill>
            </a:endParaRPr>
          </a:p>
        </p:txBody>
      </p:sp>
      <p:sp>
        <p:nvSpPr>
          <p:cNvPr id="8" name="Rounded Rectangle 7"/>
          <p:cNvSpPr/>
          <p:nvPr/>
        </p:nvSpPr>
        <p:spPr>
          <a:xfrm>
            <a:off x="2598686" y="3039088"/>
            <a:ext cx="1804770"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Reflection </a:t>
            </a:r>
            <a:endParaRPr lang="en-US" dirty="0">
              <a:solidFill>
                <a:schemeClr val="tx1"/>
              </a:solidFill>
            </a:endParaRPr>
          </a:p>
        </p:txBody>
      </p:sp>
      <p:sp>
        <p:nvSpPr>
          <p:cNvPr id="9" name="Rounded Rectangle 8"/>
          <p:cNvSpPr/>
          <p:nvPr/>
        </p:nvSpPr>
        <p:spPr>
          <a:xfrm>
            <a:off x="2613327" y="5400696"/>
            <a:ext cx="1807942" cy="62395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Debriefing </a:t>
            </a:r>
            <a:endParaRPr lang="en-US" dirty="0">
              <a:solidFill>
                <a:schemeClr val="tx1"/>
              </a:solidFill>
            </a:endParaRPr>
          </a:p>
        </p:txBody>
      </p:sp>
      <p:sp>
        <p:nvSpPr>
          <p:cNvPr id="10" name="Rounded Rectangle 9"/>
          <p:cNvSpPr/>
          <p:nvPr/>
        </p:nvSpPr>
        <p:spPr>
          <a:xfrm>
            <a:off x="6976347" y="4197913"/>
            <a:ext cx="1757880"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Transfer of knowledge</a:t>
            </a:r>
          </a:p>
        </p:txBody>
      </p:sp>
      <p:sp>
        <p:nvSpPr>
          <p:cNvPr id="11" name="Rounded Rectangle 10"/>
          <p:cNvSpPr/>
          <p:nvPr/>
        </p:nvSpPr>
        <p:spPr>
          <a:xfrm>
            <a:off x="6976346" y="3347560"/>
            <a:ext cx="1757881"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Improved learning</a:t>
            </a:r>
            <a:endParaRPr lang="en-US" dirty="0">
              <a:solidFill>
                <a:schemeClr val="tx1"/>
              </a:solidFill>
            </a:endParaRPr>
          </a:p>
        </p:txBody>
      </p:sp>
      <p:sp>
        <p:nvSpPr>
          <p:cNvPr id="13" name="TextBox 12"/>
          <p:cNvSpPr txBox="1"/>
          <p:nvPr/>
        </p:nvSpPr>
        <p:spPr>
          <a:xfrm>
            <a:off x="3330532" y="232841"/>
            <a:ext cx="5921829" cy="523220"/>
          </a:xfrm>
          <a:prstGeom prst="rect">
            <a:avLst/>
          </a:prstGeom>
          <a:noFill/>
        </p:spPr>
        <p:txBody>
          <a:bodyPr wrap="square" rtlCol="0">
            <a:spAutoFit/>
          </a:bodyPr>
          <a:lstStyle/>
          <a:p>
            <a:pPr algn="ctr"/>
            <a:r>
              <a:rPr lang="en-US" sz="2800" b="1" dirty="0" smtClean="0"/>
              <a:t> based on Process </a:t>
            </a:r>
            <a:r>
              <a:rPr lang="en-US" sz="2800" b="1" dirty="0"/>
              <a:t>L</a:t>
            </a:r>
            <a:r>
              <a:rPr lang="en-US" sz="2800" b="1" dirty="0" smtClean="0"/>
              <a:t>ogic </a:t>
            </a:r>
            <a:r>
              <a:rPr lang="en-US" sz="2800" b="1" dirty="0"/>
              <a:t>M</a:t>
            </a:r>
            <a:r>
              <a:rPr lang="en-US" sz="2800" b="1" dirty="0" smtClean="0"/>
              <a:t>odel</a:t>
            </a:r>
            <a:endParaRPr lang="en-US" sz="2800" b="1" dirty="0"/>
          </a:p>
        </p:txBody>
      </p:sp>
      <p:sp>
        <p:nvSpPr>
          <p:cNvPr id="15" name="Oval 14"/>
          <p:cNvSpPr/>
          <p:nvPr/>
        </p:nvSpPr>
        <p:spPr>
          <a:xfrm>
            <a:off x="4858025" y="4874078"/>
            <a:ext cx="1402280" cy="617519"/>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surveys</a:t>
            </a:r>
            <a:endParaRPr lang="en-US" dirty="0"/>
          </a:p>
        </p:txBody>
      </p:sp>
      <p:sp>
        <p:nvSpPr>
          <p:cNvPr id="32" name="Rounded Rectangle 31"/>
          <p:cNvSpPr/>
          <p:nvPr/>
        </p:nvSpPr>
        <p:spPr>
          <a:xfrm>
            <a:off x="479062" y="987919"/>
            <a:ext cx="1883138" cy="57429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Activity</a:t>
            </a:r>
            <a:endParaRPr lang="en-US" dirty="0">
              <a:solidFill>
                <a:schemeClr val="tx1"/>
              </a:solidFill>
            </a:endParaRPr>
          </a:p>
        </p:txBody>
      </p:sp>
      <p:sp>
        <p:nvSpPr>
          <p:cNvPr id="34" name="Rounded Rectangle 33"/>
          <p:cNvSpPr/>
          <p:nvPr/>
        </p:nvSpPr>
        <p:spPr>
          <a:xfrm>
            <a:off x="2616499" y="987919"/>
            <a:ext cx="1883138" cy="57429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a:t>
            </a:r>
            <a:r>
              <a:rPr lang="en-US" dirty="0" smtClean="0">
                <a:solidFill>
                  <a:schemeClr val="tx1"/>
                </a:solidFill>
              </a:rPr>
              <a:t>utputs</a:t>
            </a:r>
            <a:endParaRPr lang="en-US" dirty="0">
              <a:solidFill>
                <a:schemeClr val="tx1"/>
              </a:solidFill>
            </a:endParaRPr>
          </a:p>
        </p:txBody>
      </p:sp>
      <p:sp>
        <p:nvSpPr>
          <p:cNvPr id="35" name="Rounded Rectangle 34"/>
          <p:cNvSpPr/>
          <p:nvPr/>
        </p:nvSpPr>
        <p:spPr>
          <a:xfrm>
            <a:off x="6913718" y="1028100"/>
            <a:ext cx="1883138" cy="57429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Possible Impacts</a:t>
            </a:r>
            <a:endParaRPr lang="en-US" dirty="0">
              <a:solidFill>
                <a:schemeClr val="tx1"/>
              </a:solidFill>
            </a:endParaRPr>
          </a:p>
        </p:txBody>
      </p:sp>
      <p:sp>
        <p:nvSpPr>
          <p:cNvPr id="36" name="Rounded Rectangle 35"/>
          <p:cNvSpPr/>
          <p:nvPr/>
        </p:nvSpPr>
        <p:spPr>
          <a:xfrm>
            <a:off x="4780188" y="996844"/>
            <a:ext cx="1883138" cy="57429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r>
              <a:rPr lang="en-US" dirty="0" smtClean="0">
                <a:solidFill>
                  <a:schemeClr val="tx1"/>
                </a:solidFill>
              </a:rPr>
              <a:t>ata</a:t>
            </a:r>
            <a:endParaRPr lang="en-US" dirty="0">
              <a:solidFill>
                <a:schemeClr val="tx1"/>
              </a:solidFill>
            </a:endParaRPr>
          </a:p>
        </p:txBody>
      </p:sp>
      <p:sp>
        <p:nvSpPr>
          <p:cNvPr id="38" name="Oval 37"/>
          <p:cNvSpPr/>
          <p:nvPr/>
        </p:nvSpPr>
        <p:spPr>
          <a:xfrm>
            <a:off x="4544836" y="2732664"/>
            <a:ext cx="2118490" cy="653142"/>
          </a:xfrm>
          <a:prstGeom prst="ellipse">
            <a:avLst/>
          </a:prstGeom>
          <a:ln>
            <a:solidFill>
              <a:srgbClr val="C00000"/>
            </a:solidFill>
          </a:ln>
          <a:scene3d>
            <a:camera prst="orthographicFront"/>
            <a:lightRig rig="threePt" dir="t"/>
          </a:scene3d>
          <a:sp3d>
            <a:bevelB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Observations</a:t>
            </a:r>
            <a:endParaRPr lang="en-US" dirty="0"/>
          </a:p>
        </p:txBody>
      </p:sp>
      <p:sp>
        <p:nvSpPr>
          <p:cNvPr id="39" name="Rounded Rectangle 38"/>
          <p:cNvSpPr/>
          <p:nvPr/>
        </p:nvSpPr>
        <p:spPr>
          <a:xfrm>
            <a:off x="2577701" y="2116679"/>
            <a:ext cx="1846740"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 dialogue</a:t>
            </a:r>
            <a:endParaRPr lang="en-US" dirty="0">
              <a:solidFill>
                <a:schemeClr val="tx1"/>
              </a:solidFill>
            </a:endParaRPr>
          </a:p>
        </p:txBody>
      </p:sp>
      <p:sp>
        <p:nvSpPr>
          <p:cNvPr id="41" name="Oval 40"/>
          <p:cNvSpPr/>
          <p:nvPr/>
        </p:nvSpPr>
        <p:spPr>
          <a:xfrm>
            <a:off x="296884" y="152400"/>
            <a:ext cx="3776352" cy="653142"/>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Data Collection</a:t>
            </a:r>
            <a:endParaRPr lang="en-US" sz="2800" b="1" dirty="0"/>
          </a:p>
        </p:txBody>
      </p:sp>
      <p:cxnSp>
        <p:nvCxnSpPr>
          <p:cNvPr id="3" name="Straight Arrow Connector 2"/>
          <p:cNvCxnSpPr>
            <a:stCxn id="39" idx="3"/>
            <a:endCxn id="38" idx="1"/>
          </p:cNvCxnSpPr>
          <p:nvPr/>
        </p:nvCxnSpPr>
        <p:spPr>
          <a:xfrm>
            <a:off x="4424441" y="2423458"/>
            <a:ext cx="430641" cy="404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6" idx="1"/>
          </p:cNvCxnSpPr>
          <p:nvPr/>
        </p:nvCxnSpPr>
        <p:spPr>
          <a:xfrm>
            <a:off x="4403456" y="3345867"/>
            <a:ext cx="562663" cy="5202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5" idx="3"/>
          </p:cNvCxnSpPr>
          <p:nvPr/>
        </p:nvCxnSpPr>
        <p:spPr>
          <a:xfrm flipV="1">
            <a:off x="4421269" y="5401163"/>
            <a:ext cx="642115" cy="3115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16" idx="3"/>
          </p:cNvCxnSpPr>
          <p:nvPr/>
        </p:nvCxnSpPr>
        <p:spPr>
          <a:xfrm flipV="1">
            <a:off x="4424441" y="4395128"/>
            <a:ext cx="541678" cy="532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5400000" flipH="1" flipV="1">
            <a:off x="4039510" y="3603829"/>
            <a:ext cx="2842059" cy="2078540"/>
          </a:xfrm>
          <a:prstGeom prst="bentConnector3">
            <a:avLst>
              <a:gd name="adj1" fmla="val 696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 idx="2"/>
            <a:endCxn id="6" idx="0"/>
          </p:cNvCxnSpPr>
          <p:nvPr/>
        </p:nvCxnSpPr>
        <p:spPr>
          <a:xfrm>
            <a:off x="1430156" y="3114348"/>
            <a:ext cx="0" cy="27145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2"/>
            <a:endCxn id="4" idx="0"/>
          </p:cNvCxnSpPr>
          <p:nvPr/>
        </p:nvCxnSpPr>
        <p:spPr>
          <a:xfrm>
            <a:off x="1430156" y="4418358"/>
            <a:ext cx="0" cy="2647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 idx="3"/>
          </p:cNvCxnSpPr>
          <p:nvPr/>
        </p:nvCxnSpPr>
        <p:spPr>
          <a:xfrm>
            <a:off x="2065486" y="3902082"/>
            <a:ext cx="4910860" cy="59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65486" y="4130618"/>
            <a:ext cx="4910861" cy="67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720471" y="3756545"/>
            <a:ext cx="1677389" cy="748147"/>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Interviews</a:t>
            </a:r>
            <a:endParaRPr lang="en-US" dirty="0"/>
          </a:p>
        </p:txBody>
      </p:sp>
      <p:sp>
        <p:nvSpPr>
          <p:cNvPr id="82" name="Rounded Rectangle 81"/>
          <p:cNvSpPr/>
          <p:nvPr/>
        </p:nvSpPr>
        <p:spPr>
          <a:xfrm>
            <a:off x="4842817" y="1837069"/>
            <a:ext cx="1757880" cy="61355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Participants perspectives</a:t>
            </a:r>
          </a:p>
        </p:txBody>
      </p:sp>
      <p:cxnSp>
        <p:nvCxnSpPr>
          <p:cNvPr id="84" name="Straight Arrow Connector 83"/>
          <p:cNvCxnSpPr>
            <a:stCxn id="36" idx="2"/>
            <a:endCxn id="82" idx="0"/>
          </p:cNvCxnSpPr>
          <p:nvPr/>
        </p:nvCxnSpPr>
        <p:spPr>
          <a:xfrm>
            <a:off x="5721757" y="1571138"/>
            <a:ext cx="0" cy="2659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381250" y="2625886"/>
            <a:ext cx="196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185060" y="3114348"/>
            <a:ext cx="4314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 idx="1"/>
          </p:cNvCxnSpPr>
          <p:nvPr/>
        </p:nvCxnSpPr>
        <p:spPr>
          <a:xfrm>
            <a:off x="2381250" y="4927643"/>
            <a:ext cx="2352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9" idx="1"/>
          </p:cNvCxnSpPr>
          <p:nvPr/>
        </p:nvCxnSpPr>
        <p:spPr>
          <a:xfrm>
            <a:off x="2381250" y="5712671"/>
            <a:ext cx="2320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2" idx="3"/>
          </p:cNvCxnSpPr>
          <p:nvPr/>
        </p:nvCxnSpPr>
        <p:spPr>
          <a:xfrm>
            <a:off x="6600697" y="2143848"/>
            <a:ext cx="10113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12083" y="2143848"/>
            <a:ext cx="0" cy="1202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12083" y="3971112"/>
            <a:ext cx="0" cy="193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2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562596" y="985651"/>
            <a:ext cx="5308271" cy="2862322"/>
          </a:xfrm>
          <a:prstGeom prst="rect">
            <a:avLst/>
          </a:prstGeom>
          <a:noFill/>
        </p:spPr>
        <p:txBody>
          <a:bodyPr wrap="square" rtlCol="0">
            <a:spAutoFit/>
          </a:bodyPr>
          <a:lstStyle/>
          <a:p>
            <a:pPr algn="ctr"/>
            <a:r>
              <a:rPr lang="en-US" sz="6000" b="1" dirty="0" smtClean="0"/>
              <a:t>Results </a:t>
            </a:r>
          </a:p>
          <a:p>
            <a:pPr algn="ctr"/>
            <a:r>
              <a:rPr lang="en-US" sz="6000" b="1" dirty="0" smtClean="0"/>
              <a:t>and </a:t>
            </a:r>
          </a:p>
          <a:p>
            <a:pPr algn="ctr"/>
            <a:r>
              <a:rPr lang="en-US" sz="6000" b="1" dirty="0" smtClean="0"/>
              <a:t>Implications</a:t>
            </a:r>
            <a:endParaRPr lang="en-US" sz="6000" b="1" dirty="0"/>
          </a:p>
        </p:txBody>
      </p:sp>
    </p:spTree>
    <p:extLst>
      <p:ext uri="{BB962C8B-B14F-4D97-AF65-F5344CB8AC3E}">
        <p14:creationId xmlns:p14="http://schemas.microsoft.com/office/powerpoint/2010/main" val="68942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22288"/>
            <a:ext cx="8229600" cy="1143000"/>
          </a:xfrm>
        </p:spPr>
        <p:txBody>
          <a:bodyPr>
            <a:normAutofit fontScale="90000"/>
          </a:bodyPr>
          <a:lstStyle/>
          <a:p>
            <a:r>
              <a:rPr lang="en-US" sz="3600" b="1" u="sng" dirty="0"/>
              <a:t>TLQP Participants’ Overall Perceptions of The Simulation Interaction Model</a:t>
            </a:r>
            <a:r>
              <a:rPr lang="en-US" dirty="0"/>
              <a:t/>
            </a:r>
            <a:br>
              <a:rPr lang="en-US" dirty="0"/>
            </a:br>
            <a:endParaRPr lang="en-US" dirty="0"/>
          </a:p>
        </p:txBody>
      </p:sp>
      <p:sp>
        <p:nvSpPr>
          <p:cNvPr id="3" name="TextBox 2"/>
          <p:cNvSpPr txBox="1"/>
          <p:nvPr/>
        </p:nvSpPr>
        <p:spPr>
          <a:xfrm>
            <a:off x="2113808" y="6119336"/>
            <a:ext cx="6673932" cy="738664"/>
          </a:xfrm>
          <a:prstGeom prst="rect">
            <a:avLst/>
          </a:prstGeom>
          <a:noFill/>
        </p:spPr>
        <p:txBody>
          <a:bodyPr wrap="square" rtlCol="0">
            <a:spAutoFit/>
          </a:bodyPr>
          <a:lstStyle/>
          <a:p>
            <a:r>
              <a:rPr lang="en-US" sz="1200" i="1" dirty="0"/>
              <a:t>*Percent agree includes those who responded "slightly agree</a:t>
            </a:r>
            <a:r>
              <a:rPr lang="en-US" sz="1200" i="1" dirty="0" smtClean="0"/>
              <a:t>”  </a:t>
            </a:r>
            <a:r>
              <a:rPr lang="en-US" sz="1200" i="1" dirty="0"/>
              <a:t>to "strongly </a:t>
            </a:r>
            <a:r>
              <a:rPr lang="en-US" sz="1200" i="1" dirty="0" smtClean="0"/>
              <a:t>agree“</a:t>
            </a:r>
          </a:p>
          <a:p>
            <a:r>
              <a:rPr lang="en-US" sz="1200" i="1" dirty="0" smtClean="0"/>
              <a:t> </a:t>
            </a:r>
            <a:r>
              <a:rPr lang="en-US" sz="1200" i="1" dirty="0"/>
              <a:t>on a 5-point Likert-type scale  (n=53).</a:t>
            </a:r>
            <a:endParaRPr lang="en-US" sz="1200" dirty="0"/>
          </a:p>
          <a:p>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62" y="1341912"/>
            <a:ext cx="9492336" cy="525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3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964" y="666524"/>
            <a:ext cx="8811491" cy="1376032"/>
          </a:xfrm>
        </p:spPr>
        <p:txBody>
          <a:bodyPr>
            <a:noAutofit/>
          </a:bodyPr>
          <a:lstStyle/>
          <a:p>
            <a:r>
              <a:rPr lang="en-US" sz="2800" b="1" u="sng" dirty="0"/>
              <a:t>TLQP Participants’ </a:t>
            </a:r>
            <a:r>
              <a:rPr lang="en-US" sz="2800" b="1" u="sng" dirty="0" smtClean="0"/>
              <a:t>Perceptions</a:t>
            </a:r>
            <a:r>
              <a:rPr lang="en-US" sz="2800" dirty="0"/>
              <a:t/>
            </a:r>
            <a:br>
              <a:rPr lang="en-US" sz="2800" dirty="0"/>
            </a:br>
            <a:r>
              <a:rPr lang="en-US" sz="2800" b="1" u="sng" dirty="0"/>
              <a:t>Prior to Simulation, After Simulation, and After Debriefing</a:t>
            </a:r>
            <a:endParaRPr lang="en-US" sz="2800" dirty="0"/>
          </a:p>
        </p:txBody>
      </p:sp>
      <p:sp>
        <p:nvSpPr>
          <p:cNvPr id="6" name="TextBox 5"/>
          <p:cNvSpPr txBox="1"/>
          <p:nvPr/>
        </p:nvSpPr>
        <p:spPr>
          <a:xfrm>
            <a:off x="914920" y="4405745"/>
            <a:ext cx="7469580" cy="800219"/>
          </a:xfrm>
          <a:prstGeom prst="rect">
            <a:avLst/>
          </a:prstGeom>
          <a:noFill/>
        </p:spPr>
        <p:txBody>
          <a:bodyPr wrap="square" rtlCol="0">
            <a:spAutoFit/>
          </a:bodyPr>
          <a:lstStyle/>
          <a:p>
            <a:r>
              <a:rPr lang="en-US" sz="1400" dirty="0"/>
              <a:t>*</a:t>
            </a:r>
            <a:r>
              <a:rPr lang="en-US" sz="1400" i="1" dirty="0"/>
              <a:t>Percent agree includes those who responded “very good/very positive” </a:t>
            </a:r>
            <a:r>
              <a:rPr lang="en-US" sz="1400" i="1" dirty="0" smtClean="0"/>
              <a:t>and "good/positive</a:t>
            </a:r>
            <a:r>
              <a:rPr lang="en-US" sz="1400" i="1" dirty="0"/>
              <a:t>" on a 5-point Likert-type scale where 1=very good/very </a:t>
            </a:r>
            <a:r>
              <a:rPr lang="en-US" sz="1400" i="1" dirty="0" smtClean="0"/>
              <a:t>positive and </a:t>
            </a:r>
            <a:r>
              <a:rPr lang="en-US" sz="1400" i="1" dirty="0"/>
              <a:t>5=very poor/very negative (n=53).</a:t>
            </a:r>
            <a:endParaRPr lang="en-US" sz="1400" dirty="0"/>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22" y="2406919"/>
            <a:ext cx="10294865" cy="257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36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a:t>TLQP Participants’ Perceptions </a:t>
            </a:r>
            <a:r>
              <a:rPr lang="en-US" sz="2400" dirty="0"/>
              <a:t/>
            </a:r>
            <a:br>
              <a:rPr lang="en-US" sz="2400" dirty="0"/>
            </a:br>
            <a:r>
              <a:rPr lang="en-US" sz="2400" b="1" u="sng" dirty="0"/>
              <a:t>Prior to Simulation, After Simulation, and After Debriefing</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471" y="1385279"/>
            <a:ext cx="7643383" cy="492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621974" y="1638795"/>
            <a:ext cx="2743200" cy="2327563"/>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089569" y="4536374"/>
            <a:ext cx="43938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9569" y="4857008"/>
            <a:ext cx="439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71460" y="4441371"/>
            <a:ext cx="866898" cy="769441"/>
          </a:xfrm>
          <a:prstGeom prst="rect">
            <a:avLst/>
          </a:prstGeom>
          <a:noFill/>
        </p:spPr>
        <p:txBody>
          <a:bodyPr wrap="square" rtlCol="0">
            <a:spAutoFit/>
          </a:bodyPr>
          <a:lstStyle/>
          <a:p>
            <a:r>
              <a:rPr lang="en-US" sz="1100" dirty="0" smtClean="0"/>
              <a:t>Significant</a:t>
            </a:r>
          </a:p>
          <a:p>
            <a:endParaRPr lang="en-US" sz="1100" dirty="0" smtClean="0"/>
          </a:p>
          <a:p>
            <a:r>
              <a:rPr lang="en-US" sz="1100" dirty="0" smtClean="0"/>
              <a:t>Not significant</a:t>
            </a:r>
            <a:endParaRPr lang="en-US" sz="1100" dirty="0"/>
          </a:p>
        </p:txBody>
      </p:sp>
      <p:sp>
        <p:nvSpPr>
          <p:cNvPr id="12" name="Oval 11"/>
          <p:cNvSpPr/>
          <p:nvPr/>
        </p:nvSpPr>
        <p:spPr>
          <a:xfrm>
            <a:off x="1995053" y="2398816"/>
            <a:ext cx="403761" cy="1567542"/>
          </a:xfrm>
          <a:prstGeom prst="ellipse">
            <a:avLst/>
          </a:prstGeom>
          <a:solidFill>
            <a:schemeClr val="bg1">
              <a:alpha val="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59532" y="1876302"/>
            <a:ext cx="403761" cy="1567542"/>
          </a:xfrm>
          <a:prstGeom prst="ellipse">
            <a:avLst/>
          </a:prstGeom>
          <a:solidFill>
            <a:schemeClr val="bg1">
              <a:alpha val="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95053" y="2090057"/>
            <a:ext cx="2517569" cy="21850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97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1" y="227137"/>
            <a:ext cx="8229600" cy="1143000"/>
          </a:xfrm>
        </p:spPr>
        <p:txBody>
          <a:bodyPr/>
          <a:lstStyle/>
          <a:p>
            <a:r>
              <a:rPr lang="en-US" b="1" dirty="0" smtClean="0"/>
              <a:t>Significance of the Study</a:t>
            </a:r>
            <a:endParaRPr lang="en-US" b="1" dirty="0"/>
          </a:p>
        </p:txBody>
      </p:sp>
      <p:sp>
        <p:nvSpPr>
          <p:cNvPr id="3" name="Content Placeholder 2"/>
          <p:cNvSpPr>
            <a:spLocks noGrp="1"/>
          </p:cNvSpPr>
          <p:nvPr>
            <p:ph idx="1"/>
          </p:nvPr>
        </p:nvSpPr>
        <p:spPr>
          <a:xfrm>
            <a:off x="362198" y="1609108"/>
            <a:ext cx="8229600" cy="4886696"/>
          </a:xfrm>
        </p:spPr>
        <p:txBody>
          <a:bodyPr>
            <a:normAutofit fontScale="85000" lnSpcReduction="10000"/>
          </a:bodyPr>
          <a:lstStyle/>
          <a:p>
            <a:r>
              <a:rPr lang="en-US" sz="2400" b="1" dirty="0" smtClean="0"/>
              <a:t>Overall, students held </a:t>
            </a:r>
            <a:r>
              <a:rPr lang="en-US" sz="2400" b="1" dirty="0"/>
              <a:t>p</a:t>
            </a:r>
            <a:r>
              <a:rPr lang="en-US" sz="2400" b="1" dirty="0" smtClean="0"/>
              <a:t>ositive perception </a:t>
            </a:r>
            <a:r>
              <a:rPr lang="en-US" sz="2400" b="1" dirty="0"/>
              <a:t>of the Simulation Interaction </a:t>
            </a:r>
            <a:r>
              <a:rPr lang="en-US" sz="2400" b="1" dirty="0" smtClean="0"/>
              <a:t>Model and its value for learning</a:t>
            </a:r>
          </a:p>
          <a:p>
            <a:endParaRPr lang="en-US" sz="2400" b="1" dirty="0" smtClean="0"/>
          </a:p>
          <a:p>
            <a:r>
              <a:rPr lang="en-US" sz="2400" b="1" dirty="0" smtClean="0"/>
              <a:t>Analysis </a:t>
            </a:r>
            <a:r>
              <a:rPr lang="en-US" sz="2400" b="1" dirty="0"/>
              <a:t>indicated significant differences </a:t>
            </a:r>
            <a:r>
              <a:rPr lang="en-US" sz="2400" b="1" u="sng" dirty="0"/>
              <a:t>after debriefing </a:t>
            </a:r>
            <a:r>
              <a:rPr lang="en-US" sz="2400" b="1" dirty="0"/>
              <a:t>across all three domains- leadership knowledge, skill competency, and overall </a:t>
            </a:r>
            <a:r>
              <a:rPr lang="en-US" sz="2400" b="1" dirty="0" smtClean="0"/>
              <a:t>attitude.</a:t>
            </a:r>
          </a:p>
          <a:p>
            <a:endParaRPr lang="en-US" sz="2400" b="1" dirty="0" smtClean="0"/>
          </a:p>
          <a:p>
            <a:r>
              <a:rPr lang="en-US" sz="2400" b="1" dirty="0"/>
              <a:t>Perspectives of participants were not significantly different from before and after </a:t>
            </a:r>
            <a:r>
              <a:rPr lang="en-US" sz="2400" b="1" dirty="0" smtClean="0"/>
              <a:t>the simulations alone.</a:t>
            </a:r>
          </a:p>
          <a:p>
            <a:endParaRPr lang="en-US" sz="2400" b="1" dirty="0" smtClean="0"/>
          </a:p>
          <a:p>
            <a:r>
              <a:rPr lang="en-US" sz="2400" b="1" dirty="0" smtClean="0"/>
              <a:t>Results suggest that the debriefing sessions are </a:t>
            </a:r>
            <a:r>
              <a:rPr lang="en-US" sz="2400" b="1" u="sng" dirty="0" smtClean="0"/>
              <a:t>key to understanding and acquiring skills.</a:t>
            </a:r>
          </a:p>
          <a:p>
            <a:endParaRPr lang="en-US" sz="2400" b="1" dirty="0" smtClean="0"/>
          </a:p>
          <a:p>
            <a:r>
              <a:rPr lang="en-US" sz="2400" b="1" dirty="0"/>
              <a:t>T</a:t>
            </a:r>
            <a:r>
              <a:rPr lang="en-US" sz="2400" b="1" dirty="0" smtClean="0"/>
              <a:t>ransfer of skills were evident  when one administrator, asked </a:t>
            </a:r>
            <a:r>
              <a:rPr lang="en-US" sz="2400" b="1" dirty="0"/>
              <a:t>about the debriefing sessions </a:t>
            </a:r>
            <a:r>
              <a:rPr lang="en-US" sz="2400" b="1" dirty="0" smtClean="0"/>
              <a:t>said it </a:t>
            </a:r>
            <a:r>
              <a:rPr lang="en-US" sz="2400" b="1" dirty="0"/>
              <a:t>changed his attitude </a:t>
            </a:r>
            <a:r>
              <a:rPr lang="en-US" sz="2400" b="1" dirty="0" smtClean="0"/>
              <a:t>and approach in real life situations.</a:t>
            </a:r>
            <a:endParaRPr lang="en-US" sz="3100" b="1" dirty="0"/>
          </a:p>
          <a:p>
            <a:pPr marL="0" indent="0">
              <a:buNone/>
            </a:pPr>
            <a:endParaRPr lang="en-US" dirty="0"/>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5237" y="1"/>
            <a:ext cx="1448762" cy="1520042"/>
          </a:xfrm>
          <a:prstGeom prst="rect">
            <a:avLst/>
          </a:prstGeom>
        </p:spPr>
      </p:pic>
    </p:spTree>
    <p:extLst>
      <p:ext uri="{BB962C8B-B14F-4D97-AF65-F5344CB8AC3E}">
        <p14:creationId xmlns:p14="http://schemas.microsoft.com/office/powerpoint/2010/main" val="42944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a:t>
            </a:r>
            <a:endParaRPr lang="en-US" b="1" dirty="0"/>
          </a:p>
        </p:txBody>
      </p:sp>
      <p:sp>
        <p:nvSpPr>
          <p:cNvPr id="3" name="Content Placeholder 2"/>
          <p:cNvSpPr>
            <a:spLocks noGrp="1"/>
          </p:cNvSpPr>
          <p:nvPr>
            <p:ph idx="1"/>
          </p:nvPr>
        </p:nvSpPr>
        <p:spPr>
          <a:xfrm>
            <a:off x="368135" y="1365662"/>
            <a:ext cx="8318665" cy="5225143"/>
          </a:xfrm>
        </p:spPr>
        <p:txBody>
          <a:bodyPr>
            <a:normAutofit lnSpcReduction="10000"/>
          </a:bodyPr>
          <a:lstStyle/>
          <a:p>
            <a:r>
              <a:rPr lang="en-US" sz="3600" b="1" dirty="0" smtClean="0"/>
              <a:t>Study Limitations</a:t>
            </a:r>
          </a:p>
          <a:p>
            <a:pPr marL="914400" lvl="2" indent="0">
              <a:buNone/>
            </a:pPr>
            <a:r>
              <a:rPr lang="en-US" sz="2800" dirty="0" smtClean="0"/>
              <a:t>- Small number/ access to participants (</a:t>
            </a:r>
            <a:r>
              <a:rPr lang="en-US" sz="2800" i="1" dirty="0" smtClean="0"/>
              <a:t>n</a:t>
            </a:r>
            <a:r>
              <a:rPr lang="en-US" sz="2800" dirty="0" smtClean="0"/>
              <a:t>=27) and case studies (</a:t>
            </a:r>
            <a:r>
              <a:rPr lang="en-US" sz="2800" i="1" dirty="0" smtClean="0"/>
              <a:t>n</a:t>
            </a:r>
            <a:r>
              <a:rPr lang="en-US" sz="2800" dirty="0" smtClean="0"/>
              <a:t>=2)</a:t>
            </a:r>
          </a:p>
          <a:p>
            <a:r>
              <a:rPr lang="en-US" sz="3600" b="1" dirty="0" smtClean="0"/>
              <a:t>Implementation issues </a:t>
            </a:r>
          </a:p>
          <a:p>
            <a:pPr marL="0" indent="0">
              <a:buNone/>
            </a:pPr>
            <a:r>
              <a:rPr lang="en-US" sz="3600" dirty="0"/>
              <a:t>	</a:t>
            </a:r>
            <a:r>
              <a:rPr lang="en-US" sz="3600" dirty="0" smtClean="0"/>
              <a:t>- </a:t>
            </a:r>
            <a:r>
              <a:rPr lang="en-US" sz="2800" dirty="0" smtClean="0"/>
              <a:t>availability of medical facility for simulated 	   meetings</a:t>
            </a:r>
          </a:p>
          <a:p>
            <a:pPr marL="0" indent="0">
              <a:buNone/>
            </a:pPr>
            <a:r>
              <a:rPr lang="en-US" sz="2800" dirty="0"/>
              <a:t>	</a:t>
            </a:r>
            <a:r>
              <a:rPr lang="en-US" sz="2800" dirty="0" smtClean="0"/>
              <a:t>- timing of debriefing sessions</a:t>
            </a:r>
          </a:p>
          <a:p>
            <a:r>
              <a:rPr lang="en-US" sz="3600" b="1" dirty="0" smtClean="0"/>
              <a:t>Model Limitations</a:t>
            </a:r>
          </a:p>
          <a:p>
            <a:pPr marL="0" indent="0">
              <a:buNone/>
            </a:pPr>
            <a:r>
              <a:rPr lang="en-US" sz="3600" dirty="0"/>
              <a:t>	</a:t>
            </a:r>
            <a:r>
              <a:rPr lang="en-US" sz="3600" dirty="0" smtClean="0"/>
              <a:t>- </a:t>
            </a:r>
            <a:r>
              <a:rPr lang="en-US" sz="2800" dirty="0" smtClean="0"/>
              <a:t>better integration into curriculum </a:t>
            </a:r>
          </a:p>
          <a:p>
            <a:pPr marL="0" indent="0">
              <a:buNone/>
            </a:pPr>
            <a:r>
              <a:rPr lang="en-US" sz="2800" dirty="0"/>
              <a:t>	</a:t>
            </a:r>
            <a:r>
              <a:rPr lang="en-US" sz="2800" dirty="0" smtClean="0"/>
              <a:t>- lack of summative assessment component</a:t>
            </a:r>
          </a:p>
          <a:p>
            <a:pPr marL="0" indent="0">
              <a:buNone/>
            </a:pPr>
            <a:endParaRPr lang="en-US" dirty="0"/>
          </a:p>
        </p:txBody>
      </p:sp>
    </p:spTree>
    <p:extLst>
      <p:ext uri="{BB962C8B-B14F-4D97-AF65-F5344CB8AC3E}">
        <p14:creationId xmlns:p14="http://schemas.microsoft.com/office/powerpoint/2010/main" val="10643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59771" y="128848"/>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2743200" y="878774"/>
            <a:ext cx="6400800" cy="5174605"/>
          </a:xfrm>
          <a:prstGeom prst="rect">
            <a:avLst/>
          </a:prstGeom>
          <a:noFill/>
        </p:spPr>
        <p:txBody>
          <a:bodyPr wrap="square" rtlCol="0">
            <a:noAutofit/>
          </a:bodyPr>
          <a:lstStyle/>
          <a:p>
            <a:pPr algn="ctr"/>
            <a:r>
              <a:rPr lang="en-US" sz="4400" dirty="0" smtClean="0">
                <a:cs typeface="Arabic Typesetting" panose="03020402040406030203" pitchFamily="66" charset="-78"/>
              </a:rPr>
              <a:t>Activity: </a:t>
            </a:r>
          </a:p>
          <a:p>
            <a:pPr algn="ctr"/>
            <a:r>
              <a:rPr lang="en-US" sz="4400" dirty="0" smtClean="0">
                <a:cs typeface="Arabic Typesetting" panose="03020402040406030203" pitchFamily="66" charset="-78"/>
              </a:rPr>
              <a:t>Debriefing Session </a:t>
            </a:r>
            <a:endParaRPr lang="en-US" sz="4000" dirty="0">
              <a:cs typeface="Arabic Typesetting" panose="03020402040406030203" pitchFamily="66" charset="-78"/>
            </a:endParaRPr>
          </a:p>
        </p:txBody>
      </p:sp>
    </p:spTree>
    <p:extLst>
      <p:ext uri="{BB962C8B-B14F-4D97-AF65-F5344CB8AC3E}">
        <p14:creationId xmlns:p14="http://schemas.microsoft.com/office/powerpoint/2010/main" val="2691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023" y="2969981"/>
            <a:ext cx="6592614" cy="2554545"/>
          </a:xfrm>
          <a:prstGeom prst="rect">
            <a:avLst/>
          </a:prstGeom>
          <a:noFill/>
        </p:spPr>
        <p:txBody>
          <a:bodyPr wrap="square" rtlCol="0">
            <a:spAutoFit/>
          </a:bodyPr>
          <a:lstStyle/>
          <a:p>
            <a:r>
              <a:rPr lang="en-US" sz="3200" dirty="0" smtClean="0"/>
              <a:t>Participants</a:t>
            </a:r>
          </a:p>
          <a:p>
            <a:r>
              <a:rPr lang="en-US" sz="3200" dirty="0" smtClean="0"/>
              <a:t>The scenario</a:t>
            </a:r>
          </a:p>
          <a:p>
            <a:r>
              <a:rPr lang="en-US" sz="3200" dirty="0" smtClean="0"/>
              <a:t>Step 1: </a:t>
            </a:r>
            <a:endParaRPr lang="en-US" sz="3200" dirty="0" smtClean="0"/>
          </a:p>
          <a:p>
            <a:r>
              <a:rPr lang="en-US" sz="3200" dirty="0" smtClean="0"/>
              <a:t>Step </a:t>
            </a:r>
            <a:r>
              <a:rPr lang="en-US" sz="3200" dirty="0" smtClean="0"/>
              <a:t>2: </a:t>
            </a:r>
          </a:p>
          <a:p>
            <a:r>
              <a:rPr lang="en-US" sz="3200" dirty="0" smtClean="0"/>
              <a:t>Step 3</a:t>
            </a:r>
            <a:r>
              <a:rPr lang="en-US" sz="3200" dirty="0" smtClean="0"/>
              <a:t>:</a:t>
            </a:r>
            <a:endParaRPr lang="en-US" sz="3200" dirty="0"/>
          </a:p>
        </p:txBody>
      </p:sp>
      <p:sp>
        <p:nvSpPr>
          <p:cNvPr id="3" name="Rectangle 2"/>
          <p:cNvSpPr/>
          <p:nvPr/>
        </p:nvSpPr>
        <p:spPr>
          <a:xfrm>
            <a:off x="973777" y="528890"/>
            <a:ext cx="7802088" cy="954107"/>
          </a:xfrm>
          <a:prstGeom prst="rect">
            <a:avLst/>
          </a:prstGeom>
        </p:spPr>
        <p:txBody>
          <a:bodyPr wrap="square">
            <a:spAutoFit/>
          </a:bodyPr>
          <a:lstStyle/>
          <a:p>
            <a:pPr algn="ctr"/>
            <a:r>
              <a:rPr lang="en-US" sz="2800" b="1" dirty="0"/>
              <a:t>Reviewing the S</a:t>
            </a:r>
            <a:r>
              <a:rPr lang="en-US" sz="2800" b="1" dirty="0" smtClean="0"/>
              <a:t>imulation Session:</a:t>
            </a:r>
          </a:p>
          <a:p>
            <a:pPr algn="ctr"/>
            <a:r>
              <a:rPr lang="en-US" sz="2800" b="1" dirty="0" smtClean="0"/>
              <a:t> Self Awareness </a:t>
            </a:r>
            <a:r>
              <a:rPr lang="en-US" sz="2800" b="1" dirty="0"/>
              <a:t>and </a:t>
            </a:r>
            <a:r>
              <a:rPr lang="en-US" sz="2800" b="1" dirty="0" smtClean="0"/>
              <a:t>Reflection Through Debriefing</a:t>
            </a:r>
            <a:endParaRPr lang="en-US" sz="2800" b="1" dirty="0"/>
          </a:p>
        </p:txBody>
      </p:sp>
      <p:sp>
        <p:nvSpPr>
          <p:cNvPr id="4" name="TextBox 3"/>
          <p:cNvSpPr txBox="1"/>
          <p:nvPr/>
        </p:nvSpPr>
        <p:spPr>
          <a:xfrm>
            <a:off x="855023" y="2339439"/>
            <a:ext cx="4203865" cy="369332"/>
          </a:xfrm>
          <a:prstGeom prst="rect">
            <a:avLst/>
          </a:prstGeom>
          <a:noFill/>
        </p:spPr>
        <p:txBody>
          <a:bodyPr wrap="square" rtlCol="0">
            <a:spAutoFit/>
          </a:bodyPr>
          <a:lstStyle/>
          <a:p>
            <a:r>
              <a:rPr lang="en-US" dirty="0" smtClean="0"/>
              <a:t>INSERT VIDEO HERE</a:t>
            </a:r>
            <a:endParaRPr lang="en-US" dirty="0"/>
          </a:p>
        </p:txBody>
      </p:sp>
    </p:spTree>
    <p:extLst>
      <p:ext uri="{BB962C8B-B14F-4D97-AF65-F5344CB8AC3E}">
        <p14:creationId xmlns:p14="http://schemas.microsoft.com/office/powerpoint/2010/main" val="1175579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a:xfrm>
            <a:off x="285750" y="1439141"/>
            <a:ext cx="8858250" cy="4926013"/>
          </a:xfrm>
        </p:spPr>
        <p:txBody>
          <a:bodyPr>
            <a:normAutofit/>
          </a:bodyPr>
          <a:lstStyle/>
          <a:p>
            <a:r>
              <a:rPr lang="en-US" sz="3600" dirty="0" smtClean="0"/>
              <a:t>Examine the outcomes of implementing Simulation Interaction Model within the Teacher Leadership Quality Program (TLQP) Initiative at Syracuse University. </a:t>
            </a:r>
          </a:p>
          <a:p>
            <a:r>
              <a:rPr lang="en-US" sz="3600" dirty="0" smtClean="0"/>
              <a:t>Describe the experiences of the TLQP participants</a:t>
            </a:r>
          </a:p>
          <a:p>
            <a:r>
              <a:rPr lang="en-US" sz="3600" dirty="0" smtClean="0"/>
              <a:t>Investigating Simulations as a Formative Assessment tool </a:t>
            </a:r>
          </a:p>
          <a:p>
            <a:pPr marL="457200" lvl="1"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61817">
            <a:off x="7038451" y="353754"/>
            <a:ext cx="1687589" cy="1049334"/>
          </a:xfrm>
          <a:prstGeom prst="rect">
            <a:avLst/>
          </a:prstGeom>
        </p:spPr>
      </p:pic>
    </p:spTree>
    <p:extLst>
      <p:ext uri="{BB962C8B-B14F-4D97-AF65-F5344CB8AC3E}">
        <p14:creationId xmlns:p14="http://schemas.microsoft.com/office/powerpoint/2010/main" val="32892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59771" y="128848"/>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3970420" y="2307277"/>
            <a:ext cx="4476998" cy="3970318"/>
          </a:xfrm>
          <a:prstGeom prst="rect">
            <a:avLst/>
          </a:prstGeom>
          <a:noFill/>
        </p:spPr>
        <p:txBody>
          <a:bodyPr wrap="square" rtlCol="0">
            <a:spAutoFit/>
          </a:bodyPr>
          <a:lstStyle/>
          <a:p>
            <a:pPr>
              <a:defRPr/>
            </a:pPr>
            <a:r>
              <a:rPr lang="en-US" sz="2800" dirty="0" smtClean="0"/>
              <a:t>Julie </a:t>
            </a:r>
            <a:r>
              <a:rPr lang="en-US" sz="2800" dirty="0" err="1" smtClean="0"/>
              <a:t>Cuccio-Slicko</a:t>
            </a:r>
            <a:endParaRPr lang="en-US" sz="2800" dirty="0" smtClean="0"/>
          </a:p>
          <a:p>
            <a:pPr>
              <a:defRPr/>
            </a:pPr>
            <a:r>
              <a:rPr lang="en-US" sz="2800" dirty="0" smtClean="0"/>
              <a:t>Kathy </a:t>
            </a:r>
            <a:r>
              <a:rPr lang="en-US" sz="2800" dirty="0" err="1"/>
              <a:t>Gullie</a:t>
            </a:r>
            <a:endParaRPr lang="en-US" sz="2800" dirty="0"/>
          </a:p>
          <a:p>
            <a:pPr>
              <a:defRPr/>
            </a:pPr>
            <a:r>
              <a:rPr lang="en-US" sz="2800" dirty="0" smtClean="0"/>
              <a:t>Evaluation </a:t>
            </a:r>
            <a:r>
              <a:rPr lang="en-US" sz="2800" dirty="0"/>
              <a:t>Consortium</a:t>
            </a:r>
          </a:p>
          <a:p>
            <a:pPr>
              <a:defRPr/>
            </a:pPr>
            <a:r>
              <a:rPr lang="en-US" sz="2800" dirty="0"/>
              <a:t>Dutch Quad B7</a:t>
            </a:r>
          </a:p>
          <a:p>
            <a:pPr>
              <a:defRPr/>
            </a:pPr>
            <a:r>
              <a:rPr lang="en-US" sz="2800" dirty="0"/>
              <a:t>University at Albany/SUNY</a:t>
            </a:r>
          </a:p>
          <a:p>
            <a:pPr>
              <a:defRPr/>
            </a:pPr>
            <a:r>
              <a:rPr lang="en-US" sz="2800" dirty="0"/>
              <a:t>Albany, New York 12222</a:t>
            </a:r>
          </a:p>
          <a:p>
            <a:pPr>
              <a:defRPr/>
            </a:pPr>
            <a:r>
              <a:rPr lang="en-US" sz="2800" dirty="0" smtClean="0">
                <a:hlinkClick r:id="rId6"/>
              </a:rPr>
              <a:t>jslicko@albany.edu</a:t>
            </a:r>
          </a:p>
          <a:p>
            <a:pPr>
              <a:defRPr/>
            </a:pPr>
            <a:r>
              <a:rPr lang="en-US" sz="2800" dirty="0" smtClean="0">
                <a:hlinkClick r:id="rId6"/>
              </a:rPr>
              <a:t>kgullie@albany.edu</a:t>
            </a:r>
            <a:endParaRPr lang="en-US" sz="2800" dirty="0"/>
          </a:p>
          <a:p>
            <a:pPr>
              <a:defRPr/>
            </a:pPr>
            <a:endParaRPr lang="en-US" sz="2800" dirty="0">
              <a:solidFill>
                <a:schemeClr val="accent5">
                  <a:lumMod val="50000"/>
                </a:schemeClr>
              </a:solidFill>
            </a:endParaRPr>
          </a:p>
        </p:txBody>
      </p:sp>
      <p:sp>
        <p:nvSpPr>
          <p:cNvPr id="7" name="Rectangle 2"/>
          <p:cNvSpPr txBox="1">
            <a:spLocks noChangeArrowheads="1"/>
          </p:cNvSpPr>
          <p:nvPr/>
        </p:nvSpPr>
        <p:spPr>
          <a:xfrm>
            <a:off x="3498850" y="1164277"/>
            <a:ext cx="5191125"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For more information</a:t>
            </a:r>
            <a:r>
              <a:rPr lang="en-US" altLang="en-US" dirty="0" smtClean="0"/>
              <a:t>:</a:t>
            </a:r>
          </a:p>
        </p:txBody>
      </p:sp>
    </p:spTree>
    <p:extLst>
      <p:ext uri="{BB962C8B-B14F-4D97-AF65-F5344CB8AC3E}">
        <p14:creationId xmlns:p14="http://schemas.microsoft.com/office/powerpoint/2010/main" val="62509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3" name="Content Placeholder 2"/>
          <p:cNvSpPr>
            <a:spLocks noGrp="1"/>
          </p:cNvSpPr>
          <p:nvPr>
            <p:ph idx="1"/>
          </p:nvPr>
        </p:nvSpPr>
        <p:spPr>
          <a:xfrm>
            <a:off x="296883" y="1448791"/>
            <a:ext cx="8542317" cy="5409210"/>
          </a:xfrm>
        </p:spPr>
        <p:txBody>
          <a:bodyPr>
            <a:normAutofit fontScale="92500" lnSpcReduction="10000"/>
          </a:bodyPr>
          <a:lstStyle/>
          <a:p>
            <a:pPr marL="0" indent="0">
              <a:buNone/>
            </a:pPr>
            <a:r>
              <a:rPr lang="en-US" dirty="0" smtClean="0"/>
              <a:t>Interactive Constructivist Approach:</a:t>
            </a:r>
          </a:p>
          <a:p>
            <a:r>
              <a:rPr lang="en-US" dirty="0" smtClean="0"/>
              <a:t>the </a:t>
            </a:r>
            <a:r>
              <a:rPr lang="en-US" dirty="0"/>
              <a:t>learner should have control to manipulate information; </a:t>
            </a:r>
            <a:endParaRPr lang="en-US" dirty="0" smtClean="0"/>
          </a:p>
          <a:p>
            <a:r>
              <a:rPr lang="en-US" dirty="0" smtClean="0"/>
              <a:t>learning </a:t>
            </a:r>
            <a:r>
              <a:rPr lang="en-US" dirty="0"/>
              <a:t>should occur in a meaningful context; </a:t>
            </a:r>
            <a:endParaRPr lang="en-US" dirty="0" smtClean="0"/>
          </a:p>
          <a:p>
            <a:r>
              <a:rPr lang="en-US" dirty="0" smtClean="0"/>
              <a:t>information </a:t>
            </a:r>
            <a:r>
              <a:rPr lang="en-US" dirty="0"/>
              <a:t>should be presented in a variety of formats; </a:t>
            </a:r>
            <a:endParaRPr lang="en-US" dirty="0" smtClean="0"/>
          </a:p>
          <a:p>
            <a:r>
              <a:rPr lang="en-US" dirty="0" smtClean="0"/>
              <a:t>learners </a:t>
            </a:r>
            <a:r>
              <a:rPr lang="en-US" dirty="0"/>
              <a:t>should have an opportunity to employ problem solving skills; and, </a:t>
            </a:r>
            <a:endParaRPr lang="en-US" dirty="0" smtClean="0"/>
          </a:p>
          <a:p>
            <a:r>
              <a:rPr lang="en-US" dirty="0" smtClean="0"/>
              <a:t>assessment </a:t>
            </a:r>
            <a:r>
              <a:rPr lang="en-US" dirty="0"/>
              <a:t>should measure the learner’s ability to transfer knowledge and skills.  </a:t>
            </a:r>
          </a:p>
          <a:p>
            <a:pPr marL="3657600" lvl="8" indent="0" algn="r">
              <a:buNone/>
            </a:pPr>
            <a:r>
              <a:rPr lang="en-US" sz="2600" dirty="0" smtClean="0">
                <a:solidFill>
                  <a:schemeClr val="bg1">
                    <a:lumMod val="65000"/>
                  </a:schemeClr>
                </a:solidFill>
              </a:rPr>
              <a:t>(</a:t>
            </a:r>
            <a:r>
              <a:rPr lang="en-US" sz="2600" dirty="0" err="1" smtClean="0">
                <a:solidFill>
                  <a:schemeClr val="bg1">
                    <a:lumMod val="65000"/>
                  </a:schemeClr>
                </a:solidFill>
              </a:rPr>
              <a:t>Ertmer</a:t>
            </a:r>
            <a:r>
              <a:rPr lang="en-US" sz="2600" dirty="0" smtClean="0">
                <a:solidFill>
                  <a:schemeClr val="bg1">
                    <a:lumMod val="65000"/>
                  </a:schemeClr>
                </a:solidFill>
              </a:rPr>
              <a:t> </a:t>
            </a:r>
            <a:r>
              <a:rPr lang="en-US" sz="2600" dirty="0">
                <a:solidFill>
                  <a:schemeClr val="bg1">
                    <a:lumMod val="65000"/>
                  </a:schemeClr>
                </a:solidFill>
              </a:rPr>
              <a:t>&amp; </a:t>
            </a:r>
            <a:r>
              <a:rPr lang="en-US" sz="2600" dirty="0" smtClean="0">
                <a:solidFill>
                  <a:schemeClr val="bg1">
                    <a:lumMod val="65000"/>
                  </a:schemeClr>
                </a:solidFill>
              </a:rPr>
              <a:t>Newby,1993)</a:t>
            </a:r>
            <a:endParaRPr lang="en-US" sz="2600" dirty="0">
              <a:solidFill>
                <a:schemeClr val="bg1">
                  <a:lumMod val="65000"/>
                </a:schemeClr>
              </a:solidFill>
            </a:endParaRPr>
          </a:p>
        </p:txBody>
      </p:sp>
    </p:spTree>
    <p:extLst>
      <p:ext uri="{BB962C8B-B14F-4D97-AF65-F5344CB8AC3E}">
        <p14:creationId xmlns:p14="http://schemas.microsoft.com/office/powerpoint/2010/main" val="384692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39439"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2743200" y="2066306"/>
            <a:ext cx="6400800" cy="3987073"/>
          </a:xfrm>
          <a:prstGeom prst="rect">
            <a:avLst/>
          </a:prstGeom>
          <a:noFill/>
        </p:spPr>
        <p:txBody>
          <a:bodyPr wrap="square" rtlCol="0">
            <a:noAutofit/>
          </a:bodyPr>
          <a:lstStyle/>
          <a:p>
            <a:pPr algn="ctr"/>
            <a:r>
              <a:rPr lang="en-US" sz="6000" dirty="0" smtClean="0">
                <a:cs typeface="Arabic Typesetting" panose="03020402040406030203" pitchFamily="66" charset="-78"/>
              </a:rPr>
              <a:t>Definitions</a:t>
            </a:r>
            <a:endParaRPr lang="en-US" sz="6000" dirty="0">
              <a:cs typeface="Arabic Typesetting" panose="03020402040406030203" pitchFamily="66" charset="-78"/>
            </a:endParaRPr>
          </a:p>
        </p:txBody>
      </p:sp>
    </p:spTree>
    <p:extLst>
      <p:ext uri="{BB962C8B-B14F-4D97-AF65-F5344CB8AC3E}">
        <p14:creationId xmlns:p14="http://schemas.microsoft.com/office/powerpoint/2010/main" val="2691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Model*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Simulations as assessment tools serve three purposes:</a:t>
            </a:r>
          </a:p>
          <a:p>
            <a:pPr marL="514350" indent="-514350">
              <a:buAutoNum type="arabicPeriod"/>
            </a:pPr>
            <a:r>
              <a:rPr lang="en-US" dirty="0" smtClean="0"/>
              <a:t>Allow students to construct new knowledge and apply their learning in the future</a:t>
            </a:r>
          </a:p>
          <a:p>
            <a:pPr marL="514350" indent="-514350">
              <a:buAutoNum type="arabicPeriod"/>
            </a:pPr>
            <a:r>
              <a:rPr lang="en-US" dirty="0" smtClean="0"/>
              <a:t>Inform the instructor of students’ progress</a:t>
            </a:r>
          </a:p>
          <a:p>
            <a:pPr marL="514350" indent="-514350">
              <a:buAutoNum type="arabicPeriod"/>
            </a:pPr>
            <a:r>
              <a:rPr lang="en-US" dirty="0" smtClean="0"/>
              <a:t>Develop communication systems for learning feedback</a:t>
            </a:r>
          </a:p>
          <a:p>
            <a:pPr marL="514350" indent="-514350">
              <a:buAutoNum type="arabicPeriod"/>
            </a:pPr>
            <a:endParaRPr lang="en-US" dirty="0"/>
          </a:p>
          <a:p>
            <a:pPr marL="0" indent="0">
              <a:buNone/>
            </a:pPr>
            <a:r>
              <a:rPr lang="en-US" dirty="0" smtClean="0"/>
              <a:t>*</a:t>
            </a:r>
            <a:r>
              <a:rPr lang="en-US" sz="2600" dirty="0" smtClean="0"/>
              <a:t>Based on the medical model for simulations</a:t>
            </a:r>
            <a:endParaRPr lang="en-US" dirty="0"/>
          </a:p>
        </p:txBody>
      </p:sp>
    </p:spTree>
    <p:extLst>
      <p:ext uri="{BB962C8B-B14F-4D97-AF65-F5344CB8AC3E}">
        <p14:creationId xmlns:p14="http://schemas.microsoft.com/office/powerpoint/2010/main" val="428140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54" y="414152"/>
            <a:ext cx="8229600" cy="1143000"/>
          </a:xfrm>
        </p:spPr>
        <p:txBody>
          <a:bodyPr>
            <a:normAutofit fontScale="90000"/>
          </a:bodyPr>
          <a:lstStyle/>
          <a:p>
            <a:r>
              <a:rPr lang="en-US" dirty="0" smtClean="0"/>
              <a:t>Defining the </a:t>
            </a:r>
            <a:br>
              <a:rPr lang="en-US" dirty="0" smtClean="0"/>
            </a:br>
            <a:r>
              <a:rPr lang="en-US" dirty="0" smtClean="0"/>
              <a:t>Simulation Interaction Model</a:t>
            </a:r>
            <a:endParaRPr lang="en-US" dirty="0"/>
          </a:p>
        </p:txBody>
      </p:sp>
      <p:sp>
        <p:nvSpPr>
          <p:cNvPr id="3" name="Content Placeholder 2"/>
          <p:cNvSpPr>
            <a:spLocks noGrp="1"/>
          </p:cNvSpPr>
          <p:nvPr>
            <p:ph idx="1"/>
          </p:nvPr>
        </p:nvSpPr>
        <p:spPr>
          <a:xfrm>
            <a:off x="391886" y="1816924"/>
            <a:ext cx="8318665" cy="4760501"/>
          </a:xfrm>
        </p:spPr>
        <p:txBody>
          <a:bodyPr>
            <a:normAutofit/>
          </a:bodyPr>
          <a:lstStyle/>
          <a:p>
            <a:r>
              <a:rPr lang="en-US" dirty="0" smtClean="0"/>
              <a:t>A </a:t>
            </a:r>
            <a:r>
              <a:rPr lang="en-US" b="1" u="sng" dirty="0"/>
              <a:t>classroom activity </a:t>
            </a:r>
            <a:r>
              <a:rPr lang="en-US" dirty="0"/>
              <a:t>that imitates a system of </a:t>
            </a:r>
            <a:r>
              <a:rPr lang="en-US" dirty="0" smtClean="0"/>
              <a:t>reality</a:t>
            </a:r>
            <a:r>
              <a:rPr lang="en-US" dirty="0"/>
              <a:t> </a:t>
            </a:r>
            <a:r>
              <a:rPr lang="en-US" sz="2000" dirty="0" smtClean="0"/>
              <a:t>(</a:t>
            </a:r>
            <a:r>
              <a:rPr lang="en-US" sz="2000" dirty="0" err="1" smtClean="0"/>
              <a:t>Sauve</a:t>
            </a:r>
            <a:r>
              <a:rPr lang="en-US" sz="2000" dirty="0"/>
              <a:t>, Renaud, Kaufman &amp; </a:t>
            </a:r>
            <a:r>
              <a:rPr lang="en-US" sz="2000" dirty="0" smtClean="0"/>
              <a:t>Marquis,2007)</a:t>
            </a:r>
            <a:r>
              <a:rPr lang="en-US" sz="2400" dirty="0" smtClean="0"/>
              <a:t> </a:t>
            </a:r>
          </a:p>
          <a:p>
            <a:r>
              <a:rPr lang="en-US" dirty="0" smtClean="0"/>
              <a:t>Students </a:t>
            </a:r>
            <a:r>
              <a:rPr lang="en-US" b="1" u="sng" dirty="0"/>
              <a:t>act out assigned roles </a:t>
            </a:r>
            <a:r>
              <a:rPr lang="en-US" sz="2000" dirty="0"/>
              <a:t>(</a:t>
            </a:r>
            <a:r>
              <a:rPr lang="en-US" sz="2000" dirty="0" err="1"/>
              <a:t>Hertel</a:t>
            </a:r>
            <a:r>
              <a:rPr lang="en-US" sz="2000" dirty="0"/>
              <a:t> &amp; Millis, </a:t>
            </a:r>
            <a:r>
              <a:rPr lang="en-US" sz="2000" dirty="0" smtClean="0"/>
              <a:t>2002)</a:t>
            </a:r>
          </a:p>
          <a:p>
            <a:r>
              <a:rPr lang="en-US" dirty="0" smtClean="0"/>
              <a:t>To develop </a:t>
            </a:r>
            <a:r>
              <a:rPr lang="en-US" b="1" u="sng" dirty="0"/>
              <a:t>communicative competence </a:t>
            </a:r>
            <a:r>
              <a:rPr lang="en-US" sz="2000" dirty="0"/>
              <a:t>(</a:t>
            </a:r>
            <a:r>
              <a:rPr lang="en-US" sz="2000" dirty="0" err="1"/>
              <a:t>Habermas</a:t>
            </a:r>
            <a:r>
              <a:rPr lang="en-US" sz="2000" dirty="0"/>
              <a:t>, 1981</a:t>
            </a:r>
            <a:r>
              <a:rPr lang="en-US" sz="2000" dirty="0" smtClean="0"/>
              <a:t>) </a:t>
            </a:r>
          </a:p>
          <a:p>
            <a:r>
              <a:rPr lang="en-US" dirty="0" smtClean="0"/>
              <a:t>In an effort to prepare future leaders </a:t>
            </a:r>
            <a:r>
              <a:rPr lang="en-US" dirty="0"/>
              <a:t>for </a:t>
            </a:r>
            <a:r>
              <a:rPr lang="en-US" dirty="0" smtClean="0"/>
              <a:t>the </a:t>
            </a:r>
            <a:r>
              <a:rPr lang="en-US" b="1" u="sng" dirty="0" err="1"/>
              <a:t>disequalibration</a:t>
            </a:r>
            <a:r>
              <a:rPr lang="en-US" b="1" u="sng" dirty="0"/>
              <a:t> before their years of service </a:t>
            </a:r>
            <a:r>
              <a:rPr lang="en-US" dirty="0" smtClean="0"/>
              <a:t>begin </a:t>
            </a:r>
            <a:r>
              <a:rPr lang="en-US" sz="2000" dirty="0"/>
              <a:t>(Dotger, </a:t>
            </a:r>
            <a:r>
              <a:rPr lang="en-US" sz="2000" dirty="0" smtClean="0"/>
              <a:t>2013) </a:t>
            </a:r>
          </a:p>
          <a:p>
            <a:r>
              <a:rPr lang="en-US" dirty="0"/>
              <a:t>Without </a:t>
            </a:r>
            <a:r>
              <a:rPr lang="en-US" dirty="0" smtClean="0"/>
              <a:t>real-life </a:t>
            </a:r>
            <a:r>
              <a:rPr lang="en-US" b="1" u="sng" dirty="0"/>
              <a:t>consequences</a:t>
            </a:r>
            <a:r>
              <a:rPr lang="en-US" dirty="0"/>
              <a:t> </a:t>
            </a:r>
            <a:r>
              <a:rPr lang="en-US" sz="2000" dirty="0"/>
              <a:t>(Gilley, 1990) </a:t>
            </a:r>
          </a:p>
          <a:p>
            <a:endParaRPr lang="en-US" sz="2000" dirty="0">
              <a:solidFill>
                <a:schemeClr val="bg1">
                  <a:lumMod val="65000"/>
                </a:schemeClr>
              </a:solidFill>
            </a:endParaRPr>
          </a:p>
          <a:p>
            <a:endParaRPr lang="en-US" sz="2000" dirty="0"/>
          </a:p>
          <a:p>
            <a:endParaRPr lang="en-US" dirty="0"/>
          </a:p>
        </p:txBody>
      </p:sp>
    </p:spTree>
    <p:extLst>
      <p:ext uri="{BB962C8B-B14F-4D97-AF65-F5344CB8AC3E}">
        <p14:creationId xmlns:p14="http://schemas.microsoft.com/office/powerpoint/2010/main" val="17367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Simulation Implementation Process</a:t>
            </a:r>
            <a:endParaRPr lang="en-US" b="1" dirty="0"/>
          </a:p>
        </p:txBody>
      </p:sp>
      <p:sp>
        <p:nvSpPr>
          <p:cNvPr id="3" name="Content Placeholder 2"/>
          <p:cNvSpPr>
            <a:spLocks noGrp="1"/>
          </p:cNvSpPr>
          <p:nvPr>
            <p:ph idx="1"/>
          </p:nvPr>
        </p:nvSpPr>
        <p:spPr>
          <a:xfrm>
            <a:off x="385948" y="1279566"/>
            <a:ext cx="8544296" cy="5257800"/>
          </a:xfrm>
        </p:spPr>
        <p:txBody>
          <a:bodyPr>
            <a:normAutofit fontScale="77500" lnSpcReduction="20000"/>
          </a:bodyPr>
          <a:lstStyle/>
          <a:p>
            <a:pPr marL="742950" indent="-742950">
              <a:buFont typeface="+mj-lt"/>
              <a:buAutoNum type="arabicPeriod"/>
            </a:pPr>
            <a:r>
              <a:rPr lang="en-US" sz="4000" b="1" dirty="0" smtClean="0"/>
              <a:t>Preparation </a:t>
            </a:r>
          </a:p>
          <a:p>
            <a:pPr marL="457200" lvl="1" indent="0">
              <a:buNone/>
            </a:pPr>
            <a:r>
              <a:rPr lang="en-US" sz="3600" dirty="0" smtClean="0"/>
              <a:t>	-graduate student coursework</a:t>
            </a:r>
            <a:endParaRPr lang="en-US" sz="3600" dirty="0"/>
          </a:p>
          <a:p>
            <a:pPr marL="457200" lvl="1" indent="0">
              <a:buNone/>
            </a:pPr>
            <a:r>
              <a:rPr lang="en-US" sz="3600" dirty="0"/>
              <a:t>	-</a:t>
            </a:r>
            <a:r>
              <a:rPr lang="en-US" sz="3600" dirty="0" smtClean="0"/>
              <a:t>training of standardized parent/staff </a:t>
            </a:r>
          </a:p>
          <a:p>
            <a:pPr marL="742950" indent="-742950">
              <a:buFont typeface="+mj-lt"/>
              <a:buAutoNum type="arabicPeriod"/>
            </a:pPr>
            <a:r>
              <a:rPr lang="en-US" sz="4000" b="1" dirty="0" smtClean="0"/>
              <a:t>Meeting</a:t>
            </a:r>
            <a:r>
              <a:rPr lang="en-US" sz="4000" dirty="0" smtClean="0"/>
              <a:t> – simulated conference (video-taped) </a:t>
            </a:r>
          </a:p>
          <a:p>
            <a:pPr marL="742950" indent="-742950">
              <a:buFont typeface="+mj-lt"/>
              <a:buAutoNum type="arabicPeriod"/>
            </a:pPr>
            <a:r>
              <a:rPr lang="en-US" sz="4000" b="1" dirty="0" smtClean="0"/>
              <a:t>Reflection</a:t>
            </a:r>
            <a:r>
              <a:rPr lang="en-US" sz="4000" dirty="0" smtClean="0"/>
              <a:t>- </a:t>
            </a:r>
            <a:r>
              <a:rPr lang="en-US" sz="4000" dirty="0"/>
              <a:t>s</a:t>
            </a:r>
            <a:r>
              <a:rPr lang="en-US" sz="4000" dirty="0" smtClean="0"/>
              <a:t>tudents complete a self-assessment immediately following the meeting</a:t>
            </a:r>
          </a:p>
          <a:p>
            <a:pPr marL="742950" indent="-742950">
              <a:buFont typeface="+mj-lt"/>
              <a:buAutoNum type="arabicPeriod"/>
            </a:pPr>
            <a:r>
              <a:rPr lang="en-US" sz="4000" b="1" dirty="0" smtClean="0"/>
              <a:t>Debriefing</a:t>
            </a:r>
            <a:r>
              <a:rPr lang="en-US" sz="4000" dirty="0" smtClean="0"/>
              <a:t>- whole-group activity</a:t>
            </a:r>
          </a:p>
          <a:p>
            <a:pPr marL="742950" indent="-742950">
              <a:buFont typeface="+mj-lt"/>
              <a:buAutoNum type="arabicPeriod"/>
            </a:pPr>
            <a:r>
              <a:rPr lang="en-US" sz="4000" b="1" dirty="0" smtClean="0"/>
              <a:t>Feedback</a:t>
            </a:r>
            <a:r>
              <a:rPr lang="en-US" sz="4000" dirty="0" smtClean="0"/>
              <a:t>- informal peer assessment during debriefing and instructor</a:t>
            </a:r>
          </a:p>
          <a:p>
            <a:pPr marL="742950" indent="-742950">
              <a:buFont typeface="+mj-lt"/>
              <a:buAutoNum type="arabicPeriod"/>
            </a:pPr>
            <a:r>
              <a:rPr lang="en-US" sz="4000" b="1" dirty="0" smtClean="0"/>
              <a:t>Transference</a:t>
            </a:r>
            <a:r>
              <a:rPr lang="en-US" sz="4000" dirty="0" smtClean="0"/>
              <a:t>- apply learning to next simulation and future leadership roles</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130" y="1245115"/>
            <a:ext cx="1485900" cy="923925"/>
          </a:xfrm>
          <a:prstGeom prst="rect">
            <a:avLst/>
          </a:prstGeom>
        </p:spPr>
      </p:pic>
    </p:spTree>
    <p:extLst>
      <p:ext uri="{BB962C8B-B14F-4D97-AF65-F5344CB8AC3E}">
        <p14:creationId xmlns:p14="http://schemas.microsoft.com/office/powerpoint/2010/main" val="42179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633848" y="1650670"/>
            <a:ext cx="5510151" cy="4402709"/>
          </a:xfrm>
          <a:prstGeom prst="rect">
            <a:avLst/>
          </a:prstGeom>
          <a:noFill/>
        </p:spPr>
        <p:txBody>
          <a:bodyPr wrap="square" rtlCol="0">
            <a:noAutofit/>
          </a:bodyPr>
          <a:lstStyle/>
          <a:p>
            <a:pPr algn="ctr"/>
            <a:r>
              <a:rPr lang="en-US" sz="6000" dirty="0" smtClean="0">
                <a:cs typeface="Arabic Typesetting" panose="03020402040406030203" pitchFamily="66" charset="-78"/>
              </a:rPr>
              <a:t>The </a:t>
            </a:r>
          </a:p>
          <a:p>
            <a:pPr algn="ctr"/>
            <a:r>
              <a:rPr lang="en-US" sz="6000" dirty="0" smtClean="0">
                <a:cs typeface="Arabic Typesetting" panose="03020402040406030203" pitchFamily="66" charset="-78"/>
              </a:rPr>
              <a:t>Research </a:t>
            </a:r>
            <a:endParaRPr lang="en-US" sz="6000" dirty="0">
              <a:cs typeface="Arabic Typesetting" panose="03020402040406030203" pitchFamily="66" charset="-78"/>
            </a:endParaRPr>
          </a:p>
        </p:txBody>
      </p:sp>
    </p:spTree>
    <p:extLst>
      <p:ext uri="{BB962C8B-B14F-4D97-AF65-F5344CB8AC3E}">
        <p14:creationId xmlns:p14="http://schemas.microsoft.com/office/powerpoint/2010/main" val="29460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5">
                                            <p:txEl>
                                              <p:pRg st="0" end="0"/>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342900" y="1315934"/>
            <a:ext cx="9353550" cy="4972050"/>
          </a:xfrm>
        </p:spPr>
        <p:txBody>
          <a:bodyPr>
            <a:normAutofit fontScale="92500"/>
          </a:bodyPr>
          <a:lstStyle/>
          <a:p>
            <a:pPr marL="1428750" lvl="2" indent="-514350">
              <a:buFont typeface="+mj-lt"/>
              <a:buAutoNum type="arabicPeriod"/>
            </a:pPr>
            <a:r>
              <a:rPr lang="en-US" sz="3200" dirty="0" smtClean="0"/>
              <a:t>How do participants </a:t>
            </a:r>
            <a:r>
              <a:rPr lang="en-US" sz="3200" dirty="0"/>
              <a:t>perceive </a:t>
            </a:r>
            <a:r>
              <a:rPr lang="en-US" sz="3200" dirty="0" smtClean="0"/>
              <a:t>the </a:t>
            </a:r>
            <a:r>
              <a:rPr lang="en-US" sz="3200" dirty="0"/>
              <a:t>value of the Simulation Interaction Model</a:t>
            </a:r>
            <a:r>
              <a:rPr lang="en-US" sz="3200" dirty="0" smtClean="0"/>
              <a:t>?</a:t>
            </a:r>
          </a:p>
          <a:p>
            <a:pPr marL="1885950" lvl="3" indent="-514350">
              <a:buFont typeface="+mj-lt"/>
              <a:buAutoNum type="alphaLcParenR"/>
            </a:pPr>
            <a:r>
              <a:rPr lang="en-US" sz="2800" dirty="0" smtClean="0"/>
              <a:t>How do perceptions change over the course of the implemented model.</a:t>
            </a:r>
          </a:p>
          <a:p>
            <a:pPr marL="1885950" lvl="3" indent="-514350">
              <a:buFont typeface="+mj-lt"/>
              <a:buAutoNum type="alphaLcParenR"/>
            </a:pPr>
            <a:r>
              <a:rPr lang="en-US" sz="2800" dirty="0" smtClean="0"/>
              <a:t>How does debriefing effect student leadership knowledge, skill and attitude?</a:t>
            </a:r>
            <a:endParaRPr lang="en-US" sz="2800" dirty="0"/>
          </a:p>
          <a:p>
            <a:pPr marL="1428750" lvl="2" indent="-514350">
              <a:buFont typeface="+mj-lt"/>
              <a:buAutoNum type="arabicPeriod"/>
            </a:pPr>
            <a:r>
              <a:rPr lang="en-US" sz="3200" dirty="0"/>
              <a:t>What are the learning outcomes from participants engaging in the Simulation Interaction Model?</a:t>
            </a:r>
          </a:p>
          <a:p>
            <a:pPr marL="1428750" lvl="2" indent="-514350">
              <a:buFont typeface="+mj-lt"/>
              <a:buAutoNum type="arabicPeriod"/>
            </a:pPr>
            <a:r>
              <a:rPr lang="en-US" sz="3200" dirty="0"/>
              <a:t>How </a:t>
            </a:r>
            <a:r>
              <a:rPr lang="en-US" sz="3200" dirty="0" smtClean="0"/>
              <a:t>have learning </a:t>
            </a:r>
            <a:r>
              <a:rPr lang="en-US" sz="3200" dirty="0"/>
              <a:t>outcomes informed practice?</a:t>
            </a:r>
          </a:p>
          <a:p>
            <a:pPr marL="514350" indent="-514350">
              <a:buFont typeface="+mj-lt"/>
              <a:buAutoNum type="arabicPeriod"/>
            </a:pPr>
            <a:endParaRPr lang="en-US" sz="4000" dirty="0"/>
          </a:p>
        </p:txBody>
      </p:sp>
      <p:pic>
        <p:nvPicPr>
          <p:cNvPr id="4" name="Picture 2" descr="http://ak.picdn.net/shutterstock/videos/200206/preview/stock-footage-cog-and-gears-moving-in-un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4517" cy="9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lfCir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D1DD7F-6C0B-42FA-83A6-3DFD29613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929</Words>
  <Application>Microsoft Office PowerPoint</Application>
  <PresentationFormat>On-screen Show (4:3)</PresentationFormat>
  <Paragraphs>750</Paragraphs>
  <Slides>20</Slides>
  <Notes>8</Notes>
  <HiddenSlides>0</HiddenSlides>
  <MMClips>6</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HalfCircle</vt:lpstr>
      <vt:lpstr>PowerPoint Presentation</vt:lpstr>
      <vt:lpstr>Purpose of Study</vt:lpstr>
      <vt:lpstr>Theoretical Framework</vt:lpstr>
      <vt:lpstr>PowerPoint Presentation</vt:lpstr>
      <vt:lpstr>Communication Model*</vt:lpstr>
      <vt:lpstr>Defining the  Simulation Interaction Model</vt:lpstr>
      <vt:lpstr>Simulation Implementation Process</vt:lpstr>
      <vt:lpstr>PowerPoint Presentation</vt:lpstr>
      <vt:lpstr>Research Questions</vt:lpstr>
      <vt:lpstr>Methodology</vt:lpstr>
      <vt:lpstr>PowerPoint Presentation</vt:lpstr>
      <vt:lpstr>PowerPoint Presentation</vt:lpstr>
      <vt:lpstr>TLQP Participants’ Overall Perceptions of The Simulation Interaction Model </vt:lpstr>
      <vt:lpstr>TLQP Participants’ Perceptions Prior to Simulation, After Simulation, and After Debriefing</vt:lpstr>
      <vt:lpstr>TLQP Participants’ Perceptions  Prior to Simulation, After Simulation, and After Debriefing</vt:lpstr>
      <vt:lpstr>Significance of the Study</vt:lpstr>
      <vt:lpstr>Limitations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2014-07-21T14:53:43Z</dcterms:created>
  <dcterms:modified xsi:type="dcterms:W3CDTF">2014-08-27T00:30:55Z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TC026161989991</vt:lpwstr>
  </property>
</Properties>
</file>