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8"/>
  </p:notes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48"/>
    <p:restoredTop sz="94624"/>
  </p:normalViewPr>
  <p:slideViewPr>
    <p:cSldViewPr snapToGrid="0" snapToObjects="1">
      <p:cViewPr varScale="1">
        <p:scale>
          <a:sx n="99" d="100"/>
          <a:sy n="99" d="100"/>
        </p:scale>
        <p:origin x="8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1E8E4-4851-4865-BF1F-BDABDCDBDC86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077D5-1F50-4AC7-8772-B74588CBD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45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CA7E-CFC2-DD4D-8837-3B14771B8F7C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DF132-9D22-F94E-9223-5E38C1A4C5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23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CA7E-CFC2-DD4D-8837-3B14771B8F7C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DF132-9D22-F94E-9223-5E38C1A4C5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167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CA7E-CFC2-DD4D-8837-3B14771B8F7C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DF132-9D22-F94E-9223-5E38C1A4C5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79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CA7E-CFC2-DD4D-8837-3B14771B8F7C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DF132-9D22-F94E-9223-5E38C1A4C5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818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CA7E-CFC2-DD4D-8837-3B14771B8F7C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DF132-9D22-F94E-9223-5E38C1A4C5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299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CA7E-CFC2-DD4D-8837-3B14771B8F7C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DF132-9D22-F94E-9223-5E38C1A4C5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830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CA7E-CFC2-DD4D-8837-3B14771B8F7C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DF132-9D22-F94E-9223-5E38C1A4C5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229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CA7E-CFC2-DD4D-8837-3B14771B8F7C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DF132-9D22-F94E-9223-5E38C1A4C5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279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CA7E-CFC2-DD4D-8837-3B14771B8F7C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DF132-9D22-F94E-9223-5E38C1A4C5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059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CA7E-CFC2-DD4D-8837-3B14771B8F7C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DF132-9D22-F94E-9223-5E38C1A4C5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412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CA7E-CFC2-DD4D-8837-3B14771B8F7C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DF132-9D22-F94E-9223-5E38C1A4C5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250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DCA7E-CFC2-DD4D-8837-3B14771B8F7C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DF132-9D22-F94E-9223-5E38C1A4C5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20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hyperlink" Target="mailto:testproctoring@drexel.edu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wmf"/><Relationship Id="rId2" Type="http://schemas.microsoft.com/office/2007/relationships/media" Target="../media/media2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CC8B420C-983E-44D2-8D44-6D26819EB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531" y="3705728"/>
            <a:ext cx="6206236" cy="177104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43525" y="390638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How to Schedule Your Exam Using Clockwork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5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01"/>
    </mc:Choice>
    <mc:Fallback xmlns="">
      <p:transition spd="slow" advTm="15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064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5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Step 4: Select Accommodations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76" y="1861719"/>
            <a:ext cx="10301870" cy="4515017"/>
          </a:xfrm>
        </p:spPr>
      </p:pic>
      <p:sp>
        <p:nvSpPr>
          <p:cNvPr id="5" name="Right Arrow 4"/>
          <p:cNvSpPr/>
          <p:nvPr/>
        </p:nvSpPr>
        <p:spPr>
          <a:xfrm rot="20509791">
            <a:off x="3164306" y="3902035"/>
            <a:ext cx="866274" cy="84222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20509791">
            <a:off x="3164304" y="4423227"/>
            <a:ext cx="866274" cy="84222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rot="20509791">
            <a:off x="3164305" y="4828052"/>
            <a:ext cx="866274" cy="84222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CAA0464-60C5-98EB-0F08-1B2A6F005B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4048" y="0"/>
            <a:ext cx="3057952" cy="103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5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04"/>
    </mc:Choice>
    <mc:Fallback xmlns="">
      <p:transition spd="slow" advTm="26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5601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5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Step 5: Review Test Information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75" y="2524919"/>
            <a:ext cx="7791450" cy="2952750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04C08B5-DBB0-1A92-FFB2-1E9931EAD7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4048" y="-10464"/>
            <a:ext cx="3057952" cy="103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2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6"/>
    </mc:Choice>
    <mc:Fallback xmlns="">
      <p:transition spd="slow" advTm="17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18" y="538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5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Step 6: Confirm &amp; Complete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19" y="1379390"/>
            <a:ext cx="9843246" cy="4944889"/>
          </a:xfrm>
        </p:spPr>
      </p:pic>
      <p:sp>
        <p:nvSpPr>
          <p:cNvPr id="3" name="Donut 2"/>
          <p:cNvSpPr/>
          <p:nvPr/>
        </p:nvSpPr>
        <p:spPr>
          <a:xfrm>
            <a:off x="3904735" y="5195824"/>
            <a:ext cx="5708822" cy="871344"/>
          </a:xfrm>
          <a:prstGeom prst="donut">
            <a:avLst>
              <a:gd name="adj" fmla="val 58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Bent-Up Arrow 5"/>
          <p:cNvSpPr/>
          <p:nvPr/>
        </p:nvSpPr>
        <p:spPr>
          <a:xfrm>
            <a:off x="7883612" y="5892800"/>
            <a:ext cx="345988" cy="533721"/>
          </a:xfrm>
          <a:prstGeom prst="bentUp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8E1DEDB6-B6B5-9DF4-39D5-688601E80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2363" y="28959"/>
            <a:ext cx="2769637" cy="89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2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37"/>
    </mc:Choice>
    <mc:Fallback xmlns="">
      <p:transition spd="slow" advTm="25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206" y="42918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5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Confirmation Email</a:t>
            </a:r>
          </a:p>
        </p:txBody>
      </p:sp>
      <p:pic>
        <p:nvPicPr>
          <p:cNvPr id="5" name="Content Placeholder 4" descr="A screenshot of text&#10;&#10;Description automatically generated">
            <a:extLst>
              <a:ext uri="{FF2B5EF4-FFF2-40B4-BE49-F238E27FC236}">
                <a16:creationId xmlns:a16="http://schemas.microsoft.com/office/drawing/2014/main" id="{5DBF17ED-2854-453F-A79E-6B5CF0B7C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24853"/>
          <a:stretch/>
        </p:blipFill>
        <p:spPr>
          <a:xfrm>
            <a:off x="2748200" y="1747844"/>
            <a:ext cx="6621460" cy="4147362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C0DD2DDB-4F36-E774-1C5E-A77BC52581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8191" y="0"/>
            <a:ext cx="3123809" cy="10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6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57"/>
    </mc:Choice>
    <mc:Fallback xmlns="">
      <p:transition spd="slow" advTm="34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80924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Are you having difficulty scheduling an exam/quiz?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511" y="1889394"/>
            <a:ext cx="11531066" cy="441871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There could be various reason why you may be unsuccessful with scheduling. Some possible reasons are: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Your AVL has not been renewed.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You have attempted to book your exam less than 5 day (120 hours) before the exam is supposed to take place.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You have attempted to book an exam that starts or ends after 5PM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For further assistance please contact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testproctoring@drexel.edu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–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Please note that emails received outside of the Testing Center’s operating hours (Monday – Friday: 8AM-5PM EST) will not receive a response until the next business day. 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0E1D9BB8-6063-9F25-54BC-61333569B8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7629" y="45130"/>
            <a:ext cx="2884371" cy="93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64"/>
    </mc:Choice>
    <mc:Fallback xmlns="">
      <p:transition spd="slow" advTm="73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657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5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Testing Center Locations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26" y="1482141"/>
            <a:ext cx="10696074" cy="469482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The Testing Center has two locations:</a:t>
            </a: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lvl="1" indent="0" algn="ctr">
              <a:buNone/>
            </a:pP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      </a:t>
            </a:r>
            <a:r>
              <a:rPr lang="en-US" sz="2600" b="1" u="sng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University City (Main Campus):</a:t>
            </a:r>
          </a:p>
          <a:p>
            <a:pPr marL="457200" lvl="1" indent="0" algn="ctr">
              <a:buNone/>
            </a:pPr>
            <a:r>
              <a:rPr lang="en-US" sz="2600" dirty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	</a:t>
            </a:r>
            <a:r>
              <a:rPr lang="en-US" sz="2600" dirty="0">
                <a:latin typeface="Times New Roman" charset="0"/>
                <a:ea typeface="Times New Roman" charset="0"/>
                <a:cs typeface="Times New Roman" charset="0"/>
              </a:rPr>
              <a:t>James E Marks Intercultereral Center </a:t>
            </a:r>
          </a:p>
          <a:p>
            <a:pPr marL="457200" lvl="1" indent="0" algn="ctr">
              <a:buNone/>
            </a:pPr>
            <a:r>
              <a:rPr lang="en-US" sz="2600" dirty="0">
                <a:latin typeface="Times New Roman" charset="0"/>
                <a:ea typeface="Times New Roman" charset="0"/>
                <a:cs typeface="Times New Roman" charset="0"/>
              </a:rPr>
              <a:t>	3225 Arch Street</a:t>
            </a:r>
          </a:p>
          <a:p>
            <a:pPr marL="457200" lvl="1" indent="0" algn="ctr">
              <a:buNone/>
            </a:pPr>
            <a:r>
              <a:rPr lang="en-US" sz="2600" dirty="0">
                <a:latin typeface="Times New Roman" charset="0"/>
                <a:ea typeface="Times New Roman" charset="0"/>
                <a:cs typeface="Times New Roman" charset="0"/>
              </a:rPr>
              <a:t>	Room 015</a:t>
            </a:r>
          </a:p>
          <a:p>
            <a:pPr marL="457200" lvl="1" indent="0" algn="ctr">
              <a:buNone/>
            </a:pPr>
            <a:r>
              <a:rPr lang="en-US" sz="2600" dirty="0">
                <a:latin typeface="Times New Roman" charset="0"/>
                <a:ea typeface="Times New Roman" charset="0"/>
                <a:cs typeface="Times New Roman" charset="0"/>
              </a:rPr>
              <a:t>	Philadelphia, PA 19104</a:t>
            </a:r>
          </a:p>
          <a:p>
            <a:pPr marL="0" indent="0" algn="ctr">
              <a:buNone/>
            </a:pPr>
            <a:endParaRPr lang="en-US" sz="2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	</a:t>
            </a:r>
            <a:r>
              <a:rPr lang="en-US" sz="2600" b="1" u="sng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Center City Campus:</a:t>
            </a:r>
          </a:p>
          <a:p>
            <a:pPr marL="0" indent="0" algn="ctr">
              <a:buNone/>
            </a:pPr>
            <a:r>
              <a:rPr lang="en-US" sz="2600" dirty="0">
                <a:latin typeface="Times New Roman" charset="0"/>
                <a:ea typeface="Times New Roman" charset="0"/>
                <a:cs typeface="Times New Roman" charset="0"/>
              </a:rPr>
              <a:t>	3 Parkway Building</a:t>
            </a:r>
          </a:p>
          <a:p>
            <a:pPr marL="0" indent="0" algn="ctr">
              <a:buNone/>
            </a:pPr>
            <a:r>
              <a:rPr lang="en-US" sz="2600" dirty="0">
                <a:latin typeface="Times New Roman" charset="0"/>
                <a:ea typeface="Times New Roman" charset="0"/>
                <a:cs typeface="Times New Roman" charset="0"/>
              </a:rPr>
              <a:t>	Room 1041 (10</a:t>
            </a:r>
            <a:r>
              <a:rPr lang="en-US" sz="2600" baseline="30000" dirty="0">
                <a:latin typeface="Times New Roman" charset="0"/>
                <a:ea typeface="Times New Roman" charset="0"/>
                <a:cs typeface="Times New Roman" charset="0"/>
              </a:rPr>
              <a:t>th</a:t>
            </a:r>
            <a:r>
              <a:rPr lang="en-US" sz="2600" dirty="0">
                <a:latin typeface="Times New Roman" charset="0"/>
                <a:ea typeface="Times New Roman" charset="0"/>
                <a:cs typeface="Times New Roman" charset="0"/>
              </a:rPr>
              <a:t> Floor)</a:t>
            </a:r>
          </a:p>
          <a:p>
            <a:pPr marL="0" indent="0" algn="ctr">
              <a:buNone/>
            </a:pPr>
            <a:r>
              <a:rPr lang="en-US" sz="2600" dirty="0">
                <a:latin typeface="Times New Roman" charset="0"/>
                <a:ea typeface="Times New Roman" charset="0"/>
                <a:cs typeface="Times New Roman" charset="0"/>
              </a:rPr>
              <a:t>	1601 Cherry Street</a:t>
            </a:r>
          </a:p>
          <a:p>
            <a:pPr marL="0" indent="0" algn="ctr">
              <a:buNone/>
            </a:pPr>
            <a:r>
              <a:rPr lang="en-US" sz="2600" dirty="0">
                <a:latin typeface="Times New Roman" charset="0"/>
                <a:ea typeface="Times New Roman" charset="0"/>
                <a:cs typeface="Times New Roman" charset="0"/>
              </a:rPr>
              <a:t>	Philadelphia, PA 19102</a:t>
            </a:r>
          </a:p>
          <a:p>
            <a:pPr marL="0" indent="0" algn="ctr">
              <a:buNone/>
            </a:pPr>
            <a:endParaRPr lang="en-US" sz="2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Students should go to the Testing Center location on the campus where they take classes. 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85F2AEE-0AB0-D962-63A4-2DCDEB0DA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3389" y="0"/>
            <a:ext cx="2518611" cy="81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8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42"/>
    </mc:Choice>
    <mc:Fallback xmlns="">
      <p:transition spd="slow" advTm="24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346" y="181086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Thank You !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22DD2D0-7E81-9C4A-9359-ADE51E247C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8191" y="63972"/>
            <a:ext cx="3123809" cy="10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76"/>
    </mc:Choice>
    <mc:Fallback xmlns="">
      <p:transition spd="slow" advTm="15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500" b="1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What is Clockwork?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0805"/>
            <a:ext cx="10655968" cy="438425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An online booking system that allows students to schedule exams/quizzes with the ODR Testing Center.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Allows ODR to ensure your approved test accommodations are met. 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Ensures that a student’s professor(s) is aware that a student will be using the Testing Center instead of testing in the classroom.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D5C67CB-E540-0343-4663-0A3C377662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2722923"/>
              </p:ext>
            </p:extLst>
          </p:nvPr>
        </p:nvGraphicFramePr>
        <p:xfrm>
          <a:off x="9067800" y="33287"/>
          <a:ext cx="3124200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Bitmap Image" r:id="rId6" imgW="3124080" imgH="1009800" progId="Paint.Picture">
                  <p:embed/>
                </p:oleObj>
              </mc:Choice>
              <mc:Fallback>
                <p:oleObj name="Bitmap Image" r:id="rId6" imgW="3124080" imgH="10098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67800" y="33287"/>
                        <a:ext cx="3124200" cy="100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459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79"/>
    </mc:Choice>
    <mc:Fallback xmlns="">
      <p:transition spd="slow" advTm="26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105" y="44432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5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How to Access Clockwork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0" t="5780" r="25561" b="-496"/>
          <a:stretch/>
        </p:blipFill>
        <p:spPr>
          <a:xfrm>
            <a:off x="2401452" y="2461533"/>
            <a:ext cx="6676726" cy="4162787"/>
          </a:xfrm>
        </p:spPr>
      </p:pic>
      <p:sp>
        <p:nvSpPr>
          <p:cNvPr id="6" name="TextBox 5"/>
          <p:cNvSpPr txBox="1"/>
          <p:nvPr/>
        </p:nvSpPr>
        <p:spPr>
          <a:xfrm>
            <a:off x="450257" y="1567365"/>
            <a:ext cx="10680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To schedule an exam/quiz, please go to the Office of Disability Resources webpage and select the </a:t>
            </a:r>
            <a:r>
              <a:rPr lang="en-US" sz="2000" i="1" dirty="0"/>
              <a:t>Students and Families </a:t>
            </a:r>
            <a:r>
              <a:rPr lang="en-US" sz="2000" dirty="0"/>
              <a:t>tab</a:t>
            </a:r>
          </a:p>
        </p:txBody>
      </p:sp>
      <p:sp>
        <p:nvSpPr>
          <p:cNvPr id="7" name="Right Arrow 6"/>
          <p:cNvSpPr/>
          <p:nvPr/>
        </p:nvSpPr>
        <p:spPr>
          <a:xfrm rot="19931827">
            <a:off x="1392957" y="3378266"/>
            <a:ext cx="1667374" cy="30079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5-Point Star 8"/>
          <p:cNvSpPr/>
          <p:nvPr/>
        </p:nvSpPr>
        <p:spPr>
          <a:xfrm rot="933308">
            <a:off x="6271290" y="5259872"/>
            <a:ext cx="593558" cy="563665"/>
          </a:xfrm>
          <a:prstGeom prst="star5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579A8E6C-631C-D975-AD6C-569FBE01B5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4048" y="0"/>
            <a:ext cx="3057952" cy="103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5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53"/>
    </mc:Choice>
    <mc:Fallback xmlns="">
      <p:transition spd="slow" advTm="35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80716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To access the </a:t>
            </a:r>
            <a:r>
              <a:rPr lang="en-US" sz="3600" dirty="0" err="1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ClockWork</a:t>
            </a:r>
            <a:r>
              <a:rPr lang="en-US" sz="36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scheduling feature, you may be prompted to log into Drexel Connect.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3" r="15854"/>
          <a:stretch/>
        </p:blipFill>
        <p:spPr>
          <a:xfrm>
            <a:off x="2781701" y="2354262"/>
            <a:ext cx="6381550" cy="4351338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2E8BD32-6454-045C-20E6-2711C6E85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5006" y="66436"/>
            <a:ext cx="2816994" cy="95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6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52"/>
    </mc:Choice>
    <mc:Fallback xmlns="">
      <p:transition spd="slow" advTm="19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Clockwork Menu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4" y="2098238"/>
            <a:ext cx="11127486" cy="3323264"/>
          </a:xfrm>
        </p:spPr>
      </p:pic>
      <p:sp>
        <p:nvSpPr>
          <p:cNvPr id="5" name="Donut 4"/>
          <p:cNvSpPr/>
          <p:nvPr/>
        </p:nvSpPr>
        <p:spPr>
          <a:xfrm>
            <a:off x="5570621" y="3248525"/>
            <a:ext cx="1816768" cy="1106907"/>
          </a:xfrm>
          <a:prstGeom prst="donut">
            <a:avLst>
              <a:gd name="adj" fmla="val 6294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18693CA2-582D-287E-DBF0-B2A79DBB43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2440" y="0"/>
            <a:ext cx="2749559" cy="93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5"/>
    </mc:Choice>
    <mc:Fallback xmlns="">
      <p:transition spd="slow" advTm="12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5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Selecting the Correct Tab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27" y="2118639"/>
            <a:ext cx="10779888" cy="3274902"/>
          </a:xfrm>
        </p:spPr>
      </p:pic>
      <p:sp>
        <p:nvSpPr>
          <p:cNvPr id="7" name="Donut 6"/>
          <p:cNvSpPr/>
          <p:nvPr/>
        </p:nvSpPr>
        <p:spPr>
          <a:xfrm>
            <a:off x="3368842" y="2820643"/>
            <a:ext cx="1597794" cy="830179"/>
          </a:xfrm>
          <a:prstGeom prst="donut">
            <a:avLst>
              <a:gd name="adj" fmla="val 8943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1C7AC1C-A50E-2592-EBC9-C0D12A7A33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4048" y="0"/>
            <a:ext cx="3057952" cy="103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31"/>
    </mc:Choice>
    <mc:Fallback xmlns="">
      <p:transition spd="slow" advTm="32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5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Step 1:Select Your Course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316" y="1845511"/>
            <a:ext cx="9035716" cy="4647364"/>
          </a:xfrm>
        </p:spPr>
      </p:pic>
      <p:sp>
        <p:nvSpPr>
          <p:cNvPr id="5" name="Right Arrow 4"/>
          <p:cNvSpPr/>
          <p:nvPr/>
        </p:nvSpPr>
        <p:spPr>
          <a:xfrm rot="8833198">
            <a:off x="7724274" y="5053264"/>
            <a:ext cx="1491915" cy="324853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6564A6D2-96A8-FF47-5175-76DD03615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4048" y="0"/>
            <a:ext cx="3057952" cy="103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3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35"/>
    </mc:Choice>
    <mc:Fallback xmlns="">
      <p:transition spd="slow" advTm="20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7701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5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Step 2: Selecting a Date &amp; Time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11" y="1947862"/>
            <a:ext cx="7372849" cy="4351338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6E26D800-100E-64E6-E73D-CB9B106118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2367" y="0"/>
            <a:ext cx="2919633" cy="99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4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50"/>
    </mc:Choice>
    <mc:Fallback xmlns="">
      <p:transition spd="slow" advTm="32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7934"/>
            <a:ext cx="12007516" cy="1325563"/>
          </a:xfrm>
        </p:spPr>
        <p:txBody>
          <a:bodyPr>
            <a:noAutofit/>
          </a:bodyPr>
          <a:lstStyle/>
          <a:p>
            <a:pPr algn="ctr"/>
            <a:r>
              <a:rPr lang="en-US" sz="45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Step 3: Confirm Professor Information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7" y="1690688"/>
            <a:ext cx="9284593" cy="4607994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B295947-D938-EE26-BA02-1486704EF4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4048" y="40133"/>
            <a:ext cx="3057952" cy="103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9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42"/>
    </mc:Choice>
    <mc:Fallback xmlns="">
      <p:transition spd="slow" advTm="20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218</TotalTime>
  <Words>348</Words>
  <Application>Microsoft Office PowerPoint</Application>
  <PresentationFormat>Widescreen</PresentationFormat>
  <Paragraphs>41</Paragraphs>
  <Slides>16</Slides>
  <Notes>0</Notes>
  <HiddenSlides>0</HiddenSlides>
  <MMClips>16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Bitmap Image</vt:lpstr>
      <vt:lpstr>PowerPoint Presentation</vt:lpstr>
      <vt:lpstr>What is Clockwork?</vt:lpstr>
      <vt:lpstr>How to Access Clockwork</vt:lpstr>
      <vt:lpstr>To access the ClockWork scheduling feature, you may be prompted to log into Drexel Connect.</vt:lpstr>
      <vt:lpstr>Clockwork Menu</vt:lpstr>
      <vt:lpstr>Selecting the Correct Tab</vt:lpstr>
      <vt:lpstr>Step 1:Select Your Course</vt:lpstr>
      <vt:lpstr>Step 2: Selecting a Date &amp; Time</vt:lpstr>
      <vt:lpstr>Step 3: Confirm Professor Information</vt:lpstr>
      <vt:lpstr>Step 4: Select Accommodations</vt:lpstr>
      <vt:lpstr>Step 5: Review Test Information</vt:lpstr>
      <vt:lpstr>Step 6: Confirm &amp; Complete</vt:lpstr>
      <vt:lpstr>Confirmation Email</vt:lpstr>
      <vt:lpstr>Are you having difficulty scheduling an exam/quiz?</vt:lpstr>
      <vt:lpstr>Testing Center Locations</vt:lpstr>
      <vt:lpstr>Thank You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Glassman,Emily</dc:creator>
  <cp:lastModifiedBy>Webster,Tanisha</cp:lastModifiedBy>
  <cp:revision>12</cp:revision>
  <dcterms:created xsi:type="dcterms:W3CDTF">2020-04-15T05:38:40Z</dcterms:created>
  <dcterms:modified xsi:type="dcterms:W3CDTF">2022-05-11T13:12:01Z</dcterms:modified>
</cp:coreProperties>
</file>