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4" r:id="rId4"/>
  </p:sldMasterIdLst>
  <p:notesMasterIdLst>
    <p:notesMasterId r:id="rId17"/>
  </p:notesMasterIdLst>
  <p:sldIdLst>
    <p:sldId id="257" r:id="rId5"/>
    <p:sldId id="262" r:id="rId6"/>
    <p:sldId id="271" r:id="rId7"/>
    <p:sldId id="263" r:id="rId8"/>
    <p:sldId id="266" r:id="rId9"/>
    <p:sldId id="264" r:id="rId10"/>
    <p:sldId id="265" r:id="rId11"/>
    <p:sldId id="268" r:id="rId12"/>
    <p:sldId id="428" r:id="rId13"/>
    <p:sldId id="291" r:id="rId14"/>
    <p:sldId id="357"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F1"/>
    <a:srgbClr val="344529"/>
    <a:srgbClr val="2B3922"/>
    <a:srgbClr val="2E3722"/>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6085" autoAdjust="0"/>
  </p:normalViewPr>
  <p:slideViewPr>
    <p:cSldViewPr snapToGrid="0">
      <p:cViewPr varScale="1">
        <p:scale>
          <a:sx n="62" d="100"/>
          <a:sy n="62" d="100"/>
        </p:scale>
        <p:origin x="12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00680-1662-40C2-8A2C-4427B45FD2ED}"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3D45A2C6-7829-49FE-A8E2-CEE41FAFD177}">
      <dgm:prSet/>
      <dgm:spPr/>
      <dgm:t>
        <a:bodyPr/>
        <a:lstStyle/>
        <a:p>
          <a:r>
            <a:rPr lang="en-US" b="1" dirty="0"/>
            <a:t>Ready…Set…Let’s Book</a:t>
          </a:r>
          <a:endParaRPr lang="en-US" dirty="0"/>
        </a:p>
      </dgm:t>
    </dgm:pt>
    <dgm:pt modelId="{48311748-1C4B-4ABA-82A4-3E6F6DFE950D}" type="parTrans" cxnId="{45D2C442-60A7-4C41-A68D-16A0DB25B106}">
      <dgm:prSet/>
      <dgm:spPr/>
      <dgm:t>
        <a:bodyPr/>
        <a:lstStyle/>
        <a:p>
          <a:endParaRPr lang="en-US"/>
        </a:p>
      </dgm:t>
    </dgm:pt>
    <dgm:pt modelId="{C5E06B17-293F-4065-B400-EF3FB4A41431}" type="sibTrans" cxnId="{45D2C442-60A7-4C41-A68D-16A0DB25B106}">
      <dgm:prSet/>
      <dgm:spPr/>
      <dgm:t>
        <a:bodyPr/>
        <a:lstStyle/>
        <a:p>
          <a:endParaRPr lang="en-US"/>
        </a:p>
      </dgm:t>
    </dgm:pt>
    <dgm:pt modelId="{14B3C5D8-A544-4011-AAC3-BDD03DBE84A8}">
      <dgm:prSet/>
      <dgm:spPr/>
      <dgm:t>
        <a:bodyPr/>
        <a:lstStyle/>
        <a:p>
          <a:r>
            <a:rPr lang="en-US" dirty="0" err="1"/>
            <a:t>DrexelOne</a:t>
          </a:r>
          <a:r>
            <a:rPr lang="en-US" dirty="0"/>
            <a:t> Portal</a:t>
          </a:r>
        </a:p>
      </dgm:t>
    </dgm:pt>
    <dgm:pt modelId="{7202304B-B1D5-4588-9196-CC00DB8F5BA4}" type="parTrans" cxnId="{2F80F6E4-A1A9-4C84-A2BB-B419E051D47C}">
      <dgm:prSet/>
      <dgm:spPr/>
      <dgm:t>
        <a:bodyPr/>
        <a:lstStyle/>
        <a:p>
          <a:endParaRPr lang="en-US"/>
        </a:p>
      </dgm:t>
    </dgm:pt>
    <dgm:pt modelId="{0442E6D1-7A60-447D-A1D0-77029ECA0AA3}" type="sibTrans" cxnId="{2F80F6E4-A1A9-4C84-A2BB-B419E051D47C}">
      <dgm:prSet/>
      <dgm:spPr/>
      <dgm:t>
        <a:bodyPr/>
        <a:lstStyle/>
        <a:p>
          <a:endParaRPr lang="en-US"/>
        </a:p>
      </dgm:t>
    </dgm:pt>
    <dgm:pt modelId="{CFC1E162-17F2-49FD-948D-ED399830F88C}">
      <dgm:prSet/>
      <dgm:spPr/>
      <dgm:t>
        <a:bodyPr/>
        <a:lstStyle/>
        <a:p>
          <a:r>
            <a:rPr lang="en-US" b="1" dirty="0"/>
            <a:t>Travel Management Company</a:t>
          </a:r>
          <a:endParaRPr lang="en-US" dirty="0"/>
        </a:p>
      </dgm:t>
    </dgm:pt>
    <dgm:pt modelId="{04542C8C-D674-4223-AFFD-24E778DC4A3E}" type="parTrans" cxnId="{B8423F5F-798A-4139-AD5A-146E4629ECAE}">
      <dgm:prSet/>
      <dgm:spPr/>
      <dgm:t>
        <a:bodyPr/>
        <a:lstStyle/>
        <a:p>
          <a:endParaRPr lang="en-US"/>
        </a:p>
      </dgm:t>
    </dgm:pt>
    <dgm:pt modelId="{B26527D5-CD7E-4F9C-AA4C-836E04D214EE}" type="sibTrans" cxnId="{B8423F5F-798A-4139-AD5A-146E4629ECAE}">
      <dgm:prSet/>
      <dgm:spPr/>
      <dgm:t>
        <a:bodyPr/>
        <a:lstStyle/>
        <a:p>
          <a:endParaRPr lang="en-US"/>
        </a:p>
      </dgm:t>
    </dgm:pt>
    <dgm:pt modelId="{D495F8AC-15B3-44F7-8B94-BAFED7757D67}" type="pres">
      <dgm:prSet presAssocID="{86800680-1662-40C2-8A2C-4427B45FD2ED}" presName="hierChild1" presStyleCnt="0">
        <dgm:presLayoutVars>
          <dgm:chPref val="1"/>
          <dgm:dir/>
          <dgm:animOne val="branch"/>
          <dgm:animLvl val="lvl"/>
          <dgm:resizeHandles/>
        </dgm:presLayoutVars>
      </dgm:prSet>
      <dgm:spPr/>
    </dgm:pt>
    <dgm:pt modelId="{028F94A5-EEA0-41E8-9CD6-AA917CE93E4E}" type="pres">
      <dgm:prSet presAssocID="{3D45A2C6-7829-49FE-A8E2-CEE41FAFD177}" presName="hierRoot1" presStyleCnt="0"/>
      <dgm:spPr/>
    </dgm:pt>
    <dgm:pt modelId="{F934E2DE-218E-41C4-9DDC-15276BEBE2E3}" type="pres">
      <dgm:prSet presAssocID="{3D45A2C6-7829-49FE-A8E2-CEE41FAFD177}" presName="composite" presStyleCnt="0"/>
      <dgm:spPr/>
    </dgm:pt>
    <dgm:pt modelId="{A982D7D6-3064-4CF4-89B9-3F75B9AF9F28}" type="pres">
      <dgm:prSet presAssocID="{3D45A2C6-7829-49FE-A8E2-CEE41FAFD177}" presName="background" presStyleLbl="node0" presStyleIdx="0" presStyleCnt="3"/>
      <dgm:spPr/>
    </dgm:pt>
    <dgm:pt modelId="{CC97C520-AC93-4F5A-8322-2CB806E4A56E}" type="pres">
      <dgm:prSet presAssocID="{3D45A2C6-7829-49FE-A8E2-CEE41FAFD177}" presName="text" presStyleLbl="fgAcc0" presStyleIdx="0" presStyleCnt="3" custScaleX="123677" custLinFactY="-64316" custLinFactNeighborX="-24696" custLinFactNeighborY="-100000">
        <dgm:presLayoutVars>
          <dgm:chPref val="3"/>
        </dgm:presLayoutVars>
      </dgm:prSet>
      <dgm:spPr/>
    </dgm:pt>
    <dgm:pt modelId="{0DF65C33-9AB6-4D3E-BFED-DD5B404F7196}" type="pres">
      <dgm:prSet presAssocID="{3D45A2C6-7829-49FE-A8E2-CEE41FAFD177}" presName="hierChild2" presStyleCnt="0"/>
      <dgm:spPr/>
    </dgm:pt>
    <dgm:pt modelId="{38ABDF2C-60CB-4B06-95E8-666825ACA32F}" type="pres">
      <dgm:prSet presAssocID="{14B3C5D8-A544-4011-AAC3-BDD03DBE84A8}" presName="hierRoot1" presStyleCnt="0"/>
      <dgm:spPr/>
    </dgm:pt>
    <dgm:pt modelId="{530E6E93-06AA-491E-8530-F9E60B0962FF}" type="pres">
      <dgm:prSet presAssocID="{14B3C5D8-A544-4011-AAC3-BDD03DBE84A8}" presName="composite" presStyleCnt="0"/>
      <dgm:spPr/>
    </dgm:pt>
    <dgm:pt modelId="{0D47B6C6-C89F-45D6-8299-44D960E8C398}" type="pres">
      <dgm:prSet presAssocID="{14B3C5D8-A544-4011-AAC3-BDD03DBE84A8}" presName="background" presStyleLbl="node0" presStyleIdx="1" presStyleCnt="3"/>
      <dgm:spPr/>
    </dgm:pt>
    <dgm:pt modelId="{6167E141-306F-4D6F-B85A-B954B8CDF516}" type="pres">
      <dgm:prSet presAssocID="{14B3C5D8-A544-4011-AAC3-BDD03DBE84A8}" presName="text" presStyleLbl="fgAcc0" presStyleIdx="1" presStyleCnt="3" custScaleX="139885" custLinFactNeighborX="-29373" custLinFactNeighborY="-38557">
        <dgm:presLayoutVars>
          <dgm:chPref val="3"/>
        </dgm:presLayoutVars>
      </dgm:prSet>
      <dgm:spPr/>
    </dgm:pt>
    <dgm:pt modelId="{48BB5CB0-555D-43FE-ADD0-A695E3A1BD91}" type="pres">
      <dgm:prSet presAssocID="{14B3C5D8-A544-4011-AAC3-BDD03DBE84A8}" presName="hierChild2" presStyleCnt="0"/>
      <dgm:spPr/>
    </dgm:pt>
    <dgm:pt modelId="{8A52B530-5281-4206-AD61-DBA3D5AAEDC6}" type="pres">
      <dgm:prSet presAssocID="{CFC1E162-17F2-49FD-948D-ED399830F88C}" presName="hierRoot1" presStyleCnt="0"/>
      <dgm:spPr/>
    </dgm:pt>
    <dgm:pt modelId="{D3D88657-EA93-4097-96FC-57D845ED48F4}" type="pres">
      <dgm:prSet presAssocID="{CFC1E162-17F2-49FD-948D-ED399830F88C}" presName="composite" presStyleCnt="0"/>
      <dgm:spPr/>
    </dgm:pt>
    <dgm:pt modelId="{B93F258E-CC4A-4358-ACB5-69D26072236D}" type="pres">
      <dgm:prSet presAssocID="{CFC1E162-17F2-49FD-948D-ED399830F88C}" presName="background" presStyleLbl="node0" presStyleIdx="2" presStyleCnt="3"/>
      <dgm:spPr/>
    </dgm:pt>
    <dgm:pt modelId="{FC2078D6-AA68-4E0C-AC40-5E96E9A8D09A}" type="pres">
      <dgm:prSet presAssocID="{CFC1E162-17F2-49FD-948D-ED399830F88C}" presName="text" presStyleLbl="fgAcc0" presStyleIdx="2" presStyleCnt="3" custScaleX="139885" custLinFactNeighborX="-16667" custLinFactNeighborY="53870">
        <dgm:presLayoutVars>
          <dgm:chPref val="3"/>
        </dgm:presLayoutVars>
      </dgm:prSet>
      <dgm:spPr/>
    </dgm:pt>
    <dgm:pt modelId="{B7491F31-64C9-43A8-A886-7516B84B5945}" type="pres">
      <dgm:prSet presAssocID="{CFC1E162-17F2-49FD-948D-ED399830F88C}" presName="hierChild2" presStyleCnt="0"/>
      <dgm:spPr/>
    </dgm:pt>
  </dgm:ptLst>
  <dgm:cxnLst>
    <dgm:cxn modelId="{46352515-B86E-48B9-AE7D-366F4E16A022}" type="presOf" srcId="{CFC1E162-17F2-49FD-948D-ED399830F88C}" destId="{FC2078D6-AA68-4E0C-AC40-5E96E9A8D09A}" srcOrd="0" destOrd="0" presId="urn:microsoft.com/office/officeart/2005/8/layout/hierarchy1"/>
    <dgm:cxn modelId="{A8A9C52A-5654-41E6-BFC6-0711397CBA20}" type="presOf" srcId="{3D45A2C6-7829-49FE-A8E2-CEE41FAFD177}" destId="{CC97C520-AC93-4F5A-8322-2CB806E4A56E}" srcOrd="0" destOrd="0" presId="urn:microsoft.com/office/officeart/2005/8/layout/hierarchy1"/>
    <dgm:cxn modelId="{33AFB834-F15D-4B0F-9814-5A67A21314F2}" type="presOf" srcId="{86800680-1662-40C2-8A2C-4427B45FD2ED}" destId="{D495F8AC-15B3-44F7-8B94-BAFED7757D67}" srcOrd="0" destOrd="0" presId="urn:microsoft.com/office/officeart/2005/8/layout/hierarchy1"/>
    <dgm:cxn modelId="{B8423F5F-798A-4139-AD5A-146E4629ECAE}" srcId="{86800680-1662-40C2-8A2C-4427B45FD2ED}" destId="{CFC1E162-17F2-49FD-948D-ED399830F88C}" srcOrd="2" destOrd="0" parTransId="{04542C8C-D674-4223-AFFD-24E778DC4A3E}" sibTransId="{B26527D5-CD7E-4F9C-AA4C-836E04D214EE}"/>
    <dgm:cxn modelId="{45D2C442-60A7-4C41-A68D-16A0DB25B106}" srcId="{86800680-1662-40C2-8A2C-4427B45FD2ED}" destId="{3D45A2C6-7829-49FE-A8E2-CEE41FAFD177}" srcOrd="0" destOrd="0" parTransId="{48311748-1C4B-4ABA-82A4-3E6F6DFE950D}" sibTransId="{C5E06B17-293F-4065-B400-EF3FB4A41431}"/>
    <dgm:cxn modelId="{E6923B9F-274A-4B60-B076-690A4B1FF148}" type="presOf" srcId="{14B3C5D8-A544-4011-AAC3-BDD03DBE84A8}" destId="{6167E141-306F-4D6F-B85A-B954B8CDF516}" srcOrd="0" destOrd="0" presId="urn:microsoft.com/office/officeart/2005/8/layout/hierarchy1"/>
    <dgm:cxn modelId="{2F80F6E4-A1A9-4C84-A2BB-B419E051D47C}" srcId="{86800680-1662-40C2-8A2C-4427B45FD2ED}" destId="{14B3C5D8-A544-4011-AAC3-BDD03DBE84A8}" srcOrd="1" destOrd="0" parTransId="{7202304B-B1D5-4588-9196-CC00DB8F5BA4}" sibTransId="{0442E6D1-7A60-447D-A1D0-77029ECA0AA3}"/>
    <dgm:cxn modelId="{DED0C39F-F2FF-462F-9BEB-E71F7FAA329D}" type="presParOf" srcId="{D495F8AC-15B3-44F7-8B94-BAFED7757D67}" destId="{028F94A5-EEA0-41E8-9CD6-AA917CE93E4E}" srcOrd="0" destOrd="0" presId="urn:microsoft.com/office/officeart/2005/8/layout/hierarchy1"/>
    <dgm:cxn modelId="{3FEC49EE-ADE3-41EB-BE60-C6BD0042E955}" type="presParOf" srcId="{028F94A5-EEA0-41E8-9CD6-AA917CE93E4E}" destId="{F934E2DE-218E-41C4-9DDC-15276BEBE2E3}" srcOrd="0" destOrd="0" presId="urn:microsoft.com/office/officeart/2005/8/layout/hierarchy1"/>
    <dgm:cxn modelId="{DDDA877C-8E77-48BE-82F7-FA05B4FBD7E7}" type="presParOf" srcId="{F934E2DE-218E-41C4-9DDC-15276BEBE2E3}" destId="{A982D7D6-3064-4CF4-89B9-3F75B9AF9F28}" srcOrd="0" destOrd="0" presId="urn:microsoft.com/office/officeart/2005/8/layout/hierarchy1"/>
    <dgm:cxn modelId="{9A10E3AD-1895-45AB-A7E7-FDA9B4AAE096}" type="presParOf" srcId="{F934E2DE-218E-41C4-9DDC-15276BEBE2E3}" destId="{CC97C520-AC93-4F5A-8322-2CB806E4A56E}" srcOrd="1" destOrd="0" presId="urn:microsoft.com/office/officeart/2005/8/layout/hierarchy1"/>
    <dgm:cxn modelId="{9727A1CF-1C27-4EAF-BAEC-B09712092A69}" type="presParOf" srcId="{028F94A5-EEA0-41E8-9CD6-AA917CE93E4E}" destId="{0DF65C33-9AB6-4D3E-BFED-DD5B404F7196}" srcOrd="1" destOrd="0" presId="urn:microsoft.com/office/officeart/2005/8/layout/hierarchy1"/>
    <dgm:cxn modelId="{E4C80A41-45B2-43BB-B125-D5AA9651981F}" type="presParOf" srcId="{D495F8AC-15B3-44F7-8B94-BAFED7757D67}" destId="{38ABDF2C-60CB-4B06-95E8-666825ACA32F}" srcOrd="1" destOrd="0" presId="urn:microsoft.com/office/officeart/2005/8/layout/hierarchy1"/>
    <dgm:cxn modelId="{D915B615-8D74-48C1-B3AC-B28EB2848FFD}" type="presParOf" srcId="{38ABDF2C-60CB-4B06-95E8-666825ACA32F}" destId="{530E6E93-06AA-491E-8530-F9E60B0962FF}" srcOrd="0" destOrd="0" presId="urn:microsoft.com/office/officeart/2005/8/layout/hierarchy1"/>
    <dgm:cxn modelId="{4423BD5A-3507-43FE-ADA0-2FD4261AA719}" type="presParOf" srcId="{530E6E93-06AA-491E-8530-F9E60B0962FF}" destId="{0D47B6C6-C89F-45D6-8299-44D960E8C398}" srcOrd="0" destOrd="0" presId="urn:microsoft.com/office/officeart/2005/8/layout/hierarchy1"/>
    <dgm:cxn modelId="{F8A95094-3181-47BC-BD04-DEE9D554AF1F}" type="presParOf" srcId="{530E6E93-06AA-491E-8530-F9E60B0962FF}" destId="{6167E141-306F-4D6F-B85A-B954B8CDF516}" srcOrd="1" destOrd="0" presId="urn:microsoft.com/office/officeart/2005/8/layout/hierarchy1"/>
    <dgm:cxn modelId="{A93D9C01-FABE-4C15-BA5F-1A2192F98EEC}" type="presParOf" srcId="{38ABDF2C-60CB-4B06-95E8-666825ACA32F}" destId="{48BB5CB0-555D-43FE-ADD0-A695E3A1BD91}" srcOrd="1" destOrd="0" presId="urn:microsoft.com/office/officeart/2005/8/layout/hierarchy1"/>
    <dgm:cxn modelId="{3087F634-65D6-4970-8917-E9B23928EF85}" type="presParOf" srcId="{D495F8AC-15B3-44F7-8B94-BAFED7757D67}" destId="{8A52B530-5281-4206-AD61-DBA3D5AAEDC6}" srcOrd="2" destOrd="0" presId="urn:microsoft.com/office/officeart/2005/8/layout/hierarchy1"/>
    <dgm:cxn modelId="{E081B9C4-30E6-403B-85E1-5D46E5D171F9}" type="presParOf" srcId="{8A52B530-5281-4206-AD61-DBA3D5AAEDC6}" destId="{D3D88657-EA93-4097-96FC-57D845ED48F4}" srcOrd="0" destOrd="0" presId="urn:microsoft.com/office/officeart/2005/8/layout/hierarchy1"/>
    <dgm:cxn modelId="{C0003DEF-EBAD-4490-8AC4-9E9BB5B3FAD0}" type="presParOf" srcId="{D3D88657-EA93-4097-96FC-57D845ED48F4}" destId="{B93F258E-CC4A-4358-ACB5-69D26072236D}" srcOrd="0" destOrd="0" presId="urn:microsoft.com/office/officeart/2005/8/layout/hierarchy1"/>
    <dgm:cxn modelId="{F66FFF51-4705-48B4-A1F2-A63B34FA3CF8}" type="presParOf" srcId="{D3D88657-EA93-4097-96FC-57D845ED48F4}" destId="{FC2078D6-AA68-4E0C-AC40-5E96E9A8D09A}" srcOrd="1" destOrd="0" presId="urn:microsoft.com/office/officeart/2005/8/layout/hierarchy1"/>
    <dgm:cxn modelId="{1B9CC072-FEF7-4B54-8C03-617C73887083}" type="presParOf" srcId="{8A52B530-5281-4206-AD61-DBA3D5AAEDC6}" destId="{B7491F31-64C9-43A8-A886-7516B84B594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2D7D6-3064-4CF4-89B9-3F75B9AF9F28}">
      <dsp:nvSpPr>
        <dsp:cNvPr id="0" name=""/>
        <dsp:cNvSpPr/>
      </dsp:nvSpPr>
      <dsp:spPr>
        <a:xfrm>
          <a:off x="-243356" y="-231188"/>
          <a:ext cx="2708782" cy="1390781"/>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C97C520-AC93-4F5A-8322-2CB806E4A56E}">
      <dsp:nvSpPr>
        <dsp:cNvPr id="0" name=""/>
        <dsp:cNvSpPr/>
      </dsp:nvSpPr>
      <dsp:spPr>
        <a:xfrm>
          <a:off x="0" y="0"/>
          <a:ext cx="2708782" cy="139078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Ready…Set…Let’s Book</a:t>
          </a:r>
          <a:endParaRPr lang="en-US" sz="2300" kern="1200" dirty="0"/>
        </a:p>
      </dsp:txBody>
      <dsp:txXfrm>
        <a:off x="40735" y="40735"/>
        <a:ext cx="2627312" cy="1309311"/>
      </dsp:txXfrm>
    </dsp:sp>
    <dsp:sp modelId="{0D47B6C6-C89F-45D6-8299-44D960E8C398}">
      <dsp:nvSpPr>
        <dsp:cNvPr id="0" name=""/>
        <dsp:cNvSpPr/>
      </dsp:nvSpPr>
      <dsp:spPr>
        <a:xfrm>
          <a:off x="2554812" y="1258082"/>
          <a:ext cx="3063770" cy="1390781"/>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167E141-306F-4D6F-B85A-B954B8CDF516}">
      <dsp:nvSpPr>
        <dsp:cNvPr id="0" name=""/>
        <dsp:cNvSpPr/>
      </dsp:nvSpPr>
      <dsp:spPr>
        <a:xfrm>
          <a:off x="2798168" y="1489271"/>
          <a:ext cx="3063770" cy="139078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DrexelOne</a:t>
          </a:r>
          <a:r>
            <a:rPr lang="en-US" sz="2300" kern="1200" dirty="0"/>
            <a:t> Portal</a:t>
          </a:r>
        </a:p>
      </dsp:txBody>
      <dsp:txXfrm>
        <a:off x="2838903" y="1530006"/>
        <a:ext cx="2982300" cy="1309311"/>
      </dsp:txXfrm>
    </dsp:sp>
    <dsp:sp modelId="{B93F258E-CC4A-4358-ACB5-69D26072236D}">
      <dsp:nvSpPr>
        <dsp:cNvPr id="0" name=""/>
        <dsp:cNvSpPr/>
      </dsp:nvSpPr>
      <dsp:spPr>
        <a:xfrm>
          <a:off x="6383583" y="2543539"/>
          <a:ext cx="3063770" cy="1390781"/>
        </a:xfrm>
        <a:prstGeom prst="roundRect">
          <a:avLst>
            <a:gd name="adj" fmla="val 10000"/>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C2078D6-AA68-4E0C-AC40-5E96E9A8D09A}">
      <dsp:nvSpPr>
        <dsp:cNvPr id="0" name=""/>
        <dsp:cNvSpPr/>
      </dsp:nvSpPr>
      <dsp:spPr>
        <a:xfrm>
          <a:off x="6626940" y="2774728"/>
          <a:ext cx="3063770" cy="139078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Travel Management Company</a:t>
          </a:r>
          <a:endParaRPr lang="en-US" sz="2300" kern="1200" dirty="0"/>
        </a:p>
      </dsp:txBody>
      <dsp:txXfrm>
        <a:off x="6667675" y="2815463"/>
        <a:ext cx="2982300" cy="13093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EF492-CFFB-4D7A-88C5-0CF67079A722}" type="datetimeFigureOut">
              <a:rPr lang="en-US" smtClean="0"/>
              <a:t>4/27/2020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858C6-0316-42E0-93A9-2A0E9DDB6855}" type="slidenum">
              <a:rPr lang="en-US" smtClean="0"/>
              <a:t>‹#›</a:t>
            </a:fld>
            <a:endParaRPr lang="en-US"/>
          </a:p>
        </p:txBody>
      </p:sp>
    </p:spTree>
    <p:extLst>
      <p:ext uri="{BB962C8B-B14F-4D97-AF65-F5344CB8AC3E}">
        <p14:creationId xmlns:p14="http://schemas.microsoft.com/office/powerpoint/2010/main" val="989792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pcard@drexel.ed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Procurement: https://drexel.edu/procurement</a:t>
            </a:r>
          </a:p>
          <a:p>
            <a:r>
              <a:rPr lang="en-US" dirty="0"/>
              <a:t>Business Travel Services: https://drexel.edu/procurement/travel/services/</a:t>
            </a:r>
          </a:p>
        </p:txBody>
      </p:sp>
      <p:sp>
        <p:nvSpPr>
          <p:cNvPr id="4" name="Slide Number Placeholder 3"/>
          <p:cNvSpPr>
            <a:spLocks noGrp="1"/>
          </p:cNvSpPr>
          <p:nvPr>
            <p:ph type="sldNum" sz="quarter" idx="5"/>
          </p:nvPr>
        </p:nvSpPr>
        <p:spPr/>
        <p:txBody>
          <a:bodyPr/>
          <a:lstStyle/>
          <a:p>
            <a:fld id="{2AC858C6-0316-42E0-93A9-2A0E9DDB6855}" type="slidenum">
              <a:rPr lang="en-US" smtClean="0"/>
              <a:t>3</a:t>
            </a:fld>
            <a:endParaRPr lang="en-US"/>
          </a:p>
        </p:txBody>
      </p:sp>
    </p:spTree>
    <p:extLst>
      <p:ext uri="{BB962C8B-B14F-4D97-AF65-F5344CB8AC3E}">
        <p14:creationId xmlns:p14="http://schemas.microsoft.com/office/powerpoint/2010/main" val="405606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Booking flights in excess of 5 hours; seat upgrades/ Rail Acela: If planning to travel by Amtrak's Acela train,  / </a:t>
            </a:r>
            <a:r>
              <a:rPr lang="en-US" dirty="0" err="1"/>
              <a:t>Limosine</a:t>
            </a:r>
            <a:r>
              <a:rPr lang="en-US" dirty="0"/>
              <a:t> services: Use of limousine or black car service is allowable  / room upgrades </a:t>
            </a:r>
          </a:p>
        </p:txBody>
      </p:sp>
      <p:sp>
        <p:nvSpPr>
          <p:cNvPr id="4" name="Slide Number Placeholder 3"/>
          <p:cNvSpPr>
            <a:spLocks noGrp="1"/>
          </p:cNvSpPr>
          <p:nvPr>
            <p:ph type="sldNum" sz="quarter" idx="5"/>
          </p:nvPr>
        </p:nvSpPr>
        <p:spPr/>
        <p:txBody>
          <a:bodyPr/>
          <a:lstStyle/>
          <a:p>
            <a:fld id="{2AC858C6-0316-42E0-93A9-2A0E9DDB6855}" type="slidenum">
              <a:rPr lang="en-US" smtClean="0"/>
              <a:t>4</a:t>
            </a:fld>
            <a:endParaRPr lang="en-US"/>
          </a:p>
        </p:txBody>
      </p:sp>
    </p:spTree>
    <p:extLst>
      <p:ext uri="{BB962C8B-B14F-4D97-AF65-F5344CB8AC3E}">
        <p14:creationId xmlns:p14="http://schemas.microsoft.com/office/powerpoint/2010/main" val="30439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online booking tool can used by Drexel Employee who is has full-time status.</a:t>
            </a:r>
          </a:p>
          <a:p>
            <a:r>
              <a:rPr lang="en-US" dirty="0"/>
              <a:t>Global Research &amp; Academic Network Database, </a:t>
            </a:r>
            <a:r>
              <a:rPr lang="en-US" b="1" dirty="0"/>
              <a:t>GRAND</a:t>
            </a:r>
            <a:r>
              <a:rPr lang="en-US" dirty="0"/>
              <a:t>, so the </a:t>
            </a:r>
            <a:br>
              <a:rPr lang="en-US" dirty="0"/>
            </a:br>
            <a:r>
              <a:rPr lang="en-US" dirty="0"/>
              <a:t>University is aware of your itinerary in the event of an emergency.</a:t>
            </a:r>
          </a:p>
        </p:txBody>
      </p:sp>
      <p:sp>
        <p:nvSpPr>
          <p:cNvPr id="4" name="Slide Number Placeholder 3"/>
          <p:cNvSpPr>
            <a:spLocks noGrp="1"/>
          </p:cNvSpPr>
          <p:nvPr>
            <p:ph type="sldNum" sz="quarter" idx="5"/>
          </p:nvPr>
        </p:nvSpPr>
        <p:spPr/>
        <p:txBody>
          <a:bodyPr/>
          <a:lstStyle/>
          <a:p>
            <a:fld id="{2AC858C6-0316-42E0-93A9-2A0E9DDB6855}" type="slidenum">
              <a:rPr lang="en-US" smtClean="0"/>
              <a:t>7</a:t>
            </a:fld>
            <a:endParaRPr lang="en-US"/>
          </a:p>
        </p:txBody>
      </p:sp>
    </p:spTree>
    <p:extLst>
      <p:ext uri="{BB962C8B-B14F-4D97-AF65-F5344CB8AC3E}">
        <p14:creationId xmlns:p14="http://schemas.microsoft.com/office/powerpoint/2010/main" val="145245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following is a list of the Cardholder’s Responsibilities</a:t>
            </a:r>
          </a:p>
          <a:p>
            <a:pPr marL="628650" lvl="1" indent="-171450">
              <a:buFont typeface="Arial" panose="020B0604020202020204" pitchFamily="34" charset="0"/>
              <a:buChar char="•"/>
            </a:pPr>
            <a:r>
              <a:rPr lang="en-US" dirty="0"/>
              <a:t>Cardholders must complete the P-Card Training and yearly Refresher Training </a:t>
            </a:r>
          </a:p>
          <a:p>
            <a:pPr marL="628650" lvl="1" indent="-171450">
              <a:buFont typeface="Arial" panose="020B0604020202020204" pitchFamily="34" charset="0"/>
              <a:buChar char="•"/>
            </a:pPr>
            <a:r>
              <a:rPr lang="en-US" dirty="0"/>
              <a:t>Ensure purchases are university related business only</a:t>
            </a:r>
          </a:p>
          <a:p>
            <a:pPr marL="628650" lvl="1" indent="-171450">
              <a:buFont typeface="Arial" panose="020B0604020202020204" pitchFamily="34" charset="0"/>
              <a:buChar char="•"/>
            </a:pPr>
            <a:r>
              <a:rPr lang="en-US" dirty="0"/>
              <a:t>Maintain the security of the P-Card</a:t>
            </a:r>
          </a:p>
          <a:p>
            <a:pPr marL="628650" lvl="1" indent="-171450">
              <a:buFont typeface="Arial" panose="020B0604020202020204" pitchFamily="34" charset="0"/>
              <a:buChar char="•"/>
            </a:pPr>
            <a:r>
              <a:rPr lang="en-US" dirty="0">
                <a:latin typeface="Times New Roman" pitchFamily="18" charset="0"/>
                <a:cs typeface="Times New Roman" pitchFamily="18" charset="0"/>
              </a:rPr>
              <a:t>Obtain and maintain original receipts for each applicable transaction</a:t>
            </a:r>
          </a:p>
          <a:p>
            <a:pPr marL="628650" lvl="1" indent="-171450">
              <a:buFont typeface="Arial" panose="020B0604020202020204" pitchFamily="34" charset="0"/>
              <a:buChar char="•"/>
            </a:pPr>
            <a:r>
              <a:rPr lang="en-US" dirty="0">
                <a:latin typeface="Times New Roman" pitchFamily="18" charset="0"/>
                <a:cs typeface="Times New Roman" pitchFamily="18" charset="0"/>
              </a:rPr>
              <a:t>Ensure that sales tax is not charge in states where Drexel is tax exempt</a:t>
            </a:r>
          </a:p>
          <a:p>
            <a:pPr marL="628650" lvl="1" indent="-171450">
              <a:buFont typeface="Arial" panose="020B0604020202020204" pitchFamily="34" charset="0"/>
              <a:buChar char="•"/>
            </a:pPr>
            <a:r>
              <a:rPr lang="en-US" dirty="0">
                <a:latin typeface="Times New Roman" pitchFamily="18" charset="0"/>
                <a:cs typeface="Times New Roman" pitchFamily="18" charset="0"/>
              </a:rPr>
              <a:t>Review all transactions and provide a detailed Transaction Note and Cost Center for all P-Card Transactions</a:t>
            </a:r>
          </a:p>
          <a:p>
            <a:pPr marL="628650" lvl="1" indent="-171450">
              <a:buFont typeface="Arial" panose="020B0604020202020204" pitchFamily="34" charset="0"/>
              <a:buChar char="•"/>
            </a:pPr>
            <a:r>
              <a:rPr lang="en-US" dirty="0">
                <a:latin typeface="Times New Roman" pitchFamily="18" charset="0"/>
                <a:cs typeface="Times New Roman" pitchFamily="18" charset="0"/>
              </a:rPr>
              <a:t>Prepare and submit the monthly Transaction Allocation Report to the Expense Approver in a timely manner</a:t>
            </a:r>
          </a:p>
          <a:p>
            <a:pPr marL="628650" lvl="1" indent="-171450">
              <a:buFont typeface="Arial" panose="020B0604020202020204" pitchFamily="34" charset="0"/>
              <a:buChar char="•"/>
            </a:pPr>
            <a:r>
              <a:rPr lang="en-US" dirty="0">
                <a:latin typeface="Times New Roman" pitchFamily="18" charset="0"/>
                <a:cs typeface="Times New Roman" pitchFamily="18" charset="0"/>
              </a:rPr>
              <a:t>Forward completed and approved Transaction Allocation Report to </a:t>
            </a:r>
            <a:r>
              <a:rPr lang="en-US" dirty="0">
                <a:latin typeface="Times New Roman" pitchFamily="18" charset="0"/>
                <a:cs typeface="Times New Roman" pitchFamily="18" charset="0"/>
                <a:hlinkClick r:id="rId3"/>
              </a:rPr>
              <a:t>pcard@drexel.edu</a:t>
            </a:r>
            <a:r>
              <a:rPr lang="en-US" dirty="0">
                <a:latin typeface="Times New Roman" pitchFamily="18" charset="0"/>
                <a:cs typeface="Times New Roman" pitchFamily="18" charset="0"/>
              </a:rPr>
              <a:t> on time </a:t>
            </a:r>
          </a:p>
          <a:p>
            <a:pPr marL="628650" lvl="1" indent="-171450">
              <a:buFont typeface="Arial" panose="020B0604020202020204" pitchFamily="34" charset="0"/>
              <a:buChar char="•"/>
            </a:pPr>
            <a:r>
              <a:rPr lang="en-US" dirty="0">
                <a:latin typeface="Times New Roman" pitchFamily="18" charset="0"/>
                <a:cs typeface="Times New Roman" pitchFamily="18" charset="0"/>
              </a:rPr>
              <a:t>Respond to Audit inquiry requests</a:t>
            </a:r>
          </a:p>
          <a:p>
            <a:pPr marL="628650" lvl="1" indent="-171450">
              <a:buFont typeface="Arial" panose="020B0604020202020204" pitchFamily="34" charset="0"/>
              <a:buChar char="•"/>
            </a:pPr>
            <a:r>
              <a:rPr lang="en-US" dirty="0">
                <a:latin typeface="Times New Roman" pitchFamily="18" charset="0"/>
                <a:cs typeface="Times New Roman" pitchFamily="18" charset="0"/>
              </a:rPr>
              <a:t>Notify the P-Card Office prior to any inter-department transfer, department transfer, termination/departure, or extended leave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4F12A7-12DA-4E09-82B8-4732C6E99C1F}" type="slidenum">
              <a:rPr lang="en-US" smtClean="0"/>
              <a:t>10</a:t>
            </a:fld>
            <a:endParaRPr lang="en-US"/>
          </a:p>
        </p:txBody>
      </p:sp>
    </p:spTree>
    <p:extLst>
      <p:ext uri="{BB962C8B-B14F-4D97-AF65-F5344CB8AC3E}">
        <p14:creationId xmlns:p14="http://schemas.microsoft.com/office/powerpoint/2010/main" val="186566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following is a list of P-Card contact information</a:t>
            </a:r>
          </a:p>
          <a:p>
            <a:pPr marL="628650" lvl="1" indent="-171450">
              <a:buFont typeface="Arial" panose="020B0604020202020204" pitchFamily="34" charset="0"/>
              <a:buChar char="•"/>
            </a:pPr>
            <a:r>
              <a:rPr lang="en-US"/>
              <a:t>You may contact the P-Card Team regarding:</a:t>
            </a:r>
          </a:p>
          <a:p>
            <a:pPr marL="1085850" lvl="2" indent="-171450">
              <a:buFont typeface="Arial" panose="020B0604020202020204" pitchFamily="34" charset="0"/>
              <a:buChar char="•"/>
            </a:pPr>
            <a:r>
              <a:rPr lang="en-US" sz="1200">
                <a:latin typeface="Times New Roman" pitchFamily="18" charset="0"/>
                <a:cs typeface="Times New Roman" pitchFamily="18" charset="0"/>
              </a:rPr>
              <a:t>Temporary limit increases</a:t>
            </a:r>
          </a:p>
          <a:p>
            <a:pPr marL="1085850" lvl="2" indent="-171450">
              <a:buFont typeface="Arial" panose="020B0604020202020204" pitchFamily="34" charset="0"/>
              <a:buChar char="•"/>
            </a:pPr>
            <a:r>
              <a:rPr lang="en-US" sz="1200">
                <a:latin typeface="Times New Roman" pitchFamily="18" charset="0"/>
                <a:cs typeface="Times New Roman" pitchFamily="18" charset="0"/>
              </a:rPr>
              <a:t>Cost Center additions or deletions</a:t>
            </a:r>
          </a:p>
          <a:p>
            <a:pPr marL="1085850" lvl="2" indent="-171450">
              <a:buFont typeface="Arial" panose="020B0604020202020204" pitchFamily="34" charset="0"/>
              <a:buChar char="•"/>
            </a:pPr>
            <a:r>
              <a:rPr lang="en-US" sz="1200">
                <a:latin typeface="Times New Roman" pitchFamily="18" charset="0"/>
                <a:cs typeface="Times New Roman" pitchFamily="18" charset="0"/>
              </a:rPr>
              <a:t>User ID requests or Password Resets</a:t>
            </a:r>
          </a:p>
          <a:p>
            <a:pPr marL="1085850" lvl="2" indent="-171450">
              <a:buFont typeface="Arial" panose="020B0604020202020204" pitchFamily="34" charset="0"/>
              <a:buChar char="•"/>
            </a:pPr>
            <a:r>
              <a:rPr lang="en-US" sz="1200">
                <a:latin typeface="Times New Roman" pitchFamily="18" charset="0"/>
                <a:cs typeface="Times New Roman" pitchFamily="18" charset="0"/>
              </a:rPr>
              <a:t>Application status or credit card issues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4F12A7-12DA-4E09-82B8-4732C6E99C1F}" type="slidenum">
              <a:rPr lang="en-US" smtClean="0"/>
              <a:t>11</a:t>
            </a:fld>
            <a:endParaRPr lang="en-US"/>
          </a:p>
        </p:txBody>
      </p:sp>
    </p:spTree>
    <p:extLst>
      <p:ext uri="{BB962C8B-B14F-4D97-AF65-F5344CB8AC3E}">
        <p14:creationId xmlns:p14="http://schemas.microsoft.com/office/powerpoint/2010/main" val="27299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479152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72646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594954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998327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28947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421230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444822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484857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785064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197736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047088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58396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339310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053268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527485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4/27/2020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736517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4/27/2020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9837458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mc:AlternateContent xmlns:mc="http://schemas.openxmlformats.org/markup-compatibility/2006" xmlns:p14="http://schemas.microsoft.com/office/powerpoint/2010/main">
    <mc:Choice Requires="p14">
      <p:transition p14:dur="250"/>
    </mc:Choice>
    <mc:Fallback xmlns="">
      <p:transition/>
    </mc:Fallback>
  </mc:AlternateConten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hyperlink" Target="mailto:sourcing@drexel.edu" TargetMode="External"/><Relationship Id="rId3" Type="http://schemas.openxmlformats.org/officeDocument/2006/relationships/slideLayout" Target="../slideLayouts/slideLayout2.xml"/><Relationship Id="rId7" Type="http://schemas.openxmlformats.org/officeDocument/2006/relationships/hyperlink" Target="mailto:askprocure@drexel.edu"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travel@drexel.edu" TargetMode="External"/><Relationship Id="rId5" Type="http://schemas.openxmlformats.org/officeDocument/2006/relationships/hyperlink" Target="mailto:pcard@drexel.edu" TargetMode="External"/><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mailto:acctpay@drexel.edu"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creativecommons.org/licenses/by-nc-nd/3.0/" TargetMode="External"/><Relationship Id="rId5" Type="http://schemas.openxmlformats.org/officeDocument/2006/relationships/hyperlink" Target="http://ithara.deviantart.com/art/be-safe-135558131" TargetMode="Externa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microsoft.com/office/2017/06/relationships/model3d" Target="../media/model3d1.glb"/><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hyperlink" Target="https://drexel.edu/procurement/travel/services" TargetMode="Externa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hyperlink" Target="https://drexel.edu/procurement" TargetMode="External"/><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hyperlink" Target="https://drexel.edu/procurement/policies-resources/policies/travel-policy/travel-guidelines/" TargetMode="External"/><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web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197" y="152400"/>
            <a:ext cx="12191980" cy="6857990"/>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83793" y="2340244"/>
            <a:ext cx="11515241" cy="1921790"/>
          </a:xfrm>
        </p:spPr>
        <p:txBody>
          <a:bodyPr>
            <a:noAutofit/>
          </a:bodyPr>
          <a:lstStyle/>
          <a:p>
            <a:pPr algn="l"/>
            <a:r>
              <a:rPr lang="en-US" b="1" dirty="0">
                <a:solidFill>
                  <a:schemeClr val="bg1"/>
                </a:solidFill>
              </a:rPr>
              <a:t>Business Travel at a Glance</a:t>
            </a:r>
            <a:br>
              <a:rPr lang="en-US" b="1" dirty="0">
                <a:solidFill>
                  <a:schemeClr val="tx1"/>
                </a:solidFill>
              </a:rPr>
            </a:br>
            <a:endParaRPr lang="en-US" b="1"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bg1"/>
                </a:solidFill>
              </a:rPr>
              <a:t>A Quick Guide To Help You Prepare for Travel</a:t>
            </a:r>
          </a:p>
          <a:p>
            <a:pPr>
              <a:spcAft>
                <a:spcPts val="600"/>
              </a:spcAft>
            </a:pPr>
            <a:endParaRPr lang="en-US" dirty="0">
              <a:solidFill>
                <a:schemeClr val="tx1"/>
              </a:solidFill>
            </a:endParaRPr>
          </a:p>
          <a:p>
            <a:pPr>
              <a:spcAft>
                <a:spcPts val="600"/>
              </a:spcAft>
            </a:pPr>
            <a:endParaRPr lang="en-US" dirty="0">
              <a:solidFill>
                <a:schemeClr val="tx1"/>
              </a:solidFill>
            </a:endParaRPr>
          </a:p>
          <a:p>
            <a:pPr>
              <a:spcAft>
                <a:spcPts val="600"/>
              </a:spcAft>
            </a:pPr>
            <a:endParaRPr lang="en-US" dirty="0">
              <a:solidFill>
                <a:schemeClr val="tx1"/>
              </a:solidFill>
            </a:endParaRPr>
          </a:p>
        </p:txBody>
      </p:sp>
      <p:pic>
        <p:nvPicPr>
          <p:cNvPr id="24" name="Audio 23">
            <a:hlinkClick r:id="" action="ppaction://media"/>
            <a:extLst>
              <a:ext uri="{FF2B5EF4-FFF2-40B4-BE49-F238E27FC236}">
                <a16:creationId xmlns:a16="http://schemas.microsoft.com/office/drawing/2014/main" id="{BDB0C837-7D0A-4BC2-A420-EB988B3AE2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Tm="6011"/>
    </mc:Choice>
    <mc:Fallback xmlns="">
      <p:transition advTm="6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25BD3E-6D2F-4FBE-9FAD-C48CCA61A89E}"/>
              </a:ext>
            </a:extLst>
          </p:cNvPr>
          <p:cNvSpPr>
            <a:spLocks noGrp="1"/>
          </p:cNvSpPr>
          <p:nvPr>
            <p:ph type="title"/>
          </p:nvPr>
        </p:nvSpPr>
        <p:spPr>
          <a:xfrm>
            <a:off x="1940258" y="431682"/>
            <a:ext cx="8311485" cy="825933"/>
          </a:xfrm>
        </p:spPr>
        <p:txBody>
          <a:bodyPr anchor="ctr">
            <a:normAutofit/>
          </a:bodyPr>
          <a:lstStyle/>
          <a:p>
            <a:pPr algn="ctr"/>
            <a:r>
              <a:rPr lang="en-US" b="1" u="sng" dirty="0">
                <a:solidFill>
                  <a:schemeClr val="tx1"/>
                </a:solidFill>
                <a:latin typeface="Times New Roman" pitchFamily="18" charset="0"/>
                <a:cs typeface="Times New Roman" pitchFamily="18" charset="0"/>
              </a:rPr>
              <a:t>P-Card Roles and Responsibilities</a:t>
            </a:r>
          </a:p>
        </p:txBody>
      </p:sp>
      <p:graphicFrame>
        <p:nvGraphicFramePr>
          <p:cNvPr id="6" name="Content Placeholder 1">
            <a:extLst>
              <a:ext uri="{FF2B5EF4-FFF2-40B4-BE49-F238E27FC236}">
                <a16:creationId xmlns:a16="http://schemas.microsoft.com/office/drawing/2014/main" id="{58D41DD1-DC7C-4A35-BA26-0C67ECC81BEE}"/>
              </a:ext>
            </a:extLst>
          </p:cNvPr>
          <p:cNvGraphicFramePr>
            <a:graphicFrameLocks/>
          </p:cNvGraphicFramePr>
          <p:nvPr/>
        </p:nvGraphicFramePr>
        <p:xfrm>
          <a:off x="1711242" y="1447800"/>
          <a:ext cx="8769517" cy="5043782"/>
        </p:xfrm>
        <a:graphic>
          <a:graphicData uri="http://schemas.openxmlformats.org/drawingml/2006/table">
            <a:tbl>
              <a:tblPr firstRow="1" bandRow="1">
                <a:tableStyleId>{5C22544A-7EE6-4342-B048-85BDC9FD1C3A}</a:tableStyleId>
              </a:tblPr>
              <a:tblGrid>
                <a:gridCol w="6036104">
                  <a:extLst>
                    <a:ext uri="{9D8B030D-6E8A-4147-A177-3AD203B41FA5}">
                      <a16:colId xmlns:a16="http://schemas.microsoft.com/office/drawing/2014/main" val="3533778718"/>
                    </a:ext>
                  </a:extLst>
                </a:gridCol>
                <a:gridCol w="1072896">
                  <a:extLst>
                    <a:ext uri="{9D8B030D-6E8A-4147-A177-3AD203B41FA5}">
                      <a16:colId xmlns:a16="http://schemas.microsoft.com/office/drawing/2014/main" val="4255061483"/>
                    </a:ext>
                  </a:extLst>
                </a:gridCol>
                <a:gridCol w="926592">
                  <a:extLst>
                    <a:ext uri="{9D8B030D-6E8A-4147-A177-3AD203B41FA5}">
                      <a16:colId xmlns:a16="http://schemas.microsoft.com/office/drawing/2014/main" val="1594590199"/>
                    </a:ext>
                  </a:extLst>
                </a:gridCol>
                <a:gridCol w="733925">
                  <a:extLst>
                    <a:ext uri="{9D8B030D-6E8A-4147-A177-3AD203B41FA5}">
                      <a16:colId xmlns:a16="http://schemas.microsoft.com/office/drawing/2014/main" val="1525106697"/>
                    </a:ext>
                  </a:extLst>
                </a:gridCol>
              </a:tblGrid>
              <a:tr h="525451">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dirty="0">
                          <a:latin typeface="Times New Roman" panose="02020603050405020304" pitchFamily="18" charset="0"/>
                          <a:cs typeface="Times New Roman" panose="02020603050405020304" pitchFamily="18" charset="0"/>
                        </a:rPr>
                        <a:t>Cardholder</a:t>
                      </a:r>
                    </a:p>
                  </a:txBody>
                  <a:tcPr/>
                </a:tc>
                <a:tc>
                  <a:txBody>
                    <a:bodyPr/>
                    <a:lstStyle/>
                    <a:p>
                      <a:r>
                        <a:rPr lang="en-US" sz="1400" dirty="0">
                          <a:latin typeface="Times New Roman" panose="02020603050405020304" pitchFamily="18" charset="0"/>
                          <a:cs typeface="Times New Roman" panose="02020603050405020304" pitchFamily="18" charset="0"/>
                        </a:rPr>
                        <a:t>Expense Approver</a:t>
                      </a:r>
                    </a:p>
                  </a:txBody>
                  <a:tcPr/>
                </a:tc>
                <a:tc>
                  <a:txBody>
                    <a:bodyPr/>
                    <a:lstStyle/>
                    <a:p>
                      <a:r>
                        <a:rPr lang="en-US" sz="1400" dirty="0">
                          <a:latin typeface="Times New Roman" panose="02020603050405020304" pitchFamily="18" charset="0"/>
                          <a:cs typeface="Times New Roman" panose="02020603050405020304" pitchFamily="18" charset="0"/>
                        </a:rPr>
                        <a:t>Budget Owner</a:t>
                      </a:r>
                    </a:p>
                  </a:txBody>
                  <a:tcPr/>
                </a:tc>
                <a:extLst>
                  <a:ext uri="{0D108BD9-81ED-4DB2-BD59-A6C34878D82A}">
                    <a16:rowId xmlns:a16="http://schemas.microsoft.com/office/drawing/2014/main" val="3969269411"/>
                  </a:ext>
                </a:extLst>
              </a:tr>
              <a:tr h="304209">
                <a:tc>
                  <a:txBody>
                    <a:bodyPr/>
                    <a:lstStyle/>
                    <a:p>
                      <a:r>
                        <a:rPr lang="en-US" sz="1400" dirty="0">
                          <a:latin typeface="Times New Roman" panose="02020603050405020304" pitchFamily="18" charset="0"/>
                          <a:cs typeface="Times New Roman" panose="02020603050405020304" pitchFamily="18" charset="0"/>
                        </a:rPr>
                        <a:t>Comply with the P-Card Policy and Guidelines</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9997234"/>
                  </a:ext>
                </a:extLst>
              </a:tr>
              <a:tr h="116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Keep P-Card secure and report lost, stolen or compromised cards</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4753309"/>
                  </a:ext>
                </a:extLst>
              </a:tr>
              <a:tr h="5254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Ensure purchases are business only with defined business purpose and reconciled to the correct cost center</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812289"/>
                  </a:ext>
                </a:extLst>
              </a:tr>
              <a:tr h="304209">
                <a:tc>
                  <a:txBody>
                    <a:bodyPr/>
                    <a:lstStyle/>
                    <a:p>
                      <a:r>
                        <a:rPr lang="en-US" sz="1400" dirty="0">
                          <a:latin typeface="Times New Roman" panose="02020603050405020304" pitchFamily="18" charset="0"/>
                          <a:cs typeface="Times New Roman" panose="02020603050405020304" pitchFamily="18" charset="0"/>
                        </a:rPr>
                        <a:t>Obtain and maintain original receipts</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37886506"/>
                  </a:ext>
                </a:extLst>
              </a:tr>
              <a:tr h="304209">
                <a:tc>
                  <a:txBody>
                    <a:bodyPr/>
                    <a:lstStyle/>
                    <a:p>
                      <a:r>
                        <a:rPr lang="en-US" sz="1400" dirty="0">
                          <a:latin typeface="Times New Roman" panose="02020603050405020304" pitchFamily="18" charset="0"/>
                          <a:cs typeface="Times New Roman" panose="02020603050405020304" pitchFamily="18" charset="0"/>
                        </a:rPr>
                        <a:t>Ensure sales tax is not charged in applicable states</a:t>
                      </a: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8537222"/>
                  </a:ext>
                </a:extLst>
              </a:tr>
              <a:tr h="304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Submit to Expense Approver for review, approval and signature and submit completed report to P-Card Team</a:t>
                      </a: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03575882"/>
                  </a:ext>
                </a:extLst>
              </a:tr>
              <a:tr h="276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Approve Transaction Allocation Report</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3716249"/>
                  </a:ext>
                </a:extLst>
              </a:tr>
              <a:tr h="461309">
                <a:tc>
                  <a:txBody>
                    <a:bodyPr/>
                    <a:lstStyle/>
                    <a:p>
                      <a:r>
                        <a:rPr lang="en-US" sz="1400" dirty="0">
                          <a:latin typeface="Times New Roman" panose="02020603050405020304" pitchFamily="18" charset="0"/>
                          <a:cs typeface="Times New Roman" panose="02020603050405020304" pitchFamily="18" charset="0"/>
                        </a:rPr>
                        <a:t>Review transactions for receipts, documentation; charges are business only; defined business; reconciled to correct cost center</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63665628"/>
                  </a:ext>
                </a:extLst>
              </a:tr>
              <a:tr h="304209">
                <a:tc>
                  <a:txBody>
                    <a:bodyPr/>
                    <a:lstStyle/>
                    <a:p>
                      <a:r>
                        <a:rPr lang="en-US" sz="1400" dirty="0">
                          <a:latin typeface="Times New Roman" panose="02020603050405020304" pitchFamily="18" charset="0"/>
                          <a:cs typeface="Times New Roman" panose="02020603050405020304" pitchFamily="18" charset="0"/>
                        </a:rPr>
                        <a:t>Immediately report abuse or misuse to the P-Card Team</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88136588"/>
                  </a:ext>
                </a:extLst>
              </a:tr>
              <a:tr h="304209">
                <a:tc>
                  <a:txBody>
                    <a:bodyPr/>
                    <a:lstStyle/>
                    <a:p>
                      <a:r>
                        <a:rPr lang="en-US" sz="1400" dirty="0">
                          <a:latin typeface="Times New Roman" panose="02020603050405020304" pitchFamily="18" charset="0"/>
                          <a:cs typeface="Times New Roman" panose="02020603050405020304" pitchFamily="18" charset="0"/>
                        </a:rPr>
                        <a:t>Notify the P-Card Team regarding any updates related to the Cardholder, Expense Approver or Budget Owner within 48 hours</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2448494"/>
                  </a:ext>
                </a:extLst>
              </a:tr>
              <a:tr h="304209">
                <a:tc>
                  <a:txBody>
                    <a:bodyPr/>
                    <a:lstStyle/>
                    <a:p>
                      <a:r>
                        <a:rPr lang="en-US" sz="1400" dirty="0">
                          <a:latin typeface="Times New Roman" panose="02020603050405020304" pitchFamily="18" charset="0"/>
                          <a:cs typeface="Times New Roman" panose="02020603050405020304" pitchFamily="18" charset="0"/>
                        </a:rPr>
                        <a:t>Complete yearly refresher training</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99893650"/>
                  </a:ext>
                </a:extLst>
              </a:tr>
              <a:tr h="304209">
                <a:tc>
                  <a:txBody>
                    <a:bodyPr/>
                    <a:lstStyle/>
                    <a:p>
                      <a:r>
                        <a:rPr lang="en-US" sz="1400" dirty="0">
                          <a:latin typeface="Times New Roman" panose="02020603050405020304" pitchFamily="18" charset="0"/>
                          <a:cs typeface="Times New Roman" panose="02020603050405020304" pitchFamily="18" charset="0"/>
                        </a:rPr>
                        <a:t>Review Cardholder documents to ensure P-Card Policy &amp; Guidelines Compliance</a:t>
                      </a: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tc>
                  <a:txBody>
                    <a:bodyPr/>
                    <a:lstStyle/>
                    <a:p>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1711357"/>
                  </a:ext>
                </a:extLst>
              </a:tr>
            </a:tbl>
          </a:graphicData>
        </a:graphic>
      </p:graphicFrame>
      <p:pic>
        <p:nvPicPr>
          <p:cNvPr id="7" name="Graphic 6" descr="Checkmark">
            <a:extLst>
              <a:ext uri="{FF2B5EF4-FFF2-40B4-BE49-F238E27FC236}">
                <a16:creationId xmlns:a16="http://schemas.microsoft.com/office/drawing/2014/main" id="{31AFAE81-9D44-4F6C-A9C2-5F70C69789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1934312"/>
            <a:ext cx="364618" cy="364618"/>
          </a:xfrm>
          <a:prstGeom prst="rect">
            <a:avLst/>
          </a:prstGeom>
        </p:spPr>
      </p:pic>
      <p:pic>
        <p:nvPicPr>
          <p:cNvPr id="8" name="Graphic 7" descr="Checkmark">
            <a:extLst>
              <a:ext uri="{FF2B5EF4-FFF2-40B4-BE49-F238E27FC236}">
                <a16:creationId xmlns:a16="http://schemas.microsoft.com/office/drawing/2014/main" id="{9F122E90-0DA1-4DC1-A972-D4A211C0201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9053" y="1934312"/>
            <a:ext cx="364618" cy="364618"/>
          </a:xfrm>
          <a:prstGeom prst="rect">
            <a:avLst/>
          </a:prstGeom>
        </p:spPr>
      </p:pic>
      <p:pic>
        <p:nvPicPr>
          <p:cNvPr id="9" name="Graphic 8" descr="Checkmark">
            <a:extLst>
              <a:ext uri="{FF2B5EF4-FFF2-40B4-BE49-F238E27FC236}">
                <a16:creationId xmlns:a16="http://schemas.microsoft.com/office/drawing/2014/main" id="{C446BF3E-2687-4DD8-BEE7-C69A614F73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7810" y="1934312"/>
            <a:ext cx="364618" cy="364618"/>
          </a:xfrm>
          <a:prstGeom prst="rect">
            <a:avLst/>
          </a:prstGeom>
        </p:spPr>
      </p:pic>
      <p:pic>
        <p:nvPicPr>
          <p:cNvPr id="10" name="Graphic 9" descr="Checkmark">
            <a:extLst>
              <a:ext uri="{FF2B5EF4-FFF2-40B4-BE49-F238E27FC236}">
                <a16:creationId xmlns:a16="http://schemas.microsoft.com/office/drawing/2014/main" id="{F203F87B-7792-4331-B9E8-8876904682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5431489"/>
            <a:ext cx="364618" cy="364618"/>
          </a:xfrm>
          <a:prstGeom prst="rect">
            <a:avLst/>
          </a:prstGeom>
        </p:spPr>
      </p:pic>
      <p:pic>
        <p:nvPicPr>
          <p:cNvPr id="11" name="Graphic 10" descr="Checkmark">
            <a:extLst>
              <a:ext uri="{FF2B5EF4-FFF2-40B4-BE49-F238E27FC236}">
                <a16:creationId xmlns:a16="http://schemas.microsoft.com/office/drawing/2014/main" id="{523B8DE9-BA0E-40CB-9023-3AEF0C208A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9053" y="5431489"/>
            <a:ext cx="364618" cy="364618"/>
          </a:xfrm>
          <a:prstGeom prst="rect">
            <a:avLst/>
          </a:prstGeom>
        </p:spPr>
      </p:pic>
      <p:pic>
        <p:nvPicPr>
          <p:cNvPr id="12" name="Graphic 11" descr="Checkmark">
            <a:extLst>
              <a:ext uri="{FF2B5EF4-FFF2-40B4-BE49-F238E27FC236}">
                <a16:creationId xmlns:a16="http://schemas.microsoft.com/office/drawing/2014/main" id="{4262A725-DDC0-4E79-8924-E893C5654C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7810" y="5431489"/>
            <a:ext cx="364618" cy="364618"/>
          </a:xfrm>
          <a:prstGeom prst="rect">
            <a:avLst/>
          </a:prstGeom>
        </p:spPr>
      </p:pic>
      <p:pic>
        <p:nvPicPr>
          <p:cNvPr id="13" name="Graphic 12" descr="Checkmark">
            <a:extLst>
              <a:ext uri="{FF2B5EF4-FFF2-40B4-BE49-F238E27FC236}">
                <a16:creationId xmlns:a16="http://schemas.microsoft.com/office/drawing/2014/main" id="{AD518C02-89C8-4C67-8929-3506DE7D61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5041730"/>
            <a:ext cx="364618" cy="364618"/>
          </a:xfrm>
          <a:prstGeom prst="rect">
            <a:avLst/>
          </a:prstGeom>
        </p:spPr>
      </p:pic>
      <p:pic>
        <p:nvPicPr>
          <p:cNvPr id="14" name="Graphic 13" descr="Checkmark">
            <a:extLst>
              <a:ext uri="{FF2B5EF4-FFF2-40B4-BE49-F238E27FC236}">
                <a16:creationId xmlns:a16="http://schemas.microsoft.com/office/drawing/2014/main" id="{672B6F09-140B-4314-BFB0-71FFA4BA77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9053" y="5041730"/>
            <a:ext cx="364618" cy="364618"/>
          </a:xfrm>
          <a:prstGeom prst="rect">
            <a:avLst/>
          </a:prstGeom>
        </p:spPr>
      </p:pic>
      <p:pic>
        <p:nvPicPr>
          <p:cNvPr id="17" name="Graphic 16" descr="Checkmark">
            <a:extLst>
              <a:ext uri="{FF2B5EF4-FFF2-40B4-BE49-F238E27FC236}">
                <a16:creationId xmlns:a16="http://schemas.microsoft.com/office/drawing/2014/main" id="{2C9A794D-D54E-41A8-8AE3-189191600B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7810" y="5041730"/>
            <a:ext cx="364618" cy="364618"/>
          </a:xfrm>
          <a:prstGeom prst="rect">
            <a:avLst/>
          </a:prstGeom>
        </p:spPr>
      </p:pic>
      <p:pic>
        <p:nvPicPr>
          <p:cNvPr id="18" name="Graphic 17" descr="Checkmark">
            <a:extLst>
              <a:ext uri="{FF2B5EF4-FFF2-40B4-BE49-F238E27FC236}">
                <a16:creationId xmlns:a16="http://schemas.microsoft.com/office/drawing/2014/main" id="{852BDB8D-8AAD-4E43-A2C8-771E0D995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3838382"/>
            <a:ext cx="364618" cy="364618"/>
          </a:xfrm>
          <a:prstGeom prst="rect">
            <a:avLst/>
          </a:prstGeom>
        </p:spPr>
      </p:pic>
      <p:pic>
        <p:nvPicPr>
          <p:cNvPr id="19" name="Graphic 18" descr="Checkmark">
            <a:extLst>
              <a:ext uri="{FF2B5EF4-FFF2-40B4-BE49-F238E27FC236}">
                <a16:creationId xmlns:a16="http://schemas.microsoft.com/office/drawing/2014/main" id="{7DF5A5E3-3FBD-4617-AC33-00D20C0966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9053" y="4224457"/>
            <a:ext cx="364618" cy="364618"/>
          </a:xfrm>
          <a:prstGeom prst="rect">
            <a:avLst/>
          </a:prstGeom>
        </p:spPr>
      </p:pic>
      <p:pic>
        <p:nvPicPr>
          <p:cNvPr id="20" name="Graphic 19" descr="Checkmark">
            <a:extLst>
              <a:ext uri="{FF2B5EF4-FFF2-40B4-BE49-F238E27FC236}">
                <a16:creationId xmlns:a16="http://schemas.microsoft.com/office/drawing/2014/main" id="{4CDA3F6E-E0BB-4B7B-8B2A-B90FA9A663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4224457"/>
            <a:ext cx="364618" cy="364618"/>
          </a:xfrm>
          <a:prstGeom prst="rect">
            <a:avLst/>
          </a:prstGeom>
        </p:spPr>
      </p:pic>
      <p:pic>
        <p:nvPicPr>
          <p:cNvPr id="21" name="Graphic 20" descr="Checkmark">
            <a:extLst>
              <a:ext uri="{FF2B5EF4-FFF2-40B4-BE49-F238E27FC236}">
                <a16:creationId xmlns:a16="http://schemas.microsoft.com/office/drawing/2014/main" id="{508F3D30-C346-4766-BAEE-6905F2DCFD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9053" y="4589076"/>
            <a:ext cx="364618" cy="364618"/>
          </a:xfrm>
          <a:prstGeom prst="rect">
            <a:avLst/>
          </a:prstGeom>
        </p:spPr>
      </p:pic>
      <p:pic>
        <p:nvPicPr>
          <p:cNvPr id="22" name="Graphic 21" descr="Checkmark">
            <a:extLst>
              <a:ext uri="{FF2B5EF4-FFF2-40B4-BE49-F238E27FC236}">
                <a16:creationId xmlns:a16="http://schemas.microsoft.com/office/drawing/2014/main" id="{88D77AFB-F2C8-4CEB-ABA3-011E2C4EF65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3385728"/>
            <a:ext cx="364618" cy="364618"/>
          </a:xfrm>
          <a:prstGeom prst="rect">
            <a:avLst/>
          </a:prstGeom>
        </p:spPr>
      </p:pic>
      <p:pic>
        <p:nvPicPr>
          <p:cNvPr id="23" name="Graphic 22" descr="Checkmark">
            <a:extLst>
              <a:ext uri="{FF2B5EF4-FFF2-40B4-BE49-F238E27FC236}">
                <a16:creationId xmlns:a16="http://schemas.microsoft.com/office/drawing/2014/main" id="{F16F4FA7-0E40-4727-B4CC-2A0C70DA0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3072173"/>
            <a:ext cx="364618" cy="364618"/>
          </a:xfrm>
          <a:prstGeom prst="rect">
            <a:avLst/>
          </a:prstGeom>
        </p:spPr>
      </p:pic>
      <p:pic>
        <p:nvPicPr>
          <p:cNvPr id="24" name="Graphic 23" descr="Checkmark">
            <a:extLst>
              <a:ext uri="{FF2B5EF4-FFF2-40B4-BE49-F238E27FC236}">
                <a16:creationId xmlns:a16="http://schemas.microsoft.com/office/drawing/2014/main" id="{B361C6CA-9014-4530-A2BC-23BCEA7688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2657521"/>
            <a:ext cx="364618" cy="364618"/>
          </a:xfrm>
          <a:prstGeom prst="rect">
            <a:avLst/>
          </a:prstGeom>
        </p:spPr>
      </p:pic>
      <p:pic>
        <p:nvPicPr>
          <p:cNvPr id="25" name="Graphic 24" descr="Checkmark">
            <a:extLst>
              <a:ext uri="{FF2B5EF4-FFF2-40B4-BE49-F238E27FC236}">
                <a16:creationId xmlns:a16="http://schemas.microsoft.com/office/drawing/2014/main" id="{7A2EA54A-D690-4A83-82AF-647137AAE0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2254901"/>
            <a:ext cx="364618" cy="364618"/>
          </a:xfrm>
          <a:prstGeom prst="rect">
            <a:avLst/>
          </a:prstGeom>
        </p:spPr>
      </p:pic>
      <p:pic>
        <p:nvPicPr>
          <p:cNvPr id="26" name="Graphic 25" descr="Checkmark">
            <a:extLst>
              <a:ext uri="{FF2B5EF4-FFF2-40B4-BE49-F238E27FC236}">
                <a16:creationId xmlns:a16="http://schemas.microsoft.com/office/drawing/2014/main" id="{7B899382-7568-4153-BA83-61ABE3B19B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5857117"/>
            <a:ext cx="364618" cy="364618"/>
          </a:xfrm>
          <a:prstGeom prst="rect">
            <a:avLst/>
          </a:prstGeom>
        </p:spPr>
      </p:pic>
      <p:pic>
        <p:nvPicPr>
          <p:cNvPr id="27" name="Graphic 26" descr="Checkmark">
            <a:extLst>
              <a:ext uri="{FF2B5EF4-FFF2-40B4-BE49-F238E27FC236}">
                <a16:creationId xmlns:a16="http://schemas.microsoft.com/office/drawing/2014/main" id="{FAD527F4-B1EA-47C9-8847-37745BDFAF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9053" y="5857117"/>
            <a:ext cx="364618" cy="364618"/>
          </a:xfrm>
          <a:prstGeom prst="rect">
            <a:avLst/>
          </a:prstGeom>
        </p:spPr>
      </p:pic>
      <p:pic>
        <p:nvPicPr>
          <p:cNvPr id="28" name="Graphic 27" descr="Checkmark">
            <a:extLst>
              <a:ext uri="{FF2B5EF4-FFF2-40B4-BE49-F238E27FC236}">
                <a16:creationId xmlns:a16="http://schemas.microsoft.com/office/drawing/2014/main" id="{D6D511B4-6980-40CC-A28B-9E85AA0592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7810" y="5857117"/>
            <a:ext cx="364618" cy="364618"/>
          </a:xfrm>
          <a:prstGeom prst="rect">
            <a:avLst/>
          </a:prstGeom>
        </p:spPr>
      </p:pic>
      <p:pic>
        <p:nvPicPr>
          <p:cNvPr id="29" name="Graphic 28" descr="Checkmark">
            <a:extLst>
              <a:ext uri="{FF2B5EF4-FFF2-40B4-BE49-F238E27FC236}">
                <a16:creationId xmlns:a16="http://schemas.microsoft.com/office/drawing/2014/main" id="{FA59559F-0FBD-4CB7-86C8-091FEB9BCA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719" y="6145277"/>
            <a:ext cx="364618" cy="364618"/>
          </a:xfrm>
          <a:prstGeom prst="rect">
            <a:avLst/>
          </a:prstGeom>
        </p:spPr>
      </p:pic>
      <p:pic>
        <p:nvPicPr>
          <p:cNvPr id="30" name="Graphic 29" descr="Checkmark">
            <a:extLst>
              <a:ext uri="{FF2B5EF4-FFF2-40B4-BE49-F238E27FC236}">
                <a16:creationId xmlns:a16="http://schemas.microsoft.com/office/drawing/2014/main" id="{F3527FD1-9AF1-4BBE-B4A4-F658CCB1A0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9053" y="6145277"/>
            <a:ext cx="364618" cy="364618"/>
          </a:xfrm>
          <a:prstGeom prst="rect">
            <a:avLst/>
          </a:prstGeom>
        </p:spPr>
      </p:pic>
      <p:pic>
        <p:nvPicPr>
          <p:cNvPr id="31" name="Graphic 30" descr="Checkmark">
            <a:extLst>
              <a:ext uri="{FF2B5EF4-FFF2-40B4-BE49-F238E27FC236}">
                <a16:creationId xmlns:a16="http://schemas.microsoft.com/office/drawing/2014/main" id="{3E7B517D-EE9F-4D92-B992-DFA4C395D4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7810" y="6145277"/>
            <a:ext cx="364618" cy="364618"/>
          </a:xfrm>
          <a:prstGeom prst="rect">
            <a:avLst/>
          </a:prstGeom>
        </p:spPr>
      </p:pic>
      <p:pic>
        <p:nvPicPr>
          <p:cNvPr id="2" name="Audio 1">
            <a:hlinkClick r:id="" action="ppaction://media"/>
            <a:extLst>
              <a:ext uri="{FF2B5EF4-FFF2-40B4-BE49-F238E27FC236}">
                <a16:creationId xmlns:a16="http://schemas.microsoft.com/office/drawing/2014/main" id="{40A99203-5AF0-42A5-A941-B0E32D1119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3617431"/>
      </p:ext>
    </p:extLst>
  </p:cSld>
  <p:clrMapOvr>
    <a:masterClrMapping/>
  </p:clrMapOvr>
  <mc:AlternateContent xmlns:mc="http://schemas.openxmlformats.org/markup-compatibility/2006">
    <mc:Choice xmlns:p14="http://schemas.microsoft.com/office/powerpoint/2010/main" Requires="p14">
      <p:transition p14:dur="250" advTm="32865"/>
    </mc:Choice>
    <mc:Fallback>
      <p:transition advTm="3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25BD3E-6D2F-4FBE-9FAD-C48CCA61A89E}"/>
              </a:ext>
            </a:extLst>
          </p:cNvPr>
          <p:cNvSpPr>
            <a:spLocks noGrp="1"/>
          </p:cNvSpPr>
          <p:nvPr>
            <p:ph type="title"/>
          </p:nvPr>
        </p:nvSpPr>
        <p:spPr>
          <a:xfrm>
            <a:off x="1940258" y="431682"/>
            <a:ext cx="8311485" cy="825933"/>
          </a:xfrm>
        </p:spPr>
        <p:txBody>
          <a:bodyPr anchor="ctr">
            <a:normAutofit/>
          </a:bodyPr>
          <a:lstStyle/>
          <a:p>
            <a:pPr algn="ctr"/>
            <a:r>
              <a:rPr lang="en-US" b="1" u="sng" dirty="0">
                <a:solidFill>
                  <a:schemeClr val="tx1"/>
                </a:solidFill>
                <a:latin typeface="Times New Roman" pitchFamily="18" charset="0"/>
                <a:cs typeface="Times New Roman" pitchFamily="18" charset="0"/>
              </a:rPr>
              <a:t>Procurement Services</a:t>
            </a:r>
          </a:p>
        </p:txBody>
      </p:sp>
      <p:sp>
        <p:nvSpPr>
          <p:cNvPr id="16" name="Content Placeholder 2">
            <a:extLst>
              <a:ext uri="{FF2B5EF4-FFF2-40B4-BE49-F238E27FC236}">
                <a16:creationId xmlns:a16="http://schemas.microsoft.com/office/drawing/2014/main" id="{AA57BEDF-8E7F-4352-BA05-BBFCC39953D1}"/>
              </a:ext>
            </a:extLst>
          </p:cNvPr>
          <p:cNvSpPr>
            <a:spLocks noGrp="1"/>
          </p:cNvSpPr>
          <p:nvPr>
            <p:ph idx="1"/>
          </p:nvPr>
        </p:nvSpPr>
        <p:spPr>
          <a:xfrm>
            <a:off x="1940258" y="1327874"/>
            <a:ext cx="8461929" cy="5338740"/>
          </a:xfrm>
        </p:spPr>
        <p:txBody>
          <a:bodyPr>
            <a:noAutofit/>
          </a:bodyPr>
          <a:lstStyle/>
          <a:p>
            <a:pPr>
              <a:spcBef>
                <a:spcPts val="0"/>
              </a:spcBef>
            </a:pPr>
            <a:endParaRPr lang="en-US" sz="2400" dirty="0">
              <a:latin typeface="Times New Roman" pitchFamily="18" charset="0"/>
              <a:cs typeface="Times New Roman" pitchFamily="18" charset="0"/>
            </a:endParaRPr>
          </a:p>
          <a:p>
            <a:pPr>
              <a:spcBef>
                <a:spcPts val="0"/>
              </a:spcBef>
            </a:pPr>
            <a:endParaRPr lang="en-US" sz="2400" dirty="0">
              <a:latin typeface="Times New Roman" pitchFamily="18" charset="0"/>
              <a:cs typeface="Times New Roman" pitchFamily="18" charset="0"/>
            </a:endParaRPr>
          </a:p>
          <a:p>
            <a:pPr>
              <a:spcBef>
                <a:spcPts val="0"/>
              </a:spcBef>
            </a:pPr>
            <a:r>
              <a:rPr lang="en-US" sz="2400" dirty="0">
                <a:latin typeface="Times New Roman" pitchFamily="18" charset="0"/>
                <a:cs typeface="Times New Roman" pitchFamily="18" charset="0"/>
              </a:rPr>
              <a:t>Contact Information:</a:t>
            </a:r>
          </a:p>
          <a:p>
            <a:pPr lvl="1">
              <a:spcBef>
                <a:spcPts val="0"/>
              </a:spcBef>
            </a:pPr>
            <a:r>
              <a:rPr lang="en-US" sz="2400" dirty="0">
                <a:latin typeface="Times New Roman" pitchFamily="18" charset="0"/>
                <a:cs typeface="Times New Roman" pitchFamily="18" charset="0"/>
              </a:rPr>
              <a:t>P-Card Email: </a:t>
            </a:r>
            <a:r>
              <a:rPr lang="en-US" sz="2400" dirty="0">
                <a:latin typeface="Times New Roman" pitchFamily="18" charset="0"/>
                <a:cs typeface="Times New Roman" pitchFamily="18" charset="0"/>
                <a:hlinkClick r:id="rId5"/>
              </a:rPr>
              <a:t>pcard@drexel.edu</a:t>
            </a:r>
            <a:r>
              <a:rPr lang="en-US" sz="2400" dirty="0">
                <a:latin typeface="Times New Roman" pitchFamily="18" charset="0"/>
                <a:cs typeface="Times New Roman" pitchFamily="18" charset="0"/>
              </a:rPr>
              <a:t> </a:t>
            </a:r>
          </a:p>
          <a:p>
            <a:pPr lvl="1">
              <a:spcBef>
                <a:spcPts val="0"/>
              </a:spcBef>
            </a:pPr>
            <a:r>
              <a:rPr lang="en-US" sz="2400" dirty="0">
                <a:latin typeface="Times New Roman" pitchFamily="18" charset="0"/>
                <a:cs typeface="Times New Roman" pitchFamily="18" charset="0"/>
              </a:rPr>
              <a:t>Travel Email: </a:t>
            </a:r>
            <a:r>
              <a:rPr lang="en-US" sz="2400" dirty="0">
                <a:latin typeface="Times New Roman" pitchFamily="18" charset="0"/>
                <a:cs typeface="Times New Roman" pitchFamily="18" charset="0"/>
                <a:hlinkClick r:id="rId6"/>
              </a:rPr>
              <a:t>travel@drexel.edu</a:t>
            </a:r>
            <a:r>
              <a:rPr lang="en-US" sz="2400" dirty="0">
                <a:latin typeface="Times New Roman" pitchFamily="18" charset="0"/>
                <a:cs typeface="Times New Roman" pitchFamily="18" charset="0"/>
              </a:rPr>
              <a:t> </a:t>
            </a:r>
          </a:p>
          <a:p>
            <a:pPr lvl="1">
              <a:spcBef>
                <a:spcPts val="0"/>
              </a:spcBef>
            </a:pPr>
            <a:r>
              <a:rPr lang="en-US" sz="2400" dirty="0">
                <a:latin typeface="Times New Roman" pitchFamily="18" charset="0"/>
                <a:cs typeface="Times New Roman" pitchFamily="18" charset="0"/>
              </a:rPr>
              <a:t>Business Support: </a:t>
            </a:r>
            <a:r>
              <a:rPr lang="en-US" sz="2400" dirty="0">
                <a:latin typeface="Times New Roman" pitchFamily="18" charset="0"/>
                <a:cs typeface="Times New Roman" pitchFamily="18" charset="0"/>
                <a:hlinkClick r:id="rId7"/>
              </a:rPr>
              <a:t>askprocure@drexel.edu</a:t>
            </a:r>
            <a:r>
              <a:rPr lang="en-US" sz="2400" dirty="0">
                <a:latin typeface="Times New Roman" pitchFamily="18" charset="0"/>
                <a:cs typeface="Times New Roman" pitchFamily="18" charset="0"/>
              </a:rPr>
              <a:t> </a:t>
            </a:r>
          </a:p>
          <a:p>
            <a:pPr lvl="1">
              <a:spcBef>
                <a:spcPts val="0"/>
              </a:spcBef>
            </a:pPr>
            <a:r>
              <a:rPr lang="en-US" sz="2400" dirty="0">
                <a:latin typeface="Times New Roman" pitchFamily="18" charset="0"/>
                <a:cs typeface="Times New Roman" pitchFamily="18" charset="0"/>
              </a:rPr>
              <a:t>Sourcing: </a:t>
            </a:r>
            <a:r>
              <a:rPr lang="en-US" sz="2400" dirty="0">
                <a:latin typeface="Times New Roman" pitchFamily="18" charset="0"/>
                <a:cs typeface="Times New Roman" pitchFamily="18" charset="0"/>
                <a:hlinkClick r:id="rId8"/>
              </a:rPr>
              <a:t>sourcing@drexel.edu</a:t>
            </a:r>
            <a:r>
              <a:rPr lang="en-US" sz="2400" dirty="0">
                <a:latin typeface="Times New Roman" pitchFamily="18" charset="0"/>
                <a:cs typeface="Times New Roman" pitchFamily="18" charset="0"/>
              </a:rPr>
              <a:t> </a:t>
            </a:r>
          </a:p>
          <a:p>
            <a:pPr lvl="1">
              <a:spcBef>
                <a:spcPts val="0"/>
              </a:spcBef>
            </a:pPr>
            <a:r>
              <a:rPr lang="en-US" sz="2400" dirty="0">
                <a:latin typeface="Times New Roman" pitchFamily="18" charset="0"/>
                <a:cs typeface="Times New Roman" pitchFamily="18" charset="0"/>
              </a:rPr>
              <a:t>Accounts Payable: </a:t>
            </a:r>
            <a:r>
              <a:rPr lang="en-US" sz="2400" err="1">
                <a:latin typeface="Times New Roman" pitchFamily="18" charset="0"/>
                <a:cs typeface="Times New Roman" pitchFamily="18" charset="0"/>
                <a:hlinkClick r:id="rId9"/>
              </a:rPr>
              <a:t>acctpay</a:t>
            </a:r>
            <a:r>
              <a:rPr lang="en-US" sz="2400">
                <a:latin typeface="Times New Roman" pitchFamily="18" charset="0"/>
                <a:cs typeface="Times New Roman" pitchFamily="18" charset="0"/>
                <a:hlinkClick r:id="rId9"/>
              </a:rPr>
              <a:t>@drexel.edu</a:t>
            </a:r>
            <a:r>
              <a:rPr lang="en-US" sz="240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lvl="1">
              <a:spcBef>
                <a:spcPts val="0"/>
              </a:spcBef>
            </a:pPr>
            <a:endParaRPr lang="en-US" sz="2400" dirty="0">
              <a:latin typeface="Times New Roman" pitchFamily="18" charset="0"/>
              <a:cs typeface="Times New Roman" pitchFamily="18" charset="0"/>
            </a:endParaRPr>
          </a:p>
          <a:p>
            <a:pPr>
              <a:spcBef>
                <a:spcPts val="0"/>
              </a:spcBef>
            </a:pPr>
            <a:r>
              <a:rPr lang="en-US" sz="2400" dirty="0">
                <a:latin typeface="Times New Roman" pitchFamily="18" charset="0"/>
                <a:cs typeface="Times New Roman" pitchFamily="18" charset="0"/>
              </a:rPr>
              <a:t>FAQs available on the Procurement Services webpage</a:t>
            </a:r>
          </a:p>
          <a:p>
            <a:pPr marL="0" indent="0">
              <a:spcBef>
                <a:spcPts val="0"/>
              </a:spcBef>
              <a:buNone/>
            </a:pPr>
            <a:endParaRPr lang="en-US" sz="2400" dirty="0">
              <a:latin typeface="Times New Roman" pitchFamily="18" charset="0"/>
              <a:cs typeface="Times New Roman" pitchFamily="18" charset="0"/>
            </a:endParaRPr>
          </a:p>
        </p:txBody>
      </p:sp>
      <p:pic>
        <p:nvPicPr>
          <p:cNvPr id="5" name="Audio 4">
            <a:hlinkClick r:id="" action="ppaction://media"/>
            <a:extLst>
              <a:ext uri="{FF2B5EF4-FFF2-40B4-BE49-F238E27FC236}">
                <a16:creationId xmlns:a16="http://schemas.microsoft.com/office/drawing/2014/main" id="{39C893CC-58B2-4A56-8E7D-173D0D6859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3335675"/>
      </p:ext>
    </p:extLst>
  </p:cSld>
  <p:clrMapOvr>
    <a:masterClrMapping/>
  </p:clrMapOvr>
  <mc:AlternateContent xmlns:mc="http://schemas.openxmlformats.org/markup-compatibility/2006" xmlns:p14="http://schemas.microsoft.com/office/powerpoint/2010/main">
    <mc:Choice Requires="p14">
      <p:transition p14:dur="250" advTm="14384"/>
    </mc:Choice>
    <mc:Fallback xmlns="">
      <p:transition advTm="1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D9322-4F86-4922-A67F-515F44E2B3B0}"/>
              </a:ext>
            </a:extLst>
          </p:cNvPr>
          <p:cNvSpPr>
            <a:spLocks noGrp="1"/>
          </p:cNvSpPr>
          <p:nvPr>
            <p:ph type="title"/>
          </p:nvPr>
        </p:nvSpPr>
        <p:spPr/>
        <p:txBody>
          <a:bodyPr anchor="ctr">
            <a:normAutofit/>
          </a:bodyPr>
          <a:lstStyle/>
          <a:p>
            <a:r>
              <a:rPr lang="en-US" b="1" dirty="0">
                <a:ln w="22225">
                  <a:solidFill>
                    <a:schemeClr val="accent2"/>
                  </a:solidFill>
                  <a:prstDash val="solid"/>
                </a:ln>
              </a:rPr>
              <a:t>Stay</a:t>
            </a:r>
            <a:r>
              <a:rPr lang="en-US" b="1" cap="none" spc="0" dirty="0">
                <a:ln w="22225">
                  <a:solidFill>
                    <a:schemeClr val="accent2"/>
                  </a:solidFill>
                  <a:prstDash val="solid"/>
                </a:ln>
                <a:effectLst/>
              </a:rPr>
              <a:t> Saf</a:t>
            </a:r>
            <a:r>
              <a:rPr lang="en-US" b="1" dirty="0">
                <a:ln w="22225">
                  <a:solidFill>
                    <a:schemeClr val="accent2"/>
                  </a:solidFill>
                  <a:prstDash val="solid"/>
                </a:ln>
              </a:rPr>
              <a:t>e and Happy Travels</a:t>
            </a:r>
            <a:endParaRPr lang="en-US" b="1" cap="none" spc="0" dirty="0">
              <a:ln w="22225">
                <a:solidFill>
                  <a:schemeClr val="accent2"/>
                </a:solidFill>
                <a:prstDash val="solid"/>
              </a:ln>
              <a:effectLst/>
            </a:endParaRPr>
          </a:p>
        </p:txBody>
      </p:sp>
      <p:pic>
        <p:nvPicPr>
          <p:cNvPr id="7" name="Picture Placeholder 6" descr="A picture containing room&#10;&#10;Description automatically generated">
            <a:extLst>
              <a:ext uri="{FF2B5EF4-FFF2-40B4-BE49-F238E27FC236}">
                <a16:creationId xmlns:a16="http://schemas.microsoft.com/office/drawing/2014/main" id="{71634A51-6496-4498-AA7B-AD28EF0E85ED}"/>
              </a:ext>
            </a:extLst>
          </p:cNvPr>
          <p:cNvPicPr>
            <a:picLocks noGrp="1" noChangeAspect="1"/>
          </p:cNvPicPr>
          <p:nvPr>
            <p:ph idx="1"/>
          </p:nvPr>
        </p:nvPicPr>
        <p:blipFill rotWithShape="1">
          <a:blip r:embed="rId4">
            <a:extLst>
              <a:ext uri="{837473B0-CC2E-450A-ABE3-18F120FF3D39}">
                <a1611:picAttrSrcUrl xmlns:a1611="http://schemas.microsoft.com/office/drawing/2016/11/main" r:id="rId5"/>
              </a:ext>
            </a:extLst>
          </a:blip>
          <a:srcRect l="9091" t="23167" b="8651"/>
          <a:stretch/>
        </p:blipFill>
        <p:spPr>
          <a:xfrm>
            <a:off x="3665573" y="3118472"/>
            <a:ext cx="2620892" cy="1965669"/>
          </a:xfrm>
          <a:noFill/>
        </p:spPr>
      </p:pic>
      <p:sp>
        <p:nvSpPr>
          <p:cNvPr id="8" name="TextBox 7">
            <a:extLst>
              <a:ext uri="{FF2B5EF4-FFF2-40B4-BE49-F238E27FC236}">
                <a16:creationId xmlns:a16="http://schemas.microsoft.com/office/drawing/2014/main" id="{4CBC7D30-1B49-4906-8110-D4805D7CAF4F}"/>
              </a:ext>
            </a:extLst>
          </p:cNvPr>
          <p:cNvSpPr txBox="1"/>
          <p:nvPr/>
        </p:nvSpPr>
        <p:spPr>
          <a:xfrm>
            <a:off x="8252299" y="5752689"/>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ithara.deviantart.com/art/be-safe-13555813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9" name="Audio 8">
            <a:hlinkClick r:id="" action="ppaction://media"/>
            <a:extLst>
              <a:ext uri="{FF2B5EF4-FFF2-40B4-BE49-F238E27FC236}">
                <a16:creationId xmlns:a16="http://schemas.microsoft.com/office/drawing/2014/main" id="{8F8D2315-F968-48F3-BD6C-E13625BD59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5091852"/>
      </p:ext>
    </p:extLst>
  </p:cSld>
  <p:clrMapOvr>
    <a:masterClrMapping/>
  </p:clrMapOvr>
  <mc:AlternateContent xmlns:mc="http://schemas.openxmlformats.org/markup-compatibility/2006" xmlns:p14="http://schemas.microsoft.com/office/powerpoint/2010/main">
    <mc:Choice Requires="p14">
      <p:transition p14:dur="250" advTm="12980"/>
    </mc:Choice>
    <mc:Fallback xmlns="">
      <p:transition advTm="12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a:extLst>
              <a:ext uri="{FF2B5EF4-FFF2-40B4-BE49-F238E27FC236}">
                <a16:creationId xmlns:a16="http://schemas.microsoft.com/office/drawing/2014/main" id="{2EF7EFA5-823F-42FE-BA9A-E94A40FC54CF}"/>
              </a:ext>
            </a:extLst>
          </p:cNvPr>
          <p:cNvSpPr txBox="1"/>
          <p:nvPr/>
        </p:nvSpPr>
        <p:spPr>
          <a:xfrm>
            <a:off x="993914" y="1219200"/>
            <a:ext cx="8569077" cy="1569660"/>
          </a:xfrm>
          <a:prstGeom prst="rect">
            <a:avLst/>
          </a:prstGeom>
        </p:spPr>
        <p:txBody>
          <a:bodyPr wrap="none" rtlCol="0">
            <a:spAutoFi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Business Travel  </a:t>
            </a:r>
          </a:p>
          <a:p>
            <a:endParaRPr lang="en-US" sz="3200" b="1"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What You Need to Know Before Booking&gt;&gt;</a:t>
            </a:r>
          </a:p>
        </p:txBody>
      </p:sp>
      <mc:AlternateContent xmlns:mc="http://schemas.openxmlformats.org/markup-compatibility/2006">
        <mc:Choice xmlns:am3d="http://schemas.microsoft.com/office/drawing/2017/model3d" Requires="am3d">
          <p:graphicFrame>
            <p:nvGraphicFramePr>
              <p:cNvPr id="2" name="3D Model 1" descr="Airplane">
                <a:extLst>
                  <a:ext uri="{FF2B5EF4-FFF2-40B4-BE49-F238E27FC236}">
                    <a16:creationId xmlns:a16="http://schemas.microsoft.com/office/drawing/2014/main" id="{B9C50E59-DA0F-49F0-A065-26FF0527B080}"/>
                  </a:ext>
                </a:extLst>
              </p:cNvPr>
              <p:cNvGraphicFramePr>
                <a:graphicFrameLocks noChangeAspect="1"/>
              </p:cNvGraphicFramePr>
              <p:nvPr>
                <p:extLst>
                  <p:ext uri="{D42A27DB-BD31-4B8C-83A1-F6EECF244321}">
                    <p14:modId xmlns:p14="http://schemas.microsoft.com/office/powerpoint/2010/main" val="3670290459"/>
                  </p:ext>
                </p:extLst>
              </p:nvPr>
            </p:nvGraphicFramePr>
            <p:xfrm>
              <a:off x="1820058" y="2355907"/>
              <a:ext cx="6916788" cy="3282893"/>
            </p:xfrm>
            <a:graphic>
              <a:graphicData uri="http://schemas.microsoft.com/office/drawing/2017/model3d">
                <am3d:model3d r:embed="rId5">
                  <am3d:spPr>
                    <a:xfrm>
                      <a:off x="0" y="0"/>
                      <a:ext cx="6916788" cy="3282893"/>
                    </a:xfrm>
                    <a:prstGeom prst="rect">
                      <a:avLst/>
                    </a:prstGeom>
                  </am3d:spPr>
                  <am3d:camera>
                    <am3d:pos x="0" y="0" z="63771892"/>
                    <am3d:up dx="0" dy="36000000" dz="0"/>
                    <am3d:lookAt x="0" y="0" z="0"/>
                    <am3d:perspective fov="2700000"/>
                  </am3d:camera>
                  <am3d:trans>
                    <am3d:meterPerModelUnit n="474022" d="1000000"/>
                    <am3d:preTrans dx="0" dy="-5522222" dz="-54636"/>
                    <am3d:scale>
                      <am3d:sx n="1000000" d="1000000"/>
                      <am3d:sy n="1000000" d="1000000"/>
                      <am3d:sz n="1000000" d="1000000"/>
                    </am3d:scale>
                    <am3d:rot/>
                    <am3d:postTrans dx="0" dy="0" dz="0"/>
                  </am3d:trans>
                  <am3d:raster rName="Office3DRenderer" rVer="16.0.8326">
                    <am3d:blip r:embed="rId6"/>
                  </am3d:raster>
                  <am3d:objViewport viewportSz="117482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Airplane">
                <a:extLst>
                  <a:ext uri="{FF2B5EF4-FFF2-40B4-BE49-F238E27FC236}">
                    <a16:creationId xmlns:a16="http://schemas.microsoft.com/office/drawing/2014/main" id="{B9C50E59-DA0F-49F0-A065-26FF0527B080}"/>
                  </a:ext>
                </a:extLst>
              </p:cNvPr>
              <p:cNvPicPr>
                <a:picLocks noGrp="1" noRot="1" noChangeAspect="1" noMove="1" noResize="1" noEditPoints="1" noAdjustHandles="1" noChangeArrowheads="1" noChangeShapeType="1" noCrop="1"/>
              </p:cNvPicPr>
              <p:nvPr/>
            </p:nvPicPr>
            <p:blipFill>
              <a:blip r:embed="rId6"/>
              <a:stretch>
                <a:fillRect/>
              </a:stretch>
            </p:blipFill>
            <p:spPr>
              <a:xfrm>
                <a:off x="1820058" y="2355907"/>
                <a:ext cx="6916788" cy="3282893"/>
              </a:xfrm>
              <a:prstGeom prst="rect">
                <a:avLst/>
              </a:prstGeom>
            </p:spPr>
          </p:pic>
        </mc:Fallback>
      </mc:AlternateContent>
      <p:pic>
        <p:nvPicPr>
          <p:cNvPr id="13" name="Audio 12">
            <a:hlinkClick r:id="" action="ppaction://media"/>
            <a:extLst>
              <a:ext uri="{FF2B5EF4-FFF2-40B4-BE49-F238E27FC236}">
                <a16:creationId xmlns:a16="http://schemas.microsoft.com/office/drawing/2014/main" id="{2D70F488-CEE3-4126-BD68-64C0261EE06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69738164"/>
      </p:ext>
    </p:extLst>
  </p:cSld>
  <p:clrMapOvr>
    <a:masterClrMapping/>
  </p:clrMapOvr>
  <mc:AlternateContent xmlns:mc="http://schemas.openxmlformats.org/markup-compatibility/2006" xmlns:p14="http://schemas.microsoft.com/office/powerpoint/2010/main">
    <mc:Choice Requires="p14">
      <p:transition p14:dur="250" advTm="8153"/>
    </mc:Choice>
    <mc:Fallback xmlns="">
      <p:transition advTm="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0E432B-9624-4A33-B0EB-0F142ACE8483}"/>
              </a:ext>
            </a:extLst>
          </p:cNvPr>
          <p:cNvSpPr>
            <a:spLocks noGrp="1"/>
          </p:cNvSpPr>
          <p:nvPr>
            <p:ph type="body" idx="4294967295"/>
          </p:nvPr>
        </p:nvSpPr>
        <p:spPr>
          <a:xfrm>
            <a:off x="0" y="463550"/>
            <a:ext cx="8247063" cy="1816100"/>
          </a:xfrm>
        </p:spPr>
        <p:txBody>
          <a:bodyPr vert="horz" lIns="91440" tIns="45720" rIns="91440" bIns="45720" rtlCol="0" anchor="t">
            <a:noAutofit/>
          </a:bodyPr>
          <a:lstStyle/>
          <a:p>
            <a:r>
              <a:rPr lang="en-US" sz="2800" dirty="0">
                <a:solidFill>
                  <a:schemeClr val="tx1"/>
                </a:solidFill>
              </a:rPr>
              <a:t>Review and Understand Business Travel and P-Card Policies &amp; Guidelines which are found on the following links:</a:t>
            </a:r>
          </a:p>
          <a:p>
            <a:endParaRPr lang="en-US" sz="4400" dirty="0">
              <a:solidFill>
                <a:schemeClr val="tx1"/>
              </a:solidFill>
            </a:endParaRPr>
          </a:p>
          <a:p>
            <a:r>
              <a:rPr lang="en-US" sz="2000" dirty="0">
                <a:solidFill>
                  <a:schemeClr val="tx1"/>
                </a:solidFill>
              </a:rPr>
              <a:t>Procurement: </a:t>
            </a:r>
            <a:r>
              <a:rPr lang="en-US" sz="2000" dirty="0">
                <a:solidFill>
                  <a:schemeClr val="tx1"/>
                </a:solidFill>
                <a:hlinkClick r:id="rId6"/>
              </a:rPr>
              <a:t>https://drexel.edu/procurement</a:t>
            </a:r>
            <a:endParaRPr lang="en-US" sz="2000" dirty="0">
              <a:solidFill>
                <a:schemeClr val="tx1"/>
              </a:solidFill>
            </a:endParaRPr>
          </a:p>
          <a:p>
            <a:r>
              <a:rPr lang="en-US" sz="2000" dirty="0">
                <a:solidFill>
                  <a:schemeClr val="tx1"/>
                </a:solidFill>
              </a:rPr>
              <a:t>Business Travel: </a:t>
            </a:r>
            <a:r>
              <a:rPr lang="en-US" sz="2000" dirty="0">
                <a:solidFill>
                  <a:schemeClr val="tx1"/>
                </a:solidFill>
                <a:hlinkClick r:id="rId7"/>
              </a:rPr>
              <a:t>https://drexel.edu/procurement/travel/services</a:t>
            </a:r>
            <a:r>
              <a:rPr lang="en-US" sz="2000" dirty="0">
                <a:solidFill>
                  <a:schemeClr val="tx1"/>
                </a:solidFill>
              </a:rPr>
              <a:t> </a:t>
            </a:r>
          </a:p>
          <a:p>
            <a:pPr marL="571500" indent="-571500">
              <a:buFont typeface="Arial" panose="020B0604020202020204" pitchFamily="34" charset="0"/>
              <a:buChar char="•"/>
            </a:pPr>
            <a:endParaRPr lang="en-US" sz="2000" dirty="0">
              <a:solidFill>
                <a:schemeClr val="tx1"/>
              </a:solidFill>
            </a:endParaRPr>
          </a:p>
          <a:p>
            <a:endParaRPr lang="en-US" sz="2000" dirty="0">
              <a:solidFill>
                <a:schemeClr val="tx1"/>
              </a:solidFill>
            </a:endParaRPr>
          </a:p>
          <a:p>
            <a:endParaRPr lang="en-US" sz="4400" dirty="0">
              <a:solidFill>
                <a:schemeClr val="tx1"/>
              </a:solidFill>
            </a:endParaRPr>
          </a:p>
        </p:txBody>
      </p:sp>
      <p:pic>
        <p:nvPicPr>
          <p:cNvPr id="7" name="Audio 6">
            <a:hlinkClick r:id="" action="ppaction://media"/>
            <a:extLst>
              <a:ext uri="{FF2B5EF4-FFF2-40B4-BE49-F238E27FC236}">
                <a16:creationId xmlns:a16="http://schemas.microsoft.com/office/drawing/2014/main" id="{9EDA9E47-837B-4362-81F1-84C0E213292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90652229"/>
      </p:ext>
    </p:extLst>
  </p:cSld>
  <p:clrMapOvr>
    <a:masterClrMapping/>
  </p:clrMapOvr>
  <mc:AlternateContent xmlns:mc="http://schemas.openxmlformats.org/markup-compatibility/2006" xmlns:p14="http://schemas.microsoft.com/office/powerpoint/2010/main">
    <mc:Choice Requires="p14">
      <p:transition p14:dur="250" advTm="14260"/>
    </mc:Choice>
    <mc:Fallback xmlns="">
      <p:transition advTm="1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8BCF71-04D4-4661-BE26-3D9D5C0E8107}"/>
              </a:ext>
            </a:extLst>
          </p:cNvPr>
          <p:cNvSpPr txBox="1"/>
          <p:nvPr/>
        </p:nvSpPr>
        <p:spPr>
          <a:xfrm>
            <a:off x="3681229" y="1812738"/>
            <a:ext cx="5490039" cy="369332"/>
          </a:xfrm>
          <a:prstGeom prst="rect">
            <a:avLst/>
          </a:prstGeom>
          <a:noFill/>
        </p:spPr>
        <p:txBody>
          <a:bodyPr wrap="square" rtlCol="0">
            <a:spAutoFit/>
          </a:bodyPr>
          <a:lstStyle/>
          <a:p>
            <a:r>
              <a:rPr lang="en-US" dirty="0"/>
              <a:t> </a:t>
            </a:r>
          </a:p>
        </p:txBody>
      </p:sp>
      <p:sp>
        <p:nvSpPr>
          <p:cNvPr id="20" name="Title 19">
            <a:extLst>
              <a:ext uri="{FF2B5EF4-FFF2-40B4-BE49-F238E27FC236}">
                <a16:creationId xmlns:a16="http://schemas.microsoft.com/office/drawing/2014/main" id="{7252C7A9-8119-4AF6-ADEF-7F24EB3F18D0}"/>
              </a:ext>
            </a:extLst>
          </p:cNvPr>
          <p:cNvSpPr>
            <a:spLocks noGrp="1"/>
          </p:cNvSpPr>
          <p:nvPr>
            <p:ph type="title"/>
          </p:nvPr>
        </p:nvSpPr>
        <p:spPr>
          <a:xfrm>
            <a:off x="728870" y="646493"/>
            <a:ext cx="7169426" cy="633295"/>
          </a:xfrm>
        </p:spPr>
        <p:txBody>
          <a:bodyPr>
            <a:noAutofit/>
          </a:bodyPr>
          <a:lstStyle/>
          <a:p>
            <a:r>
              <a:rPr lang="en-US" sz="3200" dirty="0"/>
              <a:t>Create a Checklist</a:t>
            </a:r>
          </a:p>
        </p:txBody>
      </p:sp>
      <p:sp>
        <p:nvSpPr>
          <p:cNvPr id="23" name="Content Placeholder 22">
            <a:extLst>
              <a:ext uri="{FF2B5EF4-FFF2-40B4-BE49-F238E27FC236}">
                <a16:creationId xmlns:a16="http://schemas.microsoft.com/office/drawing/2014/main" id="{B11D5144-E5CD-483D-B58C-E77A65560ACE}"/>
              </a:ext>
            </a:extLst>
          </p:cNvPr>
          <p:cNvSpPr>
            <a:spLocks noGrp="1"/>
          </p:cNvSpPr>
          <p:nvPr>
            <p:ph idx="1"/>
          </p:nvPr>
        </p:nvSpPr>
        <p:spPr>
          <a:xfrm>
            <a:off x="3484985" y="1446018"/>
            <a:ext cx="7169426" cy="4765489"/>
          </a:xfrm>
        </p:spPr>
        <p:txBody>
          <a:bodyPr>
            <a:normAutofit lnSpcReduction="10000"/>
          </a:bodyPr>
          <a:lstStyle/>
          <a:p>
            <a:r>
              <a:rPr lang="en-US" sz="2400" dirty="0"/>
              <a:t>Are additional approvals for my specific travel accommodations needed?</a:t>
            </a:r>
          </a:p>
          <a:p>
            <a:pPr lvl="1"/>
            <a:r>
              <a:rPr lang="en-US" dirty="0"/>
              <a:t>Airfare*</a:t>
            </a:r>
          </a:p>
          <a:p>
            <a:pPr lvl="1"/>
            <a:r>
              <a:rPr lang="en-US" dirty="0"/>
              <a:t>Rail* </a:t>
            </a:r>
          </a:p>
          <a:p>
            <a:pPr lvl="1"/>
            <a:r>
              <a:rPr lang="en-US" dirty="0"/>
              <a:t>Car Services*</a:t>
            </a:r>
          </a:p>
          <a:p>
            <a:pPr lvl="1"/>
            <a:r>
              <a:rPr lang="en-US" dirty="0"/>
              <a:t>Lodging accommodations*</a:t>
            </a:r>
          </a:p>
          <a:p>
            <a:pPr lvl="1"/>
            <a:r>
              <a:rPr lang="en-US" dirty="0"/>
              <a:t>Meals</a:t>
            </a:r>
          </a:p>
          <a:p>
            <a:pPr lvl="1"/>
            <a:r>
              <a:rPr lang="en-US" dirty="0"/>
              <a:t>Business Travel Meals*</a:t>
            </a:r>
          </a:p>
          <a:p>
            <a:pPr marL="457200" lvl="1" indent="0">
              <a:buNone/>
            </a:pPr>
            <a:endParaRPr lang="en-US" dirty="0"/>
          </a:p>
          <a:p>
            <a:pPr marL="457200" lvl="1" indent="0">
              <a:buNone/>
            </a:pPr>
            <a:r>
              <a:rPr lang="en-US" dirty="0"/>
              <a:t>*May be authorized if prior written approval via an email or memo is obtained from the relevant Senior Vice President, Vice President, CFO, chair or dean of the applicable unit. Written approval must be obtained for each travel occurrence and made part of TAR and TERR documentation.</a:t>
            </a:r>
          </a:p>
          <a:p>
            <a:pPr marL="457200" lvl="1" indent="0">
              <a:buNone/>
            </a:pPr>
            <a:r>
              <a:rPr lang="en-US" dirty="0"/>
              <a:t>More information can be found in Drexel’s </a:t>
            </a:r>
            <a:r>
              <a:rPr lang="en-US" u="sng" dirty="0">
                <a:hlinkClick r:id="rId6"/>
              </a:rPr>
              <a:t>Business Travel Guidelines</a:t>
            </a:r>
            <a:r>
              <a:rPr lang="en-US" dirty="0"/>
              <a:t>. </a:t>
            </a:r>
          </a:p>
          <a:p>
            <a:pPr marL="457200" lvl="1" indent="0">
              <a:buNone/>
            </a:pPr>
            <a:endParaRPr lang="en-US" dirty="0"/>
          </a:p>
        </p:txBody>
      </p:sp>
      <p:pic>
        <p:nvPicPr>
          <p:cNvPr id="2" name="Picture 1">
            <a:extLst>
              <a:ext uri="{FF2B5EF4-FFF2-40B4-BE49-F238E27FC236}">
                <a16:creationId xmlns:a16="http://schemas.microsoft.com/office/drawing/2014/main" id="{D605BE30-E35A-40F4-B163-8028B1BE05EA}"/>
              </a:ext>
            </a:extLst>
          </p:cNvPr>
          <p:cNvPicPr>
            <a:picLocks noChangeAspect="1"/>
          </p:cNvPicPr>
          <p:nvPr/>
        </p:nvPicPr>
        <p:blipFill>
          <a:blip r:embed="rId7"/>
          <a:stretch>
            <a:fillRect/>
          </a:stretch>
        </p:blipFill>
        <p:spPr>
          <a:xfrm>
            <a:off x="172900" y="1279788"/>
            <a:ext cx="3761558" cy="3761558"/>
          </a:xfrm>
          <a:prstGeom prst="rect">
            <a:avLst/>
          </a:prstGeom>
        </p:spPr>
      </p:pic>
      <p:pic>
        <p:nvPicPr>
          <p:cNvPr id="3" name="Audio 2">
            <a:hlinkClick r:id="" action="ppaction://media"/>
            <a:extLst>
              <a:ext uri="{FF2B5EF4-FFF2-40B4-BE49-F238E27FC236}">
                <a16:creationId xmlns:a16="http://schemas.microsoft.com/office/drawing/2014/main" id="{B2EC2A0F-5D8A-4319-817F-BD57B4718A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90846094"/>
      </p:ext>
    </p:extLst>
  </p:cSld>
  <p:clrMapOvr>
    <a:masterClrMapping/>
  </p:clrMapOvr>
  <mc:AlternateContent xmlns:mc="http://schemas.openxmlformats.org/markup-compatibility/2006" xmlns:p14="http://schemas.microsoft.com/office/powerpoint/2010/main">
    <mc:Choice Requires="p14">
      <p:transition p14:dur="250" advTm="39898"/>
    </mc:Choice>
    <mc:Fallback xmlns="">
      <p:transition advTm="3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3">
                                            <p:txEl>
                                              <p:pRg st="9" end="9"/>
                                            </p:txEl>
                                          </p:spTgt>
                                        </p:tgtEl>
                                        <p:attrNameLst>
                                          <p:attrName>style.visibility</p:attrName>
                                        </p:attrNameLst>
                                      </p:cBhvr>
                                      <p:to>
                                        <p:strVal val="visible"/>
                                      </p:to>
                                    </p:set>
                                    <p:animEffect transition="in" filter="wipe(down)">
                                      <p:cBhvr>
                                        <p:cTn id="11" dur="500"/>
                                        <p:tgtEl>
                                          <p:spTgt spid="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E664040E-644F-40C1-8B10-8D07B0529925}"/>
              </a:ext>
            </a:extLst>
          </p:cNvPr>
          <p:cNvGraphicFramePr/>
          <p:nvPr>
            <p:extLst>
              <p:ext uri="{D42A27DB-BD31-4B8C-83A1-F6EECF244321}">
                <p14:modId xmlns:p14="http://schemas.microsoft.com/office/powerpoint/2010/main" val="334689151"/>
              </p:ext>
            </p:extLst>
          </p:nvPr>
        </p:nvGraphicFramePr>
        <p:xfrm>
          <a:off x="1066800" y="742122"/>
          <a:ext cx="10058400" cy="5210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a:extLst>
              <a:ext uri="{FF2B5EF4-FFF2-40B4-BE49-F238E27FC236}">
                <a16:creationId xmlns:a16="http://schemas.microsoft.com/office/drawing/2014/main" id="{A6DF84F1-BF69-4410-BD5A-281A5A471A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4160606"/>
      </p:ext>
    </p:extLst>
  </p:cSld>
  <p:clrMapOvr>
    <a:masterClrMapping/>
  </p:clrMapOvr>
  <mc:AlternateContent xmlns:mc="http://schemas.openxmlformats.org/markup-compatibility/2006" xmlns:p14="http://schemas.microsoft.com/office/powerpoint/2010/main">
    <mc:Choice Requires="p14">
      <p:transition p14:dur="250" advTm="15155"/>
    </mc:Choice>
    <mc:Fallback xmlns="">
      <p:transition advTm="15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B5AC328-9DAD-488E-910A-66812F9AE503}"/>
              </a:ext>
            </a:extLst>
          </p:cNvPr>
          <p:cNvPicPr>
            <a:picLocks noChangeAspect="1"/>
          </p:cNvPicPr>
          <p:nvPr/>
        </p:nvPicPr>
        <p:blipFill>
          <a:blip r:embed="rId4"/>
          <a:stretch>
            <a:fillRect/>
          </a:stretch>
        </p:blipFill>
        <p:spPr>
          <a:xfrm>
            <a:off x="363781" y="4896874"/>
            <a:ext cx="9350686" cy="1631850"/>
          </a:xfrm>
          <a:prstGeom prst="rect">
            <a:avLst/>
          </a:prstGeom>
        </p:spPr>
      </p:pic>
      <p:pic>
        <p:nvPicPr>
          <p:cNvPr id="5" name="Picture 4">
            <a:extLst>
              <a:ext uri="{FF2B5EF4-FFF2-40B4-BE49-F238E27FC236}">
                <a16:creationId xmlns:a16="http://schemas.microsoft.com/office/drawing/2014/main" id="{8B80F985-AE36-4575-AEC8-8A2518E89F3F}"/>
              </a:ext>
            </a:extLst>
          </p:cNvPr>
          <p:cNvPicPr>
            <a:picLocks noChangeAspect="1"/>
          </p:cNvPicPr>
          <p:nvPr/>
        </p:nvPicPr>
        <p:blipFill>
          <a:blip r:embed="rId5"/>
          <a:stretch>
            <a:fillRect/>
          </a:stretch>
        </p:blipFill>
        <p:spPr>
          <a:xfrm>
            <a:off x="645721" y="329276"/>
            <a:ext cx="9350686" cy="1631850"/>
          </a:xfrm>
          <a:prstGeom prst="rect">
            <a:avLst/>
          </a:prstGeom>
        </p:spPr>
      </p:pic>
      <p:pic>
        <p:nvPicPr>
          <p:cNvPr id="2" name="Picture 1">
            <a:extLst>
              <a:ext uri="{FF2B5EF4-FFF2-40B4-BE49-F238E27FC236}">
                <a16:creationId xmlns:a16="http://schemas.microsoft.com/office/drawing/2014/main" id="{5CA4EC74-D229-4572-952F-27652ED049FE}"/>
              </a:ext>
            </a:extLst>
          </p:cNvPr>
          <p:cNvPicPr>
            <a:picLocks noChangeAspect="1"/>
          </p:cNvPicPr>
          <p:nvPr/>
        </p:nvPicPr>
        <p:blipFill>
          <a:blip r:embed="rId6"/>
          <a:stretch>
            <a:fillRect/>
          </a:stretch>
        </p:blipFill>
        <p:spPr>
          <a:xfrm>
            <a:off x="645721" y="2009775"/>
            <a:ext cx="9350685" cy="2838450"/>
          </a:xfrm>
          <a:prstGeom prst="rect">
            <a:avLst/>
          </a:prstGeom>
        </p:spPr>
      </p:pic>
      <p:pic>
        <p:nvPicPr>
          <p:cNvPr id="7" name="Audio 6">
            <a:hlinkClick r:id="" action="ppaction://media"/>
            <a:extLst>
              <a:ext uri="{FF2B5EF4-FFF2-40B4-BE49-F238E27FC236}">
                <a16:creationId xmlns:a16="http://schemas.microsoft.com/office/drawing/2014/main" id="{0BD1C668-EE7D-496E-B605-AF90A6DEEA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1514105"/>
      </p:ext>
    </p:extLst>
  </p:cSld>
  <p:clrMapOvr>
    <a:masterClrMapping/>
  </p:clrMapOvr>
  <mc:AlternateContent xmlns:mc="http://schemas.openxmlformats.org/markup-compatibility/2006" xmlns:p14="http://schemas.microsoft.com/office/powerpoint/2010/main">
    <mc:Choice Requires="p14">
      <p:transition p14:dur="250" advTm="59596"/>
    </mc:Choice>
    <mc:Fallback xmlns="">
      <p:transition advTm="5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3AFFBD0-B70E-44A4-AB68-F7A916BA5231}"/>
              </a:ext>
            </a:extLst>
          </p:cNvPr>
          <p:cNvSpPr>
            <a:spLocks noGrp="1"/>
          </p:cNvSpPr>
          <p:nvPr>
            <p:ph type="title"/>
          </p:nvPr>
        </p:nvSpPr>
        <p:spPr>
          <a:xfrm>
            <a:off x="677334" y="609600"/>
            <a:ext cx="8596668" cy="596348"/>
          </a:xfrm>
        </p:spPr>
        <p:txBody>
          <a:bodyPr>
            <a:normAutofit fontScale="90000"/>
          </a:bodyPr>
          <a:lstStyle/>
          <a:p>
            <a:pPr algn="ctr"/>
            <a:r>
              <a:rPr lang="en-US" dirty="0"/>
              <a:t>Booking Travel</a:t>
            </a:r>
          </a:p>
        </p:txBody>
      </p:sp>
      <p:sp>
        <p:nvSpPr>
          <p:cNvPr id="8" name="Content Placeholder 2">
            <a:extLst>
              <a:ext uri="{FF2B5EF4-FFF2-40B4-BE49-F238E27FC236}">
                <a16:creationId xmlns:a16="http://schemas.microsoft.com/office/drawing/2014/main" id="{B42011FF-5719-4139-8DF3-271778D46298}"/>
              </a:ext>
            </a:extLst>
          </p:cNvPr>
          <p:cNvSpPr>
            <a:spLocks noGrp="1"/>
          </p:cNvSpPr>
          <p:nvPr>
            <p:ph idx="1"/>
          </p:nvPr>
        </p:nvSpPr>
        <p:spPr>
          <a:xfrm>
            <a:off x="677333" y="1484243"/>
            <a:ext cx="9334571" cy="4358618"/>
          </a:xfrm>
        </p:spPr>
        <p:txBody>
          <a:bodyPr>
            <a:normAutofit/>
          </a:bodyPr>
          <a:lstStyle/>
          <a:p>
            <a:r>
              <a:rPr lang="en-US" dirty="0"/>
              <a:t>You may access the online booking portal through Drexel One or</a:t>
            </a:r>
          </a:p>
          <a:p>
            <a:r>
              <a:rPr lang="en-US" dirty="0"/>
              <a:t>You may call a dedicated agent at, (855) 809-8166</a:t>
            </a:r>
          </a:p>
          <a:p>
            <a:r>
              <a:rPr lang="en-US" dirty="0"/>
              <a:t>Air travel is authorized for coach class. However, if a flight exceeds five hours in duration, business class or first class (if business class is not available) may be authorized if </a:t>
            </a:r>
            <a:r>
              <a:rPr lang="en-US" b="1" dirty="0"/>
              <a:t>prior</a:t>
            </a:r>
            <a:r>
              <a:rPr lang="en-US" dirty="0"/>
              <a:t> written approval is obtained. </a:t>
            </a:r>
          </a:p>
          <a:p>
            <a:r>
              <a:rPr lang="en-US" dirty="0"/>
              <a:t>The preferred method of payment for Business Travel is the P-Card or Travel Card</a:t>
            </a:r>
          </a:p>
          <a:p>
            <a:r>
              <a:rPr lang="en-US" dirty="0"/>
              <a:t>Register your travel, both domestic and international, in GRAND</a:t>
            </a:r>
          </a:p>
          <a:p>
            <a:r>
              <a:rPr lang="en-US" dirty="0"/>
              <a:t>Provide your full itinerary to your department</a:t>
            </a:r>
          </a:p>
          <a:p>
            <a:endParaRPr lang="en-US" dirty="0"/>
          </a:p>
        </p:txBody>
      </p:sp>
      <p:pic>
        <p:nvPicPr>
          <p:cNvPr id="3" name="Audio 2">
            <a:hlinkClick r:id="" action="ppaction://media"/>
            <a:extLst>
              <a:ext uri="{FF2B5EF4-FFF2-40B4-BE49-F238E27FC236}">
                <a16:creationId xmlns:a16="http://schemas.microsoft.com/office/drawing/2014/main" id="{AD9B7465-2805-41FE-8E15-C3EC72957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1266831"/>
      </p:ext>
    </p:extLst>
  </p:cSld>
  <p:clrMapOvr>
    <a:masterClrMapping/>
  </p:clrMapOvr>
  <mc:AlternateContent xmlns:mc="http://schemas.openxmlformats.org/markup-compatibility/2006" xmlns:p14="http://schemas.microsoft.com/office/powerpoint/2010/main">
    <mc:Choice Requires="p14">
      <p:transition p14:dur="250" advTm="53316"/>
    </mc:Choice>
    <mc:Fallback xmlns="">
      <p:transition advTm="53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597D-3CB7-4818-898F-FB8E8C8960DC}"/>
              </a:ext>
            </a:extLst>
          </p:cNvPr>
          <p:cNvSpPr>
            <a:spLocks noGrp="1"/>
          </p:cNvSpPr>
          <p:nvPr>
            <p:ph type="title"/>
          </p:nvPr>
        </p:nvSpPr>
        <p:spPr>
          <a:xfrm>
            <a:off x="677334" y="609600"/>
            <a:ext cx="8596668" cy="662609"/>
          </a:xfrm>
        </p:spPr>
        <p:txBody>
          <a:bodyPr/>
          <a:lstStyle/>
          <a:p>
            <a:pPr algn="ctr"/>
            <a:r>
              <a:rPr lang="en-US" dirty="0"/>
              <a:t>Business Travel Wrap-Up</a:t>
            </a:r>
          </a:p>
        </p:txBody>
      </p:sp>
      <p:sp>
        <p:nvSpPr>
          <p:cNvPr id="3" name="Content Placeholder 2">
            <a:extLst>
              <a:ext uri="{FF2B5EF4-FFF2-40B4-BE49-F238E27FC236}">
                <a16:creationId xmlns:a16="http://schemas.microsoft.com/office/drawing/2014/main" id="{DFC5E1C1-23A1-48ED-8223-52C965578982}"/>
              </a:ext>
            </a:extLst>
          </p:cNvPr>
          <p:cNvSpPr>
            <a:spLocks noGrp="1"/>
          </p:cNvSpPr>
          <p:nvPr>
            <p:ph idx="1"/>
          </p:nvPr>
        </p:nvSpPr>
        <p:spPr>
          <a:xfrm>
            <a:off x="433953" y="1472339"/>
            <a:ext cx="10691247" cy="4712001"/>
          </a:xfrm>
        </p:spPr>
        <p:txBody>
          <a:bodyPr>
            <a:normAutofit/>
          </a:bodyPr>
          <a:lstStyle/>
          <a:p>
            <a:r>
              <a:rPr lang="en-US" dirty="0"/>
              <a:t>Complete either your Transaction Allocation Report(TAR) or Travel Expense Reconciliation Report(TERR) upon return</a:t>
            </a:r>
          </a:p>
          <a:p>
            <a:pPr lvl="1"/>
            <a:r>
              <a:rPr lang="en-US" dirty="0"/>
              <a:t>Keep all itemized receipts and all prior written approvals, if applicable. </a:t>
            </a:r>
          </a:p>
          <a:p>
            <a:r>
              <a:rPr lang="en-US" dirty="0"/>
              <a:t>Who should sign my TAR or TERR? </a:t>
            </a:r>
          </a:p>
          <a:p>
            <a:pPr lvl="1"/>
            <a:r>
              <a:rPr lang="en-US" b="1" dirty="0"/>
              <a:t> Cardholder/Employee (traveler’s) </a:t>
            </a:r>
            <a:r>
              <a:rPr lang="en-US" b="1"/>
              <a:t>signature,(should </a:t>
            </a:r>
            <a:r>
              <a:rPr lang="en-US" b="1" dirty="0"/>
              <a:t>never approve their </a:t>
            </a:r>
            <a:r>
              <a:rPr lang="en-US" b="1"/>
              <a:t>own travel)</a:t>
            </a:r>
            <a:r>
              <a:rPr lang="en-US"/>
              <a:t>.</a:t>
            </a:r>
            <a:endParaRPr lang="en-US" dirty="0"/>
          </a:p>
          <a:p>
            <a:pPr lvl="1"/>
            <a:r>
              <a:rPr lang="en-US" sz="1600" b="1" dirty="0"/>
              <a:t>Expense</a:t>
            </a:r>
            <a:r>
              <a:rPr lang="en-US" b="1" dirty="0"/>
              <a:t> </a:t>
            </a:r>
            <a:r>
              <a:rPr lang="en-US" sz="1600" dirty="0"/>
              <a:t>Approver reviews, approves and signs</a:t>
            </a:r>
          </a:p>
          <a:p>
            <a:pPr lvl="2"/>
            <a:r>
              <a:rPr lang="en-US" dirty="0"/>
              <a:t>defined as a Faculty or Professional Staff Member who is designated by a budget owner or financial administrator to approve business expenses, who is at a higher level in the organization than the Traveler whose expenses they are approving; Depending on traveler’s role, may be a Dean, Provost or President.</a:t>
            </a:r>
          </a:p>
          <a:p>
            <a:pPr indent="-285750">
              <a:buSzPct val="100000"/>
              <a:buFont typeface="Wingdings" panose="05000000000000000000" pitchFamily="2" charset="2"/>
              <a:buChar char="Ø"/>
            </a:pPr>
            <a:r>
              <a:rPr lang="en-US" dirty="0"/>
              <a:t>Who should not sign my TAR or TERR?</a:t>
            </a:r>
          </a:p>
          <a:p>
            <a:pPr lvl="1">
              <a:buSzPct val="100000"/>
              <a:buFont typeface="Wingdings" panose="05000000000000000000" pitchFamily="2" charset="2"/>
              <a:buChar char="Ø"/>
            </a:pPr>
            <a:r>
              <a:rPr lang="en-US" dirty="0"/>
              <a:t>A Cardholder/Employee (Traveler) cannot function as their own Expense Approver, </a:t>
            </a:r>
          </a:p>
          <a:p>
            <a:pPr lvl="1">
              <a:buSzPct val="100000"/>
              <a:buFont typeface="Wingdings" panose="05000000000000000000" pitchFamily="2" charset="2"/>
              <a:buChar char="Ø"/>
            </a:pPr>
            <a:r>
              <a:rPr lang="en-US" dirty="0"/>
              <a:t>Temporary employees cannot be the sole or role of Expense Approver.</a:t>
            </a:r>
            <a:endParaRPr lang="en-US" sz="1400" dirty="0"/>
          </a:p>
          <a:p>
            <a:pPr lvl="0"/>
            <a:endParaRPr lang="en-US" dirty="0"/>
          </a:p>
        </p:txBody>
      </p:sp>
      <p:pic>
        <p:nvPicPr>
          <p:cNvPr id="5" name="Audio 4">
            <a:hlinkClick r:id="" action="ppaction://media"/>
            <a:extLst>
              <a:ext uri="{FF2B5EF4-FFF2-40B4-BE49-F238E27FC236}">
                <a16:creationId xmlns:a16="http://schemas.microsoft.com/office/drawing/2014/main" id="{8E17F4F0-2A54-4341-9A3C-A9928A0072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1633327"/>
      </p:ext>
    </p:extLst>
  </p:cSld>
  <p:clrMapOvr>
    <a:masterClrMapping/>
  </p:clrMapOvr>
  <mc:AlternateContent xmlns:mc="http://schemas.openxmlformats.org/markup-compatibility/2006" xmlns:p14="http://schemas.microsoft.com/office/powerpoint/2010/main">
    <mc:Choice Requires="p14">
      <p:transition p14:dur="250" advTm="61190"/>
    </mc:Choice>
    <mc:Fallback xmlns="">
      <p:transition advTm="6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41C5-349C-4412-BBC5-26DC92D82F65}"/>
              </a:ext>
            </a:extLst>
          </p:cNvPr>
          <p:cNvSpPr>
            <a:spLocks noGrp="1"/>
          </p:cNvSpPr>
          <p:nvPr>
            <p:ph type="title"/>
          </p:nvPr>
        </p:nvSpPr>
        <p:spPr/>
        <p:txBody>
          <a:bodyPr/>
          <a:lstStyle/>
          <a:p>
            <a:pPr algn="ctr"/>
            <a:r>
              <a:rPr lang="en-US" b="1" u="sng" dirty="0">
                <a:solidFill>
                  <a:schemeClr val="tx1"/>
                </a:solidFill>
                <a:latin typeface="Times New Roman" panose="02020603050405020304" pitchFamily="18" charset="0"/>
                <a:cs typeface="Times New Roman" panose="02020603050405020304" pitchFamily="18" charset="0"/>
              </a:rPr>
              <a:t>TERR Roles &amp;Responsibilities</a:t>
            </a:r>
          </a:p>
        </p:txBody>
      </p:sp>
      <p:sp>
        <p:nvSpPr>
          <p:cNvPr id="3" name="Content Placeholder 2">
            <a:extLst>
              <a:ext uri="{FF2B5EF4-FFF2-40B4-BE49-F238E27FC236}">
                <a16:creationId xmlns:a16="http://schemas.microsoft.com/office/drawing/2014/main" id="{AE778DB8-18AF-4A23-A712-E305FD78DBAD}"/>
              </a:ext>
            </a:extLst>
          </p:cNvPr>
          <p:cNvSpPr>
            <a:spLocks noGrp="1"/>
          </p:cNvSpPr>
          <p:nvPr>
            <p:ph idx="1"/>
          </p:nvPr>
        </p:nvSpPr>
        <p:spPr>
          <a:xfrm>
            <a:off x="2152650" y="1600201"/>
            <a:ext cx="7886700" cy="4576763"/>
          </a:xfrm>
        </p:spPr>
        <p:txBody>
          <a:bodyPr>
            <a:normAutofit/>
          </a:bodyPr>
          <a:lstStyle/>
          <a:p>
            <a:pPr marL="0" indent="0">
              <a:buNone/>
            </a:pP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6" name="Picture 5" descr="A screenshot of a cell phone&#10;&#10;Description automatically generated">
            <a:extLst>
              <a:ext uri="{FF2B5EF4-FFF2-40B4-BE49-F238E27FC236}">
                <a16:creationId xmlns:a16="http://schemas.microsoft.com/office/drawing/2014/main" id="{38D7825F-BC07-4347-9B4E-E3166FB0B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600200"/>
            <a:ext cx="9144000" cy="3990266"/>
          </a:xfrm>
          <a:prstGeom prst="rect">
            <a:avLst/>
          </a:prstGeom>
        </p:spPr>
      </p:pic>
      <p:pic>
        <p:nvPicPr>
          <p:cNvPr id="5" name="Audio 4">
            <a:hlinkClick r:id="" action="ppaction://media"/>
            <a:extLst>
              <a:ext uri="{FF2B5EF4-FFF2-40B4-BE49-F238E27FC236}">
                <a16:creationId xmlns:a16="http://schemas.microsoft.com/office/drawing/2014/main" id="{DAF854AE-7200-4060-9591-933580350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9259387"/>
      </p:ext>
    </p:extLst>
  </p:cSld>
  <p:clrMapOvr>
    <a:masterClrMapping/>
  </p:clrMapOvr>
  <mc:AlternateContent xmlns:mc="http://schemas.openxmlformats.org/markup-compatibility/2006" xmlns:p14="http://schemas.microsoft.com/office/powerpoint/2010/main">
    <mc:Choice Requires="p14">
      <p:transition p14:dur="250" advTm="15598"/>
    </mc:Choice>
    <mc:Fallback xmlns="">
      <p:transition advTm="1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2.xml><?xml version="1.0" encoding="utf-8"?>
<p:tagLst xmlns:a="http://schemas.openxmlformats.org/drawingml/2006/main" xmlns:r="http://schemas.openxmlformats.org/officeDocument/2006/relationships" xmlns:p="http://schemas.openxmlformats.org/presentationml/2006/main">
  <p:tag name="TIMING" val="|3.6|3.5|4.9"/>
</p:tagLst>
</file>

<file path=ppt/tags/tag3.xml><?xml version="1.0" encoding="utf-8"?>
<p:tagLst xmlns:a="http://schemas.openxmlformats.org/drawingml/2006/main" xmlns:r="http://schemas.openxmlformats.org/officeDocument/2006/relationships" xmlns:p="http://schemas.openxmlformats.org/presentationml/2006/main">
  <p:tag name="TIMING" val="|13|1.8|1.2|1.7|2.7|17.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0</TotalTime>
  <Words>912</Words>
  <Application>Microsoft Office PowerPoint</Application>
  <PresentationFormat>Widescreen</PresentationFormat>
  <Paragraphs>100</Paragraphs>
  <Slides>12</Slides>
  <Notes>5</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Rounded MT Bold</vt:lpstr>
      <vt:lpstr>Calibri</vt:lpstr>
      <vt:lpstr>Times New Roman</vt:lpstr>
      <vt:lpstr>Trebuchet MS</vt:lpstr>
      <vt:lpstr>Wingdings</vt:lpstr>
      <vt:lpstr>Wingdings 3</vt:lpstr>
      <vt:lpstr>Facet</vt:lpstr>
      <vt:lpstr>Business Travel at a Glance </vt:lpstr>
      <vt:lpstr>PowerPoint Presentation</vt:lpstr>
      <vt:lpstr>PowerPoint Presentation</vt:lpstr>
      <vt:lpstr>Create a Checklist</vt:lpstr>
      <vt:lpstr>PowerPoint Presentation</vt:lpstr>
      <vt:lpstr>PowerPoint Presentation</vt:lpstr>
      <vt:lpstr>Booking Travel</vt:lpstr>
      <vt:lpstr>Business Travel Wrap-Up</vt:lpstr>
      <vt:lpstr>TERR Roles &amp;Responsibilities</vt:lpstr>
      <vt:lpstr>P-Card Roles and Responsibilities</vt:lpstr>
      <vt:lpstr>Procurement Services</vt:lpstr>
      <vt:lpstr>Stay Safe and Happy Travels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2020-04-17T16:00:25Z</dcterms:created>
  <dcterms:modified xsi:type="dcterms:W3CDTF">2020-04-27T15:04:40Z</dcterms:modified>
</cp:coreProperties>
</file>