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90"/>
  </p:notesMasterIdLst>
  <p:handoutMasterIdLst>
    <p:handoutMasterId r:id="rId91"/>
  </p:handoutMasterIdLst>
  <p:sldIdLst>
    <p:sldId id="265" r:id="rId5"/>
    <p:sldId id="266" r:id="rId6"/>
    <p:sldId id="293" r:id="rId7"/>
    <p:sldId id="359" r:id="rId8"/>
    <p:sldId id="294" r:id="rId9"/>
    <p:sldId id="371" r:id="rId10"/>
    <p:sldId id="353" r:id="rId11"/>
    <p:sldId id="354" r:id="rId12"/>
    <p:sldId id="356" r:id="rId13"/>
    <p:sldId id="379" r:id="rId14"/>
    <p:sldId id="296" r:id="rId15"/>
    <p:sldId id="301" r:id="rId16"/>
    <p:sldId id="305" r:id="rId17"/>
    <p:sldId id="302" r:id="rId18"/>
    <p:sldId id="303" r:id="rId19"/>
    <p:sldId id="297" r:id="rId20"/>
    <p:sldId id="298" r:id="rId21"/>
    <p:sldId id="299" r:id="rId22"/>
    <p:sldId id="306" r:id="rId23"/>
    <p:sldId id="362" r:id="rId24"/>
    <p:sldId id="360" r:id="rId25"/>
    <p:sldId id="361" r:id="rId26"/>
    <p:sldId id="366" r:id="rId27"/>
    <p:sldId id="368" r:id="rId28"/>
    <p:sldId id="369" r:id="rId29"/>
    <p:sldId id="370" r:id="rId30"/>
    <p:sldId id="307" r:id="rId31"/>
    <p:sldId id="326" r:id="rId32"/>
    <p:sldId id="325" r:id="rId33"/>
    <p:sldId id="327" r:id="rId34"/>
    <p:sldId id="308" r:id="rId35"/>
    <p:sldId id="310" r:id="rId36"/>
    <p:sldId id="314" r:id="rId37"/>
    <p:sldId id="328" r:id="rId38"/>
    <p:sldId id="372" r:id="rId39"/>
    <p:sldId id="311" r:id="rId40"/>
    <p:sldId id="329" r:id="rId41"/>
    <p:sldId id="330" r:id="rId42"/>
    <p:sldId id="384" r:id="rId43"/>
    <p:sldId id="375" r:id="rId44"/>
    <p:sldId id="338" r:id="rId45"/>
    <p:sldId id="331" r:id="rId46"/>
    <p:sldId id="385" r:id="rId47"/>
    <p:sldId id="386" r:id="rId48"/>
    <p:sldId id="387" r:id="rId49"/>
    <p:sldId id="388" r:id="rId50"/>
    <p:sldId id="389" r:id="rId51"/>
    <p:sldId id="390" r:id="rId52"/>
    <p:sldId id="332" r:id="rId53"/>
    <p:sldId id="336" r:id="rId54"/>
    <p:sldId id="373" r:id="rId55"/>
    <p:sldId id="335" r:id="rId56"/>
    <p:sldId id="391" r:id="rId57"/>
    <p:sldId id="392" r:id="rId58"/>
    <p:sldId id="395" r:id="rId59"/>
    <p:sldId id="396" r:id="rId60"/>
    <p:sldId id="315" r:id="rId61"/>
    <p:sldId id="333" r:id="rId62"/>
    <p:sldId id="316" r:id="rId63"/>
    <p:sldId id="334" r:id="rId64"/>
    <p:sldId id="317" r:id="rId65"/>
    <p:sldId id="374" r:id="rId66"/>
    <p:sldId id="309" r:id="rId67"/>
    <p:sldId id="339" r:id="rId68"/>
    <p:sldId id="344" r:id="rId69"/>
    <p:sldId id="320" r:id="rId70"/>
    <p:sldId id="347" r:id="rId71"/>
    <p:sldId id="348" r:id="rId72"/>
    <p:sldId id="349" r:id="rId73"/>
    <p:sldId id="350" r:id="rId74"/>
    <p:sldId id="345" r:id="rId75"/>
    <p:sldId id="376" r:id="rId76"/>
    <p:sldId id="312" r:id="rId77"/>
    <p:sldId id="340" r:id="rId78"/>
    <p:sldId id="341" r:id="rId79"/>
    <p:sldId id="342" r:id="rId80"/>
    <p:sldId id="313" r:id="rId81"/>
    <p:sldId id="357" r:id="rId82"/>
    <p:sldId id="393" r:id="rId83"/>
    <p:sldId id="380" r:id="rId84"/>
    <p:sldId id="381" r:id="rId85"/>
    <p:sldId id="383" r:id="rId86"/>
    <p:sldId id="382" r:id="rId87"/>
    <p:sldId id="351" r:id="rId88"/>
    <p:sldId id="358" r:id="rId8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D64"/>
    <a:srgbClr val="3B88C4"/>
    <a:srgbClr val="3888C4"/>
    <a:srgbClr val="A1C4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646" autoAdjust="0"/>
  </p:normalViewPr>
  <p:slideViewPr>
    <p:cSldViewPr snapToGrid="0">
      <p:cViewPr varScale="1">
        <p:scale>
          <a:sx n="49" d="100"/>
          <a:sy n="49" d="100"/>
        </p:scale>
        <p:origin x="198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handoutMaster" Target="handoutMasters/handoutMaster1.xml"/><Relationship Id="rId9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Kenney" userId="1c2221ff-c96e-483b-97bf-06d4cfad5720" providerId="ADAL" clId="{9A8513FB-5593-49DA-BFE5-B242135C7D0E}"/>
    <pc:docChg chg="custSel modSld">
      <pc:chgData name="Lindsay Kenney" userId="1c2221ff-c96e-483b-97bf-06d4cfad5720" providerId="ADAL" clId="{9A8513FB-5593-49DA-BFE5-B242135C7D0E}" dt="2020-12-01T03:35:06.596" v="44" actId="20577"/>
      <pc:docMkLst>
        <pc:docMk/>
      </pc:docMkLst>
      <pc:sldChg chg="modNotesTx">
        <pc:chgData name="Lindsay Kenney" userId="1c2221ff-c96e-483b-97bf-06d4cfad5720" providerId="ADAL" clId="{9A8513FB-5593-49DA-BFE5-B242135C7D0E}" dt="2020-12-01T03:31:47.578" v="0" actId="20577"/>
        <pc:sldMkLst>
          <pc:docMk/>
          <pc:sldMk cId="332506246" sldId="293"/>
        </pc:sldMkLst>
      </pc:sldChg>
      <pc:sldChg chg="modNotesTx">
        <pc:chgData name="Lindsay Kenney" userId="1c2221ff-c96e-483b-97bf-06d4cfad5720" providerId="ADAL" clId="{9A8513FB-5593-49DA-BFE5-B242135C7D0E}" dt="2020-12-01T03:33:44.189" v="37" actId="20577"/>
        <pc:sldMkLst>
          <pc:docMk/>
          <pc:sldMk cId="699048893" sldId="361"/>
        </pc:sldMkLst>
      </pc:sldChg>
      <pc:sldChg chg="modNotesTx">
        <pc:chgData name="Lindsay Kenney" userId="1c2221ff-c96e-483b-97bf-06d4cfad5720" providerId="ADAL" clId="{9A8513FB-5593-49DA-BFE5-B242135C7D0E}" dt="2020-12-01T03:34:10.384" v="38" actId="20577"/>
        <pc:sldMkLst>
          <pc:docMk/>
          <pc:sldMk cId="2295124054" sldId="366"/>
        </pc:sldMkLst>
      </pc:sldChg>
      <pc:sldChg chg="modNotesTx">
        <pc:chgData name="Lindsay Kenney" userId="1c2221ff-c96e-483b-97bf-06d4cfad5720" providerId="ADAL" clId="{9A8513FB-5593-49DA-BFE5-B242135C7D0E}" dt="2020-12-01T03:35:06.596" v="44" actId="20577"/>
        <pc:sldMkLst>
          <pc:docMk/>
          <pc:sldMk cId="2076042874" sldId="37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0FE924-9B6B-8D47-9D57-6347E82099DF}" type="doc">
      <dgm:prSet loTypeId="urn:microsoft.com/office/officeart/2005/8/layout/process1" loCatId="" qsTypeId="urn:microsoft.com/office/officeart/2005/8/quickstyle/simple4" qsCatId="simple" csTypeId="urn:microsoft.com/office/officeart/2005/8/colors/accent1_2" csCatId="accent1" phldr="1"/>
      <dgm:spPr/>
    </dgm:pt>
    <dgm:pt modelId="{4E8E18E1-72FB-4740-89A5-2836424D6694}">
      <dgm:prSet phldrT="[Text]" custT="1"/>
      <dgm:spPr/>
      <dgm:t>
        <a:bodyPr anchor="ctr"/>
        <a:lstStyle/>
        <a:p>
          <a:r>
            <a:rPr lang="en-US" sz="1800"/>
            <a:t>Report</a:t>
          </a:r>
        </a:p>
      </dgm:t>
    </dgm:pt>
    <dgm:pt modelId="{08C7E960-0597-144F-A69D-7C1DE9E55071}" type="parTrans" cxnId="{DABFFB95-9BC4-8B42-944B-7A83F76D9480}">
      <dgm:prSet/>
      <dgm:spPr/>
      <dgm:t>
        <a:bodyPr/>
        <a:lstStyle/>
        <a:p>
          <a:endParaRPr lang="en-US" sz="2000"/>
        </a:p>
      </dgm:t>
    </dgm:pt>
    <dgm:pt modelId="{3063182D-7070-264D-8226-28DF654C7906}" type="sibTrans" cxnId="{DABFFB95-9BC4-8B42-944B-7A83F76D9480}">
      <dgm:prSet custT="1"/>
      <dgm:spPr/>
      <dgm:t>
        <a:bodyPr/>
        <a:lstStyle/>
        <a:p>
          <a:endParaRPr lang="en-US" sz="2000"/>
        </a:p>
      </dgm:t>
    </dgm:pt>
    <dgm:pt modelId="{A9EE84E6-9C0F-E848-8EC3-6D2EE1D91AE4}">
      <dgm:prSet phldrT="[Text]" custT="1"/>
      <dgm:spPr/>
      <dgm:t>
        <a:bodyPr anchor="ctr"/>
        <a:lstStyle/>
        <a:p>
          <a:r>
            <a:rPr lang="en-US" sz="1800"/>
            <a:t>Initial Assessment by University/Title IX Coordinator</a:t>
          </a:r>
        </a:p>
      </dgm:t>
    </dgm:pt>
    <dgm:pt modelId="{4C360142-E298-7C47-A6BB-3F9CEF111802}" type="parTrans" cxnId="{D3ADA4DE-5A02-0044-8240-0865C184515A}">
      <dgm:prSet/>
      <dgm:spPr/>
      <dgm:t>
        <a:bodyPr/>
        <a:lstStyle/>
        <a:p>
          <a:endParaRPr lang="en-US" sz="2000"/>
        </a:p>
      </dgm:t>
    </dgm:pt>
    <dgm:pt modelId="{23AE90B6-EB25-114B-985D-B11CC6E6587C}" type="sibTrans" cxnId="{D3ADA4DE-5A02-0044-8240-0865C184515A}">
      <dgm:prSet custT="1"/>
      <dgm:spPr/>
      <dgm:t>
        <a:bodyPr/>
        <a:lstStyle/>
        <a:p>
          <a:endParaRPr lang="en-US" sz="2000"/>
        </a:p>
      </dgm:t>
    </dgm:pt>
    <dgm:pt modelId="{0A031D22-2650-2443-B7FE-A42196E2B915}">
      <dgm:prSet phldrT="[Text]" custT="1"/>
      <dgm:spPr/>
      <dgm:t>
        <a:bodyPr anchor="ctr"/>
        <a:lstStyle/>
        <a:p>
          <a:pPr algn="ctr"/>
          <a:r>
            <a:rPr lang="en-US" sz="1600"/>
            <a:t>Supportive Measures</a:t>
          </a:r>
        </a:p>
      </dgm:t>
    </dgm:pt>
    <dgm:pt modelId="{EC55709F-8244-504E-A3B9-A0E18D78363D}" type="parTrans" cxnId="{B699F806-B92E-334F-A7A9-215C6CDFB047}">
      <dgm:prSet/>
      <dgm:spPr/>
      <dgm:t>
        <a:bodyPr/>
        <a:lstStyle/>
        <a:p>
          <a:endParaRPr lang="en-US" sz="2000"/>
        </a:p>
      </dgm:t>
    </dgm:pt>
    <dgm:pt modelId="{FF85A9DE-199B-DF4F-AE1F-B0412FF560A3}" type="sibTrans" cxnId="{B699F806-B92E-334F-A7A9-215C6CDFB047}">
      <dgm:prSet/>
      <dgm:spPr/>
      <dgm:t>
        <a:bodyPr/>
        <a:lstStyle/>
        <a:p>
          <a:endParaRPr lang="en-US" sz="2000"/>
        </a:p>
      </dgm:t>
    </dgm:pt>
    <dgm:pt modelId="{74477E76-97AB-E843-B82F-0D0E99593B5F}" type="pres">
      <dgm:prSet presAssocID="{B10FE924-9B6B-8D47-9D57-6347E82099DF}" presName="Name0" presStyleCnt="0">
        <dgm:presLayoutVars>
          <dgm:dir/>
          <dgm:resizeHandles val="exact"/>
        </dgm:presLayoutVars>
      </dgm:prSet>
      <dgm:spPr/>
    </dgm:pt>
    <dgm:pt modelId="{9E4B46D4-42E8-E54A-9FDA-37C19CCB2738}" type="pres">
      <dgm:prSet presAssocID="{4E8E18E1-72FB-4740-89A5-2836424D6694}" presName="node" presStyleLbl="node1" presStyleIdx="0" presStyleCnt="3" custLinFactNeighborX="9379" custLinFactNeighborY="-12965">
        <dgm:presLayoutVars>
          <dgm:bulletEnabled val="1"/>
        </dgm:presLayoutVars>
      </dgm:prSet>
      <dgm:spPr/>
    </dgm:pt>
    <dgm:pt modelId="{BC6AC9BF-A989-4D43-A679-AF4D013F747F}" type="pres">
      <dgm:prSet presAssocID="{3063182D-7070-264D-8226-28DF654C7906}" presName="sibTrans" presStyleLbl="sibTrans2D1" presStyleIdx="0" presStyleCnt="2"/>
      <dgm:spPr/>
    </dgm:pt>
    <dgm:pt modelId="{C69A6A0C-AB95-3646-9B62-D6D1F8B4FD90}" type="pres">
      <dgm:prSet presAssocID="{3063182D-7070-264D-8226-28DF654C7906}" presName="connectorText" presStyleLbl="sibTrans2D1" presStyleIdx="0" presStyleCnt="2"/>
      <dgm:spPr/>
    </dgm:pt>
    <dgm:pt modelId="{F39CAB35-072E-D647-A4E2-E51D02E7DF97}" type="pres">
      <dgm:prSet presAssocID="{A9EE84E6-9C0F-E848-8EC3-6D2EE1D91AE4}" presName="node" presStyleLbl="node1" presStyleIdx="1" presStyleCnt="3" custLinFactNeighborX="0" custLinFactNeighborY="-15892">
        <dgm:presLayoutVars>
          <dgm:bulletEnabled val="1"/>
        </dgm:presLayoutVars>
      </dgm:prSet>
      <dgm:spPr/>
    </dgm:pt>
    <dgm:pt modelId="{B51E550D-E1DC-E347-AA3F-E71BEDE92A4E}" type="pres">
      <dgm:prSet presAssocID="{23AE90B6-EB25-114B-985D-B11CC6E6587C}" presName="sibTrans" presStyleLbl="sibTrans2D1" presStyleIdx="1" presStyleCnt="2"/>
      <dgm:spPr/>
    </dgm:pt>
    <dgm:pt modelId="{AE5ABC49-1B82-7F47-81FA-408D110EFD8B}" type="pres">
      <dgm:prSet presAssocID="{23AE90B6-EB25-114B-985D-B11CC6E6587C}" presName="connectorText" presStyleLbl="sibTrans2D1" presStyleIdx="1" presStyleCnt="2"/>
      <dgm:spPr/>
    </dgm:pt>
    <dgm:pt modelId="{2DE3B0B3-5325-B841-8A91-6D7759E1FA5C}" type="pres">
      <dgm:prSet presAssocID="{0A031D22-2650-2443-B7FE-A42196E2B915}" presName="node" presStyleLbl="node1" presStyleIdx="2" presStyleCnt="3" custLinFactNeighborX="837" custLinFactNeighborY="-15892">
        <dgm:presLayoutVars>
          <dgm:bulletEnabled val="1"/>
        </dgm:presLayoutVars>
      </dgm:prSet>
      <dgm:spPr/>
    </dgm:pt>
  </dgm:ptLst>
  <dgm:cxnLst>
    <dgm:cxn modelId="{01003302-F236-44CD-8766-32C3F3BD3EEA}" type="presOf" srcId="{0A031D22-2650-2443-B7FE-A42196E2B915}" destId="{2DE3B0B3-5325-B841-8A91-6D7759E1FA5C}" srcOrd="0" destOrd="0" presId="urn:microsoft.com/office/officeart/2005/8/layout/process1"/>
    <dgm:cxn modelId="{B699F806-B92E-334F-A7A9-215C6CDFB047}" srcId="{B10FE924-9B6B-8D47-9D57-6347E82099DF}" destId="{0A031D22-2650-2443-B7FE-A42196E2B915}" srcOrd="2" destOrd="0" parTransId="{EC55709F-8244-504E-A3B9-A0E18D78363D}" sibTransId="{FF85A9DE-199B-DF4F-AE1F-B0412FF560A3}"/>
    <dgm:cxn modelId="{4D649A2D-637A-43AF-B7B1-82F8F642EBBA}" type="presOf" srcId="{B10FE924-9B6B-8D47-9D57-6347E82099DF}" destId="{74477E76-97AB-E843-B82F-0D0E99593B5F}" srcOrd="0" destOrd="0" presId="urn:microsoft.com/office/officeart/2005/8/layout/process1"/>
    <dgm:cxn modelId="{F009146A-5F57-4917-B9CA-C876360808E1}" type="presOf" srcId="{3063182D-7070-264D-8226-28DF654C7906}" destId="{BC6AC9BF-A989-4D43-A679-AF4D013F747F}" srcOrd="0" destOrd="0" presId="urn:microsoft.com/office/officeart/2005/8/layout/process1"/>
    <dgm:cxn modelId="{840FE84E-F3A5-48B8-AD9E-1B741146C7F6}" type="presOf" srcId="{23AE90B6-EB25-114B-985D-B11CC6E6587C}" destId="{B51E550D-E1DC-E347-AA3F-E71BEDE92A4E}" srcOrd="0" destOrd="0" presId="urn:microsoft.com/office/officeart/2005/8/layout/process1"/>
    <dgm:cxn modelId="{DABFFB95-9BC4-8B42-944B-7A83F76D9480}" srcId="{B10FE924-9B6B-8D47-9D57-6347E82099DF}" destId="{4E8E18E1-72FB-4740-89A5-2836424D6694}" srcOrd="0" destOrd="0" parTransId="{08C7E960-0597-144F-A69D-7C1DE9E55071}" sibTransId="{3063182D-7070-264D-8226-28DF654C7906}"/>
    <dgm:cxn modelId="{4A98A59C-496A-4D84-B52B-FC6974B9051D}" type="presOf" srcId="{3063182D-7070-264D-8226-28DF654C7906}" destId="{C69A6A0C-AB95-3646-9B62-D6D1F8B4FD90}" srcOrd="1" destOrd="0" presId="urn:microsoft.com/office/officeart/2005/8/layout/process1"/>
    <dgm:cxn modelId="{9D96A3A6-8321-4742-A66F-1F611B5A7F7E}" type="presOf" srcId="{23AE90B6-EB25-114B-985D-B11CC6E6587C}" destId="{AE5ABC49-1B82-7F47-81FA-408D110EFD8B}" srcOrd="1" destOrd="0" presId="urn:microsoft.com/office/officeart/2005/8/layout/process1"/>
    <dgm:cxn modelId="{90416FDD-CF68-4BA4-8CEA-0BF9905E0307}" type="presOf" srcId="{4E8E18E1-72FB-4740-89A5-2836424D6694}" destId="{9E4B46D4-42E8-E54A-9FDA-37C19CCB2738}" srcOrd="0" destOrd="0" presId="urn:microsoft.com/office/officeart/2005/8/layout/process1"/>
    <dgm:cxn modelId="{D3ADA4DE-5A02-0044-8240-0865C184515A}" srcId="{B10FE924-9B6B-8D47-9D57-6347E82099DF}" destId="{A9EE84E6-9C0F-E848-8EC3-6D2EE1D91AE4}" srcOrd="1" destOrd="0" parTransId="{4C360142-E298-7C47-A6BB-3F9CEF111802}" sibTransId="{23AE90B6-EB25-114B-985D-B11CC6E6587C}"/>
    <dgm:cxn modelId="{E63819E3-E82C-47C4-84D8-628D31441175}" type="presOf" srcId="{A9EE84E6-9C0F-E848-8EC3-6D2EE1D91AE4}" destId="{F39CAB35-072E-D647-A4E2-E51D02E7DF97}" srcOrd="0" destOrd="0" presId="urn:microsoft.com/office/officeart/2005/8/layout/process1"/>
    <dgm:cxn modelId="{1A902A90-6352-4B7D-A3FD-D0502F2980F0}" type="presParOf" srcId="{74477E76-97AB-E843-B82F-0D0E99593B5F}" destId="{9E4B46D4-42E8-E54A-9FDA-37C19CCB2738}" srcOrd="0" destOrd="0" presId="urn:microsoft.com/office/officeart/2005/8/layout/process1"/>
    <dgm:cxn modelId="{E28D67C0-99D6-4543-BFBC-A82BD0812712}" type="presParOf" srcId="{74477E76-97AB-E843-B82F-0D0E99593B5F}" destId="{BC6AC9BF-A989-4D43-A679-AF4D013F747F}" srcOrd="1" destOrd="0" presId="urn:microsoft.com/office/officeart/2005/8/layout/process1"/>
    <dgm:cxn modelId="{581C4AC9-D0E3-4461-8AED-24B3947629EF}" type="presParOf" srcId="{BC6AC9BF-A989-4D43-A679-AF4D013F747F}" destId="{C69A6A0C-AB95-3646-9B62-D6D1F8B4FD90}" srcOrd="0" destOrd="0" presId="urn:microsoft.com/office/officeart/2005/8/layout/process1"/>
    <dgm:cxn modelId="{925E25AD-7436-484D-AAB0-5E516CE6030E}" type="presParOf" srcId="{74477E76-97AB-E843-B82F-0D0E99593B5F}" destId="{F39CAB35-072E-D647-A4E2-E51D02E7DF97}" srcOrd="2" destOrd="0" presId="urn:microsoft.com/office/officeart/2005/8/layout/process1"/>
    <dgm:cxn modelId="{64E765A9-D337-46F2-967A-0044E4B9B2E2}" type="presParOf" srcId="{74477E76-97AB-E843-B82F-0D0E99593B5F}" destId="{B51E550D-E1DC-E347-AA3F-E71BEDE92A4E}" srcOrd="3" destOrd="0" presId="urn:microsoft.com/office/officeart/2005/8/layout/process1"/>
    <dgm:cxn modelId="{B7906930-488A-4308-890D-B19B014DCABC}" type="presParOf" srcId="{B51E550D-E1DC-E347-AA3F-E71BEDE92A4E}" destId="{AE5ABC49-1B82-7F47-81FA-408D110EFD8B}" srcOrd="0" destOrd="0" presId="urn:microsoft.com/office/officeart/2005/8/layout/process1"/>
    <dgm:cxn modelId="{C94A2B35-1A62-4ED0-A974-82672D14CCD9}" type="presParOf" srcId="{74477E76-97AB-E843-B82F-0D0E99593B5F}" destId="{2DE3B0B3-5325-B841-8A91-6D7759E1FA5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4720D1-4063-4A4D-AB1A-FAA224B8C219}" type="doc">
      <dgm:prSet loTypeId="urn:microsoft.com/office/officeart/2005/8/layout/process1" loCatId="" qsTypeId="urn:microsoft.com/office/officeart/2005/8/quickstyle/simple4" qsCatId="simple" csTypeId="urn:microsoft.com/office/officeart/2005/8/colors/accent1_2" csCatId="accent1" phldr="1"/>
      <dgm:spPr/>
    </dgm:pt>
    <dgm:pt modelId="{6935991C-6F6C-9442-9F28-06B01DBA07A2}">
      <dgm:prSet phldrT="[Text]" custT="1"/>
      <dgm:spPr>
        <a:solidFill>
          <a:srgbClr val="00B050"/>
        </a:solidFill>
      </dgm:spPr>
      <dgm:t>
        <a:bodyPr/>
        <a:lstStyle/>
        <a:p>
          <a:r>
            <a:rPr lang="en-US" sz="1600"/>
            <a:t>Investigation</a:t>
          </a:r>
        </a:p>
      </dgm:t>
    </dgm:pt>
    <dgm:pt modelId="{4412EBC6-FE55-F547-AF98-99F7EBCF9E32}" type="parTrans" cxnId="{F4DDD795-4FE9-7042-8367-578F3DCB9482}">
      <dgm:prSet/>
      <dgm:spPr/>
      <dgm:t>
        <a:bodyPr/>
        <a:lstStyle/>
        <a:p>
          <a:endParaRPr lang="en-US" sz="1600"/>
        </a:p>
      </dgm:t>
    </dgm:pt>
    <dgm:pt modelId="{BC007A17-910E-C543-B6AE-FB1DEEE4D6DA}" type="sibTrans" cxnId="{F4DDD795-4FE9-7042-8367-578F3DCB9482}">
      <dgm:prSet custT="1"/>
      <dgm:spPr/>
      <dgm:t>
        <a:bodyPr/>
        <a:lstStyle/>
        <a:p>
          <a:endParaRPr lang="en-US" sz="1600"/>
        </a:p>
      </dgm:t>
    </dgm:pt>
    <dgm:pt modelId="{08EEC436-88A2-1B4C-B8A2-FA0161FA1BFD}">
      <dgm:prSet phldrT="[Text]" custT="1"/>
      <dgm:spPr>
        <a:solidFill>
          <a:srgbClr val="FF0000"/>
        </a:solidFill>
      </dgm:spPr>
      <dgm:t>
        <a:bodyPr/>
        <a:lstStyle/>
        <a:p>
          <a:r>
            <a:rPr lang="en-US" sz="1600"/>
            <a:t>Conduct/Adjudication (If possible violation is revealed)</a:t>
          </a:r>
        </a:p>
      </dgm:t>
    </dgm:pt>
    <dgm:pt modelId="{79B184CF-1F12-9C44-888A-D3798359D9E8}" type="parTrans" cxnId="{D931EAC1-A0A0-3A49-B85A-DAF6C64D9FF7}">
      <dgm:prSet/>
      <dgm:spPr/>
      <dgm:t>
        <a:bodyPr/>
        <a:lstStyle/>
        <a:p>
          <a:endParaRPr lang="en-US" sz="1600"/>
        </a:p>
      </dgm:t>
    </dgm:pt>
    <dgm:pt modelId="{2714A116-AF01-034F-BEF1-E4B6FCBBA7F7}" type="sibTrans" cxnId="{D931EAC1-A0A0-3A49-B85A-DAF6C64D9FF7}">
      <dgm:prSet custT="1"/>
      <dgm:spPr/>
      <dgm:t>
        <a:bodyPr/>
        <a:lstStyle/>
        <a:p>
          <a:endParaRPr lang="en-US" sz="1600"/>
        </a:p>
      </dgm:t>
    </dgm:pt>
    <dgm:pt modelId="{D63048B3-DC1F-7B4D-B27B-A23E0EBF13F1}">
      <dgm:prSet phldrT="[Text]" custT="1"/>
      <dgm:spPr/>
      <dgm:t>
        <a:bodyPr/>
        <a:lstStyle/>
        <a:p>
          <a:r>
            <a:rPr lang="en-US" sz="1600"/>
            <a:t>Remedies &amp; Sanctions and Appeals</a:t>
          </a:r>
        </a:p>
      </dgm:t>
    </dgm:pt>
    <dgm:pt modelId="{1E7FB053-BA22-4743-AC3A-BF7F0B060C55}" type="parTrans" cxnId="{50EE1B95-89A8-EE4C-A216-C6F587438FE4}">
      <dgm:prSet/>
      <dgm:spPr/>
      <dgm:t>
        <a:bodyPr/>
        <a:lstStyle/>
        <a:p>
          <a:endParaRPr lang="en-US" sz="1600"/>
        </a:p>
      </dgm:t>
    </dgm:pt>
    <dgm:pt modelId="{150CF22F-0329-1D4F-A39C-41B2F8AA1EE9}" type="sibTrans" cxnId="{50EE1B95-89A8-EE4C-A216-C6F587438FE4}">
      <dgm:prSet/>
      <dgm:spPr/>
      <dgm:t>
        <a:bodyPr/>
        <a:lstStyle/>
        <a:p>
          <a:endParaRPr lang="en-US" sz="1600"/>
        </a:p>
      </dgm:t>
    </dgm:pt>
    <dgm:pt modelId="{710F1FE3-09CD-564F-B3D1-710E259E205F}" type="pres">
      <dgm:prSet presAssocID="{834720D1-4063-4A4D-AB1A-FAA224B8C219}" presName="Name0" presStyleCnt="0">
        <dgm:presLayoutVars>
          <dgm:dir/>
          <dgm:resizeHandles val="exact"/>
        </dgm:presLayoutVars>
      </dgm:prSet>
      <dgm:spPr/>
    </dgm:pt>
    <dgm:pt modelId="{6C1FD929-A748-FD49-9CA8-8C41967A852C}" type="pres">
      <dgm:prSet presAssocID="{6935991C-6F6C-9442-9F28-06B01DBA07A2}" presName="node" presStyleLbl="node1" presStyleIdx="0" presStyleCnt="3" custLinFactNeighborX="886" custLinFactNeighborY="15028">
        <dgm:presLayoutVars>
          <dgm:bulletEnabled val="1"/>
        </dgm:presLayoutVars>
      </dgm:prSet>
      <dgm:spPr/>
    </dgm:pt>
    <dgm:pt modelId="{84142162-70AE-1C49-8006-8C43379C02CA}" type="pres">
      <dgm:prSet presAssocID="{BC007A17-910E-C543-B6AE-FB1DEEE4D6DA}" presName="sibTrans" presStyleLbl="sibTrans2D1" presStyleIdx="0" presStyleCnt="2"/>
      <dgm:spPr/>
    </dgm:pt>
    <dgm:pt modelId="{DB933FCF-2A6A-AE42-909A-57B7BB222EC6}" type="pres">
      <dgm:prSet presAssocID="{BC007A17-910E-C543-B6AE-FB1DEEE4D6DA}" presName="connectorText" presStyleLbl="sibTrans2D1" presStyleIdx="0" presStyleCnt="2"/>
      <dgm:spPr/>
    </dgm:pt>
    <dgm:pt modelId="{3E04F047-2058-1645-BAC4-FDA12748C4B0}" type="pres">
      <dgm:prSet presAssocID="{08EEC436-88A2-1B4C-B8A2-FA0161FA1BFD}" presName="node" presStyleLbl="node1" presStyleIdx="1" presStyleCnt="3" custScaleX="108633" custLinFactNeighborY="14113">
        <dgm:presLayoutVars>
          <dgm:bulletEnabled val="1"/>
        </dgm:presLayoutVars>
      </dgm:prSet>
      <dgm:spPr/>
    </dgm:pt>
    <dgm:pt modelId="{A6DD8608-300C-4848-8415-85407C1A14AE}" type="pres">
      <dgm:prSet presAssocID="{2714A116-AF01-034F-BEF1-E4B6FCBBA7F7}" presName="sibTrans" presStyleLbl="sibTrans2D1" presStyleIdx="1" presStyleCnt="2"/>
      <dgm:spPr/>
    </dgm:pt>
    <dgm:pt modelId="{CEBC00FF-0189-EF47-8285-4720294921F3}" type="pres">
      <dgm:prSet presAssocID="{2714A116-AF01-034F-BEF1-E4B6FCBBA7F7}" presName="connectorText" presStyleLbl="sibTrans2D1" presStyleIdx="1" presStyleCnt="2"/>
      <dgm:spPr/>
    </dgm:pt>
    <dgm:pt modelId="{2AD5C748-0FBD-AA46-B933-87BB4FC284F3}" type="pres">
      <dgm:prSet presAssocID="{D63048B3-DC1F-7B4D-B27B-A23E0EBF13F1}" presName="node" presStyleLbl="node1" presStyleIdx="2" presStyleCnt="3" custLinFactNeighborX="-13221" custLinFactNeighborY="12366">
        <dgm:presLayoutVars>
          <dgm:bulletEnabled val="1"/>
        </dgm:presLayoutVars>
      </dgm:prSet>
      <dgm:spPr/>
    </dgm:pt>
  </dgm:ptLst>
  <dgm:cxnLst>
    <dgm:cxn modelId="{2A9F5C3C-C94F-409D-A47D-16549C032216}" type="presOf" srcId="{834720D1-4063-4A4D-AB1A-FAA224B8C219}" destId="{710F1FE3-09CD-564F-B3D1-710E259E205F}" srcOrd="0" destOrd="0" presId="urn:microsoft.com/office/officeart/2005/8/layout/process1"/>
    <dgm:cxn modelId="{E5C87043-6A72-4EBE-8249-0EC801665BF2}" type="presOf" srcId="{BC007A17-910E-C543-B6AE-FB1DEEE4D6DA}" destId="{DB933FCF-2A6A-AE42-909A-57B7BB222EC6}" srcOrd="1" destOrd="0" presId="urn:microsoft.com/office/officeart/2005/8/layout/process1"/>
    <dgm:cxn modelId="{0384176E-72C6-4AF5-AE43-28583B28B815}" type="presOf" srcId="{2714A116-AF01-034F-BEF1-E4B6FCBBA7F7}" destId="{A6DD8608-300C-4848-8415-85407C1A14AE}" srcOrd="0" destOrd="0" presId="urn:microsoft.com/office/officeart/2005/8/layout/process1"/>
    <dgm:cxn modelId="{5EA3E28F-3269-4CCC-9FF1-893253798C6A}" type="presOf" srcId="{D63048B3-DC1F-7B4D-B27B-A23E0EBF13F1}" destId="{2AD5C748-0FBD-AA46-B933-87BB4FC284F3}" srcOrd="0" destOrd="0" presId="urn:microsoft.com/office/officeart/2005/8/layout/process1"/>
    <dgm:cxn modelId="{50EE1B95-89A8-EE4C-A216-C6F587438FE4}" srcId="{834720D1-4063-4A4D-AB1A-FAA224B8C219}" destId="{D63048B3-DC1F-7B4D-B27B-A23E0EBF13F1}" srcOrd="2" destOrd="0" parTransId="{1E7FB053-BA22-4743-AC3A-BF7F0B060C55}" sibTransId="{150CF22F-0329-1D4F-A39C-41B2F8AA1EE9}"/>
    <dgm:cxn modelId="{F4DDD795-4FE9-7042-8367-578F3DCB9482}" srcId="{834720D1-4063-4A4D-AB1A-FAA224B8C219}" destId="{6935991C-6F6C-9442-9F28-06B01DBA07A2}" srcOrd="0" destOrd="0" parTransId="{4412EBC6-FE55-F547-AF98-99F7EBCF9E32}" sibTransId="{BC007A17-910E-C543-B6AE-FB1DEEE4D6DA}"/>
    <dgm:cxn modelId="{40CD889E-E280-4D5C-BA33-7982D7429FE3}" type="presOf" srcId="{2714A116-AF01-034F-BEF1-E4B6FCBBA7F7}" destId="{CEBC00FF-0189-EF47-8285-4720294921F3}" srcOrd="1" destOrd="0" presId="urn:microsoft.com/office/officeart/2005/8/layout/process1"/>
    <dgm:cxn modelId="{D931EAC1-A0A0-3A49-B85A-DAF6C64D9FF7}" srcId="{834720D1-4063-4A4D-AB1A-FAA224B8C219}" destId="{08EEC436-88A2-1B4C-B8A2-FA0161FA1BFD}" srcOrd="1" destOrd="0" parTransId="{79B184CF-1F12-9C44-888A-D3798359D9E8}" sibTransId="{2714A116-AF01-034F-BEF1-E4B6FCBBA7F7}"/>
    <dgm:cxn modelId="{867D17C4-F13E-4BD2-B427-3A41A1EDDD92}" type="presOf" srcId="{BC007A17-910E-C543-B6AE-FB1DEEE4D6DA}" destId="{84142162-70AE-1C49-8006-8C43379C02CA}" srcOrd="0" destOrd="0" presId="urn:microsoft.com/office/officeart/2005/8/layout/process1"/>
    <dgm:cxn modelId="{C31712CD-0BE6-4CE6-96BC-DD8E4E700A33}" type="presOf" srcId="{6935991C-6F6C-9442-9F28-06B01DBA07A2}" destId="{6C1FD929-A748-FD49-9CA8-8C41967A852C}" srcOrd="0" destOrd="0" presId="urn:microsoft.com/office/officeart/2005/8/layout/process1"/>
    <dgm:cxn modelId="{A1B069D4-033B-432A-8AF5-DECC3D87F9A1}" type="presOf" srcId="{08EEC436-88A2-1B4C-B8A2-FA0161FA1BFD}" destId="{3E04F047-2058-1645-BAC4-FDA12748C4B0}" srcOrd="0" destOrd="0" presId="urn:microsoft.com/office/officeart/2005/8/layout/process1"/>
    <dgm:cxn modelId="{1A8C488F-28BF-407D-8B91-E33026DA5FC1}" type="presParOf" srcId="{710F1FE3-09CD-564F-B3D1-710E259E205F}" destId="{6C1FD929-A748-FD49-9CA8-8C41967A852C}" srcOrd="0" destOrd="0" presId="urn:microsoft.com/office/officeart/2005/8/layout/process1"/>
    <dgm:cxn modelId="{456E2B40-C21D-420D-A959-11CE358E115F}" type="presParOf" srcId="{710F1FE3-09CD-564F-B3D1-710E259E205F}" destId="{84142162-70AE-1C49-8006-8C43379C02CA}" srcOrd="1" destOrd="0" presId="urn:microsoft.com/office/officeart/2005/8/layout/process1"/>
    <dgm:cxn modelId="{7C228F27-73DD-46BE-9191-958D89BDD667}" type="presParOf" srcId="{84142162-70AE-1C49-8006-8C43379C02CA}" destId="{DB933FCF-2A6A-AE42-909A-57B7BB222EC6}" srcOrd="0" destOrd="0" presId="urn:microsoft.com/office/officeart/2005/8/layout/process1"/>
    <dgm:cxn modelId="{C2584244-CFBC-4873-869D-0B159F1BDF99}" type="presParOf" srcId="{710F1FE3-09CD-564F-B3D1-710E259E205F}" destId="{3E04F047-2058-1645-BAC4-FDA12748C4B0}" srcOrd="2" destOrd="0" presId="urn:microsoft.com/office/officeart/2005/8/layout/process1"/>
    <dgm:cxn modelId="{95DFA576-85A6-4AA0-B834-BF72F59110DC}" type="presParOf" srcId="{710F1FE3-09CD-564F-B3D1-710E259E205F}" destId="{A6DD8608-300C-4848-8415-85407C1A14AE}" srcOrd="3" destOrd="0" presId="urn:microsoft.com/office/officeart/2005/8/layout/process1"/>
    <dgm:cxn modelId="{03D8953B-ABE5-4F7C-AF39-2B2EBEAD07A7}" type="presParOf" srcId="{A6DD8608-300C-4848-8415-85407C1A14AE}" destId="{CEBC00FF-0189-EF47-8285-4720294921F3}" srcOrd="0" destOrd="0" presId="urn:microsoft.com/office/officeart/2005/8/layout/process1"/>
    <dgm:cxn modelId="{BD2932D1-DE2C-4D0C-9A5C-EA8AD34A3AAF}" type="presParOf" srcId="{710F1FE3-09CD-564F-B3D1-710E259E205F}" destId="{2AD5C748-0FBD-AA46-B933-87BB4FC284F3}"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B46D4-42E8-E54A-9FDA-37C19CCB2738}">
      <dsp:nvSpPr>
        <dsp:cNvPr id="0" name=""/>
        <dsp:cNvSpPr/>
      </dsp:nvSpPr>
      <dsp:spPr>
        <a:xfrm>
          <a:off x="85926" y="207667"/>
          <a:ext cx="2102854" cy="1261712"/>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Report</a:t>
          </a:r>
        </a:p>
      </dsp:txBody>
      <dsp:txXfrm>
        <a:off x="122880" y="244621"/>
        <a:ext cx="2028946" cy="1187804"/>
      </dsp:txXfrm>
    </dsp:sp>
    <dsp:sp modelId="{BC6AC9BF-A989-4D43-A679-AF4D013F747F}">
      <dsp:nvSpPr>
        <dsp:cNvPr id="0" name=""/>
        <dsp:cNvSpPr/>
      </dsp:nvSpPr>
      <dsp:spPr>
        <a:xfrm rot="21555691">
          <a:off x="2379326" y="559157"/>
          <a:ext cx="404026" cy="521507"/>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379331" y="664239"/>
        <a:ext cx="282818" cy="312905"/>
      </dsp:txXfrm>
    </dsp:sp>
    <dsp:sp modelId="{F39CAB35-072E-D647-A4E2-E51D02E7DF97}">
      <dsp:nvSpPr>
        <dsp:cNvPr id="0" name=""/>
        <dsp:cNvSpPr/>
      </dsp:nvSpPr>
      <dsp:spPr>
        <a:xfrm>
          <a:off x="2951031" y="170737"/>
          <a:ext cx="2102854" cy="1261712"/>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Initial Assessment by University/Title IX Coordinator</a:t>
          </a:r>
        </a:p>
      </dsp:txBody>
      <dsp:txXfrm>
        <a:off x="2987985" y="207691"/>
        <a:ext cx="2028946" cy="1187804"/>
      </dsp:txXfrm>
    </dsp:sp>
    <dsp:sp modelId="{B51E550D-E1DC-E347-AA3F-E71BEDE92A4E}">
      <dsp:nvSpPr>
        <dsp:cNvPr id="0" name=""/>
        <dsp:cNvSpPr/>
      </dsp:nvSpPr>
      <dsp:spPr>
        <a:xfrm>
          <a:off x="5265930" y="540839"/>
          <a:ext cx="449533" cy="521507"/>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265930" y="645140"/>
        <a:ext cx="314673" cy="312905"/>
      </dsp:txXfrm>
    </dsp:sp>
    <dsp:sp modelId="{2DE3B0B3-5325-B841-8A91-6D7759E1FA5C}">
      <dsp:nvSpPr>
        <dsp:cNvPr id="0" name=""/>
        <dsp:cNvSpPr/>
      </dsp:nvSpPr>
      <dsp:spPr>
        <a:xfrm>
          <a:off x="5902063" y="170737"/>
          <a:ext cx="2102854" cy="1261712"/>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Supportive Measures</a:t>
          </a:r>
        </a:p>
      </dsp:txBody>
      <dsp:txXfrm>
        <a:off x="5939017" y="207691"/>
        <a:ext cx="2028946" cy="1187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FD929-A748-FD49-9CA8-8C41967A852C}">
      <dsp:nvSpPr>
        <dsp:cNvPr id="0" name=""/>
        <dsp:cNvSpPr/>
      </dsp:nvSpPr>
      <dsp:spPr>
        <a:xfrm>
          <a:off x="18588" y="1049350"/>
          <a:ext cx="2053942" cy="1232365"/>
        </a:xfrm>
        <a:prstGeom prst="roundRect">
          <a:avLst>
            <a:gd name="adj" fmla="val 10000"/>
          </a:avLst>
        </a:prstGeom>
        <a:solidFill>
          <a:srgbClr val="00B05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Investigation</a:t>
          </a:r>
        </a:p>
      </dsp:txBody>
      <dsp:txXfrm>
        <a:off x="54683" y="1085445"/>
        <a:ext cx="1981752" cy="1160175"/>
      </dsp:txXfrm>
    </dsp:sp>
    <dsp:sp modelId="{84142162-70AE-1C49-8006-8C43379C02CA}">
      <dsp:nvSpPr>
        <dsp:cNvPr id="0" name=""/>
        <dsp:cNvSpPr/>
      </dsp:nvSpPr>
      <dsp:spPr>
        <a:xfrm rot="21586890">
          <a:off x="2276104" y="1405328"/>
          <a:ext cx="431581" cy="509377"/>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276104" y="1507450"/>
        <a:ext cx="302107" cy="305627"/>
      </dsp:txXfrm>
    </dsp:sp>
    <dsp:sp modelId="{3E04F047-2058-1645-BAC4-FDA12748C4B0}">
      <dsp:nvSpPr>
        <dsp:cNvPr id="0" name=""/>
        <dsp:cNvSpPr/>
      </dsp:nvSpPr>
      <dsp:spPr>
        <a:xfrm>
          <a:off x="2886829" y="1038074"/>
          <a:ext cx="2231259" cy="1232365"/>
        </a:xfrm>
        <a:prstGeom prst="roundRect">
          <a:avLst>
            <a:gd name="adj" fmla="val 10000"/>
          </a:avLst>
        </a:prstGeom>
        <a:solidFill>
          <a:srgbClr val="FF000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Conduct/Adjudication (If possible violation is revealed)</a:t>
          </a:r>
        </a:p>
      </dsp:txBody>
      <dsp:txXfrm>
        <a:off x="2922924" y="1074169"/>
        <a:ext cx="2159069" cy="1160175"/>
      </dsp:txXfrm>
    </dsp:sp>
    <dsp:sp modelId="{A6DD8608-300C-4848-8415-85407C1A14AE}">
      <dsp:nvSpPr>
        <dsp:cNvPr id="0" name=""/>
        <dsp:cNvSpPr/>
      </dsp:nvSpPr>
      <dsp:spPr>
        <a:xfrm rot="21574082">
          <a:off x="5296322" y="1388388"/>
          <a:ext cx="377877" cy="509377"/>
        </a:xfrm>
        <a:prstGeom prst="rightArrow">
          <a:avLst>
            <a:gd name="adj1" fmla="val 60000"/>
            <a:gd name="adj2" fmla="val 50000"/>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296324" y="1490690"/>
        <a:ext cx="264514" cy="305627"/>
      </dsp:txXfrm>
    </dsp:sp>
    <dsp:sp modelId="{2AD5C748-0FBD-AA46-B933-87BB4FC284F3}">
      <dsp:nvSpPr>
        <dsp:cNvPr id="0" name=""/>
        <dsp:cNvSpPr/>
      </dsp:nvSpPr>
      <dsp:spPr>
        <a:xfrm>
          <a:off x="5831045" y="1016544"/>
          <a:ext cx="2053942" cy="1232365"/>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Remedies &amp; Sanctions and Appeals</a:t>
          </a:r>
        </a:p>
      </dsp:txBody>
      <dsp:txXfrm>
        <a:off x="5867140" y="1052639"/>
        <a:ext cx="1981752" cy="11601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4" cy="465138"/>
          </a:xfrm>
          <a:prstGeom prst="rect">
            <a:avLst/>
          </a:prstGeom>
        </p:spPr>
        <p:txBody>
          <a:bodyPr vert="horz" lIns="91431" tIns="45716" rIns="91431" bIns="45716" rtlCol="0"/>
          <a:lstStyle>
            <a:lvl1pPr algn="l">
              <a:defRPr sz="1300"/>
            </a:lvl1pPr>
          </a:lstStyle>
          <a:p>
            <a:endParaRPr lang="en-US"/>
          </a:p>
        </p:txBody>
      </p:sp>
      <p:sp>
        <p:nvSpPr>
          <p:cNvPr id="3" name="Date Placeholder 2"/>
          <p:cNvSpPr>
            <a:spLocks noGrp="1"/>
          </p:cNvSpPr>
          <p:nvPr>
            <p:ph type="dt" sz="quarter" idx="1"/>
          </p:nvPr>
        </p:nvSpPr>
        <p:spPr>
          <a:xfrm>
            <a:off x="3970339" y="0"/>
            <a:ext cx="3038474" cy="465138"/>
          </a:xfrm>
          <a:prstGeom prst="rect">
            <a:avLst/>
          </a:prstGeom>
        </p:spPr>
        <p:txBody>
          <a:bodyPr vert="horz" lIns="91431" tIns="45716" rIns="91431" bIns="45716" rtlCol="0"/>
          <a:lstStyle>
            <a:lvl1pPr algn="r">
              <a:defRPr sz="1300"/>
            </a:lvl1pPr>
          </a:lstStyle>
          <a:p>
            <a:fld id="{03334EF5-7E38-4A47-B86F-8A93C76F86BB}" type="datetimeFigureOut">
              <a:rPr lang="en-US" smtClean="0"/>
              <a:t>11/30/2020</a:t>
            </a:fld>
            <a:endParaRPr lang="en-US"/>
          </a:p>
        </p:txBody>
      </p:sp>
      <p:sp>
        <p:nvSpPr>
          <p:cNvPr id="4" name="Footer Placeholder 3"/>
          <p:cNvSpPr>
            <a:spLocks noGrp="1"/>
          </p:cNvSpPr>
          <p:nvPr>
            <p:ph type="ftr" sz="quarter" idx="2"/>
          </p:nvPr>
        </p:nvSpPr>
        <p:spPr>
          <a:xfrm>
            <a:off x="1" y="8829675"/>
            <a:ext cx="3038474" cy="465138"/>
          </a:xfrm>
          <a:prstGeom prst="rect">
            <a:avLst/>
          </a:prstGeom>
        </p:spPr>
        <p:txBody>
          <a:bodyPr vert="horz" lIns="91431" tIns="45716" rIns="91431" bIns="45716" rtlCol="0" anchor="b"/>
          <a:lstStyle>
            <a:lvl1pPr algn="l">
              <a:defRPr sz="1300"/>
            </a:lvl1pPr>
          </a:lstStyle>
          <a:p>
            <a:endParaRPr lang="en-US"/>
          </a:p>
        </p:txBody>
      </p:sp>
      <p:sp>
        <p:nvSpPr>
          <p:cNvPr id="5" name="Slide Number Placeholder 4"/>
          <p:cNvSpPr>
            <a:spLocks noGrp="1"/>
          </p:cNvSpPr>
          <p:nvPr>
            <p:ph type="sldNum" sz="quarter" idx="3"/>
          </p:nvPr>
        </p:nvSpPr>
        <p:spPr>
          <a:xfrm>
            <a:off x="3970339" y="8829675"/>
            <a:ext cx="3038474" cy="465138"/>
          </a:xfrm>
          <a:prstGeom prst="rect">
            <a:avLst/>
          </a:prstGeom>
        </p:spPr>
        <p:txBody>
          <a:bodyPr vert="horz" lIns="91431" tIns="45716" rIns="91431" bIns="45716" rtlCol="0" anchor="b"/>
          <a:lstStyle>
            <a:lvl1pPr algn="r">
              <a:defRPr sz="1300"/>
            </a:lvl1pPr>
          </a:lstStyle>
          <a:p>
            <a:fld id="{CCA0E168-37EA-4314-B1C7-819F6D8F2295}" type="slidenum">
              <a:rPr lang="en-US" smtClean="0"/>
              <a:t>‹#›</a:t>
            </a:fld>
            <a:endParaRPr lang="en-US"/>
          </a:p>
        </p:txBody>
      </p:sp>
    </p:spTree>
    <p:extLst>
      <p:ext uri="{BB962C8B-B14F-4D97-AF65-F5344CB8AC3E}">
        <p14:creationId xmlns:p14="http://schemas.microsoft.com/office/powerpoint/2010/main" val="422553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68" tIns="46584" rIns="93168" bIns="46584" rtlCol="0"/>
          <a:lstStyle>
            <a:lvl1pPr algn="l">
              <a:defRPr sz="13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68" tIns="46584" rIns="93168" bIns="46584" rtlCol="0"/>
          <a:lstStyle>
            <a:lvl1pPr algn="r">
              <a:defRPr sz="1300"/>
            </a:lvl1pPr>
          </a:lstStyle>
          <a:p>
            <a:fld id="{FD031441-42C6-4C21-B437-CE648A740A10}" type="datetimeFigureOut">
              <a:rPr lang="en-US" smtClean="0"/>
              <a:t>11/30/2020</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3168" tIns="46584" rIns="93168" bIns="46584"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68" tIns="46584" rIns="93168"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68" tIns="46584" rIns="93168" bIns="46584"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8" tIns="46584" rIns="93168" bIns="46584" rtlCol="0" anchor="b"/>
          <a:lstStyle>
            <a:lvl1pPr algn="r">
              <a:defRPr sz="1300"/>
            </a:lvl1pPr>
          </a:lstStyle>
          <a:p>
            <a:fld id="{11090A16-D206-4C43-8F59-7665AB5D82DB}" type="slidenum">
              <a:rPr lang="en-US" smtClean="0"/>
              <a:t>‹#›</a:t>
            </a:fld>
            <a:endParaRPr lang="en-US"/>
          </a:p>
        </p:txBody>
      </p:sp>
    </p:spTree>
    <p:extLst>
      <p:ext uri="{BB962C8B-B14F-4D97-AF65-F5344CB8AC3E}">
        <p14:creationId xmlns:p14="http://schemas.microsoft.com/office/powerpoint/2010/main" val="1368085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c.gov/violenceprevention/datasources/nisvs/summaryreports.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nsvrc.org/sites/default/files/Publications_NSVRC_Overview_False-Reporting.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090A16-D206-4C43-8F59-7665AB5D82DB}" type="slidenum">
              <a:rPr lang="en-US" smtClean="0"/>
              <a:t>1</a:t>
            </a:fld>
            <a:endParaRPr lang="en-US"/>
          </a:p>
        </p:txBody>
      </p:sp>
    </p:spTree>
    <p:extLst>
      <p:ext uri="{BB962C8B-B14F-4D97-AF65-F5344CB8AC3E}">
        <p14:creationId xmlns:p14="http://schemas.microsoft.com/office/powerpoint/2010/main" val="1106508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an exhaustive list</a:t>
            </a:r>
          </a:p>
        </p:txBody>
      </p:sp>
      <p:sp>
        <p:nvSpPr>
          <p:cNvPr id="4" name="Slide Number Placeholder 3"/>
          <p:cNvSpPr>
            <a:spLocks noGrp="1"/>
          </p:cNvSpPr>
          <p:nvPr>
            <p:ph type="sldNum" sz="quarter" idx="5"/>
          </p:nvPr>
        </p:nvSpPr>
        <p:spPr/>
        <p:txBody>
          <a:bodyPr/>
          <a:lstStyle/>
          <a:p>
            <a:fld id="{11090A16-D206-4C43-8F59-7665AB5D82DB}" type="slidenum">
              <a:rPr lang="en-US" smtClean="0"/>
              <a:t>10</a:t>
            </a:fld>
            <a:endParaRPr lang="en-US"/>
          </a:p>
        </p:txBody>
      </p:sp>
    </p:spTree>
    <p:extLst>
      <p:ext uri="{BB962C8B-B14F-4D97-AF65-F5344CB8AC3E}">
        <p14:creationId xmlns:p14="http://schemas.microsoft.com/office/powerpoint/2010/main" val="2620949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11090A16-D206-4C43-8F59-7665AB5D82DB}" type="slidenum">
              <a:rPr lang="en-US" smtClean="0"/>
              <a:t>11</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090A16-D206-4C43-8F59-7665AB5D82DB}" type="slidenum">
              <a:rPr lang="en-US" smtClean="0"/>
              <a:t>12</a:t>
            </a:fld>
            <a:endParaRPr lang="en-US"/>
          </a:p>
        </p:txBody>
      </p:sp>
    </p:spTree>
    <p:extLst>
      <p:ext uri="{BB962C8B-B14F-4D97-AF65-F5344CB8AC3E}">
        <p14:creationId xmlns:p14="http://schemas.microsoft.com/office/powerpoint/2010/main" val="2793928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090A16-D206-4C43-8F59-7665AB5D82DB}" type="slidenum">
              <a:rPr lang="en-US" smtClean="0"/>
              <a:t>13</a:t>
            </a:fld>
            <a:endParaRPr lang="en-US"/>
          </a:p>
        </p:txBody>
      </p:sp>
    </p:spTree>
    <p:extLst>
      <p:ext uri="{BB962C8B-B14F-4D97-AF65-F5344CB8AC3E}">
        <p14:creationId xmlns:p14="http://schemas.microsoft.com/office/powerpoint/2010/main" val="1110381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090A16-D206-4C43-8F59-7665AB5D82DB}" type="slidenum">
              <a:rPr lang="en-US" smtClean="0"/>
              <a:t>14</a:t>
            </a:fld>
            <a:endParaRPr lang="en-US"/>
          </a:p>
        </p:txBody>
      </p:sp>
    </p:spTree>
    <p:extLst>
      <p:ext uri="{BB962C8B-B14F-4D97-AF65-F5344CB8AC3E}">
        <p14:creationId xmlns:p14="http://schemas.microsoft.com/office/powerpoint/2010/main" val="2838348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090A16-D206-4C43-8F59-7665AB5D82DB}" type="slidenum">
              <a:rPr lang="en-US" smtClean="0"/>
              <a:t>15</a:t>
            </a:fld>
            <a:endParaRPr lang="en-US"/>
          </a:p>
        </p:txBody>
      </p:sp>
    </p:spTree>
    <p:extLst>
      <p:ext uri="{BB962C8B-B14F-4D97-AF65-F5344CB8AC3E}">
        <p14:creationId xmlns:p14="http://schemas.microsoft.com/office/powerpoint/2010/main" val="3933238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090A16-D206-4C43-8F59-7665AB5D82DB}" type="slidenum">
              <a:rPr lang="en-US" smtClean="0"/>
              <a:t>16</a:t>
            </a:fld>
            <a:endParaRPr lang="en-US"/>
          </a:p>
        </p:txBody>
      </p:sp>
    </p:spTree>
    <p:extLst>
      <p:ext uri="{BB962C8B-B14F-4D97-AF65-F5344CB8AC3E}">
        <p14:creationId xmlns:p14="http://schemas.microsoft.com/office/powerpoint/2010/main" val="4066894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090A16-D206-4C43-8F59-7665AB5D82DB}" type="slidenum">
              <a:rPr lang="en-US" smtClean="0"/>
              <a:t>17</a:t>
            </a:fld>
            <a:endParaRPr lang="en-US"/>
          </a:p>
        </p:txBody>
      </p:sp>
    </p:spTree>
    <p:extLst>
      <p:ext uri="{BB962C8B-B14F-4D97-AF65-F5344CB8AC3E}">
        <p14:creationId xmlns:p14="http://schemas.microsoft.com/office/powerpoint/2010/main" val="1399956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discuss the dynamics and impact these scenarios have on each individual involved and in their respective roles. </a:t>
            </a:r>
          </a:p>
        </p:txBody>
      </p:sp>
      <p:sp>
        <p:nvSpPr>
          <p:cNvPr id="4" name="Slide Number Placeholder 3"/>
          <p:cNvSpPr>
            <a:spLocks noGrp="1"/>
          </p:cNvSpPr>
          <p:nvPr>
            <p:ph type="sldNum" sz="quarter" idx="5"/>
          </p:nvPr>
        </p:nvSpPr>
        <p:spPr/>
        <p:txBody>
          <a:bodyPr/>
          <a:lstStyle/>
          <a:p>
            <a:fld id="{11090A16-D206-4C43-8F59-7665AB5D82DB}" type="slidenum">
              <a:rPr lang="en-US" smtClean="0"/>
              <a:t>18</a:t>
            </a:fld>
            <a:endParaRPr lang="en-US"/>
          </a:p>
        </p:txBody>
      </p:sp>
    </p:spTree>
    <p:extLst>
      <p:ext uri="{BB962C8B-B14F-4D97-AF65-F5344CB8AC3E}">
        <p14:creationId xmlns:p14="http://schemas.microsoft.com/office/powerpoint/2010/main" val="3978897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090A16-D206-4C43-8F59-7665AB5D82DB}" type="slidenum">
              <a:rPr lang="en-US" smtClean="0"/>
              <a:t>19</a:t>
            </a:fld>
            <a:endParaRPr lang="en-US"/>
          </a:p>
        </p:txBody>
      </p:sp>
    </p:spTree>
    <p:extLst>
      <p:ext uri="{BB962C8B-B14F-4D97-AF65-F5344CB8AC3E}">
        <p14:creationId xmlns:p14="http://schemas.microsoft.com/office/powerpoint/2010/main" val="1436461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20" indent="-232920">
              <a:buAutoNum type="arabicPeriod"/>
            </a:pPr>
            <a:r>
              <a:rPr lang="en-US" dirty="0"/>
              <a:t>Learn about</a:t>
            </a:r>
            <a:r>
              <a:rPr lang="en-US" baseline="0" dirty="0"/>
              <a:t> Title IX, sexual harassment and misconduct, as well as the dynamics of the University’s related resolution processes</a:t>
            </a:r>
          </a:p>
          <a:p>
            <a:pPr marL="232920" indent="-232920">
              <a:buAutoNum type="arabicPeriod"/>
            </a:pPr>
            <a:r>
              <a:rPr lang="en-US" baseline="0" dirty="0"/>
              <a:t>Understand your role as a Conduct Board member and how to prepare for and conduct an OED conduct board hearing</a:t>
            </a:r>
          </a:p>
          <a:p>
            <a:pPr marL="232920" indent="-232920">
              <a:buAutoNum type="arabicPeriod"/>
            </a:pPr>
            <a:r>
              <a:rPr lang="en-US" baseline="0" dirty="0"/>
              <a:t>Learn about effective deliberation techniques and how to carry out your decision-making responsibilities as a CSB member</a:t>
            </a:r>
          </a:p>
          <a:p>
            <a:pPr marL="232920" indent="-232920">
              <a:buAutoNum type="arabicPeriod"/>
            </a:pP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1090A16-D206-4C43-8F59-7665AB5D82DB}" type="slidenum">
              <a:rPr lang="en-US" smtClean="0"/>
              <a:t>2</a:t>
            </a:fld>
            <a:endParaRPr lang="en-US"/>
          </a:p>
        </p:txBody>
      </p:sp>
    </p:spTree>
    <p:extLst>
      <p:ext uri="{BB962C8B-B14F-4D97-AF65-F5344CB8AC3E}">
        <p14:creationId xmlns:p14="http://schemas.microsoft.com/office/powerpoint/2010/main" val="2196243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Talk through statistics; connect it to campus community; impact on community and individuals </a:t>
            </a:r>
          </a:p>
          <a:p>
            <a:endParaRPr lang="en-US" dirty="0"/>
          </a:p>
          <a:p>
            <a:r>
              <a:rPr lang="en-US" dirty="0"/>
              <a:t>Sexual Misconduct: Source-</a:t>
            </a:r>
          </a:p>
          <a:p>
            <a:r>
              <a:rPr lang="en-US" b="0" i="0" dirty="0">
                <a:solidFill>
                  <a:srgbClr val="000000"/>
                </a:solidFill>
                <a:effectLst/>
                <a:latin typeface="proxima-nova"/>
              </a:rPr>
              <a:t>The National Intimate Partner and Sexual Violence Survey is the primary source NSVRC relies on for sexual victimization information. NISVS was launched in 2010 by the National Center for Injury Prevention and Control (U.S. Centers for Disease Control and Prevention). NISVS is an ongoing nationally representative survey that collects data on adult men and women at the national and state level. The goals of NISVS are to collect detailed information about sexual violence, physical violence by an intimate partner, and stalking. The initial, and largest, collection of NISVS data took place in </a:t>
            </a:r>
            <a:r>
              <a:rPr lang="en-US" b="0" i="0" u="none" strike="noStrike" dirty="0">
                <a:solidFill>
                  <a:srgbClr val="0083B9"/>
                </a:solidFill>
                <a:effectLst/>
                <a:latin typeface="proxima-nova"/>
                <a:hlinkClick r:id="rId3"/>
              </a:rPr>
              <a:t>2010</a:t>
            </a:r>
            <a:r>
              <a:rPr lang="en-US" b="0" i="0" dirty="0">
                <a:solidFill>
                  <a:srgbClr val="000000"/>
                </a:solidFill>
                <a:effectLst/>
                <a:latin typeface="proxima-nova"/>
              </a:rPr>
              <a:t>.</a:t>
            </a:r>
          </a:p>
          <a:p>
            <a:endParaRPr lang="en-US" b="0" i="0" dirty="0">
              <a:solidFill>
                <a:srgbClr val="000000"/>
              </a:solidFill>
              <a:effectLst/>
              <a:latin typeface="proxima-nova"/>
            </a:endParaRPr>
          </a:p>
          <a:p>
            <a:endParaRPr lang="en-US" b="0" i="0" dirty="0">
              <a:solidFill>
                <a:srgbClr val="000000"/>
              </a:solidFill>
              <a:effectLst/>
              <a:latin typeface="proxima-nova"/>
            </a:endParaRPr>
          </a:p>
        </p:txBody>
      </p:sp>
      <p:sp>
        <p:nvSpPr>
          <p:cNvPr id="4" name="Slide Number Placeholder 3"/>
          <p:cNvSpPr>
            <a:spLocks noGrp="1"/>
          </p:cNvSpPr>
          <p:nvPr>
            <p:ph type="sldNum" sz="quarter" idx="10"/>
          </p:nvPr>
        </p:nvSpPr>
        <p:spPr/>
        <p:txBody>
          <a:bodyPr/>
          <a:lstStyle/>
          <a:p>
            <a:fld id="{11090A16-D206-4C43-8F59-7665AB5D82DB}" type="slidenum">
              <a:rPr lang="en-US" smtClean="0"/>
              <a:t>20</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careful not to rely on these statistics to make decisions on any particular case. For instance, has anyone heard of the statistic that between 2-10% of sexual assault reports are false? That statistic doesn’t tell us everything. Don’t apply statistics to particular case. </a:t>
            </a:r>
          </a:p>
          <a:p>
            <a:endParaRPr lang="en-US" dirty="0"/>
          </a:p>
          <a:p>
            <a:r>
              <a:rPr lang="en-US" dirty="0"/>
              <a:t>To date, much of the research conducted on the prevalence of false allegations of sexual assaults is unreliable because of inconsistencies with definitions and methods employed to evaluate data (Archambault, n.d.). A review of research finds that the prevalence of false reporting is between 2 percent and 10 percent. The following studies support these findings: y A multi-site study of eight U.S. communities including 2,059 cases of sexual assault found a 7.1 percent rate of false reports (</a:t>
            </a:r>
            <a:r>
              <a:rPr lang="en-US" dirty="0" err="1"/>
              <a:t>Lonsway</a:t>
            </a:r>
            <a:r>
              <a:rPr lang="en-US" dirty="0"/>
              <a:t>, Archambault, &amp; </a:t>
            </a:r>
            <a:r>
              <a:rPr lang="en-US" dirty="0" err="1"/>
              <a:t>Lisak</a:t>
            </a:r>
            <a:r>
              <a:rPr lang="en-US" dirty="0"/>
              <a:t>, 2009). y A study of 136 sexual assault cases in Boston from 1998-2007 found a 5.9 percent rate of false reports (</a:t>
            </a:r>
            <a:r>
              <a:rPr lang="en-US" dirty="0" err="1"/>
              <a:t>Lisak</a:t>
            </a:r>
            <a:r>
              <a:rPr lang="en-US" dirty="0"/>
              <a:t> et al., 2010). y Using qualitative and quantitative analysis, researchers studied 812 reports of sexual assault from 2000-2003 and found a 2.1 percent rate of false reports (</a:t>
            </a:r>
            <a:r>
              <a:rPr lang="en-US" dirty="0" err="1"/>
              <a:t>Heenan</a:t>
            </a:r>
            <a:r>
              <a:rPr lang="en-US" dirty="0"/>
              <a:t> &amp; Murray 2006). </a:t>
            </a:r>
            <a:r>
              <a:rPr lang="en-US" b="0" dirty="0"/>
              <a:t>Many published reports do not clearly define false allegation, and often include data that falls outside of most accepted definitions (</a:t>
            </a:r>
            <a:r>
              <a:rPr lang="en-US" b="0" dirty="0" err="1"/>
              <a:t>Lisak</a:t>
            </a:r>
            <a:r>
              <a:rPr lang="en-US" b="0" dirty="0"/>
              <a:t> et al., 2010). The International Association of Chiefs of Police (IACP) upholds that, “The determination that a report of sexual assault is false can be made only if the evidence establishes that no crime was committed or attempted” (IACP National Law Enforcement Policy Center, 2005, pp. 12-13)</a:t>
            </a:r>
          </a:p>
          <a:p>
            <a:endParaRPr lang="en-US" dirty="0"/>
          </a:p>
          <a:p>
            <a:r>
              <a:rPr lang="en-US" dirty="0">
                <a:hlinkClick r:id="rId3"/>
              </a:rPr>
              <a:t>https://www.nsvrc.org/sites/default/files/Publications_NSVRC_Overview_False-Reporting.pdf</a:t>
            </a:r>
            <a:endParaRPr lang="en-US" dirty="0"/>
          </a:p>
        </p:txBody>
      </p:sp>
      <p:sp>
        <p:nvSpPr>
          <p:cNvPr id="4" name="Slide Number Placeholder 3"/>
          <p:cNvSpPr>
            <a:spLocks noGrp="1"/>
          </p:cNvSpPr>
          <p:nvPr>
            <p:ph type="sldNum" sz="quarter" idx="10"/>
          </p:nvPr>
        </p:nvSpPr>
        <p:spPr/>
        <p:txBody>
          <a:bodyPr/>
          <a:lstStyle/>
          <a:p>
            <a:fld id="{11090A16-D206-4C43-8F59-7665AB5D82DB}" type="slidenum">
              <a:rPr lang="en-US" smtClean="0"/>
              <a:t>21</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What is Neurobiology? Simply stated, neurobiology is the biological study of the nervous system. It is a multidisciplinary field that draws upon scientific disciplines including anatomy, physiology, molecular biology, mathematical modeling, and psychology. Neurobiology helps to explain human experience, thinking, emotions, memories, and behavior in terms of brain structures and processes.</a:t>
            </a:r>
          </a:p>
          <a:p>
            <a:endParaRPr lang="en-US" b="0" i="0" dirty="0">
              <a:effectLst/>
              <a:latin typeface="Arial" panose="020B0604020202020204" pitchFamily="34" charset="0"/>
            </a:endParaRPr>
          </a:p>
          <a:p>
            <a:r>
              <a:rPr lang="en-US" b="0" i="0" dirty="0">
                <a:effectLst/>
                <a:latin typeface="Arial" panose="020B0604020202020204" pitchFamily="34" charset="0"/>
              </a:rPr>
              <a:t>It is also helpful to recognize that stress and trauma cover a continuum, with mild stress at one end and traumatic stress at the other. For ethical reasons, scientists cannot (and do not want to) traumatize people in research experiments. So, there will never be studies of what is happening in the brains of people while they are being sexually assaulted. But we do not need such studies to understand a great deal about what happens in people’s brains during stressful or traumatic assaults or events.</a:t>
            </a:r>
          </a:p>
          <a:p>
            <a:endParaRPr lang="en-U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When we understand the neurobiological basics of how people commonly respond while being sexually assaulted, and how stress and trauma can alter their memory processes, we reap many valuable benefits. These include more realistic expectations for complainant responses during a sexual assault, more perceptive listening to their account of what happened, and more effective information-gathering about their memories and responses. But this knowledge should not be used to explain or make assumptions about any particular complainant’s responses or memories; each individual is unique</a:t>
            </a:r>
            <a:endParaRPr lang="en-US" dirty="0"/>
          </a:p>
          <a:p>
            <a:endParaRPr lang="en-US" b="0" i="0" dirty="0">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11090A16-D206-4C43-8F59-7665AB5D82DB}" type="slidenum">
              <a:rPr lang="en-US" smtClean="0"/>
              <a:t>22</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A second benefit of understanding this science is to listen more perceptively to complainant responses. For example, if we know the different types of freezing responses people can have, then we can recognize indicators of them when complainants say things like, “Suddenly I froze,” “My mind was blank,” or “All I could think was...”</a:t>
            </a:r>
          </a:p>
        </p:txBody>
      </p:sp>
      <p:sp>
        <p:nvSpPr>
          <p:cNvPr id="4" name="Slide Number Placeholder 3"/>
          <p:cNvSpPr>
            <a:spLocks noGrp="1"/>
          </p:cNvSpPr>
          <p:nvPr>
            <p:ph type="sldNum" sz="quarter" idx="10"/>
          </p:nvPr>
        </p:nvSpPr>
        <p:spPr/>
        <p:txBody>
          <a:bodyPr/>
          <a:lstStyle/>
          <a:p>
            <a:fld id="{11090A16-D206-4C43-8F59-7665AB5D82DB}" type="slidenum">
              <a:rPr lang="en-US" smtClean="0"/>
              <a:t>23</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will not necessarily be able to recall events in chronological order; </a:t>
            </a:r>
            <a:r>
              <a:rPr lang="en-US" b="0" i="0" dirty="0">
                <a:effectLst/>
                <a:latin typeface="Arial" panose="020B0604020202020204" pitchFamily="34" charset="0"/>
              </a:rPr>
              <a:t>if we understand that dissociation can kick in at any time, leading the person to “space out” and not notice what’s happening to their body, then we won’t be surprised by missing pieces of memory due to dissociation at any point during the sexual assault</a:t>
            </a:r>
            <a:endParaRPr lang="en-US" dirty="0"/>
          </a:p>
          <a:p>
            <a:endParaRPr lang="en-US" dirty="0"/>
          </a:p>
          <a:p>
            <a:r>
              <a:rPr lang="en-US" b="0" i="0" dirty="0">
                <a:effectLst/>
                <a:latin typeface="Arial" panose="020B0604020202020204" pitchFamily="34" charset="0"/>
              </a:rPr>
              <a:t>The same is true for how we listen to people’s memories. If we know common characteristics of traumatic memories, we can recognize them in people’s accounts: vivid central details; vague, inconsistent, and missing peripheral details; and missing time sequencing of details. We’ll know to keep listening, without bias or assumptions</a:t>
            </a:r>
            <a:endParaRPr lang="en-US" dirty="0"/>
          </a:p>
        </p:txBody>
      </p:sp>
      <p:sp>
        <p:nvSpPr>
          <p:cNvPr id="4" name="Slide Number Placeholder 3"/>
          <p:cNvSpPr>
            <a:spLocks noGrp="1"/>
          </p:cNvSpPr>
          <p:nvPr>
            <p:ph type="sldNum" sz="quarter" idx="10"/>
          </p:nvPr>
        </p:nvSpPr>
        <p:spPr/>
        <p:txBody>
          <a:bodyPr/>
          <a:lstStyle/>
          <a:p>
            <a:fld id="{11090A16-D206-4C43-8F59-7665AB5D82DB}" type="slidenum">
              <a:rPr lang="en-US" smtClean="0"/>
              <a:t>24</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One primary benefit of understanding this science is to </a:t>
            </a:r>
            <a:r>
              <a:rPr lang="en-US" dirty="0"/>
              <a:t>avoid imposing assumptions</a:t>
            </a:r>
          </a:p>
        </p:txBody>
      </p:sp>
      <p:sp>
        <p:nvSpPr>
          <p:cNvPr id="4" name="Slide Number Placeholder 3"/>
          <p:cNvSpPr>
            <a:spLocks noGrp="1"/>
          </p:cNvSpPr>
          <p:nvPr>
            <p:ph type="sldNum" sz="quarter" idx="10"/>
          </p:nvPr>
        </p:nvSpPr>
        <p:spPr/>
        <p:txBody>
          <a:bodyPr/>
          <a:lstStyle/>
          <a:p>
            <a:fld id="{11090A16-D206-4C43-8F59-7665AB5D82DB}" type="slidenum">
              <a:rPr lang="en-US" smtClean="0"/>
              <a:t>25</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there is a risk if people take unwarranted leaps from such general understanding to specific assumptions about any particular person’s responses to alleged conduct or their memories of what happened during the experience. Instead, we must keep our minds open and engage in careful listening. And again, we must ask open-ended, non-leading questions to gather more information and fill in the entire picture, which will often have unique, new, or surprising aspects. These techniques allow us to avoid imposing assumptions, old or new, on survivors.</a:t>
            </a:r>
          </a:p>
          <a:p>
            <a:endParaRPr lang="en-U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keep our minds open and engage in careful listening. Ask open-ended, non-leading questions to gather more information and fill in the entire picture</a:t>
            </a:r>
          </a:p>
        </p:txBody>
      </p:sp>
      <p:sp>
        <p:nvSpPr>
          <p:cNvPr id="4" name="Slide Number Placeholder 3"/>
          <p:cNvSpPr>
            <a:spLocks noGrp="1"/>
          </p:cNvSpPr>
          <p:nvPr>
            <p:ph type="sldNum" sz="quarter" idx="10"/>
          </p:nvPr>
        </p:nvSpPr>
        <p:spPr/>
        <p:txBody>
          <a:bodyPr/>
          <a:lstStyle/>
          <a:p>
            <a:fld id="{11090A16-D206-4C43-8F59-7665AB5D82DB}" type="slidenum">
              <a:rPr lang="en-US" smtClean="0"/>
              <a:t>26</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1090A16-D206-4C43-8F59-7665AB5D82DB}" type="slidenum">
              <a:rPr lang="en-US" smtClean="0"/>
              <a:t>27</a:t>
            </a:fld>
            <a:endParaRPr lang="en-US"/>
          </a:p>
        </p:txBody>
      </p:sp>
    </p:spTree>
    <p:extLst>
      <p:ext uri="{BB962C8B-B14F-4D97-AF65-F5344CB8AC3E}">
        <p14:creationId xmlns:p14="http://schemas.microsoft.com/office/powerpoint/2010/main" val="2986163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of prework </a:t>
            </a:r>
          </a:p>
        </p:txBody>
      </p:sp>
      <p:sp>
        <p:nvSpPr>
          <p:cNvPr id="4" name="Slide Number Placeholder 3"/>
          <p:cNvSpPr>
            <a:spLocks noGrp="1"/>
          </p:cNvSpPr>
          <p:nvPr>
            <p:ph type="sldNum" sz="quarter" idx="5"/>
          </p:nvPr>
        </p:nvSpPr>
        <p:spPr/>
        <p:txBody>
          <a:bodyPr/>
          <a:lstStyle/>
          <a:p>
            <a:fld id="{11090A16-D206-4C43-8F59-7665AB5D82DB}" type="slidenum">
              <a:rPr lang="en-US" smtClean="0"/>
              <a:t>28</a:t>
            </a:fld>
            <a:endParaRPr lang="en-US"/>
          </a:p>
        </p:txBody>
      </p:sp>
    </p:spTree>
    <p:extLst>
      <p:ext uri="{BB962C8B-B14F-4D97-AF65-F5344CB8AC3E}">
        <p14:creationId xmlns:p14="http://schemas.microsoft.com/office/powerpoint/2010/main" val="3166661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90A16-D206-4C43-8F59-7665AB5D82DB}" type="slidenum">
              <a:rPr lang="en-US" smtClean="0"/>
              <a:t>29</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90A16-D206-4C43-8F59-7665AB5D82DB}" type="slidenum">
              <a:rPr lang="en-US" smtClean="0"/>
              <a:t>3</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the new regulations, parties review all information that is directly related, even if it is not relevant. It is likely that the parties will therefore be reviewing information that ultimately doesn’t make it into the final version of the investigative report that you all, as board members, review. We will discuss that further later in this presentation. </a:t>
            </a:r>
          </a:p>
        </p:txBody>
      </p:sp>
      <p:sp>
        <p:nvSpPr>
          <p:cNvPr id="4" name="Slide Number Placeholder 3"/>
          <p:cNvSpPr>
            <a:spLocks noGrp="1"/>
          </p:cNvSpPr>
          <p:nvPr>
            <p:ph type="sldNum" sz="quarter" idx="10"/>
          </p:nvPr>
        </p:nvSpPr>
        <p:spPr/>
        <p:txBody>
          <a:bodyPr/>
          <a:lstStyle/>
          <a:p>
            <a:fld id="{11090A16-D206-4C43-8F59-7665AB5D82DB}" type="slidenum">
              <a:rPr lang="en-US" smtClean="0"/>
              <a:t>30</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90A16-D206-4C43-8F59-7665AB5D82DB}" type="slidenum">
              <a:rPr lang="en-US" smtClean="0"/>
              <a:t>31</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90A16-D206-4C43-8F59-7665AB5D82DB}" type="slidenum">
              <a:rPr lang="en-US" smtClean="0"/>
              <a:t>32</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honest with yourself, each other, and us. We would much rather you identify a conflict or potential conflict or appearance of a conflict as soon as possible, than on the back end.</a:t>
            </a:r>
          </a:p>
        </p:txBody>
      </p:sp>
      <p:sp>
        <p:nvSpPr>
          <p:cNvPr id="4" name="Slide Number Placeholder 3"/>
          <p:cNvSpPr>
            <a:spLocks noGrp="1"/>
          </p:cNvSpPr>
          <p:nvPr>
            <p:ph type="sldNum" sz="quarter" idx="10"/>
          </p:nvPr>
        </p:nvSpPr>
        <p:spPr/>
        <p:txBody>
          <a:bodyPr/>
          <a:lstStyle/>
          <a:p>
            <a:fld id="{11090A16-D206-4C43-8F59-7665AB5D82DB}" type="slidenum">
              <a:rPr lang="en-US" smtClean="0"/>
              <a:t>33</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90A16-D206-4C43-8F59-7665AB5D82DB}" type="slidenum">
              <a:rPr lang="en-US" smtClean="0"/>
              <a:t>34</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1090A16-D206-4C43-8F59-7665AB5D82DB}" type="slidenum">
              <a:rPr lang="en-US" smtClean="0"/>
              <a:t>35</a:t>
            </a:fld>
            <a:endParaRPr lang="en-US"/>
          </a:p>
        </p:txBody>
      </p:sp>
    </p:spTree>
    <p:extLst>
      <p:ext uri="{BB962C8B-B14F-4D97-AF65-F5344CB8AC3E}">
        <p14:creationId xmlns:p14="http://schemas.microsoft.com/office/powerpoint/2010/main" val="39301171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90A16-D206-4C43-8F59-7665AB5D82DB}" type="slidenum">
              <a:rPr lang="en-US" smtClean="0"/>
              <a:t>36</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90A16-D206-4C43-8F59-7665AB5D82DB}" type="slidenum">
              <a:rPr lang="en-US" smtClean="0"/>
              <a:t>37</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90A16-D206-4C43-8F59-7665AB5D82DB}" type="slidenum">
              <a:rPr lang="en-US" smtClean="0"/>
              <a:t>38</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Live participation by parties who can hear and see one another, with real-time, oral questioning; Live hearings may be conducted with all parties physically present in the same geographic location or, at the recipient’s discretion, any or all parties, witnesses, and other participants may appear at the live hearing virtually, with technology enabling participants simultaneously to see and hear each other.</a:t>
            </a:r>
            <a:endParaRPr lang="en-US" dirty="0">
              <a:cs typeface="Calibri"/>
            </a:endParaRPr>
          </a:p>
        </p:txBody>
      </p:sp>
      <p:sp>
        <p:nvSpPr>
          <p:cNvPr id="4" name="Slide Number Placeholder 3"/>
          <p:cNvSpPr>
            <a:spLocks noGrp="1"/>
          </p:cNvSpPr>
          <p:nvPr>
            <p:ph type="sldNum" sz="quarter" idx="5"/>
          </p:nvPr>
        </p:nvSpPr>
        <p:spPr/>
        <p:txBody>
          <a:bodyPr/>
          <a:lstStyle/>
          <a:p>
            <a:fld id="{11090A16-D206-4C43-8F59-7665AB5D82DB}" type="slidenum">
              <a:rPr lang="en-US" smtClean="0"/>
              <a:t>39</a:t>
            </a:fld>
            <a:endParaRPr lang="en-US"/>
          </a:p>
        </p:txBody>
      </p:sp>
    </p:spTree>
    <p:extLst>
      <p:ext uri="{BB962C8B-B14F-4D97-AF65-F5344CB8AC3E}">
        <p14:creationId xmlns:p14="http://schemas.microsoft.com/office/powerpoint/2010/main" val="4205150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90A16-D206-4C43-8F59-7665AB5D82DB}" type="slidenum">
              <a:rPr lang="en-US" smtClean="0"/>
              <a:t>4</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090A16-D206-4C43-8F59-7665AB5D82DB}" type="slidenum">
              <a:rPr lang="en-US" smtClean="0"/>
              <a:t>40</a:t>
            </a:fld>
            <a:endParaRPr lang="en-US"/>
          </a:p>
        </p:txBody>
      </p:sp>
    </p:spTree>
    <p:extLst>
      <p:ext uri="{BB962C8B-B14F-4D97-AF65-F5344CB8AC3E}">
        <p14:creationId xmlns:p14="http://schemas.microsoft.com/office/powerpoint/2010/main" val="15472130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Rules do not speak to admissibility of hearsay, prior bad acts, character evidence, polygraph results, or similar issues; rather, they require the recipient school to gather and evaluate relevant evidence</a:t>
            </a:r>
            <a:endParaRPr lang="en-US" dirty="0">
              <a:cs typeface="Calibri"/>
            </a:endParaRPr>
          </a:p>
          <a:p>
            <a:endParaRPr lang="en-US" dirty="0"/>
          </a:p>
          <a:p>
            <a:r>
              <a:rPr lang="en-US" dirty="0"/>
              <a:t>Hearsay- discuss weight of that evidence, reliability, credibility</a:t>
            </a:r>
          </a:p>
        </p:txBody>
      </p:sp>
      <p:sp>
        <p:nvSpPr>
          <p:cNvPr id="4" name="Slide Number Placeholder 3"/>
          <p:cNvSpPr>
            <a:spLocks noGrp="1"/>
          </p:cNvSpPr>
          <p:nvPr>
            <p:ph type="sldNum" sz="quarter" idx="5"/>
          </p:nvPr>
        </p:nvSpPr>
        <p:spPr/>
        <p:txBody>
          <a:bodyPr/>
          <a:lstStyle/>
          <a:p>
            <a:fld id="{11090A16-D206-4C43-8F59-7665AB5D82DB}" type="slidenum">
              <a:rPr lang="en-US" smtClean="0"/>
              <a:t>41</a:t>
            </a:fld>
            <a:endParaRPr lang="en-US"/>
          </a:p>
        </p:txBody>
      </p:sp>
    </p:spTree>
    <p:extLst>
      <p:ext uri="{BB962C8B-B14F-4D97-AF65-F5344CB8AC3E}">
        <p14:creationId xmlns:p14="http://schemas.microsoft.com/office/powerpoint/2010/main" val="37775282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we will address each of these specifically in the next slides…</a:t>
            </a:r>
          </a:p>
        </p:txBody>
      </p:sp>
      <p:sp>
        <p:nvSpPr>
          <p:cNvPr id="4" name="Slide Number Placeholder 3"/>
          <p:cNvSpPr>
            <a:spLocks noGrp="1"/>
          </p:cNvSpPr>
          <p:nvPr>
            <p:ph type="sldNum" sz="quarter" idx="5"/>
          </p:nvPr>
        </p:nvSpPr>
        <p:spPr/>
        <p:txBody>
          <a:bodyPr/>
          <a:lstStyle/>
          <a:p>
            <a:fld id="{11090A16-D206-4C43-8F59-7665AB5D82DB}" type="slidenum">
              <a:rPr lang="en-US" smtClean="0"/>
              <a:t>42</a:t>
            </a:fld>
            <a:endParaRPr lang="en-US"/>
          </a:p>
        </p:txBody>
      </p:sp>
    </p:spTree>
    <p:extLst>
      <p:ext uri="{BB962C8B-B14F-4D97-AF65-F5344CB8AC3E}">
        <p14:creationId xmlns:p14="http://schemas.microsoft.com/office/powerpoint/2010/main" val="17032802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Examples of relevant and irrelevant evidence</a:t>
            </a:r>
          </a:p>
        </p:txBody>
      </p:sp>
      <p:sp>
        <p:nvSpPr>
          <p:cNvPr id="4" name="Slide Number Placeholder 3"/>
          <p:cNvSpPr>
            <a:spLocks noGrp="1"/>
          </p:cNvSpPr>
          <p:nvPr>
            <p:ph type="sldNum" sz="quarter" idx="5"/>
          </p:nvPr>
        </p:nvSpPr>
        <p:spPr/>
        <p:txBody>
          <a:bodyPr/>
          <a:lstStyle/>
          <a:p>
            <a:fld id="{11090A16-D206-4C43-8F59-7665AB5D82DB}" type="slidenum">
              <a:rPr lang="en-US" smtClean="0"/>
              <a:t>43</a:t>
            </a:fld>
            <a:endParaRPr lang="en-US"/>
          </a:p>
        </p:txBody>
      </p:sp>
    </p:spTree>
    <p:extLst>
      <p:ext uri="{BB962C8B-B14F-4D97-AF65-F5344CB8AC3E}">
        <p14:creationId xmlns:p14="http://schemas.microsoft.com/office/powerpoint/2010/main" val="15559652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1090A16-D206-4C43-8F59-7665AB5D82DB}" type="slidenum">
              <a:rPr lang="en-US" smtClean="0"/>
              <a:t>44</a:t>
            </a:fld>
            <a:endParaRPr lang="en-US"/>
          </a:p>
        </p:txBody>
      </p:sp>
    </p:spTree>
    <p:extLst>
      <p:ext uri="{BB962C8B-B14F-4D97-AF65-F5344CB8AC3E}">
        <p14:creationId xmlns:p14="http://schemas.microsoft.com/office/powerpoint/2010/main" val="31570095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Possible example of when prior sexual behavior may be permitted to prove someone other than the respondent committed the conduct alleged:</a:t>
            </a:r>
          </a:p>
          <a:p>
            <a:pPr marL="171450" indent="-171450">
              <a:buFontTx/>
              <a:buChar char="-"/>
            </a:pPr>
            <a:r>
              <a:rPr lang="en-US" dirty="0">
                <a:cs typeface="Calibri"/>
              </a:rPr>
              <a:t>Allegations of sexual assault by a stranger; evidence of another man’s semen would go to identity of the alleged perpetrator therefore would go to a respondent’s position that it is mistaken identity</a:t>
            </a:r>
          </a:p>
          <a:p>
            <a:pPr marL="171450" indent="-171450">
              <a:buFontTx/>
              <a:buChar char="-"/>
            </a:pPr>
            <a:r>
              <a:rPr lang="en-US" dirty="0">
                <a:cs typeface="Calibri"/>
              </a:rPr>
              <a:t>Complainant and Respondent were in a dating relationship during which time they engaged in sexual intercourse that included occasions of consensual strangulation. Respondent brings in prior sexual behavior with the Complainant to show how consent was provided previously and why they believed this encounter was consensual as well.</a:t>
            </a:r>
          </a:p>
        </p:txBody>
      </p:sp>
      <p:sp>
        <p:nvSpPr>
          <p:cNvPr id="4" name="Slide Number Placeholder 3"/>
          <p:cNvSpPr>
            <a:spLocks noGrp="1"/>
          </p:cNvSpPr>
          <p:nvPr>
            <p:ph type="sldNum" sz="quarter" idx="5"/>
          </p:nvPr>
        </p:nvSpPr>
        <p:spPr/>
        <p:txBody>
          <a:bodyPr/>
          <a:lstStyle/>
          <a:p>
            <a:fld id="{11090A16-D206-4C43-8F59-7665AB5D82DB}" type="slidenum">
              <a:rPr lang="en-US" smtClean="0"/>
              <a:t>45</a:t>
            </a:fld>
            <a:endParaRPr lang="en-US"/>
          </a:p>
        </p:txBody>
      </p:sp>
    </p:spTree>
    <p:extLst>
      <p:ext uri="{BB962C8B-B14F-4D97-AF65-F5344CB8AC3E}">
        <p14:creationId xmlns:p14="http://schemas.microsoft.com/office/powerpoint/2010/main" val="11739692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1090A16-D206-4C43-8F59-7665AB5D82DB}" type="slidenum">
              <a:rPr lang="en-US" smtClean="0"/>
              <a:t>46</a:t>
            </a:fld>
            <a:endParaRPr lang="en-US"/>
          </a:p>
        </p:txBody>
      </p:sp>
    </p:spTree>
    <p:extLst>
      <p:ext uri="{BB962C8B-B14F-4D97-AF65-F5344CB8AC3E}">
        <p14:creationId xmlns:p14="http://schemas.microsoft.com/office/powerpoint/2010/main" val="12682386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1090A16-D206-4C43-8F59-7665AB5D82DB}" type="slidenum">
              <a:rPr lang="en-US" smtClean="0"/>
              <a:t>47</a:t>
            </a:fld>
            <a:endParaRPr lang="en-US"/>
          </a:p>
        </p:txBody>
      </p:sp>
    </p:spTree>
    <p:extLst>
      <p:ext uri="{BB962C8B-B14F-4D97-AF65-F5344CB8AC3E}">
        <p14:creationId xmlns:p14="http://schemas.microsoft.com/office/powerpoint/2010/main" val="16518757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1090A16-D206-4C43-8F59-7665AB5D82DB}" type="slidenum">
              <a:rPr lang="en-US" smtClean="0"/>
              <a:t>48</a:t>
            </a:fld>
            <a:endParaRPr lang="en-US"/>
          </a:p>
        </p:txBody>
      </p:sp>
    </p:spTree>
    <p:extLst>
      <p:ext uri="{BB962C8B-B14F-4D97-AF65-F5344CB8AC3E}">
        <p14:creationId xmlns:p14="http://schemas.microsoft.com/office/powerpoint/2010/main" val="22174001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1090A16-D206-4C43-8F59-7665AB5D82DB}" type="slidenum">
              <a:rPr lang="en-US" smtClean="0"/>
              <a:t>49</a:t>
            </a:fld>
            <a:endParaRPr lang="en-US"/>
          </a:p>
        </p:txBody>
      </p:sp>
    </p:spTree>
    <p:extLst>
      <p:ext uri="{BB962C8B-B14F-4D97-AF65-F5344CB8AC3E}">
        <p14:creationId xmlns:p14="http://schemas.microsoft.com/office/powerpoint/2010/main" val="3815361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090A16-D206-4C43-8F59-7665AB5D82DB}" type="slidenum">
              <a:rPr lang="en-US" smtClean="0"/>
              <a:t>5</a:t>
            </a:fld>
            <a:endParaRPr lang="en-US"/>
          </a:p>
        </p:txBody>
      </p:sp>
    </p:spTree>
    <p:extLst>
      <p:ext uri="{BB962C8B-B14F-4D97-AF65-F5344CB8AC3E}">
        <p14:creationId xmlns:p14="http://schemas.microsoft.com/office/powerpoint/2010/main" val="19034409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1090A16-D206-4C43-8F59-7665AB5D82DB}" type="slidenum">
              <a:rPr lang="en-US" smtClean="0"/>
              <a:t>50</a:t>
            </a:fld>
            <a:endParaRPr lang="en-US"/>
          </a:p>
        </p:txBody>
      </p:sp>
    </p:spTree>
    <p:extLst>
      <p:ext uri="{BB962C8B-B14F-4D97-AF65-F5344CB8AC3E}">
        <p14:creationId xmlns:p14="http://schemas.microsoft.com/office/powerpoint/2010/main" val="31484039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Presenters demonstrate what this looks like in practice re: question being asked, pause, conduct board decides if the question is relevant and appropriately asked, conduct board instructs party or witness to either answer or not answer, etc. </a:t>
            </a:r>
          </a:p>
        </p:txBody>
      </p:sp>
      <p:sp>
        <p:nvSpPr>
          <p:cNvPr id="4" name="Slide Number Placeholder 3"/>
          <p:cNvSpPr>
            <a:spLocks noGrp="1"/>
          </p:cNvSpPr>
          <p:nvPr>
            <p:ph type="sldNum" sz="quarter" idx="5"/>
          </p:nvPr>
        </p:nvSpPr>
        <p:spPr/>
        <p:txBody>
          <a:bodyPr/>
          <a:lstStyle/>
          <a:p>
            <a:fld id="{11090A16-D206-4C43-8F59-7665AB5D82DB}" type="slidenum">
              <a:rPr lang="en-US" smtClean="0"/>
              <a:t>52</a:t>
            </a:fld>
            <a:endParaRPr lang="en-US"/>
          </a:p>
        </p:txBody>
      </p:sp>
    </p:spTree>
    <p:extLst>
      <p:ext uri="{BB962C8B-B14F-4D97-AF65-F5344CB8AC3E}">
        <p14:creationId xmlns:p14="http://schemas.microsoft.com/office/powerpoint/2010/main" val="12739554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May consult with Title IX Coordinator or designee about this</a:t>
            </a:r>
          </a:p>
          <a:p>
            <a:endParaRPr lang="en-US"/>
          </a:p>
          <a:p>
            <a:endParaRPr lang="en-US"/>
          </a:p>
        </p:txBody>
      </p:sp>
      <p:sp>
        <p:nvSpPr>
          <p:cNvPr id="4" name="Slide Number Placeholder 3"/>
          <p:cNvSpPr>
            <a:spLocks noGrp="1"/>
          </p:cNvSpPr>
          <p:nvPr>
            <p:ph type="sldNum" sz="quarter" idx="5"/>
          </p:nvPr>
        </p:nvSpPr>
        <p:spPr/>
        <p:txBody>
          <a:bodyPr/>
          <a:lstStyle/>
          <a:p>
            <a:fld id="{11090A16-D206-4C43-8F59-7665AB5D82DB}" type="slidenum">
              <a:rPr lang="en-US" smtClean="0"/>
              <a:t>53</a:t>
            </a:fld>
            <a:endParaRPr lang="en-US"/>
          </a:p>
        </p:txBody>
      </p:sp>
    </p:spTree>
    <p:extLst>
      <p:ext uri="{BB962C8B-B14F-4D97-AF65-F5344CB8AC3E}">
        <p14:creationId xmlns:p14="http://schemas.microsoft.com/office/powerpoint/2010/main" val="37787884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what this looks like in practice if a party or witness was interviewed in the investigative report, that report was reviewed by both parties and their advisors as well as the Conduct Board, their presence was requested for the hearing, and they do not appear and/or do not submit to cross-examination. </a:t>
            </a:r>
          </a:p>
          <a:p>
            <a:endParaRPr lang="en-US" dirty="0"/>
          </a:p>
          <a:p>
            <a:r>
              <a:rPr lang="en-US" dirty="0"/>
              <a:t>Tips: It will be helpful for the board members to have a full hard copy of the Investigative Report (normally this would be provided for in-person hearings; in a remote setting this may be more difficult to ensure?); identifying and/or crossing out whoever’s testimony cannot be considered may be helpful during deliberations (1) as a reminder to not consider the testimony, and (2) to help each other keep track of what information can be considered and from where the information came (</a:t>
            </a:r>
            <a:r>
              <a:rPr lang="en-US" dirty="0" err="1"/>
              <a:t>ie</a:t>
            </a:r>
            <a:r>
              <a:rPr lang="en-US" dirty="0"/>
              <a:t>: if a board member found a certain piece of evidence or testimony compelling and is relying on that in making a factual determination, all board members can check the investigative report and their notes from the hearing to confirm where the information came from and that it is not solely from a witness whose testimony can no longer be considered)</a:t>
            </a:r>
          </a:p>
          <a:p>
            <a:endParaRPr lang="en-US" dirty="0"/>
          </a:p>
        </p:txBody>
      </p:sp>
      <p:sp>
        <p:nvSpPr>
          <p:cNvPr id="4" name="Slide Number Placeholder 3"/>
          <p:cNvSpPr>
            <a:spLocks noGrp="1"/>
          </p:cNvSpPr>
          <p:nvPr>
            <p:ph type="sldNum" sz="quarter" idx="5"/>
          </p:nvPr>
        </p:nvSpPr>
        <p:spPr/>
        <p:txBody>
          <a:bodyPr/>
          <a:lstStyle/>
          <a:p>
            <a:fld id="{11090A16-D206-4C43-8F59-7665AB5D82DB}" type="slidenum">
              <a:rPr lang="en-US" smtClean="0"/>
              <a:t>54</a:t>
            </a:fld>
            <a:endParaRPr lang="en-US"/>
          </a:p>
        </p:txBody>
      </p:sp>
    </p:spTree>
    <p:extLst>
      <p:ext uri="{BB962C8B-B14F-4D97-AF65-F5344CB8AC3E}">
        <p14:creationId xmlns:p14="http://schemas.microsoft.com/office/powerpoint/2010/main" val="2347837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090A16-D206-4C43-8F59-7665AB5D82DB}" type="slidenum">
              <a:rPr lang="en-US" smtClean="0"/>
              <a:t>55</a:t>
            </a:fld>
            <a:endParaRPr lang="en-US"/>
          </a:p>
        </p:txBody>
      </p:sp>
    </p:spTree>
    <p:extLst>
      <p:ext uri="{BB962C8B-B14F-4D97-AF65-F5344CB8AC3E}">
        <p14:creationId xmlns:p14="http://schemas.microsoft.com/office/powerpoint/2010/main" val="35768168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090A16-D206-4C43-8F59-7665AB5D82DB}" type="slidenum">
              <a:rPr lang="en-US" smtClean="0"/>
              <a:t>56</a:t>
            </a:fld>
            <a:endParaRPr lang="en-US"/>
          </a:p>
        </p:txBody>
      </p:sp>
    </p:spTree>
    <p:extLst>
      <p:ext uri="{BB962C8B-B14F-4D97-AF65-F5344CB8AC3E}">
        <p14:creationId xmlns:p14="http://schemas.microsoft.com/office/powerpoint/2010/main" val="41007546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we mean by “soften the ground?” Why is this important? Can anyone provide an example of how that might look?</a:t>
            </a:r>
          </a:p>
        </p:txBody>
      </p:sp>
      <p:sp>
        <p:nvSpPr>
          <p:cNvPr id="4" name="Slide Number Placeholder 3"/>
          <p:cNvSpPr>
            <a:spLocks noGrp="1"/>
          </p:cNvSpPr>
          <p:nvPr>
            <p:ph type="sldNum" sz="quarter" idx="5"/>
          </p:nvPr>
        </p:nvSpPr>
        <p:spPr/>
        <p:txBody>
          <a:bodyPr/>
          <a:lstStyle/>
          <a:p>
            <a:fld id="{11090A16-D206-4C43-8F59-7665AB5D82DB}" type="slidenum">
              <a:rPr lang="en-US" smtClean="0"/>
              <a:t>58</a:t>
            </a:fld>
            <a:endParaRPr lang="en-US"/>
          </a:p>
        </p:txBody>
      </p:sp>
    </p:spTree>
    <p:extLst>
      <p:ext uri="{BB962C8B-B14F-4D97-AF65-F5344CB8AC3E}">
        <p14:creationId xmlns:p14="http://schemas.microsoft.com/office/powerpoint/2010/main" val="30787716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examples of each for Board to hear. </a:t>
            </a:r>
          </a:p>
          <a:p>
            <a:r>
              <a:rPr lang="en-US" dirty="0"/>
              <a:t>Example:</a:t>
            </a:r>
          </a:p>
          <a:p>
            <a:r>
              <a:rPr lang="en-US" dirty="0"/>
              <a:t>To help demonstrate these types of questions using a simple, yet relatable, topic… let’s try to figure out if Paul cuts his peanut butter sandwiches on a diagonal.</a:t>
            </a:r>
          </a:p>
          <a:p>
            <a:endParaRPr lang="en-US" dirty="0"/>
          </a:p>
          <a:p>
            <a:pPr marL="228600" indent="-228600">
              <a:buAutoNum type="arabicParenR"/>
            </a:pPr>
            <a:r>
              <a:rPr lang="en-US" dirty="0"/>
              <a:t>Open ended: “Paul, can you tell me about everything you ate yesterday?” or “Paul, can you walk me through what you ate for lunch yesterday?”</a:t>
            </a:r>
          </a:p>
          <a:p>
            <a:pPr marL="228600" indent="-228600">
              <a:buAutoNum type="arabicParenR"/>
            </a:pPr>
            <a:r>
              <a:rPr lang="en-US" dirty="0"/>
              <a:t>Focused: “Paul, I’d like to talk to you about the peanut butter and jelly sandwich you ate for lunch yesterday…”</a:t>
            </a:r>
          </a:p>
          <a:p>
            <a:pPr marL="228600" indent="-228600">
              <a:buAutoNum type="arabicParenR"/>
            </a:pPr>
            <a:r>
              <a:rPr lang="en-US" dirty="0"/>
              <a:t>Multiple Choice: “Paul, did you cut your sandwich length-wise, on a diagonal, not cut at all, or something else?”</a:t>
            </a:r>
          </a:p>
          <a:p>
            <a:pPr marL="228600" indent="-228600">
              <a:buAutoNum type="arabicParenR"/>
            </a:pPr>
            <a:r>
              <a:rPr lang="en-US" dirty="0"/>
              <a:t>Yes/No: “Paul, did you cut your sandwich diagonally, yes or no?”</a:t>
            </a:r>
          </a:p>
          <a:p>
            <a:pPr marL="228600" indent="-228600">
              <a:buAutoNum type="arabicParenR"/>
            </a:pPr>
            <a:r>
              <a:rPr lang="en-US" dirty="0"/>
              <a:t>Leading: “Paul, you cut your PB&amp;J sandwich on a diagonal, right?” </a:t>
            </a:r>
          </a:p>
          <a:p>
            <a:pPr marL="228600" indent="-228600">
              <a:buAutoNum type="arabicParenR"/>
            </a:pPr>
            <a:endParaRPr lang="en-US" dirty="0"/>
          </a:p>
          <a:p>
            <a:pPr marL="0" indent="0">
              <a:buNone/>
            </a:pPr>
            <a:r>
              <a:rPr lang="en-US" dirty="0"/>
              <a:t>Can we try this out using OED-3 topics?</a:t>
            </a:r>
          </a:p>
        </p:txBody>
      </p:sp>
      <p:sp>
        <p:nvSpPr>
          <p:cNvPr id="4" name="Slide Number Placeholder 3"/>
          <p:cNvSpPr>
            <a:spLocks noGrp="1"/>
          </p:cNvSpPr>
          <p:nvPr>
            <p:ph type="sldNum" sz="quarter" idx="5"/>
          </p:nvPr>
        </p:nvSpPr>
        <p:spPr/>
        <p:txBody>
          <a:bodyPr/>
          <a:lstStyle/>
          <a:p>
            <a:fld id="{11090A16-D206-4C43-8F59-7665AB5D82DB}" type="slidenum">
              <a:rPr lang="en-US" smtClean="0"/>
              <a:t>59</a:t>
            </a:fld>
            <a:endParaRPr lang="en-US"/>
          </a:p>
        </p:txBody>
      </p:sp>
    </p:spTree>
    <p:extLst>
      <p:ext uri="{BB962C8B-B14F-4D97-AF65-F5344CB8AC3E}">
        <p14:creationId xmlns:p14="http://schemas.microsoft.com/office/powerpoint/2010/main" val="14134074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090A16-D206-4C43-8F59-7665AB5D82DB}" type="slidenum">
              <a:rPr lang="en-US" smtClean="0"/>
              <a:t>60</a:t>
            </a:fld>
            <a:endParaRPr lang="en-US"/>
          </a:p>
        </p:txBody>
      </p:sp>
    </p:spTree>
    <p:extLst>
      <p:ext uri="{BB962C8B-B14F-4D97-AF65-F5344CB8AC3E}">
        <p14:creationId xmlns:p14="http://schemas.microsoft.com/office/powerpoint/2010/main" val="783647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090A16-D206-4C43-8F59-7665AB5D82DB}" type="slidenum">
              <a:rPr lang="en-US" smtClean="0"/>
              <a:t>63</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90A16-D206-4C43-8F59-7665AB5D82DB}" type="slidenum">
              <a:rPr lang="en-US" smtClean="0"/>
              <a:t>6</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90A16-D206-4C43-8F59-7665AB5D82DB}" type="slidenum">
              <a:rPr lang="en-US" smtClean="0"/>
              <a:t>64</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90A16-D206-4C43-8F59-7665AB5D82DB}" type="slidenum">
              <a:rPr lang="en-US" smtClean="0"/>
              <a:t>65</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090A16-D206-4C43-8F59-7665AB5D82DB}" type="slidenum">
              <a:rPr lang="en-US" smtClean="0"/>
              <a:t>67</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090A16-D206-4C43-8F59-7665AB5D82DB}" type="slidenum">
              <a:rPr lang="en-US" smtClean="0"/>
              <a:t>68</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090A16-D206-4C43-8F59-7665AB5D82DB}" type="slidenum">
              <a:rPr lang="en-US" smtClean="0"/>
              <a:t>69</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090A16-D206-4C43-8F59-7665AB5D82DB}" type="slidenum">
              <a:rPr lang="en-US" smtClean="0"/>
              <a:t>70</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090A16-D206-4C43-8F59-7665AB5D82DB}" type="slidenum">
              <a:rPr lang="en-US" smtClean="0"/>
              <a:t>71</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90A16-D206-4C43-8F59-7665AB5D82DB}" type="slidenum">
              <a:rPr lang="en-US" smtClean="0"/>
              <a:t>73</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11090A16-D206-4C43-8F59-7665AB5D82DB}" type="slidenum">
              <a:rPr lang="en-US" smtClean="0"/>
              <a:t>74</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090A16-D206-4C43-8F59-7665AB5D82DB}" type="slidenum">
              <a:rPr lang="en-US" smtClean="0"/>
              <a:t>75</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Prework </a:t>
            </a:r>
          </a:p>
        </p:txBody>
      </p:sp>
      <p:sp>
        <p:nvSpPr>
          <p:cNvPr id="4" name="Slide Number Placeholder 3"/>
          <p:cNvSpPr>
            <a:spLocks noGrp="1"/>
          </p:cNvSpPr>
          <p:nvPr>
            <p:ph type="sldNum" sz="quarter" idx="10"/>
          </p:nvPr>
        </p:nvSpPr>
        <p:spPr/>
        <p:txBody>
          <a:bodyPr/>
          <a:lstStyle/>
          <a:p>
            <a:fld id="{11090A16-D206-4C43-8F59-7665AB5D82DB}" type="slidenum">
              <a:rPr lang="en-US" smtClean="0"/>
              <a:t>7</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090A16-D206-4C43-8F59-7665AB5D82DB}" type="slidenum">
              <a:rPr lang="en-US" smtClean="0"/>
              <a:t>76</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090A16-D206-4C43-8F59-7665AB5D82DB}" type="slidenum">
              <a:rPr lang="en-US" smtClean="0"/>
              <a:t>77</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090A16-D206-4C43-8F59-7665AB5D82DB}" type="slidenum">
              <a:rPr lang="en-US" smtClean="0"/>
              <a:t>78</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090A16-D206-4C43-8F59-7665AB5D82DB}" type="slidenum">
              <a:rPr lang="en-US" smtClean="0"/>
              <a:t>79</a:t>
            </a:fld>
            <a:endParaRPr lang="en-US"/>
          </a:p>
        </p:txBody>
      </p:sp>
    </p:spTree>
    <p:extLst>
      <p:ext uri="{BB962C8B-B14F-4D97-AF65-F5344CB8AC3E}">
        <p14:creationId xmlns:p14="http://schemas.microsoft.com/office/powerpoint/2010/main" val="19411533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Applicable for both student and employee respondents</a:t>
            </a:r>
          </a:p>
        </p:txBody>
      </p:sp>
      <p:sp>
        <p:nvSpPr>
          <p:cNvPr id="4" name="Slide Number Placeholder 3"/>
          <p:cNvSpPr>
            <a:spLocks noGrp="1"/>
          </p:cNvSpPr>
          <p:nvPr>
            <p:ph type="sldNum" sz="quarter" idx="5"/>
          </p:nvPr>
        </p:nvSpPr>
        <p:spPr/>
        <p:txBody>
          <a:bodyPr/>
          <a:lstStyle/>
          <a:p>
            <a:fld id="{11090A16-D206-4C43-8F59-7665AB5D82DB}" type="slidenum">
              <a:rPr lang="en-US" smtClean="0"/>
              <a:t>80</a:t>
            </a:fld>
            <a:endParaRPr lang="en-US"/>
          </a:p>
        </p:txBody>
      </p:sp>
    </p:spTree>
    <p:extLst>
      <p:ext uri="{BB962C8B-B14F-4D97-AF65-F5344CB8AC3E}">
        <p14:creationId xmlns:p14="http://schemas.microsoft.com/office/powerpoint/2010/main" val="403729873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Applicable for students</a:t>
            </a:r>
          </a:p>
        </p:txBody>
      </p:sp>
      <p:sp>
        <p:nvSpPr>
          <p:cNvPr id="4" name="Slide Number Placeholder 3"/>
          <p:cNvSpPr>
            <a:spLocks noGrp="1"/>
          </p:cNvSpPr>
          <p:nvPr>
            <p:ph type="sldNum" sz="quarter" idx="5"/>
          </p:nvPr>
        </p:nvSpPr>
        <p:spPr/>
        <p:txBody>
          <a:bodyPr/>
          <a:lstStyle/>
          <a:p>
            <a:fld id="{11090A16-D206-4C43-8F59-7665AB5D82DB}" type="slidenum">
              <a:rPr lang="en-US" smtClean="0"/>
              <a:t>81</a:t>
            </a:fld>
            <a:endParaRPr lang="en-US"/>
          </a:p>
        </p:txBody>
      </p:sp>
    </p:spTree>
    <p:extLst>
      <p:ext uri="{BB962C8B-B14F-4D97-AF65-F5344CB8AC3E}">
        <p14:creationId xmlns:p14="http://schemas.microsoft.com/office/powerpoint/2010/main" val="10368882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Applicable for employees (not specifically relevant for this Conduct Board training but keeping it in for completeness and if/when HR boards or outside adjudicators are provided this training for review)</a:t>
            </a:r>
          </a:p>
        </p:txBody>
      </p:sp>
      <p:sp>
        <p:nvSpPr>
          <p:cNvPr id="4" name="Slide Number Placeholder 3"/>
          <p:cNvSpPr>
            <a:spLocks noGrp="1"/>
          </p:cNvSpPr>
          <p:nvPr>
            <p:ph type="sldNum" sz="quarter" idx="5"/>
          </p:nvPr>
        </p:nvSpPr>
        <p:spPr/>
        <p:txBody>
          <a:bodyPr/>
          <a:lstStyle/>
          <a:p>
            <a:fld id="{11090A16-D206-4C43-8F59-7665AB5D82DB}" type="slidenum">
              <a:rPr lang="en-US" smtClean="0"/>
              <a:t>82</a:t>
            </a:fld>
            <a:endParaRPr lang="en-US"/>
          </a:p>
        </p:txBody>
      </p:sp>
    </p:spTree>
    <p:extLst>
      <p:ext uri="{BB962C8B-B14F-4D97-AF65-F5344CB8AC3E}">
        <p14:creationId xmlns:p14="http://schemas.microsoft.com/office/powerpoint/2010/main" val="307864146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090A16-D206-4C43-8F59-7665AB5D82DB}" type="slidenum">
              <a:rPr lang="en-US" smtClean="0"/>
              <a:t>84</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090A16-D206-4C43-8F59-7665AB5D82DB}" type="slidenum">
              <a:rPr lang="en-US" smtClean="0"/>
              <a:t>85</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90A16-D206-4C43-8F59-7665AB5D82DB}" type="slidenum">
              <a:rPr lang="en-US" smtClean="0"/>
              <a:t>8</a:t>
            </a:fld>
            <a:endParaRPr lang="en-US"/>
          </a:p>
        </p:txBody>
      </p:sp>
    </p:spTree>
    <p:extLst>
      <p:ext uri="{BB962C8B-B14F-4D97-AF65-F5344CB8AC3E}">
        <p14:creationId xmlns:p14="http://schemas.microsoft.com/office/powerpoint/2010/main" val="2247779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an exhaustive list</a:t>
            </a:r>
          </a:p>
        </p:txBody>
      </p:sp>
      <p:sp>
        <p:nvSpPr>
          <p:cNvPr id="4" name="Slide Number Placeholder 3"/>
          <p:cNvSpPr>
            <a:spLocks noGrp="1"/>
          </p:cNvSpPr>
          <p:nvPr>
            <p:ph type="sldNum" sz="quarter" idx="5"/>
          </p:nvPr>
        </p:nvSpPr>
        <p:spPr/>
        <p:txBody>
          <a:bodyPr/>
          <a:lstStyle/>
          <a:p>
            <a:fld id="{11090A16-D206-4C43-8F59-7665AB5D82DB}" type="slidenum">
              <a:rPr lang="en-US" smtClean="0"/>
              <a:t>9</a:t>
            </a:fld>
            <a:endParaRPr lang="en-US"/>
          </a:p>
        </p:txBody>
      </p:sp>
    </p:spTree>
    <p:extLst>
      <p:ext uri="{BB962C8B-B14F-4D97-AF65-F5344CB8AC3E}">
        <p14:creationId xmlns:p14="http://schemas.microsoft.com/office/powerpoint/2010/main" val="616044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8CE5F8-203B-45EC-959E-97531721210F}" type="datetime1">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7A71D-1EF9-4D4A-9E9C-ED4CEAB65A79}" type="slidenum">
              <a:rPr lang="en-US" smtClean="0"/>
              <a:t>‹#›</a:t>
            </a:fld>
            <a:endParaRPr lang="en-US"/>
          </a:p>
        </p:txBody>
      </p:sp>
    </p:spTree>
    <p:extLst>
      <p:ext uri="{BB962C8B-B14F-4D97-AF65-F5344CB8AC3E}">
        <p14:creationId xmlns:p14="http://schemas.microsoft.com/office/powerpoint/2010/main" val="417484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4008745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567478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8406039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654952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9232447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60B644-39FD-412C-B035-E97D02785CD4}" type="datetime1">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7A71D-1EF9-4D4A-9E9C-ED4CEAB65A79}" type="slidenum">
              <a:rPr lang="en-US" smtClean="0"/>
              <a:t>‹#›</a:t>
            </a:fld>
            <a:endParaRPr lang="en-US"/>
          </a:p>
        </p:txBody>
      </p:sp>
    </p:spTree>
    <p:extLst>
      <p:ext uri="{BB962C8B-B14F-4D97-AF65-F5344CB8AC3E}">
        <p14:creationId xmlns:p14="http://schemas.microsoft.com/office/powerpoint/2010/main" val="124097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91D8DA-275A-4C6B-BE67-E842C04B5075}" type="datetime1">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7A71D-1EF9-4D4A-9E9C-ED4CEAB65A79}" type="slidenum">
              <a:rPr lang="en-US" smtClean="0"/>
              <a:t>‹#›</a:t>
            </a:fld>
            <a:endParaRPr lang="en-US"/>
          </a:p>
        </p:txBody>
      </p:sp>
    </p:spTree>
    <p:extLst>
      <p:ext uri="{BB962C8B-B14F-4D97-AF65-F5344CB8AC3E}">
        <p14:creationId xmlns:p14="http://schemas.microsoft.com/office/powerpoint/2010/main" val="3097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B85F4-5BC9-4D20-8497-408C017FF788}" type="datetime1">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7A71D-1EF9-4D4A-9E9C-ED4CEAB65A79}" type="slidenum">
              <a:rPr lang="en-US" smtClean="0"/>
              <a:t>‹#›</a:t>
            </a:fld>
            <a:endParaRPr lang="en-US"/>
          </a:p>
        </p:txBody>
      </p:sp>
    </p:spTree>
    <p:extLst>
      <p:ext uri="{BB962C8B-B14F-4D97-AF65-F5344CB8AC3E}">
        <p14:creationId xmlns:p14="http://schemas.microsoft.com/office/powerpoint/2010/main" val="114633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F60C68-E1BA-418D-8873-C947F4FB1E02}" type="datetime1">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7A71D-1EF9-4D4A-9E9C-ED4CEAB65A79}" type="slidenum">
              <a:rPr lang="en-US" smtClean="0"/>
              <a:t>‹#›</a:t>
            </a:fld>
            <a:endParaRPr lang="en-US"/>
          </a:p>
        </p:txBody>
      </p:sp>
    </p:spTree>
    <p:extLst>
      <p:ext uri="{BB962C8B-B14F-4D97-AF65-F5344CB8AC3E}">
        <p14:creationId xmlns:p14="http://schemas.microsoft.com/office/powerpoint/2010/main" val="209481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FA9EEA-A268-4325-BDE9-8C9790556951}" type="datetime1">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7A71D-1EF9-4D4A-9E9C-ED4CEAB65A79}" type="slidenum">
              <a:rPr lang="en-US" smtClean="0"/>
              <a:t>‹#›</a:t>
            </a:fld>
            <a:endParaRPr lang="en-US"/>
          </a:p>
        </p:txBody>
      </p:sp>
    </p:spTree>
    <p:extLst>
      <p:ext uri="{BB962C8B-B14F-4D97-AF65-F5344CB8AC3E}">
        <p14:creationId xmlns:p14="http://schemas.microsoft.com/office/powerpoint/2010/main" val="148333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BEDC8B-6976-4707-8AF9-82879017FEC4}" type="datetime1">
              <a:rPr lang="en-US" smtClean="0"/>
              <a:t>11/30/2020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B7A71D-1EF9-4D4A-9E9C-ED4CEAB65A79}" type="slidenum">
              <a:rPr lang="en-US" smtClean="0"/>
              <a:t>‹#›</a:t>
            </a:fld>
            <a:endParaRPr lang="en-US"/>
          </a:p>
        </p:txBody>
      </p:sp>
    </p:spTree>
    <p:extLst>
      <p:ext uri="{BB962C8B-B14F-4D97-AF65-F5344CB8AC3E}">
        <p14:creationId xmlns:p14="http://schemas.microsoft.com/office/powerpoint/2010/main" val="52883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C0B9BF50-EF72-4C05-89DE-BF1D3DB2750E}" type="datetime1">
              <a:rPr lang="en-US" smtClean="0"/>
              <a:t>11/30/2020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B7A71D-1EF9-4D4A-9E9C-ED4CEAB65A79}" type="slidenum">
              <a:rPr lang="en-US" smtClean="0"/>
              <a:t>‹#›</a:t>
            </a:fld>
            <a:endParaRPr lang="en-US"/>
          </a:p>
        </p:txBody>
      </p:sp>
    </p:spTree>
    <p:extLst>
      <p:ext uri="{BB962C8B-B14F-4D97-AF65-F5344CB8AC3E}">
        <p14:creationId xmlns:p14="http://schemas.microsoft.com/office/powerpoint/2010/main" val="266971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2D90A-ABE2-4E44-A98E-4147B0A688EB}" type="datetime1">
              <a:rPr lang="en-US" smtClean="0"/>
              <a:t>11/30/2020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B7A71D-1EF9-4D4A-9E9C-ED4CEAB65A79}" type="slidenum">
              <a:rPr lang="en-US" smtClean="0"/>
              <a:t>‹#›</a:t>
            </a:fld>
            <a:endParaRPr lang="en-US"/>
          </a:p>
        </p:txBody>
      </p:sp>
    </p:spTree>
    <p:extLst>
      <p:ext uri="{BB962C8B-B14F-4D97-AF65-F5344CB8AC3E}">
        <p14:creationId xmlns:p14="http://schemas.microsoft.com/office/powerpoint/2010/main" val="17306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F99BA-33BB-4747-BDCE-25DC82D4AD08}" type="datetime1">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7A71D-1EF9-4D4A-9E9C-ED4CEAB65A79}" type="slidenum">
              <a:rPr lang="en-US" smtClean="0"/>
              <a:t>‹#›</a:t>
            </a:fld>
            <a:endParaRPr lang="en-US"/>
          </a:p>
        </p:txBody>
      </p:sp>
    </p:spTree>
    <p:extLst>
      <p:ext uri="{BB962C8B-B14F-4D97-AF65-F5344CB8AC3E}">
        <p14:creationId xmlns:p14="http://schemas.microsoft.com/office/powerpoint/2010/main" val="4532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89062D-A4D5-4122-AAE3-868A5B0C3ADB}" type="datetime1">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7A71D-1EF9-4D4A-9E9C-ED4CEAB65A79}" type="slidenum">
              <a:rPr lang="en-US" smtClean="0"/>
              <a:t>‹#›</a:t>
            </a:fld>
            <a:endParaRPr lang="en-US"/>
          </a:p>
        </p:txBody>
      </p:sp>
    </p:spTree>
    <p:extLst>
      <p:ext uri="{BB962C8B-B14F-4D97-AF65-F5344CB8AC3E}">
        <p14:creationId xmlns:p14="http://schemas.microsoft.com/office/powerpoint/2010/main" val="58109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11/30/2020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39470921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6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Isosceles Triangle 103">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6" name="Isosceles Triangle 105">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lumMod val="75000"/>
              <a:alpha val="88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8" name="Straight Connector 107">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6" name="Subtitle 5">
            <a:extLst>
              <a:ext uri="{FF2B5EF4-FFF2-40B4-BE49-F238E27FC236}">
                <a16:creationId xmlns:a16="http://schemas.microsoft.com/office/drawing/2014/main" id="{1CF996B7-6119-4907-B15F-7781AB3261C4}"/>
              </a:ext>
            </a:extLst>
          </p:cNvPr>
          <p:cNvSpPr>
            <a:spLocks noGrp="1"/>
          </p:cNvSpPr>
          <p:nvPr>
            <p:ph type="subTitle" idx="1"/>
          </p:nvPr>
        </p:nvSpPr>
        <p:spPr>
          <a:xfrm>
            <a:off x="1130300" y="4050833"/>
            <a:ext cx="5825202" cy="1096899"/>
          </a:xfrm>
        </p:spPr>
        <p:txBody>
          <a:bodyPr>
            <a:normAutofit/>
          </a:bodyPr>
          <a:lstStyle/>
          <a:p>
            <a:pPr algn="ctr"/>
            <a:r>
              <a:rPr lang="en-US" b="1">
                <a:solidFill>
                  <a:schemeClr val="tx1"/>
                </a:solidFill>
              </a:rPr>
              <a:t>The Office of Equality &amp; Diversity</a:t>
            </a:r>
          </a:p>
          <a:p>
            <a:pPr algn="ctr"/>
            <a:r>
              <a:rPr lang="en-US" b="1">
                <a:solidFill>
                  <a:schemeClr val="tx1"/>
                </a:solidFill>
              </a:rPr>
              <a:t>October 2020</a:t>
            </a:r>
          </a:p>
          <a:p>
            <a:endParaRPr lang="en-US"/>
          </a:p>
        </p:txBody>
      </p:sp>
      <p:sp>
        <p:nvSpPr>
          <p:cNvPr id="2" name="Title 1"/>
          <p:cNvSpPr>
            <a:spLocks noGrp="1"/>
          </p:cNvSpPr>
          <p:nvPr>
            <p:ph type="ctrTitle"/>
          </p:nvPr>
        </p:nvSpPr>
        <p:spPr>
          <a:xfrm>
            <a:off x="1130300" y="1397000"/>
            <a:ext cx="5825202" cy="2653836"/>
          </a:xfrm>
        </p:spPr>
        <p:txBody>
          <a:bodyPr anchorCtr="0">
            <a:normAutofit/>
          </a:bodyPr>
          <a:lstStyle/>
          <a:p>
            <a:pPr algn="ctr"/>
            <a:r>
              <a:rPr lang="en-US" b="1">
                <a:solidFill>
                  <a:schemeClr val="accent2"/>
                </a:solidFill>
              </a:rPr>
              <a:t>Drexel University</a:t>
            </a:r>
            <a:br>
              <a:rPr lang="en-US" b="1">
                <a:solidFill>
                  <a:schemeClr val="accent2"/>
                </a:solidFill>
              </a:rPr>
            </a:br>
            <a:r>
              <a:rPr lang="en-US" b="1">
                <a:solidFill>
                  <a:schemeClr val="accent2"/>
                </a:solidFill>
              </a:rPr>
              <a:t>Conduct Board</a:t>
            </a:r>
            <a:br>
              <a:rPr lang="en-US" b="1">
                <a:solidFill>
                  <a:schemeClr val="accent2"/>
                </a:solidFill>
              </a:rPr>
            </a:br>
            <a:r>
              <a:rPr lang="en-US" b="1">
                <a:solidFill>
                  <a:schemeClr val="accent2"/>
                </a:solidFill>
              </a:rPr>
              <a:t>Training</a:t>
            </a:r>
          </a:p>
        </p:txBody>
      </p:sp>
      <p:sp>
        <p:nvSpPr>
          <p:cNvPr id="112"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682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65200" y="683551"/>
            <a:ext cx="8845549" cy="1320800"/>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baseline="0">
                <a:solidFill>
                  <a:srgbClr val="3B88C4"/>
                </a:solidFill>
                <a:latin typeface="+mj-lt"/>
                <a:ea typeface="+mj-ea"/>
                <a:cs typeface="+mj-cs"/>
              </a:defRPr>
            </a:lvl1pPr>
          </a:lstStyle>
          <a:p>
            <a:pPr algn="l" defTabSz="457200">
              <a:spcAft>
                <a:spcPts val="600"/>
              </a:spcAft>
            </a:pPr>
            <a:r>
              <a:rPr lang="en-US" sz="3500" b="1">
                <a:solidFill>
                  <a:schemeClr val="accent2">
                    <a:lumMod val="75000"/>
                  </a:schemeClr>
                </a:solidFill>
              </a:rPr>
              <a:t>Background: What Does Title IX/VAWA require?</a:t>
            </a:r>
            <a:endParaRPr lang="en-US">
              <a:solidFill>
                <a:schemeClr val="accent2">
                  <a:lumMod val="75000"/>
                </a:schemeClr>
              </a:solidFill>
            </a:endParaRPr>
          </a:p>
        </p:txBody>
      </p:sp>
      <p:sp>
        <p:nvSpPr>
          <p:cNvPr id="13" name="Isosceles Triangle 12">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3"/>
          <p:cNvSpPr>
            <a:spLocks noGrp="1"/>
          </p:cNvSpPr>
          <p:nvPr>
            <p:ph type="sldNum" sz="quarter" idx="12"/>
          </p:nvPr>
        </p:nvSpPr>
        <p:spPr>
          <a:xfrm>
            <a:off x="6442997" y="6041362"/>
            <a:ext cx="512504" cy="365125"/>
          </a:xfrm>
        </p:spPr>
        <p:txBody>
          <a:bodyPr vert="horz" lIns="91440" tIns="45720" rIns="91440" bIns="45720" rtlCol="0" anchor="ctr">
            <a:normAutofit/>
          </a:bodyPr>
          <a:lstStyle/>
          <a:p>
            <a:pPr>
              <a:spcAft>
                <a:spcPts val="600"/>
              </a:spcAft>
            </a:pPr>
            <a:fld id="{21B7A71D-1EF9-4D4A-9E9C-ED4CEAB65A79}" type="slidenum">
              <a:rPr lang="en-US" smtClean="0"/>
              <a:pPr>
                <a:spcAft>
                  <a:spcPts val="600"/>
                </a:spcAft>
              </a:pPr>
              <a:t>10</a:t>
            </a:fld>
            <a:endParaRPr lang="en-US"/>
          </a:p>
        </p:txBody>
      </p:sp>
      <p:sp>
        <p:nvSpPr>
          <p:cNvPr id="4" name="Content Placeholder 2"/>
          <p:cNvSpPr txBox="1">
            <a:spLocks noGrp="1"/>
          </p:cNvSpPr>
          <p:nvPr>
            <p:ph idx="1"/>
          </p:nvPr>
        </p:nvSpPr>
        <p:spPr>
          <a:xfrm>
            <a:off x="637073" y="1996623"/>
            <a:ext cx="7284852" cy="4697411"/>
          </a:xfrm>
          <a:prstGeom prst="rect">
            <a:avLst/>
          </a:prstGeom>
        </p:spPr>
        <p:txBody>
          <a:bodyPr vert="horz" lIns="91440" tIns="45720" rIns="91440" bIns="45720" rtlCol="0" anchor="t">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indent="-342900">
              <a:lnSpc>
                <a:spcPct val="90000"/>
              </a:lnSpc>
              <a:spcBef>
                <a:spcPts val="1000"/>
              </a:spcBef>
              <a:buClr>
                <a:schemeClr val="accent1"/>
              </a:buClr>
              <a:buSzPct val="80000"/>
              <a:buFont typeface="Wingdings 3" charset="2"/>
              <a:buChar char=""/>
            </a:pPr>
            <a:r>
              <a:rPr lang="en-US" sz="2000"/>
              <a:t>Provide evidence to parties and their advisors to review</a:t>
            </a:r>
          </a:p>
          <a:p>
            <a:pPr marL="342900" indent="-342900">
              <a:lnSpc>
                <a:spcPct val="90000"/>
              </a:lnSpc>
              <a:spcBef>
                <a:spcPts val="1000"/>
              </a:spcBef>
              <a:buClr>
                <a:schemeClr val="accent1"/>
              </a:buClr>
              <a:buSzPct val="80000"/>
              <a:buFont typeface="Wingdings 3" charset="2"/>
              <a:buChar char=""/>
            </a:pPr>
            <a:r>
              <a:rPr lang="en-US" sz="2000"/>
              <a:t>Prepare an investigative report to fairly summarize relevant evidence and send to party at least 10 days prior to hearing</a:t>
            </a:r>
          </a:p>
          <a:p>
            <a:pPr>
              <a:lnSpc>
                <a:spcPct val="90000"/>
              </a:lnSpc>
              <a:spcBef>
                <a:spcPts val="1000"/>
              </a:spcBef>
              <a:buClr>
                <a:schemeClr val="accent1"/>
              </a:buClr>
              <a:buSzPct val="80000"/>
              <a:buFont typeface="Wingdings 3" charset="2"/>
              <a:buChar char=""/>
            </a:pPr>
            <a:r>
              <a:rPr lang="en-US" sz="2000"/>
              <a:t>Provide for a live hearing</a:t>
            </a:r>
          </a:p>
          <a:p>
            <a:pPr>
              <a:lnSpc>
                <a:spcPct val="90000"/>
              </a:lnSpc>
              <a:spcBef>
                <a:spcPts val="1000"/>
              </a:spcBef>
              <a:buClr>
                <a:schemeClr val="accent1"/>
              </a:buClr>
              <a:buSzPct val="80000"/>
              <a:buFont typeface="Wingdings 3" charset="2"/>
              <a:buChar char=""/>
            </a:pPr>
            <a:r>
              <a:rPr lang="en-US" sz="2000" b="1"/>
              <a:t>Permit each party’s advisor to ask questions of and cross-examine the other party and witnesses</a:t>
            </a:r>
          </a:p>
          <a:p>
            <a:pPr>
              <a:lnSpc>
                <a:spcPct val="90000"/>
              </a:lnSpc>
              <a:spcBef>
                <a:spcPts val="1000"/>
              </a:spcBef>
              <a:buClr>
                <a:schemeClr val="accent1"/>
              </a:buClr>
              <a:buSzPct val="80000"/>
              <a:buFont typeface="Wingdings 3" charset="2"/>
              <a:buChar char=""/>
            </a:pPr>
            <a:r>
              <a:rPr lang="en-US" sz="2000" b="1"/>
              <a:t>Provide advisor at no cost to conduct cross-examination, if needed</a:t>
            </a:r>
          </a:p>
          <a:p>
            <a:pPr>
              <a:lnSpc>
                <a:spcPct val="90000"/>
              </a:lnSpc>
              <a:spcBef>
                <a:spcPts val="1000"/>
              </a:spcBef>
              <a:buClr>
                <a:schemeClr val="accent1"/>
              </a:buClr>
              <a:buSzPct val="80000"/>
              <a:buFont typeface="Wingdings 3" charset="2"/>
              <a:buChar char=""/>
            </a:pPr>
            <a:r>
              <a:rPr lang="en-US" sz="2000" b="1"/>
              <a:t>Cannot rely on any statement from a party or witness who is not subjected to cross-examination</a:t>
            </a:r>
          </a:p>
          <a:p>
            <a:pPr>
              <a:lnSpc>
                <a:spcPct val="90000"/>
              </a:lnSpc>
              <a:spcBef>
                <a:spcPts val="1000"/>
              </a:spcBef>
              <a:buClr>
                <a:schemeClr val="accent1"/>
              </a:buClr>
              <a:buSzPct val="80000"/>
              <a:buFont typeface="Wingdings 3" charset="2"/>
              <a:buChar char=""/>
            </a:pPr>
            <a:r>
              <a:rPr lang="en-US" sz="2000"/>
              <a:t>Issue written determination</a:t>
            </a:r>
          </a:p>
          <a:p>
            <a:pPr>
              <a:lnSpc>
                <a:spcPct val="90000"/>
              </a:lnSpc>
              <a:spcBef>
                <a:spcPts val="1000"/>
              </a:spcBef>
              <a:buClr>
                <a:schemeClr val="accent1"/>
              </a:buClr>
              <a:buSzPct val="80000"/>
              <a:buFont typeface="Wingdings 3" charset="2"/>
              <a:buChar char=""/>
            </a:pPr>
            <a:r>
              <a:rPr lang="en-US" sz="2000"/>
              <a:t>Offer both parties the right to appeal both a dismissal of a formal complaint and a determination</a:t>
            </a:r>
          </a:p>
          <a:p>
            <a:pPr>
              <a:lnSpc>
                <a:spcPct val="90000"/>
              </a:lnSpc>
              <a:spcBef>
                <a:spcPts val="1000"/>
              </a:spcBef>
              <a:buClr>
                <a:schemeClr val="accent1"/>
              </a:buClr>
              <a:buSzPct val="80000"/>
              <a:buFont typeface="Wingdings 3" charset="2"/>
              <a:buChar char=""/>
            </a:pPr>
            <a:endParaRPr lang="en-US" sz="2000">
              <a:solidFill>
                <a:schemeClr val="tx1">
                  <a:lumMod val="75000"/>
                  <a:lumOff val="25000"/>
                </a:schemeClr>
              </a:solidFill>
            </a:endParaRPr>
          </a:p>
        </p:txBody>
      </p:sp>
      <p:sp>
        <p:nvSpPr>
          <p:cNvPr id="15" name="Isosceles Triangle 14">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6510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8" name="Group 11">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13"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7" name="Picture 6"/>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7273" t="1526" r="-1" b="7563"/>
          <a:stretch/>
        </p:blipFill>
        <p:spPr>
          <a:xfrm>
            <a:off x="20" y="10"/>
            <a:ext cx="9143980" cy="6857990"/>
          </a:xfrm>
          <a:prstGeom prst="rect">
            <a:avLst/>
          </a:prstGeom>
        </p:spPr>
      </p:pic>
      <p:sp>
        <p:nvSpPr>
          <p:cNvPr id="79" name="Isosceles Triangle 23">
            <a:extLst>
              <a:ext uri="{FF2B5EF4-FFF2-40B4-BE49-F238E27FC236}">
                <a16:creationId xmlns:a16="http://schemas.microsoft.com/office/drawing/2014/main" id="{7B1E8B16-F0E6-422E-A6A6-0422A7733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Parallelogram 25">
            <a:extLst>
              <a:ext uri="{FF2B5EF4-FFF2-40B4-BE49-F238E27FC236}">
                <a16:creationId xmlns:a16="http://schemas.microsoft.com/office/drawing/2014/main" id="{30CBBCD0-ED2A-4FC8-AB71-E3C2738F9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0350" y="0"/>
            <a:ext cx="5486400" cy="6858000"/>
          </a:xfrm>
          <a:prstGeom prst="parallelogram">
            <a:avLst>
              <a:gd name="adj" fmla="val 15925"/>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1" name="Straight Connector 27">
            <a:extLst>
              <a:ext uri="{FF2B5EF4-FFF2-40B4-BE49-F238E27FC236}">
                <a16:creationId xmlns:a16="http://schemas.microsoft.com/office/drawing/2014/main" id="{D7C7B311-D760-4C87-BE5E-921FFB4E8E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2" name="Straight Connector 29">
            <a:extLst>
              <a:ext uri="{FF2B5EF4-FFF2-40B4-BE49-F238E27FC236}">
                <a16:creationId xmlns:a16="http://schemas.microsoft.com/office/drawing/2014/main" id="{C1913202-1810-4FA2-987B-A7B98049CF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3" name="Rectangle 23">
            <a:extLst>
              <a:ext uri="{FF2B5EF4-FFF2-40B4-BE49-F238E27FC236}">
                <a16:creationId xmlns:a16="http://schemas.microsoft.com/office/drawing/2014/main" id="{95EFBC61-02DC-4AEA-AA2D-A9EABA467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5">
            <a:extLst>
              <a:ext uri="{FF2B5EF4-FFF2-40B4-BE49-F238E27FC236}">
                <a16:creationId xmlns:a16="http://schemas.microsoft.com/office/drawing/2014/main" id="{5637DFC4-70BC-4CB4-85D2-651A7C6A5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35">
            <a:extLst>
              <a:ext uri="{FF2B5EF4-FFF2-40B4-BE49-F238E27FC236}">
                <a16:creationId xmlns:a16="http://schemas.microsoft.com/office/drawing/2014/main" id="{58F1E9F4-66ED-4E73-8C2E-51B11EA77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itle 1"/>
          <p:cNvSpPr>
            <a:spLocks noGrp="1"/>
          </p:cNvSpPr>
          <p:nvPr>
            <p:ph type="title"/>
          </p:nvPr>
        </p:nvSpPr>
        <p:spPr>
          <a:xfrm>
            <a:off x="3593587" y="1678665"/>
            <a:ext cx="3361915" cy="2369131"/>
          </a:xfrm>
        </p:spPr>
        <p:txBody>
          <a:bodyPr vert="horz" lIns="91440" tIns="45720" rIns="91440" bIns="45720" rtlCol="0" anchor="b" anchorCtr="0">
            <a:normAutofit/>
          </a:bodyPr>
          <a:lstStyle/>
          <a:p>
            <a:pPr algn="ctr">
              <a:lnSpc>
                <a:spcPct val="90000"/>
              </a:lnSpc>
            </a:pPr>
            <a:r>
              <a:rPr lang="en-US" sz="3800" b="1">
                <a:solidFill>
                  <a:schemeClr val="accent2">
                    <a:lumMod val="75000"/>
                  </a:schemeClr>
                </a:solidFill>
              </a:rPr>
              <a:t>Dynamics of the Title IX Grievance Process</a:t>
            </a:r>
          </a:p>
        </p:txBody>
      </p:sp>
      <p:sp>
        <p:nvSpPr>
          <p:cNvPr id="4" name="Slide Number Placeholder 3"/>
          <p:cNvSpPr>
            <a:spLocks noGrp="1"/>
          </p:cNvSpPr>
          <p:nvPr>
            <p:ph type="sldNum" sz="quarter" idx="12"/>
          </p:nvPr>
        </p:nvSpPr>
        <p:spPr>
          <a:xfrm>
            <a:off x="6442997" y="6041362"/>
            <a:ext cx="512504" cy="365125"/>
          </a:xfrm>
        </p:spPr>
        <p:txBody>
          <a:bodyPr vert="horz" lIns="91440" tIns="45720" rIns="91440" bIns="45720" rtlCol="0" anchor="ctr">
            <a:normAutofit/>
          </a:bodyPr>
          <a:lstStyle/>
          <a:p>
            <a:pPr>
              <a:spcAft>
                <a:spcPts val="600"/>
              </a:spcAft>
            </a:pPr>
            <a:fld id="{21B7A71D-1EF9-4D4A-9E9C-ED4CEAB65A79}" type="slidenum">
              <a:rPr lang="en-US" smtClean="0"/>
              <a:pPr>
                <a:spcAft>
                  <a:spcPts val="600"/>
                </a:spcAft>
              </a:pPr>
              <a:t>11</a:t>
            </a:fld>
            <a:endParaRPr lang="en-US"/>
          </a:p>
        </p:txBody>
      </p:sp>
      <p:sp>
        <p:nvSpPr>
          <p:cNvPr id="86" name="Rectangle 27">
            <a:extLst>
              <a:ext uri="{FF2B5EF4-FFF2-40B4-BE49-F238E27FC236}">
                <a16:creationId xmlns:a16="http://schemas.microsoft.com/office/drawing/2014/main" id="{0795E7D3-D974-4307-92D4-E3ECEFDF3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8">
            <a:extLst>
              <a:ext uri="{FF2B5EF4-FFF2-40B4-BE49-F238E27FC236}">
                <a16:creationId xmlns:a16="http://schemas.microsoft.com/office/drawing/2014/main" id="{90443617-0A78-4C2C-9996-D143BCDB9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9">
            <a:extLst>
              <a:ext uri="{FF2B5EF4-FFF2-40B4-BE49-F238E27FC236}">
                <a16:creationId xmlns:a16="http://schemas.microsoft.com/office/drawing/2014/main" id="{ACFC544A-BD13-4C3C-8C9E-C35DEE8A4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43">
            <a:extLst>
              <a:ext uri="{FF2B5EF4-FFF2-40B4-BE49-F238E27FC236}">
                <a16:creationId xmlns:a16="http://schemas.microsoft.com/office/drawing/2014/main" id="{729A9DD4-BE93-4516-8B95-26B91B44B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500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p:cNvPicPr>
          <p:nvPr/>
        </p:nvPicPr>
        <p:blipFill rotWithShape="1">
          <a:blip r:embed="rId3" cstate="print">
            <a:extLst>
              <a:ext uri="{28A0092B-C50C-407E-A947-70E740481C1C}">
                <a14:useLocalDpi xmlns:a14="http://schemas.microsoft.com/office/drawing/2010/main" val="0"/>
              </a:ext>
            </a:extLst>
          </a:blip>
          <a:srcRect t="13303"/>
          <a:stretch/>
        </p:blipFill>
        <p:spPr>
          <a:xfrm>
            <a:off x="4556760" y="3048000"/>
            <a:ext cx="2590800" cy="1792110"/>
          </a:xfrm>
          <a:prstGeom prst="rect">
            <a:avLst/>
          </a:prstGeom>
        </p:spPr>
      </p:pic>
      <p:sp>
        <p:nvSpPr>
          <p:cNvPr id="2" name="Title 1"/>
          <p:cNvSpPr>
            <a:spLocks noGrp="1"/>
          </p:cNvSpPr>
          <p:nvPr>
            <p:ph type="title"/>
          </p:nvPr>
        </p:nvSpPr>
        <p:spPr>
          <a:xfrm>
            <a:off x="228600" y="710184"/>
            <a:ext cx="8153400" cy="756312"/>
          </a:xfrm>
        </p:spPr>
        <p:txBody>
          <a:bodyPr>
            <a:normAutofit/>
          </a:bodyPr>
          <a:lstStyle/>
          <a:p>
            <a:r>
              <a:rPr lang="en-US" sz="2700" b="1">
                <a:solidFill>
                  <a:schemeClr val="accent2">
                    <a:lumMod val="75000"/>
                  </a:schemeClr>
                </a:solidFill>
              </a:rPr>
              <a:t>Dynamics of the Title IX Grievance Process </a:t>
            </a:r>
          </a:p>
        </p:txBody>
      </p:sp>
      <p:sp>
        <p:nvSpPr>
          <p:cNvPr id="7" name="Content Placeholder 2"/>
          <p:cNvSpPr>
            <a:spLocks noGrp="1"/>
          </p:cNvSpPr>
          <p:nvPr>
            <p:ph idx="1"/>
          </p:nvPr>
        </p:nvSpPr>
        <p:spPr>
          <a:xfrm>
            <a:off x="533400" y="1676400"/>
            <a:ext cx="8153400" cy="4419600"/>
          </a:xfrm>
        </p:spPr>
        <p:txBody>
          <a:bodyPr vert="horz" lIns="91440" tIns="45720" rIns="91440" bIns="45720" rtlCol="0" anchor="t">
            <a:normAutofit/>
          </a:bodyPr>
          <a:lstStyle/>
          <a:p>
            <a:pPr marL="0" indent="0">
              <a:spcBef>
                <a:spcPct val="20000"/>
              </a:spcBef>
              <a:buNone/>
            </a:pPr>
            <a:r>
              <a:rPr lang="en-US" sz="2800" b="1" u="sng">
                <a:solidFill>
                  <a:schemeClr val="tx1"/>
                </a:solidFill>
              </a:rPr>
              <a:t>Complainants</a:t>
            </a:r>
          </a:p>
          <a:p>
            <a:pPr>
              <a:spcBef>
                <a:spcPct val="20000"/>
              </a:spcBef>
              <a:buFont typeface="Wingdings" panose="05000000000000000000" pitchFamily="2" charset="2"/>
              <a:buChar char="§"/>
            </a:pPr>
            <a:r>
              <a:rPr lang="en-US" sz="2600">
                <a:solidFill>
                  <a:schemeClr val="tx1"/>
                </a:solidFill>
              </a:rPr>
              <a:t>Shame </a:t>
            </a:r>
          </a:p>
          <a:p>
            <a:pPr>
              <a:spcBef>
                <a:spcPct val="20000"/>
              </a:spcBef>
              <a:buFont typeface="Wingdings" panose="05000000000000000000" pitchFamily="2" charset="2"/>
              <a:buChar char="§"/>
            </a:pPr>
            <a:r>
              <a:rPr lang="en-US" sz="2600">
                <a:solidFill>
                  <a:schemeClr val="tx1"/>
                </a:solidFill>
              </a:rPr>
              <a:t>Unsure about what happened</a:t>
            </a:r>
          </a:p>
          <a:p>
            <a:pPr>
              <a:spcBef>
                <a:spcPct val="20000"/>
              </a:spcBef>
              <a:buFont typeface="Wingdings" panose="05000000000000000000" pitchFamily="2" charset="2"/>
              <a:buChar char="§"/>
            </a:pPr>
            <a:r>
              <a:rPr lang="en-US" sz="2600">
                <a:solidFill>
                  <a:schemeClr val="tx1"/>
                </a:solidFill>
              </a:rPr>
              <a:t>Everyone knows</a:t>
            </a:r>
          </a:p>
          <a:p>
            <a:pPr>
              <a:spcBef>
                <a:spcPct val="20000"/>
              </a:spcBef>
              <a:buFont typeface="Wingdings" panose="05000000000000000000" pitchFamily="2" charset="2"/>
              <a:buChar char="§"/>
            </a:pPr>
            <a:r>
              <a:rPr lang="en-US" sz="2600">
                <a:solidFill>
                  <a:schemeClr val="tx1"/>
                </a:solidFill>
              </a:rPr>
              <a:t>Isolation</a:t>
            </a:r>
          </a:p>
          <a:p>
            <a:pPr>
              <a:spcBef>
                <a:spcPct val="20000"/>
              </a:spcBef>
              <a:buFont typeface="Wingdings" panose="05000000000000000000" pitchFamily="2" charset="2"/>
              <a:buChar char="§"/>
            </a:pPr>
            <a:r>
              <a:rPr lang="en-US" sz="2600">
                <a:solidFill>
                  <a:schemeClr val="tx1"/>
                </a:solidFill>
              </a:rPr>
              <a:t>Labeling Effect</a:t>
            </a:r>
          </a:p>
          <a:p>
            <a:pPr marL="1085850" lvl="1" indent="-342900"/>
            <a:endParaRPr lang="en-US" sz="2400"/>
          </a:p>
        </p:txBody>
      </p:sp>
    </p:spTree>
    <p:extLst>
      <p:ext uri="{BB962C8B-B14F-4D97-AF65-F5344CB8AC3E}">
        <p14:creationId xmlns:p14="http://schemas.microsoft.com/office/powerpoint/2010/main" val="200936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7848601" cy="1320800"/>
          </a:xfrm>
        </p:spPr>
        <p:txBody>
          <a:bodyPr>
            <a:normAutofit/>
          </a:bodyPr>
          <a:lstStyle/>
          <a:p>
            <a:r>
              <a:rPr lang="en-US" sz="2700" b="1">
                <a:solidFill>
                  <a:schemeClr val="accent2">
                    <a:lumMod val="75000"/>
                  </a:schemeClr>
                </a:solidFill>
              </a:rPr>
              <a:t>Dynamics of the Title IX Grievance Process </a:t>
            </a:r>
          </a:p>
        </p:txBody>
      </p:sp>
      <p:sp>
        <p:nvSpPr>
          <p:cNvPr id="5" name="Content Placeholder 2"/>
          <p:cNvSpPr>
            <a:spLocks noGrp="1"/>
          </p:cNvSpPr>
          <p:nvPr>
            <p:ph idx="1"/>
          </p:nvPr>
        </p:nvSpPr>
        <p:spPr>
          <a:xfrm>
            <a:off x="533400" y="1676400"/>
            <a:ext cx="8153400" cy="4419600"/>
          </a:xfrm>
        </p:spPr>
        <p:txBody>
          <a:bodyPr vert="horz" lIns="91440" tIns="45720" rIns="91440" bIns="45720" rtlCol="0" anchor="t">
            <a:normAutofit/>
          </a:bodyPr>
          <a:lstStyle/>
          <a:p>
            <a:pPr marL="0" indent="0">
              <a:lnSpc>
                <a:spcPct val="80000"/>
              </a:lnSpc>
              <a:spcBef>
                <a:spcPct val="20000"/>
              </a:spcBef>
              <a:buNone/>
            </a:pPr>
            <a:r>
              <a:rPr lang="en-US" sz="2600" b="1" u="sng">
                <a:solidFill>
                  <a:schemeClr val="tx1"/>
                </a:solidFill>
              </a:rPr>
              <a:t>Respondents</a:t>
            </a:r>
          </a:p>
          <a:p>
            <a:pPr>
              <a:lnSpc>
                <a:spcPct val="80000"/>
              </a:lnSpc>
              <a:spcBef>
                <a:spcPct val="20000"/>
              </a:spcBef>
              <a:buFont typeface="Wingdings" panose="05000000000000000000" pitchFamily="2" charset="2"/>
              <a:buChar char="§"/>
            </a:pPr>
            <a:r>
              <a:rPr lang="en-US" sz="2400">
                <a:solidFill>
                  <a:schemeClr val="tx1"/>
                </a:solidFill>
              </a:rPr>
              <a:t>It’s all on the line</a:t>
            </a:r>
          </a:p>
          <a:p>
            <a:pPr>
              <a:lnSpc>
                <a:spcPct val="80000"/>
              </a:lnSpc>
              <a:spcBef>
                <a:spcPct val="20000"/>
              </a:spcBef>
              <a:buFont typeface="Wingdings" panose="05000000000000000000" pitchFamily="2" charset="2"/>
              <a:buChar char="§"/>
            </a:pPr>
            <a:r>
              <a:rPr lang="en-US" sz="2400">
                <a:solidFill>
                  <a:schemeClr val="tx1"/>
                </a:solidFill>
              </a:rPr>
              <a:t>How safe is the truth?  How dangerous is a lie?</a:t>
            </a:r>
          </a:p>
          <a:p>
            <a:pPr>
              <a:lnSpc>
                <a:spcPct val="80000"/>
              </a:lnSpc>
              <a:spcBef>
                <a:spcPct val="20000"/>
              </a:spcBef>
              <a:buFont typeface="Wingdings" panose="05000000000000000000" pitchFamily="2" charset="2"/>
              <a:buChar char="§"/>
            </a:pPr>
            <a:r>
              <a:rPr lang="en-US" sz="2400">
                <a:solidFill>
                  <a:schemeClr val="tx1"/>
                </a:solidFill>
              </a:rPr>
              <a:t>Crisis of the self</a:t>
            </a:r>
          </a:p>
          <a:p>
            <a:pPr>
              <a:lnSpc>
                <a:spcPct val="80000"/>
              </a:lnSpc>
              <a:spcBef>
                <a:spcPct val="20000"/>
              </a:spcBef>
              <a:buFont typeface="Wingdings" panose="05000000000000000000" pitchFamily="2" charset="2"/>
              <a:buChar char="§"/>
            </a:pPr>
            <a:r>
              <a:rPr lang="en-US" sz="2400">
                <a:solidFill>
                  <a:schemeClr val="tx1"/>
                </a:solidFill>
              </a:rPr>
              <a:t>Everyone knows</a:t>
            </a:r>
          </a:p>
          <a:p>
            <a:pPr>
              <a:lnSpc>
                <a:spcPct val="80000"/>
              </a:lnSpc>
              <a:spcBef>
                <a:spcPct val="20000"/>
              </a:spcBef>
              <a:buFont typeface="Wingdings" panose="05000000000000000000" pitchFamily="2" charset="2"/>
              <a:buChar char="§"/>
            </a:pPr>
            <a:r>
              <a:rPr lang="en-US" sz="2400">
                <a:solidFill>
                  <a:schemeClr val="tx1"/>
                </a:solidFill>
              </a:rPr>
              <a:t>Shame</a:t>
            </a:r>
          </a:p>
          <a:p>
            <a:pPr indent="-342900">
              <a:lnSpc>
                <a:spcPct val="80000"/>
              </a:lnSpc>
              <a:spcBef>
                <a:spcPct val="20000"/>
              </a:spcBef>
              <a:buFont typeface="Wingdings" panose="05000000000000000000" pitchFamily="2" charset="2"/>
              <a:buChar char="§"/>
            </a:pPr>
            <a:endParaRPr lang="en-US" sz="2400">
              <a:solidFill>
                <a:srgbClr val="000000"/>
              </a:solidFill>
            </a:endParaRPr>
          </a:p>
          <a:p>
            <a:pPr marL="1085850" lvl="1" indent="-342900"/>
            <a:endParaRPr lang="en-US" sz="2400"/>
          </a:p>
        </p:txBody>
      </p:sp>
      <p:sp>
        <p:nvSpPr>
          <p:cNvPr id="7"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13</a:t>
            </a:fld>
            <a:endParaRPr lang="en-US">
              <a:solidFill>
                <a:schemeClr val="bg1"/>
              </a:solidFill>
            </a:endParaRPr>
          </a:p>
        </p:txBody>
      </p:sp>
      <p:pic>
        <p:nvPicPr>
          <p:cNvPr id="4" name="Picture 3">
            <a:extLst>
              <a:ext uri="{FF2B5EF4-FFF2-40B4-BE49-F238E27FC236}">
                <a16:creationId xmlns:a16="http://schemas.microsoft.com/office/drawing/2014/main" id="{68629D6F-5082-4C23-B88A-4022A9CD6EB7}"/>
              </a:ext>
            </a:extLst>
          </p:cNvPr>
          <p:cNvPicPr>
            <a:picLocks/>
          </p:cNvPicPr>
          <p:nvPr/>
        </p:nvPicPr>
        <p:blipFill rotWithShape="1">
          <a:blip r:embed="rId3" cstate="print">
            <a:extLst>
              <a:ext uri="{28A0092B-C50C-407E-A947-70E740481C1C}">
                <a14:useLocalDpi xmlns:a14="http://schemas.microsoft.com/office/drawing/2010/main" val="0"/>
              </a:ext>
            </a:extLst>
          </a:blip>
          <a:srcRect t="13303"/>
          <a:stretch/>
        </p:blipFill>
        <p:spPr>
          <a:xfrm>
            <a:off x="4556760" y="3048000"/>
            <a:ext cx="2590800" cy="1792110"/>
          </a:xfrm>
          <a:prstGeom prst="rect">
            <a:avLst/>
          </a:prstGeom>
        </p:spPr>
      </p:pic>
    </p:spTree>
    <p:extLst>
      <p:ext uri="{BB962C8B-B14F-4D97-AF65-F5344CB8AC3E}">
        <p14:creationId xmlns:p14="http://schemas.microsoft.com/office/powerpoint/2010/main" val="141953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077201" cy="1320800"/>
          </a:xfrm>
        </p:spPr>
        <p:txBody>
          <a:bodyPr>
            <a:normAutofit/>
          </a:bodyPr>
          <a:lstStyle/>
          <a:p>
            <a:r>
              <a:rPr lang="en-US" sz="2700" b="1">
                <a:solidFill>
                  <a:schemeClr val="accent2">
                    <a:lumMod val="75000"/>
                  </a:schemeClr>
                </a:solidFill>
              </a:rPr>
              <a:t>Dynamics of the Title IX Grievance Process </a:t>
            </a:r>
          </a:p>
        </p:txBody>
      </p:sp>
      <p:sp>
        <p:nvSpPr>
          <p:cNvPr id="5" name="Content Placeholder 2"/>
          <p:cNvSpPr>
            <a:spLocks noGrp="1"/>
          </p:cNvSpPr>
          <p:nvPr>
            <p:ph idx="1"/>
          </p:nvPr>
        </p:nvSpPr>
        <p:spPr>
          <a:xfrm>
            <a:off x="533400" y="1676400"/>
            <a:ext cx="8153400" cy="4419600"/>
          </a:xfrm>
        </p:spPr>
        <p:txBody>
          <a:bodyPr vert="horz" lIns="91440" tIns="45720" rIns="91440" bIns="45720" rtlCol="0" anchor="t">
            <a:normAutofit/>
          </a:bodyPr>
          <a:lstStyle/>
          <a:p>
            <a:pPr marL="0" indent="0">
              <a:lnSpc>
                <a:spcPct val="80000"/>
              </a:lnSpc>
              <a:spcBef>
                <a:spcPct val="20000"/>
              </a:spcBef>
              <a:buNone/>
            </a:pPr>
            <a:r>
              <a:rPr lang="en-US" sz="2600" b="1" u="sng">
                <a:solidFill>
                  <a:schemeClr val="tx1"/>
                </a:solidFill>
              </a:rPr>
              <a:t>Witnesses</a:t>
            </a:r>
          </a:p>
          <a:p>
            <a:pPr>
              <a:lnSpc>
                <a:spcPct val="80000"/>
              </a:lnSpc>
              <a:spcBef>
                <a:spcPct val="20000"/>
              </a:spcBef>
              <a:buFont typeface="Wingdings" panose="05000000000000000000" pitchFamily="2" charset="2"/>
              <a:buChar char="§"/>
            </a:pPr>
            <a:r>
              <a:rPr lang="en-US" sz="2400">
                <a:solidFill>
                  <a:schemeClr val="tx1"/>
                </a:solidFill>
              </a:rPr>
              <a:t>Pick a side </a:t>
            </a:r>
          </a:p>
          <a:p>
            <a:pPr>
              <a:lnSpc>
                <a:spcPct val="80000"/>
              </a:lnSpc>
              <a:spcBef>
                <a:spcPct val="20000"/>
              </a:spcBef>
              <a:buFont typeface="Wingdings" panose="05000000000000000000" pitchFamily="2" charset="2"/>
              <a:buChar char="§"/>
            </a:pPr>
            <a:r>
              <a:rPr lang="en-US" sz="2400">
                <a:solidFill>
                  <a:schemeClr val="tx1"/>
                </a:solidFill>
              </a:rPr>
              <a:t>Shame over lack of "inaction"</a:t>
            </a:r>
          </a:p>
          <a:p>
            <a:pPr>
              <a:lnSpc>
                <a:spcPct val="80000"/>
              </a:lnSpc>
              <a:spcBef>
                <a:spcPct val="20000"/>
              </a:spcBef>
              <a:buFont typeface="Wingdings" panose="05000000000000000000" pitchFamily="2" charset="2"/>
              <a:buChar char="§"/>
            </a:pPr>
            <a:r>
              <a:rPr lang="en-US" sz="2400">
                <a:solidFill>
                  <a:schemeClr val="tx1"/>
                </a:solidFill>
              </a:rPr>
              <a:t>Scared to get in trouble</a:t>
            </a:r>
          </a:p>
          <a:p>
            <a:pPr marL="1085850" lvl="1" indent="-342900"/>
            <a:endParaRPr lang="en-US" sz="2400"/>
          </a:p>
        </p:txBody>
      </p:sp>
      <p:sp>
        <p:nvSpPr>
          <p:cNvPr id="7"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14</a:t>
            </a:fld>
            <a:endParaRPr lang="en-US">
              <a:solidFill>
                <a:schemeClr val="bg1"/>
              </a:solidFill>
            </a:endParaRPr>
          </a:p>
        </p:txBody>
      </p:sp>
      <p:pic>
        <p:nvPicPr>
          <p:cNvPr id="4" name="Picture 3">
            <a:extLst>
              <a:ext uri="{FF2B5EF4-FFF2-40B4-BE49-F238E27FC236}">
                <a16:creationId xmlns:a16="http://schemas.microsoft.com/office/drawing/2014/main" id="{AC39107A-1AF8-4F4B-B8FB-B6A7C5DB1B11}"/>
              </a:ext>
            </a:extLst>
          </p:cNvPr>
          <p:cNvPicPr>
            <a:picLocks/>
          </p:cNvPicPr>
          <p:nvPr/>
        </p:nvPicPr>
        <p:blipFill rotWithShape="1">
          <a:blip r:embed="rId3" cstate="print">
            <a:extLst>
              <a:ext uri="{28A0092B-C50C-407E-A947-70E740481C1C}">
                <a14:useLocalDpi xmlns:a14="http://schemas.microsoft.com/office/drawing/2010/main" val="0"/>
              </a:ext>
            </a:extLst>
          </a:blip>
          <a:srcRect t="13303"/>
          <a:stretch/>
        </p:blipFill>
        <p:spPr>
          <a:xfrm>
            <a:off x="5146232" y="3709358"/>
            <a:ext cx="2590800" cy="1792110"/>
          </a:xfrm>
          <a:prstGeom prst="rect">
            <a:avLst/>
          </a:prstGeom>
        </p:spPr>
      </p:pic>
    </p:spTree>
    <p:extLst>
      <p:ext uri="{BB962C8B-B14F-4D97-AF65-F5344CB8AC3E}">
        <p14:creationId xmlns:p14="http://schemas.microsoft.com/office/powerpoint/2010/main" val="136934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9407"/>
            <a:ext cx="7924801" cy="1320800"/>
          </a:xfrm>
        </p:spPr>
        <p:txBody>
          <a:bodyPr>
            <a:normAutofit/>
          </a:bodyPr>
          <a:lstStyle/>
          <a:p>
            <a:r>
              <a:rPr lang="en-US" sz="2700" b="1">
                <a:solidFill>
                  <a:schemeClr val="accent2">
                    <a:lumMod val="75000"/>
                  </a:schemeClr>
                </a:solidFill>
              </a:rPr>
              <a:t>Dynamics of the Title IX Grievance Process </a:t>
            </a:r>
          </a:p>
        </p:txBody>
      </p:sp>
      <p:sp>
        <p:nvSpPr>
          <p:cNvPr id="5" name="Content Placeholder 2"/>
          <p:cNvSpPr>
            <a:spLocks noGrp="1"/>
          </p:cNvSpPr>
          <p:nvPr>
            <p:ph idx="1"/>
          </p:nvPr>
        </p:nvSpPr>
        <p:spPr>
          <a:xfrm>
            <a:off x="495300" y="1548384"/>
            <a:ext cx="8153400" cy="4419600"/>
          </a:xfrm>
        </p:spPr>
        <p:txBody>
          <a:bodyPr>
            <a:normAutofit/>
          </a:bodyPr>
          <a:lstStyle/>
          <a:p>
            <a:pPr marL="0" indent="0">
              <a:lnSpc>
                <a:spcPct val="80000"/>
              </a:lnSpc>
              <a:spcBef>
                <a:spcPct val="20000"/>
              </a:spcBef>
              <a:buNone/>
            </a:pPr>
            <a:r>
              <a:rPr lang="en-US" sz="2600" b="1" u="sng">
                <a:solidFill>
                  <a:schemeClr val="tx1"/>
                </a:solidFill>
              </a:rPr>
              <a:t>What about…</a:t>
            </a:r>
          </a:p>
          <a:p>
            <a:pPr algn="ctr"/>
            <a:endParaRPr lang="en-US" sz="2400" b="1" u="sng">
              <a:solidFill>
                <a:schemeClr val="tx1"/>
              </a:solidFill>
            </a:endParaRPr>
          </a:p>
          <a:p>
            <a:pPr>
              <a:lnSpc>
                <a:spcPct val="80000"/>
              </a:lnSpc>
              <a:spcBef>
                <a:spcPct val="20000"/>
              </a:spcBef>
              <a:buFont typeface="Wingdings" panose="05000000000000000000" pitchFamily="2" charset="2"/>
              <a:buChar char="§"/>
            </a:pPr>
            <a:r>
              <a:rPr lang="en-US" sz="2400">
                <a:solidFill>
                  <a:schemeClr val="tx1"/>
                </a:solidFill>
              </a:rPr>
              <a:t>Culture</a:t>
            </a:r>
          </a:p>
          <a:p>
            <a:pPr>
              <a:lnSpc>
                <a:spcPct val="80000"/>
              </a:lnSpc>
              <a:spcBef>
                <a:spcPct val="20000"/>
              </a:spcBef>
              <a:buFont typeface="Wingdings" panose="05000000000000000000" pitchFamily="2" charset="2"/>
              <a:buChar char="§"/>
            </a:pPr>
            <a:r>
              <a:rPr lang="en-US" sz="2400">
                <a:solidFill>
                  <a:schemeClr val="tx1"/>
                </a:solidFill>
              </a:rPr>
              <a:t>Religion </a:t>
            </a:r>
          </a:p>
          <a:p>
            <a:pPr>
              <a:lnSpc>
                <a:spcPct val="80000"/>
              </a:lnSpc>
              <a:spcBef>
                <a:spcPct val="20000"/>
              </a:spcBef>
              <a:buFont typeface="Wingdings" panose="05000000000000000000" pitchFamily="2" charset="2"/>
              <a:buChar char="§"/>
            </a:pPr>
            <a:r>
              <a:rPr lang="en-US" sz="2400">
                <a:solidFill>
                  <a:schemeClr val="tx1"/>
                </a:solidFill>
              </a:rPr>
              <a:t>Sexual Orientation</a:t>
            </a:r>
          </a:p>
          <a:p>
            <a:pPr>
              <a:lnSpc>
                <a:spcPct val="80000"/>
              </a:lnSpc>
              <a:spcBef>
                <a:spcPct val="20000"/>
              </a:spcBef>
              <a:buFont typeface="Wingdings" panose="05000000000000000000" pitchFamily="2" charset="2"/>
              <a:buChar char="§"/>
            </a:pPr>
            <a:r>
              <a:rPr lang="en-US" sz="2400">
                <a:solidFill>
                  <a:schemeClr val="tx1"/>
                </a:solidFill>
              </a:rPr>
              <a:t>Gender Identity</a:t>
            </a:r>
          </a:p>
          <a:p>
            <a:pPr>
              <a:lnSpc>
                <a:spcPct val="80000"/>
              </a:lnSpc>
              <a:spcBef>
                <a:spcPct val="20000"/>
              </a:spcBef>
              <a:buFont typeface="Wingdings" panose="05000000000000000000" pitchFamily="2" charset="2"/>
              <a:buChar char="§"/>
            </a:pPr>
            <a:r>
              <a:rPr lang="en-US" sz="2400">
                <a:solidFill>
                  <a:schemeClr val="tx1"/>
                </a:solidFill>
              </a:rPr>
              <a:t>Race</a:t>
            </a:r>
          </a:p>
          <a:p>
            <a:pPr>
              <a:lnSpc>
                <a:spcPct val="80000"/>
              </a:lnSpc>
              <a:spcBef>
                <a:spcPct val="20000"/>
              </a:spcBef>
              <a:buFont typeface="Wingdings" panose="05000000000000000000" pitchFamily="2" charset="2"/>
              <a:buChar char="§"/>
            </a:pPr>
            <a:r>
              <a:rPr lang="en-US" sz="2400">
                <a:solidFill>
                  <a:schemeClr val="tx1"/>
                </a:solidFill>
              </a:rPr>
              <a:t>Mental Health</a:t>
            </a:r>
          </a:p>
          <a:p>
            <a:pPr marL="1085850" lvl="1" indent="-342900"/>
            <a:endParaRPr lang="en-US" sz="2400"/>
          </a:p>
        </p:txBody>
      </p:sp>
      <p:sp>
        <p:nvSpPr>
          <p:cNvPr id="7"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15</a:t>
            </a:fld>
            <a:endParaRPr lang="en-US">
              <a:solidFill>
                <a:schemeClr val="bg1"/>
              </a:solidFill>
            </a:endParaRPr>
          </a:p>
        </p:txBody>
      </p:sp>
      <p:pic>
        <p:nvPicPr>
          <p:cNvPr id="4" name="Picture 3">
            <a:extLst>
              <a:ext uri="{FF2B5EF4-FFF2-40B4-BE49-F238E27FC236}">
                <a16:creationId xmlns:a16="http://schemas.microsoft.com/office/drawing/2014/main" id="{24EFD0B5-5949-4580-92B9-616C8589451F}"/>
              </a:ext>
            </a:extLst>
          </p:cNvPr>
          <p:cNvPicPr>
            <a:picLocks/>
          </p:cNvPicPr>
          <p:nvPr/>
        </p:nvPicPr>
        <p:blipFill rotWithShape="1">
          <a:blip r:embed="rId3" cstate="print">
            <a:extLst>
              <a:ext uri="{28A0092B-C50C-407E-A947-70E740481C1C}">
                <a14:useLocalDpi xmlns:a14="http://schemas.microsoft.com/office/drawing/2010/main" val="0"/>
              </a:ext>
            </a:extLst>
          </a:blip>
          <a:srcRect t="13303"/>
          <a:stretch/>
        </p:blipFill>
        <p:spPr>
          <a:xfrm>
            <a:off x="4556760" y="3048000"/>
            <a:ext cx="2590800" cy="1792110"/>
          </a:xfrm>
          <a:prstGeom prst="rect">
            <a:avLst/>
          </a:prstGeom>
        </p:spPr>
      </p:pic>
    </p:spTree>
    <p:extLst>
      <p:ext uri="{BB962C8B-B14F-4D97-AF65-F5344CB8AC3E}">
        <p14:creationId xmlns:p14="http://schemas.microsoft.com/office/powerpoint/2010/main" val="342892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5463604"/>
            <a:ext cx="2006469" cy="1417191"/>
          </a:xfrm>
          <a:prstGeom prst="rect">
            <a:avLst/>
          </a:prstGeom>
        </p:spPr>
      </p:pic>
      <p:sp>
        <p:nvSpPr>
          <p:cNvPr id="2" name="Title 1"/>
          <p:cNvSpPr>
            <a:spLocks noGrp="1"/>
          </p:cNvSpPr>
          <p:nvPr>
            <p:ph type="title"/>
          </p:nvPr>
        </p:nvSpPr>
        <p:spPr>
          <a:xfrm>
            <a:off x="228600" y="685800"/>
            <a:ext cx="8039101" cy="1320800"/>
          </a:xfrm>
        </p:spPr>
        <p:txBody>
          <a:bodyPr>
            <a:normAutofit/>
          </a:bodyPr>
          <a:lstStyle/>
          <a:p>
            <a:r>
              <a:rPr lang="en-US" sz="2700" b="1">
                <a:solidFill>
                  <a:schemeClr val="accent2">
                    <a:lumMod val="75000"/>
                  </a:schemeClr>
                </a:solidFill>
              </a:rPr>
              <a:t>Dynamics of the Title IX Grievance Process </a:t>
            </a:r>
          </a:p>
        </p:txBody>
      </p:sp>
      <p:sp>
        <p:nvSpPr>
          <p:cNvPr id="5" name="Content Placeholder 2"/>
          <p:cNvSpPr>
            <a:spLocks noGrp="1"/>
          </p:cNvSpPr>
          <p:nvPr>
            <p:ph idx="1"/>
          </p:nvPr>
        </p:nvSpPr>
        <p:spPr>
          <a:xfrm>
            <a:off x="495301" y="1295400"/>
            <a:ext cx="6896100" cy="4745963"/>
          </a:xfrm>
        </p:spPr>
        <p:txBody>
          <a:bodyPr>
            <a:normAutofit/>
          </a:bodyPr>
          <a:lstStyle/>
          <a:p>
            <a:pPr marL="0" indent="0" algn="ctr">
              <a:buNone/>
            </a:pPr>
            <a:r>
              <a:rPr lang="en-US">
                <a:solidFill>
                  <a:schemeClr val="tx1"/>
                </a:solidFill>
              </a:rPr>
              <a:t>Sam is an 18-year-old freshman from Philadelphia, PA, attending Drexel on a scholarship (without which Sam would not be able to afford school).  No one else in Sam’s family has ever been to college.  Sam’s mom is so proud of Sam that every time they talk on the phone, she jokes about how all of the neighbors are tired of hearing her bragging about her future engineer and says that she “always knew” Sam would be the one to “make the family proud.”  </a:t>
            </a:r>
          </a:p>
          <a:p>
            <a:pPr marL="0" indent="0" algn="ctr">
              <a:buNone/>
            </a:pPr>
            <a:r>
              <a:rPr lang="en-US">
                <a:solidFill>
                  <a:schemeClr val="tx1"/>
                </a:solidFill>
              </a:rPr>
              <a:t>Sam is finding college coursework to be much more difficult than at public high school and is already struggling to keep up. Sam goes to a party with friends on a Friday, drinks way more than ever before, and is sexually assaulted by a stranger. </a:t>
            </a:r>
          </a:p>
          <a:p>
            <a:pPr marL="0" indent="0" algn="ctr">
              <a:buNone/>
            </a:pPr>
            <a:r>
              <a:rPr lang="en-US">
                <a:solidFill>
                  <a:schemeClr val="tx1"/>
                </a:solidFill>
              </a:rPr>
              <a:t>Ashamed, scared, and unable to concentrate, Sam fails two midterm exams and is unable to submit an important project on time the following week.  </a:t>
            </a:r>
          </a:p>
        </p:txBody>
      </p:sp>
      <p:sp>
        <p:nvSpPr>
          <p:cNvPr id="7"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16</a:t>
            </a:fld>
            <a:endParaRPr lang="en-US">
              <a:solidFill>
                <a:schemeClr val="bg1"/>
              </a:solidFill>
            </a:endParaRPr>
          </a:p>
        </p:txBody>
      </p:sp>
    </p:spTree>
    <p:extLst>
      <p:ext uri="{BB962C8B-B14F-4D97-AF65-F5344CB8AC3E}">
        <p14:creationId xmlns:p14="http://schemas.microsoft.com/office/powerpoint/2010/main" val="191160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665" y="5333031"/>
            <a:ext cx="2006469" cy="1417191"/>
          </a:xfrm>
          <a:prstGeom prst="rect">
            <a:avLst/>
          </a:prstGeom>
        </p:spPr>
      </p:pic>
      <p:sp>
        <p:nvSpPr>
          <p:cNvPr id="2" name="Title 1"/>
          <p:cNvSpPr>
            <a:spLocks noGrp="1"/>
          </p:cNvSpPr>
          <p:nvPr>
            <p:ph type="title"/>
          </p:nvPr>
        </p:nvSpPr>
        <p:spPr>
          <a:xfrm>
            <a:off x="228600" y="685800"/>
            <a:ext cx="7848601" cy="990600"/>
          </a:xfrm>
        </p:spPr>
        <p:txBody>
          <a:bodyPr>
            <a:normAutofit/>
          </a:bodyPr>
          <a:lstStyle/>
          <a:p>
            <a:r>
              <a:rPr lang="en-US" sz="2700" b="1">
                <a:solidFill>
                  <a:schemeClr val="accent2">
                    <a:lumMod val="75000"/>
                  </a:schemeClr>
                </a:solidFill>
              </a:rPr>
              <a:t>Dynamics of the Title IX Grievance Process </a:t>
            </a:r>
          </a:p>
        </p:txBody>
      </p:sp>
      <p:sp>
        <p:nvSpPr>
          <p:cNvPr id="8" name="Content Placeholder 2"/>
          <p:cNvSpPr>
            <a:spLocks noGrp="1"/>
          </p:cNvSpPr>
          <p:nvPr>
            <p:ph idx="1"/>
          </p:nvPr>
        </p:nvSpPr>
        <p:spPr>
          <a:xfrm>
            <a:off x="381000" y="1530323"/>
            <a:ext cx="6934200" cy="4495800"/>
          </a:xfrm>
        </p:spPr>
        <p:txBody>
          <a:bodyPr vert="horz" lIns="91440" tIns="45720" rIns="91440" bIns="45720" rtlCol="0" anchor="t">
            <a:normAutofit/>
          </a:bodyPr>
          <a:lstStyle/>
          <a:p>
            <a:pPr marL="0" indent="0" algn="ctr">
              <a:buNone/>
            </a:pPr>
            <a:r>
              <a:rPr lang="en-US">
                <a:solidFill>
                  <a:schemeClr val="tx1"/>
                </a:solidFill>
              </a:rPr>
              <a:t>You are Taylor, but instead of having experienced a sexual assault yourself, you woke up after night of drinking to find yourself in bed with another student and vaguely remember having consensual sex the night before.  </a:t>
            </a:r>
          </a:p>
          <a:p>
            <a:pPr marL="0" indent="0" algn="ctr">
              <a:buNone/>
            </a:pPr>
            <a:endParaRPr lang="en-US" sz="1400">
              <a:solidFill>
                <a:schemeClr val="tx1"/>
              </a:solidFill>
            </a:endParaRPr>
          </a:p>
          <a:p>
            <a:pPr marL="0" indent="0" algn="ctr">
              <a:buNone/>
            </a:pPr>
            <a:r>
              <a:rPr lang="en-US">
                <a:solidFill>
                  <a:schemeClr val="tx1"/>
                </a:solidFill>
              </a:rPr>
              <a:t>You don’t remember exactly what happened, but soon start hearing rumors amongst your social group that the other student is claiming that you sexually assaulted them while they were too drunk to consent. </a:t>
            </a:r>
          </a:p>
          <a:p>
            <a:pPr marL="0" indent="0" algn="ctr">
              <a:buNone/>
            </a:pPr>
            <a:endParaRPr lang="en-US" sz="1400">
              <a:solidFill>
                <a:schemeClr val="tx1"/>
              </a:solidFill>
            </a:endParaRPr>
          </a:p>
          <a:p>
            <a:pPr marL="0" indent="0" algn="ctr">
              <a:buNone/>
            </a:pPr>
            <a:r>
              <a:rPr lang="en-US">
                <a:solidFill>
                  <a:schemeClr val="tx1"/>
                </a:solidFill>
              </a:rPr>
              <a:t>You are confused and embarrassed, and soon receive an e-mail from the Title IX Coordinator asking to meet in their office to discuss an incident that had been reported.      </a:t>
            </a:r>
          </a:p>
        </p:txBody>
      </p:sp>
      <p:sp>
        <p:nvSpPr>
          <p:cNvPr id="5"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17</a:t>
            </a:fld>
            <a:endParaRPr lang="en-US">
              <a:solidFill>
                <a:schemeClr val="bg1"/>
              </a:solidFill>
            </a:endParaRPr>
          </a:p>
        </p:txBody>
      </p:sp>
    </p:spTree>
    <p:extLst>
      <p:ext uri="{BB962C8B-B14F-4D97-AF65-F5344CB8AC3E}">
        <p14:creationId xmlns:p14="http://schemas.microsoft.com/office/powerpoint/2010/main" val="165333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039101" cy="762000"/>
          </a:xfrm>
        </p:spPr>
        <p:txBody>
          <a:bodyPr>
            <a:normAutofit/>
          </a:bodyPr>
          <a:lstStyle/>
          <a:p>
            <a:r>
              <a:rPr lang="en-US" sz="2700" b="1">
                <a:solidFill>
                  <a:schemeClr val="accent2">
                    <a:lumMod val="75000"/>
                  </a:schemeClr>
                </a:solidFill>
              </a:rPr>
              <a:t>Dynamics of the Title IX Grievance Process </a:t>
            </a:r>
          </a:p>
        </p:txBody>
      </p:sp>
      <p:sp>
        <p:nvSpPr>
          <p:cNvPr id="8" name="Content Placeholder 2"/>
          <p:cNvSpPr>
            <a:spLocks noGrp="1"/>
          </p:cNvSpPr>
          <p:nvPr>
            <p:ph idx="1"/>
          </p:nvPr>
        </p:nvSpPr>
        <p:spPr>
          <a:xfrm>
            <a:off x="495300" y="1676400"/>
            <a:ext cx="6743700" cy="4343400"/>
          </a:xfrm>
        </p:spPr>
        <p:txBody>
          <a:bodyPr vert="horz" lIns="91440" tIns="45720" rIns="91440" bIns="45720" rtlCol="0" anchor="t">
            <a:normAutofit/>
          </a:bodyPr>
          <a:lstStyle/>
          <a:p>
            <a:pPr marL="0" indent="0" algn="ctr">
              <a:buNone/>
            </a:pPr>
            <a:r>
              <a:rPr lang="en-US">
                <a:solidFill>
                  <a:schemeClr val="tx1"/>
                </a:solidFill>
              </a:rPr>
              <a:t>You are a 20-year-old sophomore and have received an e-mail from the College’s Title IX Coordinator stating that they believe that you </a:t>
            </a:r>
            <a:r>
              <a:rPr lang="en-US" b="1">
                <a:solidFill>
                  <a:schemeClr val="tx1"/>
                </a:solidFill>
              </a:rPr>
              <a:t>“may have information relevant”</a:t>
            </a:r>
            <a:r>
              <a:rPr lang="en-US">
                <a:solidFill>
                  <a:schemeClr val="tx1"/>
                </a:solidFill>
              </a:rPr>
              <a:t> to a </a:t>
            </a:r>
            <a:r>
              <a:rPr lang="en-US" b="1">
                <a:solidFill>
                  <a:schemeClr val="tx1"/>
                </a:solidFill>
              </a:rPr>
              <a:t>“report of an incident that may fall under the University’s Sexual Harassment and Misconduct Policy.”</a:t>
            </a:r>
            <a:r>
              <a:rPr lang="en-US">
                <a:solidFill>
                  <a:schemeClr val="tx1"/>
                </a:solidFill>
              </a:rPr>
              <a:t>  </a:t>
            </a:r>
          </a:p>
          <a:p>
            <a:pPr marL="0" indent="0" algn="ctr">
              <a:buNone/>
            </a:pPr>
            <a:r>
              <a:rPr lang="en-US">
                <a:solidFill>
                  <a:schemeClr val="tx1"/>
                </a:solidFill>
              </a:rPr>
              <a:t>The e-mail assures you that you have not been accused of wrongdoing, but that you are welcome to be accompanied to the meeting by an </a:t>
            </a:r>
            <a:r>
              <a:rPr lang="en-US" b="1">
                <a:solidFill>
                  <a:schemeClr val="tx1"/>
                </a:solidFill>
              </a:rPr>
              <a:t>“advisor of choice.” </a:t>
            </a:r>
            <a:r>
              <a:rPr lang="en-US">
                <a:solidFill>
                  <a:schemeClr val="tx1"/>
                </a:solidFill>
              </a:rPr>
              <a:t>  </a:t>
            </a:r>
          </a:p>
        </p:txBody>
      </p:sp>
      <p:sp>
        <p:nvSpPr>
          <p:cNvPr id="5"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18</a:t>
            </a:fld>
            <a:endParaRPr lang="en-US">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4473004"/>
            <a:ext cx="2006469" cy="1417191"/>
          </a:xfrm>
          <a:prstGeom prst="rect">
            <a:avLst/>
          </a:prstGeom>
        </p:spPr>
      </p:pic>
    </p:spTree>
    <p:extLst>
      <p:ext uri="{BB962C8B-B14F-4D97-AF65-F5344CB8AC3E}">
        <p14:creationId xmlns:p14="http://schemas.microsoft.com/office/powerpoint/2010/main" val="136186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10">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12"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3" name="Straight Connector 12">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descr="A close up of a map&#10;&#10;Description automatically generated"/>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7273" t="6033" r="-1" b="3057"/>
          <a:stretch/>
        </p:blipFill>
        <p:spPr>
          <a:xfrm>
            <a:off x="20" y="10"/>
            <a:ext cx="9143980" cy="6857990"/>
          </a:xfrm>
          <a:prstGeom prst="rect">
            <a:avLst/>
          </a:prstGeom>
        </p:spPr>
      </p:pic>
      <p:sp>
        <p:nvSpPr>
          <p:cNvPr id="9" name="Isosceles Triangle 22">
            <a:extLst>
              <a:ext uri="{FF2B5EF4-FFF2-40B4-BE49-F238E27FC236}">
                <a16:creationId xmlns:a16="http://schemas.microsoft.com/office/drawing/2014/main" id="{7B1E8B16-F0E6-422E-A6A6-0422A7733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Parallelogram 24">
            <a:extLst>
              <a:ext uri="{FF2B5EF4-FFF2-40B4-BE49-F238E27FC236}">
                <a16:creationId xmlns:a16="http://schemas.microsoft.com/office/drawing/2014/main" id="{30CBBCD0-ED2A-4FC8-AB71-E3C2738F9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0350" y="0"/>
            <a:ext cx="5486400" cy="6858000"/>
          </a:xfrm>
          <a:prstGeom prst="parallelogram">
            <a:avLst>
              <a:gd name="adj" fmla="val 15925"/>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6">
            <a:extLst>
              <a:ext uri="{FF2B5EF4-FFF2-40B4-BE49-F238E27FC236}">
                <a16:creationId xmlns:a16="http://schemas.microsoft.com/office/drawing/2014/main" id="{D7C7B311-D760-4C87-BE5E-921FFB4E8E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8">
            <a:extLst>
              <a:ext uri="{FF2B5EF4-FFF2-40B4-BE49-F238E27FC236}">
                <a16:creationId xmlns:a16="http://schemas.microsoft.com/office/drawing/2014/main" id="{C1913202-1810-4FA2-987B-A7B98049CF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95EFBC61-02DC-4AEA-AA2D-A9EABA467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5637DFC4-70BC-4CB4-85D2-651A7C6A5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34">
            <a:extLst>
              <a:ext uri="{FF2B5EF4-FFF2-40B4-BE49-F238E27FC236}">
                <a16:creationId xmlns:a16="http://schemas.microsoft.com/office/drawing/2014/main" id="{58F1E9F4-66ED-4E73-8C2E-51B11EA77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3593587" y="1678665"/>
            <a:ext cx="3361915" cy="2369131"/>
          </a:xfrm>
        </p:spPr>
        <p:txBody>
          <a:bodyPr vert="horz" lIns="91440" tIns="45720" rIns="91440" bIns="45720" rtlCol="0" anchor="b">
            <a:normAutofit/>
          </a:bodyPr>
          <a:lstStyle/>
          <a:p>
            <a:pPr algn="ctr">
              <a:lnSpc>
                <a:spcPct val="90000"/>
              </a:lnSpc>
            </a:pPr>
            <a:r>
              <a:rPr lang="en-US" sz="3800" b="1">
                <a:solidFill>
                  <a:schemeClr val="accent2">
                    <a:lumMod val="75000"/>
                  </a:schemeClr>
                </a:solidFill>
              </a:rPr>
              <a:t>Dynamics of the Title IX Grievance Process </a:t>
            </a:r>
          </a:p>
        </p:txBody>
      </p:sp>
      <p:sp>
        <p:nvSpPr>
          <p:cNvPr id="5" name="Content Placeholder 22"/>
          <p:cNvSpPr>
            <a:spLocks noGrp="1"/>
          </p:cNvSpPr>
          <p:nvPr>
            <p:ph idx="1"/>
          </p:nvPr>
        </p:nvSpPr>
        <p:spPr>
          <a:xfrm>
            <a:off x="3591207" y="4050832"/>
            <a:ext cx="3364293" cy="1096899"/>
          </a:xfrm>
        </p:spPr>
        <p:txBody>
          <a:bodyPr vert="horz" lIns="91440" tIns="45720" rIns="91440" bIns="45720" rtlCol="0" anchor="t">
            <a:noAutofit/>
          </a:bodyPr>
          <a:lstStyle/>
          <a:p>
            <a:pPr marL="0" indent="0" algn="ctr">
              <a:lnSpc>
                <a:spcPct val="90000"/>
              </a:lnSpc>
              <a:buNone/>
            </a:pPr>
            <a:r>
              <a:rPr lang="en-US" sz="2200" b="1">
                <a:solidFill>
                  <a:schemeClr val="tx1"/>
                </a:solidFill>
              </a:rPr>
              <a:t>The Dynamics of Sexual Assault, Harassment, Dating Violence, Domestic Violence, and Stalking</a:t>
            </a:r>
          </a:p>
        </p:txBody>
      </p:sp>
      <p:sp>
        <p:nvSpPr>
          <p:cNvPr id="6" name="Slide Number Placeholder 3"/>
          <p:cNvSpPr>
            <a:spLocks noGrp="1"/>
          </p:cNvSpPr>
          <p:nvPr>
            <p:ph type="sldNum" sz="quarter" idx="12"/>
          </p:nvPr>
        </p:nvSpPr>
        <p:spPr>
          <a:xfrm>
            <a:off x="6442997" y="6041362"/>
            <a:ext cx="512504" cy="365125"/>
          </a:xfrm>
        </p:spPr>
        <p:txBody>
          <a:bodyPr vert="horz" lIns="91440" tIns="45720" rIns="91440" bIns="45720" rtlCol="0" anchor="ctr">
            <a:normAutofit/>
          </a:bodyPr>
          <a:lstStyle/>
          <a:p>
            <a:pPr>
              <a:spcAft>
                <a:spcPts val="600"/>
              </a:spcAft>
            </a:pPr>
            <a:fld id="{21B7A71D-1EF9-4D4A-9E9C-ED4CEAB65A79}" type="slidenum">
              <a:rPr lang="en-US" smtClean="0"/>
              <a:pPr>
                <a:spcAft>
                  <a:spcPts val="600"/>
                </a:spcAft>
              </a:pPr>
              <a:t>19</a:t>
            </a:fld>
            <a:endParaRPr lang="en-US"/>
          </a:p>
        </p:txBody>
      </p:sp>
      <p:sp>
        <p:nvSpPr>
          <p:cNvPr id="32" name="Rectangle 27">
            <a:extLst>
              <a:ext uri="{FF2B5EF4-FFF2-40B4-BE49-F238E27FC236}">
                <a16:creationId xmlns:a16="http://schemas.microsoft.com/office/drawing/2014/main" id="{0795E7D3-D974-4307-92D4-E3ECEFDF3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90443617-0A78-4C2C-9996-D143BCDB9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ACFC544A-BD13-4C3C-8C9E-C35DEE8A4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42">
            <a:extLst>
              <a:ext uri="{FF2B5EF4-FFF2-40B4-BE49-F238E27FC236}">
                <a16:creationId xmlns:a16="http://schemas.microsoft.com/office/drawing/2014/main" id="{729A9DD4-BE93-4516-8B95-26B91B44B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3106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1" y="232704"/>
            <a:ext cx="6347713" cy="1320800"/>
          </a:xfrm>
        </p:spPr>
        <p:txBody>
          <a:bodyPr anchor="b" anchorCtr="0">
            <a:normAutofit/>
          </a:bodyPr>
          <a:lstStyle/>
          <a:p>
            <a:r>
              <a:rPr lang="en-US" sz="4000" b="1">
                <a:solidFill>
                  <a:schemeClr val="accent2">
                    <a:lumMod val="75000"/>
                  </a:schemeClr>
                </a:solidFill>
              </a:rPr>
              <a:t>WHY ARE WE HERE?</a:t>
            </a:r>
          </a:p>
        </p:txBody>
      </p:sp>
      <p:sp>
        <p:nvSpPr>
          <p:cNvPr id="15" name="Slide Number Placeholder 14"/>
          <p:cNvSpPr>
            <a:spLocks noGrp="1"/>
          </p:cNvSpPr>
          <p:nvPr>
            <p:ph type="sldNum" sz="quarter" idx="12"/>
          </p:nvPr>
        </p:nvSpPr>
        <p:spPr/>
        <p:txBody>
          <a:bodyPr/>
          <a:lstStyle/>
          <a:p>
            <a:pPr algn="r"/>
            <a:fld id="{21B7A71D-1EF9-4D4A-9E9C-ED4CEAB65A79}" type="slidenum">
              <a:rPr lang="en-US" smtClean="0">
                <a:solidFill>
                  <a:schemeClr val="bg1"/>
                </a:solidFill>
              </a:rPr>
              <a:pPr algn="r"/>
              <a:t>2</a:t>
            </a:fld>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209799"/>
            <a:ext cx="4343400" cy="304450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3141366"/>
            <a:ext cx="1956816" cy="109985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0800" y="4571999"/>
            <a:ext cx="1956816" cy="1004852"/>
          </a:xfrm>
          <a:prstGeom prst="rect">
            <a:avLst/>
          </a:prstGeom>
        </p:spPr>
      </p:pic>
      <p:cxnSp>
        <p:nvCxnSpPr>
          <p:cNvPr id="9" name="Straight Arrow Connector 8"/>
          <p:cNvCxnSpPr>
            <a:stCxn id="4" idx="3"/>
          </p:cNvCxnSpPr>
          <p:nvPr/>
        </p:nvCxnSpPr>
        <p:spPr>
          <a:xfrm flipV="1">
            <a:off x="5181600" y="2209799"/>
            <a:ext cx="1219200" cy="15222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3"/>
          </p:cNvCxnSpPr>
          <p:nvPr/>
        </p:nvCxnSpPr>
        <p:spPr>
          <a:xfrm>
            <a:off x="5181600" y="3732051"/>
            <a:ext cx="1219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a:off x="5181600" y="3760806"/>
            <a:ext cx="1219200" cy="13423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2" name="Picture 11"/>
          <p:cNvPicPr>
            <a:picLocks/>
          </p:cNvPicPr>
          <p:nvPr/>
        </p:nvPicPr>
        <p:blipFill rotWithShape="1">
          <a:blip r:embed="rId6" cstate="print">
            <a:extLst>
              <a:ext uri="{28A0092B-C50C-407E-A947-70E740481C1C}">
                <a14:useLocalDpi xmlns:a14="http://schemas.microsoft.com/office/drawing/2010/main" val="0"/>
              </a:ext>
            </a:extLst>
          </a:blip>
          <a:srcRect t="13303"/>
          <a:stretch/>
        </p:blipFill>
        <p:spPr>
          <a:xfrm>
            <a:off x="6400800" y="1650633"/>
            <a:ext cx="1956816" cy="1243584"/>
          </a:xfrm>
          <a:prstGeom prst="rect">
            <a:avLst/>
          </a:prstGeom>
        </p:spPr>
      </p:pic>
    </p:spTree>
    <p:extLst>
      <p:ext uri="{BB962C8B-B14F-4D97-AF65-F5344CB8AC3E}">
        <p14:creationId xmlns:p14="http://schemas.microsoft.com/office/powerpoint/2010/main" val="386537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0500" y="609600"/>
            <a:ext cx="8763000" cy="762000"/>
          </a:xfrm>
        </p:spPr>
        <p:txBody>
          <a:bodyPr anchor="b" anchorCtr="0">
            <a:normAutofit/>
          </a:bodyPr>
          <a:lstStyle/>
          <a:p>
            <a:r>
              <a:rPr lang="en-US" b="1">
                <a:solidFill>
                  <a:schemeClr val="accent2">
                    <a:lumMod val="75000"/>
                  </a:schemeClr>
                </a:solidFill>
              </a:rPr>
              <a:t>Statistics</a:t>
            </a:r>
          </a:p>
        </p:txBody>
      </p:sp>
      <p:sp>
        <p:nvSpPr>
          <p:cNvPr id="3" name="Content Placeholder 2"/>
          <p:cNvSpPr>
            <a:spLocks noGrp="1"/>
          </p:cNvSpPr>
          <p:nvPr>
            <p:ph idx="1"/>
          </p:nvPr>
        </p:nvSpPr>
        <p:spPr/>
        <p:txBody>
          <a:bodyPr>
            <a:normAutofit/>
          </a:bodyPr>
          <a:lstStyle/>
          <a:p>
            <a:pPr marL="0" indent="0">
              <a:buNone/>
            </a:pPr>
            <a:endParaRPr lang="en-US"/>
          </a:p>
          <a:p>
            <a:pPr marL="0" indent="0">
              <a:buNone/>
            </a:pPr>
            <a:endParaRPr lang="en-US"/>
          </a:p>
          <a:p>
            <a:pPr marL="0" indent="0">
              <a:buNone/>
            </a:pPr>
            <a:endParaRPr lang="en-US"/>
          </a:p>
        </p:txBody>
      </p:sp>
      <p:sp>
        <p:nvSpPr>
          <p:cNvPr id="4"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20</a:t>
            </a:fld>
            <a:endParaRPr lang="en-US">
              <a:solidFill>
                <a:schemeClr val="bg1"/>
              </a:solidFill>
            </a:endParaRPr>
          </a:p>
        </p:txBody>
      </p:sp>
      <p:sp>
        <p:nvSpPr>
          <p:cNvPr id="7" name="Content Placeholder 2"/>
          <p:cNvSpPr txBox="1">
            <a:spLocks/>
          </p:cNvSpPr>
          <p:nvPr/>
        </p:nvSpPr>
        <p:spPr>
          <a:xfrm>
            <a:off x="304800" y="1525190"/>
            <a:ext cx="8229600"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indent="-342900">
              <a:lnSpc>
                <a:spcPct val="80000"/>
              </a:lnSpc>
              <a:buClr>
                <a:schemeClr val="tx2"/>
              </a:buClr>
              <a:buFont typeface="Arial" panose="020B0604020202020204" pitchFamily="34" charset="0"/>
              <a:buChar char="•"/>
            </a:pPr>
            <a:r>
              <a:rPr lang="en-US" sz="2400"/>
              <a:t>Sexual Misconduct is a longstanding problem on campuses nationwide</a:t>
            </a:r>
          </a:p>
          <a:p>
            <a:pPr marL="708660" lvl="1" indent="-342900">
              <a:lnSpc>
                <a:spcPct val="80000"/>
              </a:lnSpc>
              <a:buClr>
                <a:schemeClr val="tx2"/>
              </a:buClr>
              <a:buFont typeface="Arial" panose="020B0604020202020204" pitchFamily="34" charset="0"/>
              <a:buChar char="•"/>
            </a:pPr>
            <a:r>
              <a:rPr lang="en-US"/>
              <a:t>1 in 5 women (1 in 10 by partner)</a:t>
            </a:r>
          </a:p>
          <a:p>
            <a:pPr marL="708660" lvl="1" indent="-342900">
              <a:lnSpc>
                <a:spcPct val="80000"/>
              </a:lnSpc>
              <a:buClr>
                <a:schemeClr val="tx2"/>
              </a:buClr>
              <a:buFont typeface="Arial" panose="020B0604020202020204" pitchFamily="34" charset="0"/>
              <a:buChar char="•"/>
            </a:pPr>
            <a:r>
              <a:rPr lang="en-US"/>
              <a:t>1 in 16 men (1 in 45 by partner)</a:t>
            </a:r>
          </a:p>
          <a:p>
            <a:pPr marL="708660" lvl="1" indent="-342900">
              <a:lnSpc>
                <a:spcPct val="80000"/>
              </a:lnSpc>
              <a:buClr>
                <a:schemeClr val="tx2"/>
              </a:buClr>
              <a:buFont typeface="Arial" panose="020B0604020202020204" pitchFamily="34" charset="0"/>
              <a:buChar char="•"/>
            </a:pPr>
            <a:r>
              <a:rPr lang="en-US"/>
              <a:t>8 out of 10 are acquaintances</a:t>
            </a:r>
          </a:p>
          <a:p>
            <a:pPr marL="708660" lvl="1" indent="-342900">
              <a:lnSpc>
                <a:spcPct val="80000"/>
              </a:lnSpc>
              <a:buClr>
                <a:schemeClr val="tx2"/>
              </a:buClr>
              <a:buFont typeface="Arial" panose="020B0604020202020204" pitchFamily="34" charset="0"/>
              <a:buChar char="•"/>
            </a:pPr>
            <a:r>
              <a:rPr lang="en-US"/>
              <a:t>90%+ do not report</a:t>
            </a:r>
          </a:p>
          <a:p>
            <a:pPr marL="708660" lvl="1" indent="-342900">
              <a:lnSpc>
                <a:spcPct val="80000"/>
              </a:lnSpc>
              <a:buClr>
                <a:schemeClr val="tx2"/>
              </a:buClr>
              <a:buFont typeface="Arial" panose="020B0604020202020204" pitchFamily="34" charset="0"/>
              <a:buChar char="•"/>
            </a:pPr>
            <a:r>
              <a:rPr lang="en-US"/>
              <a:t>What about Stalking? Dating/Domestic Violence?</a:t>
            </a:r>
          </a:p>
          <a:p>
            <a:pPr marL="708660" lvl="1" indent="-342900">
              <a:lnSpc>
                <a:spcPct val="80000"/>
              </a:lnSpc>
              <a:buClr>
                <a:schemeClr val="tx2"/>
              </a:buClr>
              <a:buFont typeface="Arial" panose="020B0604020202020204" pitchFamily="34" charset="0"/>
              <a:buChar char="•"/>
            </a:pPr>
            <a:r>
              <a:rPr lang="en-US"/>
              <a:t>What about impact?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760" y="5223890"/>
            <a:ext cx="2576287" cy="1030515"/>
          </a:xfrm>
          <a:prstGeom prst="rect">
            <a:avLst/>
          </a:prstGeom>
        </p:spPr>
      </p:pic>
      <p:sp>
        <p:nvSpPr>
          <p:cNvPr id="2" name="TextBox 1"/>
          <p:cNvSpPr txBox="1"/>
          <p:nvPr/>
        </p:nvSpPr>
        <p:spPr>
          <a:xfrm>
            <a:off x="609600" y="5791200"/>
            <a:ext cx="4114800" cy="246221"/>
          </a:xfrm>
          <a:prstGeom prst="rect">
            <a:avLst/>
          </a:prstGeom>
          <a:noFill/>
        </p:spPr>
        <p:txBody>
          <a:bodyPr wrap="square" rtlCol="0">
            <a:spAutoFit/>
          </a:bodyPr>
          <a:lstStyle/>
          <a:p>
            <a:r>
              <a:rPr lang="en-US" sz="1000"/>
              <a:t>Source: Nat’l Sexual Violence Resource Center, 2015</a:t>
            </a:r>
          </a:p>
        </p:txBody>
      </p:sp>
    </p:spTree>
    <p:extLst>
      <p:ext uri="{BB962C8B-B14F-4D97-AF65-F5344CB8AC3E}">
        <p14:creationId xmlns:p14="http://schemas.microsoft.com/office/powerpoint/2010/main" val="131359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7" name="Rectangle 136">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3"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Isosceles Triangle 146">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9"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1" name="Isosceles Triangle 150">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 name="Freeform: Shape 152">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p:cNvSpPr>
            <a:spLocks noGrp="1"/>
          </p:cNvSpPr>
          <p:nvPr>
            <p:ph type="title"/>
          </p:nvPr>
        </p:nvSpPr>
        <p:spPr>
          <a:xfrm>
            <a:off x="5386292" y="609600"/>
            <a:ext cx="3384742" cy="2227730"/>
          </a:xfrm>
        </p:spPr>
        <p:txBody>
          <a:bodyPr anchor="ctr" anchorCtr="0">
            <a:normAutofit/>
          </a:bodyPr>
          <a:lstStyle/>
          <a:p>
            <a:pPr algn="ctr"/>
            <a:r>
              <a:rPr lang="en-US" b="1">
                <a:solidFill>
                  <a:schemeClr val="tx1"/>
                </a:solidFill>
              </a:rPr>
              <a:t>Statistics… </a:t>
            </a:r>
            <a:br>
              <a:rPr lang="en-US" b="1">
                <a:solidFill>
                  <a:schemeClr val="tx1"/>
                </a:solidFill>
              </a:rPr>
            </a:br>
            <a:r>
              <a:rPr lang="en-US" b="1">
                <a:solidFill>
                  <a:schemeClr val="tx1"/>
                </a:solidFill>
              </a:rPr>
              <a:t>and their limits</a:t>
            </a:r>
          </a:p>
        </p:txBody>
      </p:sp>
      <p:pic>
        <p:nvPicPr>
          <p:cNvPr id="2050" name="Picture 2" descr="Image result for statistic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075" r="29738"/>
          <a:stretch/>
        </p:blipFill>
        <p:spPr bwMode="auto">
          <a:xfrm>
            <a:off x="654269" y="1168399"/>
            <a:ext cx="2719919" cy="46101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86293" y="2837329"/>
            <a:ext cx="3384741" cy="3317938"/>
          </a:xfrm>
        </p:spPr>
        <p:txBody>
          <a:bodyPr anchor="t">
            <a:normAutofit/>
          </a:bodyPr>
          <a:lstStyle/>
          <a:p>
            <a:pPr marL="0" indent="0">
              <a:buNone/>
            </a:pPr>
            <a:endParaRPr lang="en-US">
              <a:solidFill>
                <a:srgbClr val="FFFFFF"/>
              </a:solidFill>
            </a:endParaRPr>
          </a:p>
          <a:p>
            <a:pPr marL="0" indent="0">
              <a:buNone/>
            </a:pPr>
            <a:endParaRPr lang="en-US">
              <a:solidFill>
                <a:srgbClr val="FFFFFF"/>
              </a:solidFill>
            </a:endParaRPr>
          </a:p>
          <a:p>
            <a:pPr marL="0" indent="0">
              <a:buNone/>
            </a:pPr>
            <a:endParaRPr lang="en-US">
              <a:solidFill>
                <a:srgbClr val="FFFFFF"/>
              </a:solidFill>
            </a:endParaRPr>
          </a:p>
        </p:txBody>
      </p:sp>
      <p:sp>
        <p:nvSpPr>
          <p:cNvPr id="4" name="Slide Number Placeholder 3"/>
          <p:cNvSpPr>
            <a:spLocks noGrp="1"/>
          </p:cNvSpPr>
          <p:nvPr>
            <p:ph type="sldNum" sz="quarter" idx="12"/>
          </p:nvPr>
        </p:nvSpPr>
        <p:spPr>
          <a:xfrm>
            <a:off x="7246914" y="6041362"/>
            <a:ext cx="424640" cy="365125"/>
          </a:xfrm>
        </p:spPr>
        <p:txBody>
          <a:bodyPr>
            <a:normAutofit/>
          </a:bodyPr>
          <a:lstStyle/>
          <a:p>
            <a:pPr>
              <a:spcAft>
                <a:spcPts val="600"/>
              </a:spcAft>
            </a:pPr>
            <a:fld id="{21B7A71D-1EF9-4D4A-9E9C-ED4CEAB65A79}" type="slidenum">
              <a:rPr lang="en-US">
                <a:solidFill>
                  <a:srgbClr val="FFFFFF"/>
                </a:solidFill>
              </a:rPr>
              <a:pPr>
                <a:spcAft>
                  <a:spcPts val="600"/>
                </a:spcAft>
              </a:pPr>
              <a:t>21</a:t>
            </a:fld>
            <a:endParaRPr lang="en-US">
              <a:solidFill>
                <a:srgbClr val="FFFFFF"/>
              </a:solidFill>
            </a:endParaRPr>
          </a:p>
        </p:txBody>
      </p:sp>
      <p:sp>
        <p:nvSpPr>
          <p:cNvPr id="7" name="Content Placeholder 2"/>
          <p:cNvSpPr txBox="1">
            <a:spLocks/>
          </p:cNvSpPr>
          <p:nvPr/>
        </p:nvSpPr>
        <p:spPr>
          <a:xfrm>
            <a:off x="5623681" y="3005076"/>
            <a:ext cx="2833284" cy="1550989"/>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lnSpc>
                <a:spcPct val="80000"/>
              </a:lnSpc>
              <a:buClr>
                <a:schemeClr val="tx2"/>
              </a:buClr>
              <a:buNone/>
            </a:pPr>
            <a:r>
              <a:rPr lang="en-US" sz="4000" b="1">
                <a:solidFill>
                  <a:srgbClr val="FF0000"/>
                </a:solidFill>
              </a:rPr>
              <a:t>BEWARE…</a:t>
            </a:r>
          </a:p>
          <a:p>
            <a:pPr marL="0" lvl="1" indent="0" algn="ctr">
              <a:lnSpc>
                <a:spcPct val="80000"/>
              </a:lnSpc>
              <a:buClr>
                <a:schemeClr val="tx2"/>
              </a:buClr>
              <a:buSzPct val="95000"/>
              <a:buNone/>
            </a:pPr>
            <a:endParaRPr lang="en-US" sz="2800"/>
          </a:p>
        </p:txBody>
      </p:sp>
    </p:spTree>
    <p:extLst>
      <p:ext uri="{BB962C8B-B14F-4D97-AF65-F5344CB8AC3E}">
        <p14:creationId xmlns:p14="http://schemas.microsoft.com/office/powerpoint/2010/main" val="372106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8" name="Picture 6" descr="Image result for brai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56" r="15279" b="1"/>
          <a:stretch/>
        </p:blipFill>
        <p:spPr bwMode="auto">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61434" y="711678"/>
            <a:ext cx="3753257" cy="1320800"/>
          </a:xfrm>
        </p:spPr>
        <p:txBody>
          <a:bodyPr anchorCtr="0">
            <a:normAutofit/>
          </a:bodyPr>
          <a:lstStyle/>
          <a:p>
            <a:pPr>
              <a:lnSpc>
                <a:spcPct val="90000"/>
              </a:lnSpc>
            </a:pPr>
            <a:r>
              <a:rPr lang="en-US" sz="2500" b="1">
                <a:solidFill>
                  <a:schemeClr val="accent2">
                    <a:lumMod val="75000"/>
                  </a:schemeClr>
                </a:solidFill>
              </a:rPr>
              <a:t>Neurobiology of Trauma </a:t>
            </a:r>
            <a:br>
              <a:rPr lang="en-US" sz="2500" b="1">
                <a:solidFill>
                  <a:schemeClr val="accent2">
                    <a:lumMod val="75000"/>
                  </a:schemeClr>
                </a:solidFill>
              </a:rPr>
            </a:br>
            <a:r>
              <a:rPr lang="en-US" sz="2500" b="1">
                <a:solidFill>
                  <a:schemeClr val="accent2">
                    <a:lumMod val="75000"/>
                  </a:schemeClr>
                </a:solidFill>
              </a:rPr>
              <a:t>(and limitations)</a:t>
            </a:r>
          </a:p>
        </p:txBody>
      </p:sp>
      <p:sp>
        <p:nvSpPr>
          <p:cNvPr id="3" name="Content Placeholder 2"/>
          <p:cNvSpPr>
            <a:spLocks noGrp="1"/>
          </p:cNvSpPr>
          <p:nvPr>
            <p:ph idx="1"/>
          </p:nvPr>
        </p:nvSpPr>
        <p:spPr>
          <a:xfrm>
            <a:off x="508000" y="2160589"/>
            <a:ext cx="2888342" cy="3880773"/>
          </a:xfrm>
        </p:spPr>
        <p:txBody>
          <a:bodyPr>
            <a:normAutofit/>
          </a:bodyPr>
          <a:lstStyle/>
          <a:p>
            <a:pPr marL="0" indent="0">
              <a:buNone/>
            </a:pPr>
            <a:endParaRPr lang="en-US"/>
          </a:p>
          <a:p>
            <a:pPr marL="0" indent="0">
              <a:buNone/>
            </a:pPr>
            <a:endParaRPr lang="en-US"/>
          </a:p>
          <a:p>
            <a:pPr marL="0" indent="0">
              <a:buNone/>
            </a:pPr>
            <a:endParaRPr lang="en-US"/>
          </a:p>
        </p:txBody>
      </p:sp>
      <p:cxnSp>
        <p:nvCxnSpPr>
          <p:cNvPr id="3081" name="Straight Connector 74">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6442997" y="6041362"/>
            <a:ext cx="512504" cy="365125"/>
          </a:xfrm>
        </p:spPr>
        <p:txBody>
          <a:bodyPr>
            <a:normAutofit/>
          </a:bodyPr>
          <a:lstStyle/>
          <a:p>
            <a:pPr>
              <a:spcAft>
                <a:spcPts val="600"/>
              </a:spcAft>
            </a:pPr>
            <a:fld id="{21B7A71D-1EF9-4D4A-9E9C-ED4CEAB65A79}" type="slidenum">
              <a:rPr lang="en-US">
                <a:solidFill>
                  <a:srgbClr val="FFFFFF"/>
                </a:solidFill>
              </a:rPr>
              <a:pPr>
                <a:spcAft>
                  <a:spcPts val="600"/>
                </a:spcAft>
              </a:pPr>
              <a:t>22</a:t>
            </a:fld>
            <a:endParaRPr lang="en-US">
              <a:solidFill>
                <a:srgbClr val="FFFFFF"/>
              </a:solidFill>
            </a:endParaRPr>
          </a:p>
        </p:txBody>
      </p:sp>
      <p:sp>
        <p:nvSpPr>
          <p:cNvPr id="85"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Content Placeholder 2"/>
          <p:cNvSpPr txBox="1">
            <a:spLocks/>
          </p:cNvSpPr>
          <p:nvPr/>
        </p:nvSpPr>
        <p:spPr>
          <a:xfrm>
            <a:off x="457200" y="1828800"/>
            <a:ext cx="3572668" cy="48768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indent="-342900">
              <a:lnSpc>
                <a:spcPct val="80000"/>
              </a:lnSpc>
              <a:buClr>
                <a:schemeClr val="tx2"/>
              </a:buClr>
              <a:buFont typeface="Arial" panose="020B0604020202020204" pitchFamily="34" charset="0"/>
              <a:buChar char="•"/>
            </a:pPr>
            <a:r>
              <a:rPr lang="en-US" sz="2200" b="1"/>
              <a:t>What is Trauma?</a:t>
            </a:r>
          </a:p>
          <a:p>
            <a:pPr marL="0" indent="0">
              <a:lnSpc>
                <a:spcPct val="80000"/>
              </a:lnSpc>
              <a:buClr>
                <a:schemeClr val="tx2"/>
              </a:buClr>
              <a:buNone/>
            </a:pPr>
            <a:endParaRPr lang="en-US" sz="2000" b="1"/>
          </a:p>
          <a:p>
            <a:pPr marL="708660" lvl="1" indent="-342900">
              <a:lnSpc>
                <a:spcPct val="80000"/>
              </a:lnSpc>
              <a:buClr>
                <a:schemeClr val="tx2"/>
              </a:buClr>
              <a:buFont typeface="Arial" panose="020B0604020202020204" pitchFamily="34" charset="0"/>
              <a:buChar char="•"/>
            </a:pPr>
            <a:r>
              <a:rPr lang="en-US" sz="2000"/>
              <a:t>Deeply disturbing or distressing experience</a:t>
            </a:r>
          </a:p>
          <a:p>
            <a:pPr marL="365760" lvl="1" indent="0">
              <a:lnSpc>
                <a:spcPct val="80000"/>
              </a:lnSpc>
              <a:buClr>
                <a:schemeClr val="tx2"/>
              </a:buClr>
              <a:buNone/>
            </a:pPr>
            <a:endParaRPr lang="en-US" sz="2000"/>
          </a:p>
          <a:p>
            <a:pPr marL="708660" lvl="1" indent="-342900">
              <a:lnSpc>
                <a:spcPct val="80000"/>
              </a:lnSpc>
              <a:buClr>
                <a:schemeClr val="tx2"/>
              </a:buClr>
              <a:buFont typeface="Arial" panose="020B0604020202020204" pitchFamily="34" charset="0"/>
              <a:buChar char="•"/>
            </a:pPr>
            <a:r>
              <a:rPr lang="en-US" sz="2000"/>
              <a:t>Both a psychological and physiological response</a:t>
            </a:r>
          </a:p>
          <a:p>
            <a:pPr marL="365760" lvl="1" indent="0">
              <a:lnSpc>
                <a:spcPct val="80000"/>
              </a:lnSpc>
              <a:buClr>
                <a:schemeClr val="tx2"/>
              </a:buClr>
              <a:buNone/>
            </a:pPr>
            <a:endParaRPr lang="en-US" sz="2000"/>
          </a:p>
          <a:p>
            <a:pPr marL="342900" indent="-342900">
              <a:lnSpc>
                <a:spcPct val="80000"/>
              </a:lnSpc>
              <a:buClr>
                <a:schemeClr val="tx2"/>
              </a:buClr>
              <a:buFont typeface="Arial" panose="020B0604020202020204" pitchFamily="34" charset="0"/>
              <a:buChar char="•"/>
            </a:pPr>
            <a:r>
              <a:rPr lang="en-US" sz="2200" b="1"/>
              <a:t>Trauma is interpreted by the body as a life-threatening experience.</a:t>
            </a:r>
          </a:p>
        </p:txBody>
      </p:sp>
      <p:sp>
        <p:nvSpPr>
          <p:cNvPr id="6" name="AutoShape 2" descr="Image result for bra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brai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9904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fade">
                                      <p:cBhvr>
                                        <p:cTn id="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0500" y="737260"/>
            <a:ext cx="8763000" cy="762000"/>
          </a:xfrm>
        </p:spPr>
        <p:txBody>
          <a:bodyPr anchor="b" anchorCtr="0">
            <a:normAutofit fontScale="90000"/>
          </a:bodyPr>
          <a:lstStyle/>
          <a:p>
            <a:r>
              <a:rPr lang="en-US" b="1">
                <a:solidFill>
                  <a:schemeClr val="accent2">
                    <a:lumMod val="75000"/>
                  </a:schemeClr>
                </a:solidFill>
              </a:rPr>
              <a:t>Neurobiology of Trauma </a:t>
            </a:r>
            <a:br>
              <a:rPr lang="en-US" b="1">
                <a:solidFill>
                  <a:schemeClr val="accent2">
                    <a:lumMod val="75000"/>
                  </a:schemeClr>
                </a:solidFill>
              </a:rPr>
            </a:br>
            <a:r>
              <a:rPr lang="en-US" b="1">
                <a:solidFill>
                  <a:schemeClr val="accent2">
                    <a:lumMod val="75000"/>
                  </a:schemeClr>
                </a:solidFill>
              </a:rPr>
              <a:t>(and limitations)</a:t>
            </a:r>
          </a:p>
        </p:txBody>
      </p:sp>
      <p:sp>
        <p:nvSpPr>
          <p:cNvPr id="3" name="Content Placeholder 2"/>
          <p:cNvSpPr>
            <a:spLocks noGrp="1"/>
          </p:cNvSpPr>
          <p:nvPr>
            <p:ph idx="1"/>
          </p:nvPr>
        </p:nvSpPr>
        <p:spPr/>
        <p:txBody>
          <a:bodyPr>
            <a:normAutofit/>
          </a:bodyPr>
          <a:lstStyle/>
          <a:p>
            <a:pPr marL="0" indent="0">
              <a:buNone/>
            </a:pPr>
            <a:endParaRPr lang="en-US"/>
          </a:p>
          <a:p>
            <a:pPr marL="0" indent="0">
              <a:buNone/>
            </a:pPr>
            <a:endParaRPr lang="en-US"/>
          </a:p>
          <a:p>
            <a:pPr marL="0" indent="0">
              <a:buNone/>
            </a:pPr>
            <a:endParaRPr lang="en-US"/>
          </a:p>
        </p:txBody>
      </p:sp>
      <p:sp>
        <p:nvSpPr>
          <p:cNvPr id="4"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23</a:t>
            </a:fld>
            <a:endParaRPr lang="en-US">
              <a:solidFill>
                <a:schemeClr val="bg1"/>
              </a:solidFill>
            </a:endParaRPr>
          </a:p>
        </p:txBody>
      </p:sp>
      <p:sp>
        <p:nvSpPr>
          <p:cNvPr id="7" name="Content Placeholder 2"/>
          <p:cNvSpPr txBox="1">
            <a:spLocks/>
          </p:cNvSpPr>
          <p:nvPr/>
        </p:nvSpPr>
        <p:spPr>
          <a:xfrm>
            <a:off x="438150" y="1676400"/>
            <a:ext cx="8229600"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742950" lvl="1" indent="-285750">
              <a:buFont typeface="Arial" panose="020B0604020202020204" pitchFamily="34" charset="0"/>
              <a:buChar char="–"/>
            </a:pPr>
            <a:endParaRPr lang="en-US">
              <a:solidFill>
                <a:srgbClr val="3B88C4"/>
              </a:solidFill>
            </a:endParaRPr>
          </a:p>
          <a:p>
            <a:pPr marL="457200" lvl="1" indent="0">
              <a:buNone/>
            </a:pPr>
            <a:r>
              <a:rPr lang="en-US">
                <a:sym typeface="Wingdings" panose="05000000000000000000" pitchFamily="2" charset="2"/>
              </a:rPr>
              <a:t> fight, flight, freeze</a:t>
            </a:r>
            <a:endParaRPr lang="en-US"/>
          </a:p>
          <a:p>
            <a:pPr marL="457200" lvl="1" indent="0">
              <a:buNone/>
            </a:pPr>
            <a:r>
              <a:rPr lang="en-US">
                <a:sym typeface="Wingdings" panose="05000000000000000000" pitchFamily="2" charset="2"/>
              </a:rPr>
              <a:t> energy availability</a:t>
            </a:r>
            <a:endParaRPr lang="en-US"/>
          </a:p>
          <a:p>
            <a:pPr marL="457200" lvl="1" indent="0">
              <a:buNone/>
            </a:pPr>
            <a:r>
              <a:rPr lang="en-US">
                <a:sym typeface="Wingdings" panose="05000000000000000000" pitchFamily="2" charset="2"/>
              </a:rPr>
              <a:t> physical pain reduction</a:t>
            </a:r>
            <a:endParaRPr lang="en-US"/>
          </a:p>
          <a:p>
            <a:pPr marL="457200" lvl="1" indent="0">
              <a:buNone/>
            </a:pPr>
            <a:r>
              <a:rPr lang="en-US">
                <a:sym typeface="Wingdings" panose="05000000000000000000" pitchFamily="2" charset="2"/>
              </a:rPr>
              <a:t> emotional pain reduction</a:t>
            </a:r>
            <a:endParaRPr lang="en-US"/>
          </a:p>
          <a:p>
            <a:pPr marL="342900" indent="-342900">
              <a:lnSpc>
                <a:spcPct val="80000"/>
              </a:lnSpc>
              <a:buClr>
                <a:schemeClr val="tx2"/>
              </a:buClr>
              <a:buFont typeface="Arial" panose="020B0604020202020204" pitchFamily="34" charset="0"/>
              <a:buChar char="•"/>
            </a:pPr>
            <a:endParaRPr lang="en-US" sz="2800" b="1">
              <a:solidFill>
                <a:srgbClr val="113D64"/>
              </a:solidFill>
            </a:endParaRPr>
          </a:p>
          <a:p>
            <a:pPr marL="365760" lvl="1" indent="0">
              <a:lnSpc>
                <a:spcPct val="80000"/>
              </a:lnSpc>
              <a:buClr>
                <a:schemeClr val="tx2"/>
              </a:buClr>
              <a:buNone/>
            </a:pPr>
            <a:endParaRPr lang="en-US" b="1">
              <a:solidFill>
                <a:srgbClr val="113D64"/>
              </a:solidFill>
            </a:endParaRPr>
          </a:p>
        </p:txBody>
      </p:sp>
      <p:sp>
        <p:nvSpPr>
          <p:cNvPr id="6" name="AutoShape 2" descr="Image result for bra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brai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9512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fade">
                                      <p:cBhvr>
                                        <p:cTn id="13" dur="500"/>
                                        <p:tgtEl>
                                          <p:spTgt spid="7">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fade">
                                      <p:cBhvr>
                                        <p:cTn id="16"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0500" y="737260"/>
            <a:ext cx="8763000" cy="762000"/>
          </a:xfrm>
        </p:spPr>
        <p:txBody>
          <a:bodyPr anchor="b" anchorCtr="0">
            <a:normAutofit fontScale="90000"/>
          </a:bodyPr>
          <a:lstStyle/>
          <a:p>
            <a:r>
              <a:rPr lang="en-US" b="1">
                <a:solidFill>
                  <a:schemeClr val="accent2">
                    <a:lumMod val="75000"/>
                  </a:schemeClr>
                </a:solidFill>
              </a:rPr>
              <a:t>Neurobiology of Trauma </a:t>
            </a:r>
            <a:br>
              <a:rPr lang="en-US" b="1">
                <a:solidFill>
                  <a:schemeClr val="accent2">
                    <a:lumMod val="75000"/>
                  </a:schemeClr>
                </a:solidFill>
              </a:rPr>
            </a:br>
            <a:r>
              <a:rPr lang="en-US" b="1">
                <a:solidFill>
                  <a:schemeClr val="accent2">
                    <a:lumMod val="75000"/>
                  </a:schemeClr>
                </a:solidFill>
              </a:rPr>
              <a:t>(and limitations)</a:t>
            </a:r>
          </a:p>
        </p:txBody>
      </p:sp>
      <p:sp>
        <p:nvSpPr>
          <p:cNvPr id="3" name="Content Placeholder 2"/>
          <p:cNvSpPr>
            <a:spLocks noGrp="1"/>
          </p:cNvSpPr>
          <p:nvPr>
            <p:ph idx="1"/>
          </p:nvPr>
        </p:nvSpPr>
        <p:spPr/>
        <p:txBody>
          <a:bodyPr>
            <a:normAutofit/>
          </a:bodyPr>
          <a:lstStyle/>
          <a:p>
            <a:pPr marL="0" indent="0">
              <a:buNone/>
            </a:pPr>
            <a:endParaRPr lang="en-US"/>
          </a:p>
          <a:p>
            <a:pPr marL="0" indent="0">
              <a:buNone/>
            </a:pPr>
            <a:endParaRPr lang="en-US"/>
          </a:p>
          <a:p>
            <a:pPr marL="0" indent="0">
              <a:buNone/>
            </a:pPr>
            <a:endParaRPr lang="en-US"/>
          </a:p>
        </p:txBody>
      </p:sp>
      <p:sp>
        <p:nvSpPr>
          <p:cNvPr id="4"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24</a:t>
            </a:fld>
            <a:endParaRPr lang="en-US">
              <a:solidFill>
                <a:schemeClr val="bg1"/>
              </a:solidFill>
            </a:endParaRPr>
          </a:p>
        </p:txBody>
      </p:sp>
      <p:sp>
        <p:nvSpPr>
          <p:cNvPr id="7" name="Content Placeholder 2"/>
          <p:cNvSpPr txBox="1">
            <a:spLocks/>
          </p:cNvSpPr>
          <p:nvPr/>
        </p:nvSpPr>
        <p:spPr>
          <a:xfrm>
            <a:off x="452599" y="1970577"/>
            <a:ext cx="8229600"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indent="-342900">
              <a:lnSpc>
                <a:spcPct val="80000"/>
              </a:lnSpc>
              <a:buClr>
                <a:schemeClr val="tx2"/>
              </a:buClr>
              <a:buFont typeface="Arial" panose="020B0604020202020204" pitchFamily="34" charset="0"/>
              <a:buChar char="•"/>
            </a:pPr>
            <a:r>
              <a:rPr lang="en-US" sz="2400" b="1"/>
              <a:t>The Effects</a:t>
            </a:r>
          </a:p>
          <a:p>
            <a:pPr marL="708660" lvl="1" indent="-342900">
              <a:lnSpc>
                <a:spcPct val="80000"/>
              </a:lnSpc>
              <a:buClr>
                <a:schemeClr val="tx2"/>
              </a:buClr>
              <a:buFont typeface="Arial" panose="020B0604020202020204" pitchFamily="34" charset="0"/>
              <a:buChar char="•"/>
            </a:pPr>
            <a:r>
              <a:rPr lang="en-US"/>
              <a:t>Flat affect (or opposite)</a:t>
            </a:r>
          </a:p>
          <a:p>
            <a:pPr marL="708660" lvl="1" indent="-342900">
              <a:lnSpc>
                <a:spcPct val="80000"/>
              </a:lnSpc>
              <a:buClr>
                <a:schemeClr val="tx2"/>
              </a:buClr>
              <a:buFont typeface="Arial" panose="020B0604020202020204" pitchFamily="34" charset="0"/>
              <a:buChar char="•"/>
            </a:pPr>
            <a:r>
              <a:rPr lang="en-US"/>
              <a:t>Fragmented/incomplete memory</a:t>
            </a:r>
          </a:p>
          <a:p>
            <a:pPr marL="708660" lvl="1" indent="-342900">
              <a:lnSpc>
                <a:spcPct val="80000"/>
              </a:lnSpc>
              <a:buClr>
                <a:schemeClr val="tx2"/>
              </a:buClr>
              <a:buFont typeface="Arial" panose="020B0604020202020204" pitchFamily="34" charset="0"/>
              <a:buChar char="•"/>
            </a:pPr>
            <a:r>
              <a:rPr lang="en-US"/>
              <a:t>Confusion and difficulty remembering</a:t>
            </a:r>
          </a:p>
          <a:p>
            <a:pPr marL="708660" lvl="1" indent="-342900">
              <a:lnSpc>
                <a:spcPct val="80000"/>
              </a:lnSpc>
              <a:buClr>
                <a:schemeClr val="tx2"/>
              </a:buClr>
              <a:buFont typeface="Arial" panose="020B0604020202020204" pitchFamily="34" charset="0"/>
              <a:buChar char="•"/>
            </a:pPr>
            <a:r>
              <a:rPr lang="en-US"/>
              <a:t>Changing or inconsistent emotions</a:t>
            </a:r>
          </a:p>
          <a:p>
            <a:pPr marL="708660" lvl="1" indent="-342900">
              <a:lnSpc>
                <a:spcPct val="80000"/>
              </a:lnSpc>
              <a:buClr>
                <a:schemeClr val="tx2"/>
              </a:buClr>
              <a:buFont typeface="Arial" panose="020B0604020202020204" pitchFamily="34" charset="0"/>
              <a:buChar char="•"/>
            </a:pPr>
            <a:endParaRPr lang="en-US" sz="2400" b="1"/>
          </a:p>
          <a:p>
            <a:pPr marL="342900" indent="-342900">
              <a:lnSpc>
                <a:spcPct val="80000"/>
              </a:lnSpc>
              <a:buClr>
                <a:schemeClr val="tx2"/>
              </a:buClr>
              <a:buFont typeface="Arial" panose="020B0604020202020204" pitchFamily="34" charset="0"/>
              <a:buChar char="•"/>
            </a:pPr>
            <a:r>
              <a:rPr lang="en-US" b="1"/>
              <a:t>Counter-intuitive response</a:t>
            </a:r>
          </a:p>
          <a:p>
            <a:pPr marL="365760" lvl="1" indent="0">
              <a:lnSpc>
                <a:spcPct val="80000"/>
              </a:lnSpc>
              <a:buClr>
                <a:schemeClr val="tx2"/>
              </a:buClr>
              <a:buNone/>
            </a:pPr>
            <a:endParaRPr lang="en-US" b="1">
              <a:solidFill>
                <a:srgbClr val="113D64"/>
              </a:solidFill>
            </a:endParaRPr>
          </a:p>
        </p:txBody>
      </p:sp>
      <p:sp>
        <p:nvSpPr>
          <p:cNvPr id="6" name="AutoShape 2" descr="Image result for bra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brai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0665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0500" y="737260"/>
            <a:ext cx="8763000" cy="762000"/>
          </a:xfrm>
        </p:spPr>
        <p:txBody>
          <a:bodyPr anchor="b" anchorCtr="0">
            <a:normAutofit fontScale="90000"/>
          </a:bodyPr>
          <a:lstStyle/>
          <a:p>
            <a:r>
              <a:rPr lang="en-US" b="1">
                <a:solidFill>
                  <a:schemeClr val="accent2">
                    <a:lumMod val="75000"/>
                  </a:schemeClr>
                </a:solidFill>
              </a:rPr>
              <a:t>Neurobiology of Trauma </a:t>
            </a:r>
            <a:br>
              <a:rPr lang="en-US" b="1">
                <a:solidFill>
                  <a:schemeClr val="accent2">
                    <a:lumMod val="75000"/>
                  </a:schemeClr>
                </a:solidFill>
              </a:rPr>
            </a:br>
            <a:r>
              <a:rPr lang="en-US" b="1">
                <a:solidFill>
                  <a:schemeClr val="accent2">
                    <a:lumMod val="75000"/>
                  </a:schemeClr>
                </a:solidFill>
              </a:rPr>
              <a:t>(and limitations)</a:t>
            </a:r>
          </a:p>
        </p:txBody>
      </p:sp>
      <p:sp>
        <p:nvSpPr>
          <p:cNvPr id="3" name="Content Placeholder 2"/>
          <p:cNvSpPr>
            <a:spLocks noGrp="1"/>
          </p:cNvSpPr>
          <p:nvPr>
            <p:ph idx="1"/>
          </p:nvPr>
        </p:nvSpPr>
        <p:spPr/>
        <p:txBody>
          <a:bodyPr>
            <a:normAutofit/>
          </a:bodyPr>
          <a:lstStyle/>
          <a:p>
            <a:pPr marL="0" indent="0">
              <a:buNone/>
            </a:pPr>
            <a:endParaRPr lang="en-US"/>
          </a:p>
          <a:p>
            <a:pPr marL="0" indent="0">
              <a:buNone/>
            </a:pPr>
            <a:endParaRPr lang="en-US"/>
          </a:p>
          <a:p>
            <a:pPr marL="0" indent="0">
              <a:buNone/>
            </a:pPr>
            <a:endParaRPr lang="en-US"/>
          </a:p>
        </p:txBody>
      </p:sp>
      <p:sp>
        <p:nvSpPr>
          <p:cNvPr id="4"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25</a:t>
            </a:fld>
            <a:endParaRPr lang="en-US">
              <a:solidFill>
                <a:schemeClr val="bg1"/>
              </a:solidFill>
            </a:endParaRPr>
          </a:p>
        </p:txBody>
      </p:sp>
      <p:sp>
        <p:nvSpPr>
          <p:cNvPr id="7" name="Content Placeholder 2"/>
          <p:cNvSpPr txBox="1">
            <a:spLocks/>
          </p:cNvSpPr>
          <p:nvPr/>
        </p:nvSpPr>
        <p:spPr>
          <a:xfrm>
            <a:off x="457200" y="1850356"/>
            <a:ext cx="8229600"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80000"/>
              </a:lnSpc>
              <a:buClr>
                <a:schemeClr val="tx2"/>
              </a:buClr>
              <a:buFont typeface="Arial" panose="020B0604020202020204" pitchFamily="34" charset="0"/>
              <a:buChar char="•"/>
            </a:pPr>
            <a:r>
              <a:rPr lang="en-US" sz="2800" b="1"/>
              <a:t>Common Issues and Coping Mechanisms</a:t>
            </a:r>
          </a:p>
          <a:p>
            <a:pPr marL="0" indent="0">
              <a:lnSpc>
                <a:spcPct val="80000"/>
              </a:lnSpc>
              <a:buClr>
                <a:schemeClr val="tx2"/>
              </a:buClr>
              <a:buNone/>
            </a:pPr>
            <a:endParaRPr lang="en-US" sz="2800" b="1"/>
          </a:p>
          <a:p>
            <a:pPr lvl="1">
              <a:lnSpc>
                <a:spcPct val="80000"/>
              </a:lnSpc>
              <a:buClr>
                <a:schemeClr val="tx2"/>
              </a:buClr>
              <a:buFont typeface="Arial" panose="020B0604020202020204" pitchFamily="34" charset="0"/>
              <a:buChar char="•"/>
            </a:pPr>
            <a:r>
              <a:rPr lang="en-US"/>
              <a:t>Delayed reporting</a:t>
            </a:r>
          </a:p>
          <a:p>
            <a:pPr lvl="1">
              <a:lnSpc>
                <a:spcPct val="80000"/>
              </a:lnSpc>
              <a:buClr>
                <a:schemeClr val="tx2"/>
              </a:buClr>
              <a:buFont typeface="Arial" panose="020B0604020202020204" pitchFamily="34" charset="0"/>
              <a:buChar char="•"/>
            </a:pPr>
            <a:r>
              <a:rPr lang="en-US"/>
              <a:t>Subsequent consensual interactions</a:t>
            </a:r>
          </a:p>
          <a:p>
            <a:pPr lvl="1">
              <a:lnSpc>
                <a:spcPct val="80000"/>
              </a:lnSpc>
              <a:buClr>
                <a:schemeClr val="tx2"/>
              </a:buClr>
              <a:buFont typeface="Arial" panose="020B0604020202020204" pitchFamily="34" charset="0"/>
              <a:buChar char="•"/>
            </a:pPr>
            <a:r>
              <a:rPr lang="en-US"/>
              <a:t>Ongoing contact</a:t>
            </a:r>
          </a:p>
          <a:p>
            <a:pPr lvl="1">
              <a:lnSpc>
                <a:spcPct val="80000"/>
              </a:lnSpc>
              <a:buClr>
                <a:schemeClr val="tx2"/>
              </a:buClr>
              <a:buFont typeface="Arial" panose="020B0604020202020204" pitchFamily="34" charset="0"/>
              <a:buChar char="•"/>
            </a:pPr>
            <a:r>
              <a:rPr lang="en-US"/>
              <a:t>Inconsistent disclosures</a:t>
            </a:r>
          </a:p>
          <a:p>
            <a:pPr lvl="1">
              <a:lnSpc>
                <a:spcPct val="80000"/>
              </a:lnSpc>
              <a:buClr>
                <a:schemeClr val="tx2"/>
              </a:buClr>
              <a:buFont typeface="Arial" panose="020B0604020202020204" pitchFamily="34" charset="0"/>
              <a:buChar char="•"/>
            </a:pPr>
            <a:r>
              <a:rPr lang="en-US"/>
              <a:t>Use of protection</a:t>
            </a:r>
          </a:p>
          <a:p>
            <a:pPr lvl="1">
              <a:lnSpc>
                <a:spcPct val="80000"/>
              </a:lnSpc>
              <a:buClr>
                <a:schemeClr val="tx2"/>
              </a:buClr>
              <a:buFont typeface="Arial" panose="020B0604020202020204" pitchFamily="34" charset="0"/>
              <a:buChar char="•"/>
            </a:pPr>
            <a:r>
              <a:rPr lang="en-US"/>
              <a:t>Drugs and alcohol</a:t>
            </a:r>
          </a:p>
          <a:p>
            <a:pPr lvl="1">
              <a:lnSpc>
                <a:spcPct val="80000"/>
              </a:lnSpc>
              <a:buClr>
                <a:schemeClr val="tx2"/>
              </a:buClr>
              <a:buFont typeface="Arial" panose="020B0604020202020204" pitchFamily="34" charset="0"/>
              <a:buChar char="•"/>
            </a:pPr>
            <a:r>
              <a:rPr lang="en-US"/>
              <a:t>Everything is fine… until it isn’t.</a:t>
            </a:r>
          </a:p>
          <a:p>
            <a:pPr marL="1017270" lvl="2" indent="-285750">
              <a:buFont typeface="Arial" panose="020B0604020202020204" pitchFamily="34" charset="0"/>
              <a:buChar char="–"/>
            </a:pPr>
            <a:endParaRPr lang="en-US">
              <a:solidFill>
                <a:srgbClr val="3B88C4"/>
              </a:solidFill>
            </a:endParaRPr>
          </a:p>
          <a:p>
            <a:pPr marL="342900" indent="-342900">
              <a:lnSpc>
                <a:spcPct val="80000"/>
              </a:lnSpc>
              <a:buClr>
                <a:schemeClr val="tx2"/>
              </a:buClr>
              <a:buFont typeface="Arial" panose="020B0604020202020204" pitchFamily="34" charset="0"/>
              <a:buChar char="•"/>
            </a:pPr>
            <a:endParaRPr lang="en-US" sz="2800" b="1">
              <a:solidFill>
                <a:srgbClr val="113D64"/>
              </a:solidFill>
            </a:endParaRPr>
          </a:p>
          <a:p>
            <a:pPr marL="365760" lvl="1" indent="0">
              <a:lnSpc>
                <a:spcPct val="80000"/>
              </a:lnSpc>
              <a:buClr>
                <a:schemeClr val="tx2"/>
              </a:buClr>
              <a:buNone/>
            </a:pPr>
            <a:endParaRPr lang="en-US" b="1">
              <a:solidFill>
                <a:srgbClr val="113D64"/>
              </a:solidFill>
            </a:endParaRPr>
          </a:p>
        </p:txBody>
      </p:sp>
      <p:sp>
        <p:nvSpPr>
          <p:cNvPr id="6" name="AutoShape 2" descr="Image result for bra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brai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5583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0500" y="737260"/>
            <a:ext cx="8763000" cy="762000"/>
          </a:xfrm>
        </p:spPr>
        <p:txBody>
          <a:bodyPr anchor="b" anchorCtr="0">
            <a:normAutofit fontScale="90000"/>
          </a:bodyPr>
          <a:lstStyle/>
          <a:p>
            <a:r>
              <a:rPr lang="en-US" b="1">
                <a:solidFill>
                  <a:schemeClr val="accent2">
                    <a:lumMod val="75000"/>
                  </a:schemeClr>
                </a:solidFill>
              </a:rPr>
              <a:t>Neurobiology of Trauma </a:t>
            </a:r>
            <a:br>
              <a:rPr lang="en-US" b="1">
                <a:solidFill>
                  <a:schemeClr val="accent2">
                    <a:lumMod val="75000"/>
                  </a:schemeClr>
                </a:solidFill>
              </a:rPr>
            </a:br>
            <a:r>
              <a:rPr lang="en-US" b="1">
                <a:solidFill>
                  <a:schemeClr val="accent2">
                    <a:lumMod val="75000"/>
                  </a:schemeClr>
                </a:solidFill>
              </a:rPr>
              <a:t>(and limitations)</a:t>
            </a:r>
          </a:p>
        </p:txBody>
      </p:sp>
      <p:sp>
        <p:nvSpPr>
          <p:cNvPr id="3" name="Content Placeholder 2"/>
          <p:cNvSpPr>
            <a:spLocks noGrp="1"/>
          </p:cNvSpPr>
          <p:nvPr>
            <p:ph idx="1"/>
          </p:nvPr>
        </p:nvSpPr>
        <p:spPr/>
        <p:txBody>
          <a:bodyPr>
            <a:normAutofit/>
          </a:bodyPr>
          <a:lstStyle/>
          <a:p>
            <a:pPr marL="0" indent="0">
              <a:buNone/>
            </a:pPr>
            <a:endParaRPr lang="en-US"/>
          </a:p>
          <a:p>
            <a:pPr marL="0" indent="0">
              <a:buNone/>
            </a:pPr>
            <a:endParaRPr lang="en-US"/>
          </a:p>
          <a:p>
            <a:pPr marL="0" indent="0">
              <a:buNone/>
            </a:pPr>
            <a:endParaRPr lang="en-US"/>
          </a:p>
        </p:txBody>
      </p:sp>
      <p:sp>
        <p:nvSpPr>
          <p:cNvPr id="4"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26</a:t>
            </a:fld>
            <a:endParaRPr lang="en-US">
              <a:solidFill>
                <a:schemeClr val="bg1"/>
              </a:solidFill>
            </a:endParaRPr>
          </a:p>
        </p:txBody>
      </p:sp>
      <p:sp>
        <p:nvSpPr>
          <p:cNvPr id="7" name="Content Placeholder 2"/>
          <p:cNvSpPr txBox="1">
            <a:spLocks/>
          </p:cNvSpPr>
          <p:nvPr/>
        </p:nvSpPr>
        <p:spPr>
          <a:xfrm>
            <a:off x="190500" y="1846551"/>
            <a:ext cx="8229600"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80000"/>
              </a:lnSpc>
              <a:buClr>
                <a:schemeClr val="tx2"/>
              </a:buClr>
              <a:buFont typeface="Arial" panose="020B0604020202020204" pitchFamily="34" charset="0"/>
              <a:buChar char="•"/>
            </a:pPr>
            <a:r>
              <a:rPr lang="en-US" sz="2800" b="1"/>
              <a:t>Limitations</a:t>
            </a:r>
          </a:p>
          <a:p>
            <a:pPr marL="0" indent="0">
              <a:lnSpc>
                <a:spcPct val="80000"/>
              </a:lnSpc>
              <a:buClr>
                <a:schemeClr val="tx2"/>
              </a:buClr>
              <a:buNone/>
            </a:pPr>
            <a:endParaRPr lang="en-US" sz="2800" b="1"/>
          </a:p>
          <a:p>
            <a:pPr lvl="1">
              <a:lnSpc>
                <a:spcPct val="80000"/>
              </a:lnSpc>
              <a:buClr>
                <a:schemeClr val="tx2"/>
              </a:buClr>
              <a:buFont typeface="Arial" panose="020B0604020202020204" pitchFamily="34" charset="0"/>
              <a:buChar char="•"/>
            </a:pPr>
            <a:r>
              <a:rPr lang="en-US"/>
              <a:t>Use knowledge of trauma responses to suspend disbelief, not as “proof” or as substitute for sufficient evidence</a:t>
            </a:r>
          </a:p>
          <a:p>
            <a:pPr marL="393192" lvl="1" indent="0">
              <a:lnSpc>
                <a:spcPct val="80000"/>
              </a:lnSpc>
              <a:buClr>
                <a:schemeClr val="tx2"/>
              </a:buClr>
              <a:buNone/>
            </a:pPr>
            <a:endParaRPr lang="en-US"/>
          </a:p>
          <a:p>
            <a:pPr lvl="1">
              <a:lnSpc>
                <a:spcPct val="80000"/>
              </a:lnSpc>
              <a:buClr>
                <a:schemeClr val="tx2"/>
              </a:buClr>
              <a:buFont typeface="Arial" panose="020B0604020202020204" pitchFamily="34" charset="0"/>
              <a:buChar char="•"/>
            </a:pPr>
            <a:r>
              <a:rPr lang="en-US"/>
              <a:t>Recognize possible effects on accused, as well</a:t>
            </a:r>
          </a:p>
          <a:p>
            <a:pPr lvl="2">
              <a:lnSpc>
                <a:spcPct val="80000"/>
              </a:lnSpc>
              <a:buClr>
                <a:schemeClr val="tx2"/>
              </a:buClr>
              <a:buFont typeface="Arial" panose="020B0604020202020204" pitchFamily="34" charset="0"/>
              <a:buChar char="•"/>
            </a:pPr>
            <a:r>
              <a:rPr lang="en-US"/>
              <a:t>Trauma of allegation</a:t>
            </a:r>
          </a:p>
          <a:p>
            <a:pPr lvl="2">
              <a:lnSpc>
                <a:spcPct val="80000"/>
              </a:lnSpc>
              <a:buClr>
                <a:schemeClr val="tx2"/>
              </a:buClr>
              <a:buFont typeface="Arial" panose="020B0604020202020204" pitchFamily="34" charset="0"/>
              <a:buChar char="•"/>
            </a:pPr>
            <a:r>
              <a:rPr lang="en-US"/>
              <a:t>Trauma of IPV? Stalking? Harassment?</a:t>
            </a:r>
          </a:p>
          <a:p>
            <a:pPr lvl="2">
              <a:lnSpc>
                <a:spcPct val="80000"/>
              </a:lnSpc>
              <a:buClr>
                <a:schemeClr val="tx2"/>
              </a:buClr>
              <a:buFont typeface="Arial" panose="020B0604020202020204" pitchFamily="34" charset="0"/>
              <a:buChar char="•"/>
            </a:pPr>
            <a:r>
              <a:rPr lang="en-US"/>
              <a:t>Ongoing stress impacting memory?</a:t>
            </a:r>
          </a:p>
          <a:p>
            <a:pPr lvl="2">
              <a:lnSpc>
                <a:spcPct val="80000"/>
              </a:lnSpc>
              <a:buClr>
                <a:schemeClr val="tx2"/>
              </a:buClr>
              <a:buFont typeface="Arial" panose="020B0604020202020204" pitchFamily="34" charset="0"/>
              <a:buChar char="•"/>
            </a:pPr>
            <a:r>
              <a:rPr lang="en-US"/>
              <a:t>Effects on demeanor/affect</a:t>
            </a:r>
          </a:p>
          <a:p>
            <a:pPr marL="1017270" lvl="2" indent="-285750">
              <a:buFont typeface="Arial" panose="020B0604020202020204" pitchFamily="34" charset="0"/>
              <a:buChar char="–"/>
            </a:pPr>
            <a:endParaRPr lang="en-US">
              <a:solidFill>
                <a:srgbClr val="3B88C4"/>
              </a:solidFill>
            </a:endParaRPr>
          </a:p>
          <a:p>
            <a:pPr marL="342900" indent="-342900">
              <a:lnSpc>
                <a:spcPct val="80000"/>
              </a:lnSpc>
              <a:buClr>
                <a:schemeClr val="tx2"/>
              </a:buClr>
              <a:buFont typeface="Arial" panose="020B0604020202020204" pitchFamily="34" charset="0"/>
              <a:buChar char="•"/>
            </a:pPr>
            <a:endParaRPr lang="en-US" sz="2800" b="1">
              <a:solidFill>
                <a:srgbClr val="113D64"/>
              </a:solidFill>
            </a:endParaRPr>
          </a:p>
          <a:p>
            <a:pPr marL="365760" lvl="1" indent="0">
              <a:lnSpc>
                <a:spcPct val="80000"/>
              </a:lnSpc>
              <a:buClr>
                <a:schemeClr val="tx2"/>
              </a:buClr>
              <a:buNone/>
            </a:pPr>
            <a:endParaRPr lang="en-US" b="1">
              <a:solidFill>
                <a:srgbClr val="113D64"/>
              </a:solidFill>
            </a:endParaRPr>
          </a:p>
        </p:txBody>
      </p:sp>
      <p:sp>
        <p:nvSpPr>
          <p:cNvPr id="6" name="AutoShape 2" descr="Image result for bra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brai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7604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48"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49" name="Straight Connector 48">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51"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Isosceles Triangle 56">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7273" t="6033" r="-1" b="3057"/>
          <a:stretch/>
        </p:blipFill>
        <p:spPr>
          <a:xfrm>
            <a:off x="20" y="10"/>
            <a:ext cx="9143980" cy="6857990"/>
          </a:xfrm>
          <a:prstGeom prst="rect">
            <a:avLst/>
          </a:prstGeom>
        </p:spPr>
      </p:pic>
      <p:sp>
        <p:nvSpPr>
          <p:cNvPr id="59" name="Isosceles Triangle 58">
            <a:extLst>
              <a:ext uri="{FF2B5EF4-FFF2-40B4-BE49-F238E27FC236}">
                <a16:creationId xmlns:a16="http://schemas.microsoft.com/office/drawing/2014/main" id="{7B1E8B16-F0E6-422E-A6A6-0422A7733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Parallelogram 60">
            <a:extLst>
              <a:ext uri="{FF2B5EF4-FFF2-40B4-BE49-F238E27FC236}">
                <a16:creationId xmlns:a16="http://schemas.microsoft.com/office/drawing/2014/main" id="{30CBBCD0-ED2A-4FC8-AB71-E3C2738F9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0350" y="0"/>
            <a:ext cx="5486400" cy="6858000"/>
          </a:xfrm>
          <a:prstGeom prst="parallelogram">
            <a:avLst>
              <a:gd name="adj" fmla="val 15925"/>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Connector 62">
            <a:extLst>
              <a:ext uri="{FF2B5EF4-FFF2-40B4-BE49-F238E27FC236}">
                <a16:creationId xmlns:a16="http://schemas.microsoft.com/office/drawing/2014/main" id="{D7C7B311-D760-4C87-BE5E-921FFB4E8E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C1913202-1810-4FA2-987B-A7B98049CF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7" name="Rectangle 23">
            <a:extLst>
              <a:ext uri="{FF2B5EF4-FFF2-40B4-BE49-F238E27FC236}">
                <a16:creationId xmlns:a16="http://schemas.microsoft.com/office/drawing/2014/main" id="{95EFBC61-02DC-4AEA-AA2D-A9EABA467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5">
            <a:extLst>
              <a:ext uri="{FF2B5EF4-FFF2-40B4-BE49-F238E27FC236}">
                <a16:creationId xmlns:a16="http://schemas.microsoft.com/office/drawing/2014/main" id="{5637DFC4-70BC-4CB4-85D2-651A7C6A5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Isosceles Triangle 70">
            <a:extLst>
              <a:ext uri="{FF2B5EF4-FFF2-40B4-BE49-F238E27FC236}">
                <a16:creationId xmlns:a16="http://schemas.microsoft.com/office/drawing/2014/main" id="{58F1E9F4-66ED-4E73-8C2E-51B11EA77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3593587" y="1678665"/>
            <a:ext cx="3361915" cy="2369131"/>
          </a:xfrm>
        </p:spPr>
        <p:txBody>
          <a:bodyPr vert="horz" lIns="91440" tIns="45720" rIns="91440" bIns="45720" rtlCol="0" anchor="b">
            <a:normAutofit/>
          </a:bodyPr>
          <a:lstStyle/>
          <a:p>
            <a:pPr algn="ctr">
              <a:lnSpc>
                <a:spcPct val="90000"/>
              </a:lnSpc>
            </a:pPr>
            <a:r>
              <a:rPr lang="en-US" sz="3800" b="1">
                <a:solidFill>
                  <a:schemeClr val="accent2">
                    <a:lumMod val="75000"/>
                  </a:schemeClr>
                </a:solidFill>
              </a:rPr>
              <a:t>Dynamics of the Title IX Grievance Process</a:t>
            </a:r>
          </a:p>
        </p:txBody>
      </p:sp>
      <p:sp>
        <p:nvSpPr>
          <p:cNvPr id="5" name="Content Placeholder 22"/>
          <p:cNvSpPr>
            <a:spLocks noGrp="1"/>
          </p:cNvSpPr>
          <p:nvPr>
            <p:ph idx="1"/>
          </p:nvPr>
        </p:nvSpPr>
        <p:spPr>
          <a:xfrm>
            <a:off x="3591207" y="4050832"/>
            <a:ext cx="3364293" cy="1096899"/>
          </a:xfrm>
        </p:spPr>
        <p:txBody>
          <a:bodyPr vert="horz" lIns="91440" tIns="45720" rIns="91440" bIns="45720" rtlCol="0" anchor="t">
            <a:normAutofit/>
          </a:bodyPr>
          <a:lstStyle/>
          <a:p>
            <a:pPr marL="0" indent="0" algn="r">
              <a:buNone/>
            </a:pPr>
            <a:r>
              <a:rPr lang="en-US" sz="2200" b="1">
                <a:solidFill>
                  <a:schemeClr val="tx1"/>
                </a:solidFill>
              </a:rPr>
              <a:t>Investigations and Investigative Reports</a:t>
            </a:r>
          </a:p>
        </p:txBody>
      </p:sp>
      <p:sp>
        <p:nvSpPr>
          <p:cNvPr id="73" name="Rectangle 27">
            <a:extLst>
              <a:ext uri="{FF2B5EF4-FFF2-40B4-BE49-F238E27FC236}">
                <a16:creationId xmlns:a16="http://schemas.microsoft.com/office/drawing/2014/main" id="{0795E7D3-D974-4307-92D4-E3ECEFDF3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8">
            <a:extLst>
              <a:ext uri="{FF2B5EF4-FFF2-40B4-BE49-F238E27FC236}">
                <a16:creationId xmlns:a16="http://schemas.microsoft.com/office/drawing/2014/main" id="{90443617-0A78-4C2C-9996-D143BCDB9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9">
            <a:extLst>
              <a:ext uri="{FF2B5EF4-FFF2-40B4-BE49-F238E27FC236}">
                <a16:creationId xmlns:a16="http://schemas.microsoft.com/office/drawing/2014/main" id="{ACFC544A-BD13-4C3C-8C9E-C35DEE8A4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78">
            <a:extLst>
              <a:ext uri="{FF2B5EF4-FFF2-40B4-BE49-F238E27FC236}">
                <a16:creationId xmlns:a16="http://schemas.microsoft.com/office/drawing/2014/main" id="{729A9DD4-BE93-4516-8B95-26B91B44B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24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781800" y="6324600"/>
            <a:ext cx="2133600" cy="365125"/>
          </a:xfrm>
        </p:spPr>
        <p:txBody>
          <a:bodyPr/>
          <a:lstStyle/>
          <a:p>
            <a:pPr algn="r"/>
            <a:fld id="{4E0133B9-DDBD-6D43-87A1-82E644544EDF}" type="slidenum">
              <a:rPr lang="en-US" smtClean="0">
                <a:solidFill>
                  <a:schemeClr val="bg1"/>
                </a:solidFill>
              </a:rPr>
              <a:pPr algn="r"/>
              <a:t>28</a:t>
            </a:fld>
            <a:endParaRPr lang="en-US">
              <a:solidFill>
                <a:schemeClr val="bg1"/>
              </a:solidFill>
            </a:endParaRPr>
          </a:p>
        </p:txBody>
      </p:sp>
      <p:graphicFrame>
        <p:nvGraphicFramePr>
          <p:cNvPr id="4" name="Diagram 3"/>
          <p:cNvGraphicFramePr/>
          <p:nvPr>
            <p:extLst>
              <p:ext uri="{D42A27DB-BD31-4B8C-83A1-F6EECF244321}">
                <p14:modId xmlns:p14="http://schemas.microsoft.com/office/powerpoint/2010/main" val="1939662196"/>
              </p:ext>
            </p:extLst>
          </p:nvPr>
        </p:nvGraphicFramePr>
        <p:xfrm>
          <a:off x="377082" y="1474808"/>
          <a:ext cx="8004918" cy="2004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2406432858"/>
              </p:ext>
            </p:extLst>
          </p:nvPr>
        </p:nvGraphicFramePr>
        <p:xfrm>
          <a:off x="569541" y="4267200"/>
          <a:ext cx="8004918" cy="2960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itle 1"/>
          <p:cNvSpPr txBox="1">
            <a:spLocks/>
          </p:cNvSpPr>
          <p:nvPr/>
        </p:nvSpPr>
        <p:spPr>
          <a:xfrm>
            <a:off x="152400" y="-46964"/>
            <a:ext cx="8229600" cy="1143000"/>
          </a:xfrm>
          <a:prstGeom prst="rect">
            <a:avLst/>
          </a:prstGeom>
          <a:noFill/>
          <a:ln>
            <a:noFill/>
          </a:ln>
        </p:spPr>
        <p:txBody>
          <a:bodyPr vert="horz" lIns="91440" tIns="45720" rIns="91440" bIns="45720" rtlCol="0" anchor="b" anchorCtr="0">
            <a:normAutofit/>
          </a:bodyPr>
          <a:lstStyle>
            <a:lvl1pPr algn="ctr" defTabSz="914400" rtl="0" eaLnBrk="1" latinLnBrk="0" hangingPunct="1">
              <a:spcBef>
                <a:spcPct val="0"/>
              </a:spcBef>
              <a:buNone/>
              <a:defRPr sz="4400" kern="1200" baseline="0">
                <a:solidFill>
                  <a:srgbClr val="3B88C4"/>
                </a:solidFill>
                <a:latin typeface="+mj-lt"/>
                <a:ea typeface="+mj-ea"/>
                <a:cs typeface="+mj-cs"/>
              </a:defRPr>
            </a:lvl1pPr>
          </a:lstStyle>
          <a:p>
            <a:r>
              <a:rPr lang="en-US" sz="3000" b="1">
                <a:solidFill>
                  <a:schemeClr val="accent2">
                    <a:lumMod val="75000"/>
                  </a:schemeClr>
                </a:solidFill>
              </a:rPr>
              <a:t>Investigations–  Process</a:t>
            </a:r>
          </a:p>
        </p:txBody>
      </p:sp>
      <p:grpSp>
        <p:nvGrpSpPr>
          <p:cNvPr id="3" name="Group 2">
            <a:extLst>
              <a:ext uri="{FF2B5EF4-FFF2-40B4-BE49-F238E27FC236}">
                <a16:creationId xmlns:a16="http://schemas.microsoft.com/office/drawing/2014/main" id="{5C591CFC-2F03-4C29-A80C-FAE0BA14955E}"/>
              </a:ext>
            </a:extLst>
          </p:cNvPr>
          <p:cNvGrpSpPr/>
          <p:nvPr/>
        </p:nvGrpSpPr>
        <p:grpSpPr>
          <a:xfrm>
            <a:off x="6300775" y="3535702"/>
            <a:ext cx="2128761" cy="1261712"/>
            <a:chOff x="5902063" y="170737"/>
            <a:chExt cx="2128761" cy="1261712"/>
          </a:xfrm>
        </p:grpSpPr>
        <p:sp>
          <p:nvSpPr>
            <p:cNvPr id="12" name="Rectangle: Rounded Corners 11">
              <a:extLst>
                <a:ext uri="{FF2B5EF4-FFF2-40B4-BE49-F238E27FC236}">
                  <a16:creationId xmlns:a16="http://schemas.microsoft.com/office/drawing/2014/main" id="{4EC692CE-FAE1-43F9-9A3F-05C39DC7987F}"/>
                </a:ext>
              </a:extLst>
            </p:cNvPr>
            <p:cNvSpPr/>
            <p:nvPr/>
          </p:nvSpPr>
          <p:spPr>
            <a:xfrm>
              <a:off x="5902063" y="170737"/>
              <a:ext cx="2102854" cy="1261712"/>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0D8787F5-715F-4928-ACF6-01C3C2DC872E}"/>
                </a:ext>
              </a:extLst>
            </p:cNvPr>
            <p:cNvSpPr txBox="1"/>
            <p:nvPr/>
          </p:nvSpPr>
          <p:spPr>
            <a:xfrm>
              <a:off x="6001878" y="206084"/>
              <a:ext cx="2028946" cy="11878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Preliminary Inquiry</a:t>
              </a:r>
            </a:p>
          </p:txBody>
        </p:sp>
      </p:grpSp>
      <p:grpSp>
        <p:nvGrpSpPr>
          <p:cNvPr id="5" name="Group 4">
            <a:extLst>
              <a:ext uri="{FF2B5EF4-FFF2-40B4-BE49-F238E27FC236}">
                <a16:creationId xmlns:a16="http://schemas.microsoft.com/office/drawing/2014/main" id="{C1055D08-E334-4E2F-ABD5-37EE88A9A033}"/>
              </a:ext>
            </a:extLst>
          </p:cNvPr>
          <p:cNvGrpSpPr/>
          <p:nvPr/>
        </p:nvGrpSpPr>
        <p:grpSpPr>
          <a:xfrm>
            <a:off x="3401451" y="3550942"/>
            <a:ext cx="2102854" cy="1261712"/>
            <a:chOff x="5902063" y="170737"/>
            <a:chExt cx="2102854" cy="1261712"/>
          </a:xfrm>
        </p:grpSpPr>
        <p:sp>
          <p:nvSpPr>
            <p:cNvPr id="18" name="Rectangle: Rounded Corners 17">
              <a:extLst>
                <a:ext uri="{FF2B5EF4-FFF2-40B4-BE49-F238E27FC236}">
                  <a16:creationId xmlns:a16="http://schemas.microsoft.com/office/drawing/2014/main" id="{39E37EBE-F089-46DB-93D5-526FE6339659}"/>
                </a:ext>
              </a:extLst>
            </p:cNvPr>
            <p:cNvSpPr/>
            <p:nvPr/>
          </p:nvSpPr>
          <p:spPr>
            <a:xfrm>
              <a:off x="5902063" y="170737"/>
              <a:ext cx="2102854" cy="1261712"/>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Rectangle: Rounded Corners 4">
              <a:extLst>
                <a:ext uri="{FF2B5EF4-FFF2-40B4-BE49-F238E27FC236}">
                  <a16:creationId xmlns:a16="http://schemas.microsoft.com/office/drawing/2014/main" id="{5355FE2A-52F5-4B87-90A5-DEF0A986BC0D}"/>
                </a:ext>
              </a:extLst>
            </p:cNvPr>
            <p:cNvSpPr txBox="1"/>
            <p:nvPr/>
          </p:nvSpPr>
          <p:spPr>
            <a:xfrm>
              <a:off x="5939017" y="207691"/>
              <a:ext cx="2028946" cy="11878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Formal Complaint</a:t>
              </a:r>
            </a:p>
          </p:txBody>
        </p:sp>
      </p:grpSp>
      <p:grpSp>
        <p:nvGrpSpPr>
          <p:cNvPr id="26" name="Group 25">
            <a:extLst>
              <a:ext uri="{FF2B5EF4-FFF2-40B4-BE49-F238E27FC236}">
                <a16:creationId xmlns:a16="http://schemas.microsoft.com/office/drawing/2014/main" id="{FDE357D2-6B06-40B6-BBFC-F3EDFC0F6BDB}"/>
              </a:ext>
            </a:extLst>
          </p:cNvPr>
          <p:cNvGrpSpPr/>
          <p:nvPr/>
        </p:nvGrpSpPr>
        <p:grpSpPr>
          <a:xfrm>
            <a:off x="502127" y="3460540"/>
            <a:ext cx="2102854" cy="1261712"/>
            <a:chOff x="5902063" y="170737"/>
            <a:chExt cx="2102854" cy="1261712"/>
          </a:xfrm>
        </p:grpSpPr>
        <p:sp>
          <p:nvSpPr>
            <p:cNvPr id="24" name="Rectangle: Rounded Corners 23">
              <a:extLst>
                <a:ext uri="{FF2B5EF4-FFF2-40B4-BE49-F238E27FC236}">
                  <a16:creationId xmlns:a16="http://schemas.microsoft.com/office/drawing/2014/main" id="{837CC8D3-40BC-4CE9-8F56-88E10EEE159F}"/>
                </a:ext>
              </a:extLst>
            </p:cNvPr>
            <p:cNvSpPr/>
            <p:nvPr/>
          </p:nvSpPr>
          <p:spPr>
            <a:xfrm>
              <a:off x="5902063" y="170737"/>
              <a:ext cx="2102854" cy="1261712"/>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5" name="Rectangle: Rounded Corners 4">
              <a:extLst>
                <a:ext uri="{FF2B5EF4-FFF2-40B4-BE49-F238E27FC236}">
                  <a16:creationId xmlns:a16="http://schemas.microsoft.com/office/drawing/2014/main" id="{F45D929B-1603-4659-A03A-F5A5BFF9AAF4}"/>
                </a:ext>
              </a:extLst>
            </p:cNvPr>
            <p:cNvSpPr txBox="1"/>
            <p:nvPr/>
          </p:nvSpPr>
          <p:spPr>
            <a:xfrm>
              <a:off x="5939017" y="207691"/>
              <a:ext cx="2028946" cy="11878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Alternative Resolution or Investigation &amp; Adjudication</a:t>
              </a:r>
            </a:p>
          </p:txBody>
        </p:sp>
      </p:grpSp>
      <p:grpSp>
        <p:nvGrpSpPr>
          <p:cNvPr id="40" name="Group 39">
            <a:extLst>
              <a:ext uri="{FF2B5EF4-FFF2-40B4-BE49-F238E27FC236}">
                <a16:creationId xmlns:a16="http://schemas.microsoft.com/office/drawing/2014/main" id="{0AAE807D-2652-47BA-B5DF-60C32FBD7913}"/>
              </a:ext>
            </a:extLst>
          </p:cNvPr>
          <p:cNvGrpSpPr/>
          <p:nvPr/>
        </p:nvGrpSpPr>
        <p:grpSpPr>
          <a:xfrm rot="10800000">
            <a:off x="5698764" y="3694838"/>
            <a:ext cx="404026" cy="521507"/>
            <a:chOff x="2379326" y="559157"/>
            <a:chExt cx="404026" cy="521507"/>
          </a:xfrm>
        </p:grpSpPr>
        <p:sp>
          <p:nvSpPr>
            <p:cNvPr id="38" name="Arrow: Right 37">
              <a:extLst>
                <a:ext uri="{FF2B5EF4-FFF2-40B4-BE49-F238E27FC236}">
                  <a16:creationId xmlns:a16="http://schemas.microsoft.com/office/drawing/2014/main" id="{3993D127-3C3C-4DB0-B2DB-188107926001}"/>
                </a:ext>
              </a:extLst>
            </p:cNvPr>
            <p:cNvSpPr/>
            <p:nvPr/>
          </p:nvSpPr>
          <p:spPr>
            <a:xfrm rot="21555691">
              <a:off x="2379326" y="559157"/>
              <a:ext cx="404026" cy="521507"/>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9" name="Arrow: Right 4">
              <a:extLst>
                <a:ext uri="{FF2B5EF4-FFF2-40B4-BE49-F238E27FC236}">
                  <a16:creationId xmlns:a16="http://schemas.microsoft.com/office/drawing/2014/main" id="{29172537-9DEA-4406-A166-4297E4DE7AEA}"/>
                </a:ext>
              </a:extLst>
            </p:cNvPr>
            <p:cNvSpPr txBox="1"/>
            <p:nvPr/>
          </p:nvSpPr>
          <p:spPr>
            <a:xfrm rot="21555691">
              <a:off x="2379331" y="664239"/>
              <a:ext cx="282818" cy="3129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p:txBody>
        </p:sp>
      </p:grpSp>
      <p:grpSp>
        <p:nvGrpSpPr>
          <p:cNvPr id="41" name="Group 40">
            <a:extLst>
              <a:ext uri="{FF2B5EF4-FFF2-40B4-BE49-F238E27FC236}">
                <a16:creationId xmlns:a16="http://schemas.microsoft.com/office/drawing/2014/main" id="{B4902B44-389D-4AAC-9334-3C1618138401}"/>
              </a:ext>
            </a:extLst>
          </p:cNvPr>
          <p:cNvGrpSpPr/>
          <p:nvPr/>
        </p:nvGrpSpPr>
        <p:grpSpPr>
          <a:xfrm rot="10800000">
            <a:off x="2803947" y="3759206"/>
            <a:ext cx="404026" cy="521507"/>
            <a:chOff x="2379326" y="559157"/>
            <a:chExt cx="404026" cy="521507"/>
          </a:xfrm>
        </p:grpSpPr>
        <p:sp>
          <p:nvSpPr>
            <p:cNvPr id="42" name="Arrow: Right 41">
              <a:extLst>
                <a:ext uri="{FF2B5EF4-FFF2-40B4-BE49-F238E27FC236}">
                  <a16:creationId xmlns:a16="http://schemas.microsoft.com/office/drawing/2014/main" id="{6DF8F7BE-4871-4F2E-AA29-344F0704C762}"/>
                </a:ext>
              </a:extLst>
            </p:cNvPr>
            <p:cNvSpPr/>
            <p:nvPr/>
          </p:nvSpPr>
          <p:spPr>
            <a:xfrm rot="21555691">
              <a:off x="2379326" y="559157"/>
              <a:ext cx="404026" cy="521507"/>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43" name="Arrow: Right 4">
              <a:extLst>
                <a:ext uri="{FF2B5EF4-FFF2-40B4-BE49-F238E27FC236}">
                  <a16:creationId xmlns:a16="http://schemas.microsoft.com/office/drawing/2014/main" id="{15F9867A-F246-4CDF-AD2B-51FF7078BC7D}"/>
                </a:ext>
              </a:extLst>
            </p:cNvPr>
            <p:cNvSpPr txBox="1"/>
            <p:nvPr/>
          </p:nvSpPr>
          <p:spPr>
            <a:xfrm rot="21555691">
              <a:off x="2379331" y="664239"/>
              <a:ext cx="282818" cy="3129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p:txBody>
        </p:sp>
      </p:grpSp>
      <p:grpSp>
        <p:nvGrpSpPr>
          <p:cNvPr id="44" name="Group 43">
            <a:extLst>
              <a:ext uri="{FF2B5EF4-FFF2-40B4-BE49-F238E27FC236}">
                <a16:creationId xmlns:a16="http://schemas.microsoft.com/office/drawing/2014/main" id="{11E383B5-999B-475D-8574-9EC0F7D906B8}"/>
              </a:ext>
            </a:extLst>
          </p:cNvPr>
          <p:cNvGrpSpPr/>
          <p:nvPr/>
        </p:nvGrpSpPr>
        <p:grpSpPr>
          <a:xfrm rot="5400000">
            <a:off x="1351540" y="4817639"/>
            <a:ext cx="404026" cy="521507"/>
            <a:chOff x="2379326" y="559157"/>
            <a:chExt cx="404026" cy="521507"/>
          </a:xfrm>
        </p:grpSpPr>
        <p:sp>
          <p:nvSpPr>
            <p:cNvPr id="45" name="Arrow: Right 44">
              <a:extLst>
                <a:ext uri="{FF2B5EF4-FFF2-40B4-BE49-F238E27FC236}">
                  <a16:creationId xmlns:a16="http://schemas.microsoft.com/office/drawing/2014/main" id="{59CCEBF8-9E79-47C5-ACA9-93443F0DDDD0}"/>
                </a:ext>
              </a:extLst>
            </p:cNvPr>
            <p:cNvSpPr/>
            <p:nvPr/>
          </p:nvSpPr>
          <p:spPr>
            <a:xfrm rot="21555691">
              <a:off x="2379326" y="559157"/>
              <a:ext cx="404026" cy="521507"/>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46" name="Arrow: Right 4">
              <a:extLst>
                <a:ext uri="{FF2B5EF4-FFF2-40B4-BE49-F238E27FC236}">
                  <a16:creationId xmlns:a16="http://schemas.microsoft.com/office/drawing/2014/main" id="{C1077B4D-3B3F-4863-AFEA-125E9D0A9167}"/>
                </a:ext>
              </a:extLst>
            </p:cNvPr>
            <p:cNvSpPr txBox="1"/>
            <p:nvPr/>
          </p:nvSpPr>
          <p:spPr>
            <a:xfrm rot="21555691">
              <a:off x="2379331" y="664239"/>
              <a:ext cx="282818" cy="3129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p:txBody>
        </p:sp>
      </p:grpSp>
      <p:grpSp>
        <p:nvGrpSpPr>
          <p:cNvPr id="47" name="Group 46">
            <a:extLst>
              <a:ext uri="{FF2B5EF4-FFF2-40B4-BE49-F238E27FC236}">
                <a16:creationId xmlns:a16="http://schemas.microsoft.com/office/drawing/2014/main" id="{0B296CC2-2064-44B2-81F9-1C05E145933A}"/>
              </a:ext>
            </a:extLst>
          </p:cNvPr>
          <p:cNvGrpSpPr/>
          <p:nvPr/>
        </p:nvGrpSpPr>
        <p:grpSpPr>
          <a:xfrm rot="5400000">
            <a:off x="7163924" y="2908292"/>
            <a:ext cx="404026" cy="521507"/>
            <a:chOff x="2379326" y="559157"/>
            <a:chExt cx="404026" cy="521507"/>
          </a:xfrm>
        </p:grpSpPr>
        <p:sp>
          <p:nvSpPr>
            <p:cNvPr id="48" name="Arrow: Right 47">
              <a:extLst>
                <a:ext uri="{FF2B5EF4-FFF2-40B4-BE49-F238E27FC236}">
                  <a16:creationId xmlns:a16="http://schemas.microsoft.com/office/drawing/2014/main" id="{22DBA475-BA78-4C9E-BE28-EC773454457C}"/>
                </a:ext>
              </a:extLst>
            </p:cNvPr>
            <p:cNvSpPr/>
            <p:nvPr/>
          </p:nvSpPr>
          <p:spPr>
            <a:xfrm rot="21555691">
              <a:off x="2379326" y="559157"/>
              <a:ext cx="404026" cy="521507"/>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49" name="Arrow: Right 4">
              <a:extLst>
                <a:ext uri="{FF2B5EF4-FFF2-40B4-BE49-F238E27FC236}">
                  <a16:creationId xmlns:a16="http://schemas.microsoft.com/office/drawing/2014/main" id="{AE75B2D7-B309-4744-827A-66DF2A6EC4E3}"/>
                </a:ext>
              </a:extLst>
            </p:cNvPr>
            <p:cNvSpPr txBox="1"/>
            <p:nvPr/>
          </p:nvSpPr>
          <p:spPr>
            <a:xfrm rot="21555691">
              <a:off x="2379331" y="664239"/>
              <a:ext cx="282818" cy="3129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p:txBody>
        </p:sp>
      </p:grpSp>
    </p:spTree>
    <p:extLst>
      <p:ext uri="{BB962C8B-B14F-4D97-AF65-F5344CB8AC3E}">
        <p14:creationId xmlns:p14="http://schemas.microsoft.com/office/powerpoint/2010/main" val="1393933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32816" y="381000"/>
            <a:ext cx="8229600" cy="1143000"/>
          </a:xfrm>
        </p:spPr>
        <p:txBody>
          <a:bodyPr anchor="b" anchorCtr="0">
            <a:normAutofit/>
          </a:bodyPr>
          <a:lstStyle/>
          <a:p>
            <a:r>
              <a:rPr lang="en-US" sz="3000" b="1">
                <a:solidFill>
                  <a:schemeClr val="accent2">
                    <a:lumMod val="75000"/>
                  </a:schemeClr>
                </a:solidFill>
              </a:rPr>
              <a:t>Investigations– Purpose &amp; Scope</a:t>
            </a:r>
          </a:p>
        </p:txBody>
      </p:sp>
      <p:sp>
        <p:nvSpPr>
          <p:cNvPr id="3" name="Content Placeholder 2"/>
          <p:cNvSpPr>
            <a:spLocks noGrp="1"/>
          </p:cNvSpPr>
          <p:nvPr>
            <p:ph idx="1"/>
          </p:nvPr>
        </p:nvSpPr>
        <p:spPr/>
        <p:txBody>
          <a:bodyPr>
            <a:normAutofit/>
          </a:bodyPr>
          <a:lstStyle/>
          <a:p>
            <a:pPr marL="0" indent="0">
              <a:buNone/>
            </a:pPr>
            <a:endParaRPr lang="en-US"/>
          </a:p>
          <a:p>
            <a:pPr marL="0" indent="0">
              <a:buNone/>
            </a:pPr>
            <a:endParaRPr lang="en-US"/>
          </a:p>
        </p:txBody>
      </p:sp>
      <p:sp>
        <p:nvSpPr>
          <p:cNvPr id="4"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29</a:t>
            </a:fld>
            <a:endParaRPr lang="en-US">
              <a:solidFill>
                <a:schemeClr val="bg1"/>
              </a:solidFill>
            </a:endParaRPr>
          </a:p>
        </p:txBody>
      </p:sp>
      <p:sp>
        <p:nvSpPr>
          <p:cNvPr id="8" name="Content Placeholder 2"/>
          <p:cNvSpPr txBox="1">
            <a:spLocks/>
          </p:cNvSpPr>
          <p:nvPr/>
        </p:nvSpPr>
        <p:spPr>
          <a:xfrm>
            <a:off x="609600" y="1752600"/>
            <a:ext cx="8229600" cy="4525963"/>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rgbClr val="113D64"/>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rgbClr val="3B88C4"/>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rgbClr val="113D6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rgbClr val="A1C436"/>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rgbClr val="113D64"/>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600">
                <a:solidFill>
                  <a:schemeClr val="tx1"/>
                </a:solidFill>
              </a:rPr>
              <a:t>Fact </a:t>
            </a:r>
            <a:r>
              <a:rPr lang="en-US" sz="2600" i="1">
                <a:solidFill>
                  <a:schemeClr val="tx1"/>
                </a:solidFill>
              </a:rPr>
              <a:t>Gathering</a:t>
            </a:r>
            <a:r>
              <a:rPr lang="en-US" sz="2600">
                <a:solidFill>
                  <a:schemeClr val="tx1"/>
                </a:solidFill>
              </a:rPr>
              <a:t> vs. Fact </a:t>
            </a:r>
            <a:r>
              <a:rPr lang="en-US" sz="2600" i="1">
                <a:solidFill>
                  <a:schemeClr val="tx1"/>
                </a:solidFill>
              </a:rPr>
              <a:t>Finding</a:t>
            </a:r>
            <a:endParaRPr lang="en-US" sz="2600">
              <a:solidFill>
                <a:schemeClr val="tx1"/>
              </a:solidFill>
            </a:endParaRPr>
          </a:p>
          <a:p>
            <a:r>
              <a:rPr lang="en-US" sz="2600">
                <a:solidFill>
                  <a:schemeClr val="tx1"/>
                </a:solidFill>
              </a:rPr>
              <a:t>Investigator as info coordinator</a:t>
            </a:r>
          </a:p>
          <a:p>
            <a:pPr lvl="1"/>
            <a:r>
              <a:rPr lang="en-US" sz="2400">
                <a:solidFill>
                  <a:schemeClr val="tx1"/>
                </a:solidFill>
              </a:rPr>
              <a:t>Asks all the questions</a:t>
            </a:r>
          </a:p>
          <a:p>
            <a:pPr lvl="2"/>
            <a:r>
              <a:rPr lang="en-US" sz="2200">
                <a:solidFill>
                  <a:schemeClr val="tx1"/>
                </a:solidFill>
              </a:rPr>
              <a:t>Complainant, Respondent, Witnesses</a:t>
            </a:r>
          </a:p>
          <a:p>
            <a:pPr lvl="1"/>
            <a:r>
              <a:rPr lang="en-US" sz="2400">
                <a:solidFill>
                  <a:schemeClr val="tx1"/>
                </a:solidFill>
              </a:rPr>
              <a:t>Identifies all the evidence</a:t>
            </a:r>
          </a:p>
          <a:p>
            <a:pPr lvl="2"/>
            <a:r>
              <a:rPr lang="en-US" sz="2200">
                <a:solidFill>
                  <a:schemeClr val="tx1"/>
                </a:solidFill>
              </a:rPr>
              <a:t>Physical, electronic, documentary</a:t>
            </a:r>
          </a:p>
          <a:p>
            <a:pPr lvl="2"/>
            <a:r>
              <a:rPr lang="en-US" sz="2200">
                <a:solidFill>
                  <a:schemeClr val="tx1"/>
                </a:solidFill>
              </a:rPr>
              <a:t>Examples: Medical records; text messages; social media; pictures</a:t>
            </a:r>
          </a:p>
          <a:p>
            <a:pPr marL="457200" lvl="1" indent="0">
              <a:buNone/>
            </a:pPr>
            <a:endParaRPr lang="en-US" sz="2200">
              <a:solidFill>
                <a:schemeClr val="tx1"/>
              </a:solidFill>
            </a:endParaRPr>
          </a:p>
          <a:p>
            <a:pPr lvl="1"/>
            <a:endParaRPr lang="en-US"/>
          </a:p>
          <a:p>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p:txBody>
      </p:sp>
    </p:spTree>
    <p:extLst>
      <p:ext uri="{BB962C8B-B14F-4D97-AF65-F5344CB8AC3E}">
        <p14:creationId xmlns:p14="http://schemas.microsoft.com/office/powerpoint/2010/main" val="323050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fade">
                                      <p:cBhvr>
                                        <p:cTn id="24" dur="500"/>
                                        <p:tgtEl>
                                          <p:spTgt spid="8">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137170" y="609600"/>
            <a:ext cx="5635229" cy="1320800"/>
          </a:xfrm>
        </p:spPr>
        <p:txBody>
          <a:bodyPr anchorCtr="0">
            <a:normAutofit/>
          </a:bodyPr>
          <a:lstStyle/>
          <a:p>
            <a:r>
              <a:rPr lang="en-US" b="1">
                <a:solidFill>
                  <a:schemeClr val="accent2">
                    <a:lumMod val="75000"/>
                  </a:schemeClr>
                </a:solidFill>
              </a:rPr>
              <a:t>Introduction &amp; Agenda</a:t>
            </a:r>
          </a:p>
        </p:txBody>
      </p:sp>
      <p:pic>
        <p:nvPicPr>
          <p:cNvPr id="6" name="Picture 5" descr="Hourglass and a calendar">
            <a:extLst>
              <a:ext uri="{FF2B5EF4-FFF2-40B4-BE49-F238E27FC236}">
                <a16:creationId xmlns:a16="http://schemas.microsoft.com/office/drawing/2014/main" id="{846D359A-D9A3-478E-BE6F-FE19A65E98AF}"/>
              </a:ext>
            </a:extLst>
          </p:cNvPr>
          <p:cNvPicPr>
            <a:picLocks noChangeAspect="1"/>
          </p:cNvPicPr>
          <p:nvPr/>
        </p:nvPicPr>
        <p:blipFill rotWithShape="1">
          <a:blip r:embed="rId3">
            <a:extLst>
              <a:ext uri="{28A0092B-C50C-407E-A947-70E740481C1C}">
                <a14:useLocalDpi xmlns:a14="http://schemas.microsoft.com/office/drawing/2010/main" val="0"/>
              </a:ext>
            </a:extLst>
          </a:blip>
          <a:srcRect l="66149" t="9091" r="15665" b="-1"/>
          <a:stretch/>
        </p:blipFill>
        <p:spPr>
          <a:xfrm>
            <a:off x="20" y="10"/>
            <a:ext cx="2050522"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59" name="Isosceles Triangle 10">
            <a:extLst>
              <a:ext uri="{FF2B5EF4-FFF2-40B4-BE49-F238E27FC236}">
                <a16:creationId xmlns:a16="http://schemas.microsoft.com/office/drawing/2014/main" id="{ECD25CC7-FC66-488C-8D61-0FE7ECF16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357491"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1524000" y="1568824"/>
            <a:ext cx="6514338" cy="3880773"/>
          </a:xfrm>
        </p:spPr>
        <p:txBody>
          <a:bodyPr>
            <a:normAutofit/>
          </a:bodyPr>
          <a:lstStyle/>
          <a:p>
            <a:r>
              <a:rPr lang="en-US" sz="2000">
                <a:solidFill>
                  <a:schemeClr val="tx1"/>
                </a:solidFill>
              </a:rPr>
              <a:t>Agenda:</a:t>
            </a:r>
          </a:p>
          <a:p>
            <a:pPr lvl="1"/>
            <a:r>
              <a:rPr lang="en-US" sz="2000">
                <a:solidFill>
                  <a:schemeClr val="tx1"/>
                </a:solidFill>
              </a:rPr>
              <a:t>Prework: OED overview</a:t>
            </a:r>
          </a:p>
          <a:p>
            <a:pPr lvl="1"/>
            <a:r>
              <a:rPr lang="en-US" sz="2000">
                <a:solidFill>
                  <a:schemeClr val="tx1"/>
                </a:solidFill>
              </a:rPr>
              <a:t>Prework: history of Title IX</a:t>
            </a:r>
          </a:p>
          <a:p>
            <a:pPr lvl="1"/>
            <a:r>
              <a:rPr lang="en-US" sz="2000">
                <a:solidFill>
                  <a:schemeClr val="tx1"/>
                </a:solidFill>
              </a:rPr>
              <a:t>Dynamics of Title IX Grievance Process</a:t>
            </a:r>
          </a:p>
          <a:p>
            <a:pPr lvl="2"/>
            <a:r>
              <a:rPr lang="en-US" sz="2000">
                <a:solidFill>
                  <a:schemeClr val="tx1"/>
                </a:solidFill>
              </a:rPr>
              <a:t>Perspectives and other considerations</a:t>
            </a:r>
          </a:p>
          <a:p>
            <a:pPr lvl="2"/>
            <a:r>
              <a:rPr lang="en-US" sz="2000">
                <a:solidFill>
                  <a:schemeClr val="tx1"/>
                </a:solidFill>
              </a:rPr>
              <a:t>Dynamics of trauma and sexual misconduct</a:t>
            </a:r>
          </a:p>
          <a:p>
            <a:pPr lvl="2"/>
            <a:r>
              <a:rPr lang="en-US" sz="2000">
                <a:solidFill>
                  <a:schemeClr val="tx1"/>
                </a:solidFill>
              </a:rPr>
              <a:t>Investigations and investigative reports</a:t>
            </a:r>
          </a:p>
          <a:p>
            <a:pPr marL="914400" lvl="2" indent="0">
              <a:buNone/>
            </a:pPr>
            <a:endParaRPr lang="en-US"/>
          </a:p>
          <a:p>
            <a:pPr lvl="2"/>
            <a:endParaRPr lang="en-US"/>
          </a:p>
          <a:p>
            <a:pPr marL="0" indent="0">
              <a:buNone/>
            </a:pPr>
            <a:endParaRPr lang="en-US"/>
          </a:p>
          <a:p>
            <a:pPr marL="0" indent="0">
              <a:buNone/>
            </a:pPr>
            <a:endParaRPr lang="en-US"/>
          </a:p>
          <a:p>
            <a:pPr marL="0" indent="0">
              <a:buNone/>
            </a:pPr>
            <a:endParaRPr lang="en-US"/>
          </a:p>
        </p:txBody>
      </p:sp>
      <p:sp>
        <p:nvSpPr>
          <p:cNvPr id="4" name="Slide Number Placeholder 3"/>
          <p:cNvSpPr>
            <a:spLocks noGrp="1"/>
          </p:cNvSpPr>
          <p:nvPr>
            <p:ph type="sldNum" sz="quarter" idx="12"/>
          </p:nvPr>
        </p:nvSpPr>
        <p:spPr>
          <a:xfrm>
            <a:off x="6442997" y="6041362"/>
            <a:ext cx="512504" cy="365125"/>
          </a:xfrm>
        </p:spPr>
        <p:txBody>
          <a:bodyPr>
            <a:normAutofit/>
          </a:bodyPr>
          <a:lstStyle/>
          <a:p>
            <a:pPr>
              <a:spcAft>
                <a:spcPts val="600"/>
              </a:spcAft>
            </a:pPr>
            <a:fld id="{21B7A71D-1EF9-4D4A-9E9C-ED4CEAB65A79}" type="slidenum">
              <a:rPr lang="en-US" smtClean="0"/>
              <a:pPr>
                <a:spcAft>
                  <a:spcPts val="600"/>
                </a:spcAft>
              </a:pPr>
              <a:t>3</a:t>
            </a:fld>
            <a:endParaRPr lang="en-US"/>
          </a:p>
        </p:txBody>
      </p:sp>
    </p:spTree>
    <p:extLst>
      <p:ext uri="{BB962C8B-B14F-4D97-AF65-F5344CB8AC3E}">
        <p14:creationId xmlns:p14="http://schemas.microsoft.com/office/powerpoint/2010/main" val="33250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32816" y="381000"/>
            <a:ext cx="8229600" cy="1143000"/>
          </a:xfrm>
        </p:spPr>
        <p:txBody>
          <a:bodyPr anchor="b" anchorCtr="0">
            <a:normAutofit/>
          </a:bodyPr>
          <a:lstStyle/>
          <a:p>
            <a:r>
              <a:rPr lang="en-US" sz="3000" b="1">
                <a:solidFill>
                  <a:schemeClr val="accent2">
                    <a:lumMod val="75000"/>
                  </a:schemeClr>
                </a:solidFill>
              </a:rPr>
              <a:t>Investigations– Purpose &amp; Scope</a:t>
            </a:r>
          </a:p>
        </p:txBody>
      </p:sp>
      <p:sp>
        <p:nvSpPr>
          <p:cNvPr id="3" name="Content Placeholder 2"/>
          <p:cNvSpPr>
            <a:spLocks noGrp="1"/>
          </p:cNvSpPr>
          <p:nvPr>
            <p:ph idx="1"/>
          </p:nvPr>
        </p:nvSpPr>
        <p:spPr/>
        <p:txBody>
          <a:bodyPr>
            <a:normAutofit/>
          </a:bodyPr>
          <a:lstStyle/>
          <a:p>
            <a:pPr marL="0" indent="0">
              <a:buNone/>
            </a:pPr>
            <a:endParaRPr lang="en-US"/>
          </a:p>
          <a:p>
            <a:pPr marL="0" indent="0">
              <a:buNone/>
            </a:pPr>
            <a:endParaRPr lang="en-US"/>
          </a:p>
        </p:txBody>
      </p:sp>
      <p:sp>
        <p:nvSpPr>
          <p:cNvPr id="4"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30</a:t>
            </a:fld>
            <a:endParaRPr lang="en-US">
              <a:solidFill>
                <a:schemeClr val="bg1"/>
              </a:solidFill>
            </a:endParaRPr>
          </a:p>
        </p:txBody>
      </p:sp>
      <p:sp>
        <p:nvSpPr>
          <p:cNvPr id="8" name="Content Placeholder 2"/>
          <p:cNvSpPr txBox="1">
            <a:spLocks/>
          </p:cNvSpPr>
          <p:nvPr/>
        </p:nvSpPr>
        <p:spPr>
          <a:xfrm>
            <a:off x="76200" y="1981200"/>
            <a:ext cx="7162800" cy="42274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rgbClr val="113D64"/>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rgbClr val="3B88C4"/>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rgbClr val="113D6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rgbClr val="A1C436"/>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rgbClr val="113D64"/>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a:solidFill>
                  <a:schemeClr val="tx1"/>
                </a:solidFill>
              </a:rPr>
              <a:t>Investigative Reports &amp; Investigator as scribe</a:t>
            </a:r>
          </a:p>
          <a:p>
            <a:pPr lvl="1"/>
            <a:r>
              <a:rPr lang="en-US" sz="2200">
                <a:solidFill>
                  <a:schemeClr val="tx1"/>
                </a:solidFill>
              </a:rPr>
              <a:t>Documents procedural steps as well as substantive info</a:t>
            </a:r>
          </a:p>
          <a:p>
            <a:pPr lvl="1"/>
            <a:r>
              <a:rPr lang="en-US" sz="2200">
                <a:solidFill>
                  <a:schemeClr val="tx1"/>
                </a:solidFill>
              </a:rPr>
              <a:t>Some gatekeeping function, but not overly restrictive</a:t>
            </a:r>
          </a:p>
          <a:p>
            <a:pPr lvl="1"/>
            <a:r>
              <a:rPr lang="en-US" sz="2200">
                <a:solidFill>
                  <a:schemeClr val="tx1"/>
                </a:solidFill>
              </a:rPr>
              <a:t>As comprehensive as possible</a:t>
            </a:r>
          </a:p>
          <a:p>
            <a:pPr lvl="2"/>
            <a:r>
              <a:rPr lang="en-US" sz="2000">
                <a:solidFill>
                  <a:schemeClr val="tx1"/>
                </a:solidFill>
              </a:rPr>
              <a:t>Closes important loops</a:t>
            </a:r>
          </a:p>
          <a:p>
            <a:pPr lvl="2"/>
            <a:r>
              <a:rPr lang="en-US" sz="2000">
                <a:solidFill>
                  <a:schemeClr val="tx1"/>
                </a:solidFill>
              </a:rPr>
              <a:t>Notes evidence obtained </a:t>
            </a:r>
            <a:r>
              <a:rPr lang="en-US" sz="2000" i="1">
                <a:solidFill>
                  <a:schemeClr val="tx1"/>
                </a:solidFill>
              </a:rPr>
              <a:t>and not obtained </a:t>
            </a:r>
            <a:r>
              <a:rPr lang="en-US" sz="2000">
                <a:solidFill>
                  <a:schemeClr val="tx1"/>
                </a:solidFill>
              </a:rPr>
              <a:t>(and why)</a:t>
            </a:r>
          </a:p>
          <a:p>
            <a:pPr lvl="1"/>
            <a:r>
              <a:rPr lang="en-US" sz="2400">
                <a:solidFill>
                  <a:schemeClr val="tx1"/>
                </a:solidFill>
              </a:rPr>
              <a:t>Reviewed by parties for comment and feedback</a:t>
            </a:r>
          </a:p>
          <a:p>
            <a:pPr lvl="1"/>
            <a:endParaRPr lang="en-US"/>
          </a:p>
          <a:p>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p:txBody>
      </p:sp>
    </p:spTree>
    <p:extLst>
      <p:ext uri="{BB962C8B-B14F-4D97-AF65-F5344CB8AC3E}">
        <p14:creationId xmlns:p14="http://schemas.microsoft.com/office/powerpoint/2010/main" val="291814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500"/>
                                        <p:tgtEl>
                                          <p:spTgt spid="8">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500"/>
                                        <p:tgtEl>
                                          <p:spTgt spid="8">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Effect transition="in" filter="fade">
                                      <p:cBhvr>
                                        <p:cTn id="33"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12"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3" name="Straight Connector 12">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Picture 5" descr="A close up of a logo&#10;&#10;Description automatically generated"/>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5000"/>
          <a:stretch/>
        </p:blipFill>
        <p:spPr>
          <a:xfrm>
            <a:off x="20" y="10"/>
            <a:ext cx="9143980" cy="6857990"/>
          </a:xfrm>
          <a:prstGeom prst="rect">
            <a:avLst/>
          </a:prstGeom>
        </p:spPr>
      </p:pic>
      <p:sp>
        <p:nvSpPr>
          <p:cNvPr id="23" name="Isosceles Triangle 22">
            <a:extLst>
              <a:ext uri="{FF2B5EF4-FFF2-40B4-BE49-F238E27FC236}">
                <a16:creationId xmlns:a16="http://schemas.microsoft.com/office/drawing/2014/main" id="{7B1E8B16-F0E6-422E-A6A6-0422A7733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Parallelogram 24">
            <a:extLst>
              <a:ext uri="{FF2B5EF4-FFF2-40B4-BE49-F238E27FC236}">
                <a16:creationId xmlns:a16="http://schemas.microsoft.com/office/drawing/2014/main" id="{30CBBCD0-ED2A-4FC8-AB71-E3C2738F9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0350" y="0"/>
            <a:ext cx="5486400" cy="6858000"/>
          </a:xfrm>
          <a:prstGeom prst="parallelogram">
            <a:avLst>
              <a:gd name="adj" fmla="val 15925"/>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D7C7B311-D760-4C87-BE5E-921FFB4E8E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C1913202-1810-4FA2-987B-A7B98049CF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95EFBC61-02DC-4AEA-AA2D-A9EABA467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5">
            <a:extLst>
              <a:ext uri="{FF2B5EF4-FFF2-40B4-BE49-F238E27FC236}">
                <a16:creationId xmlns:a16="http://schemas.microsoft.com/office/drawing/2014/main" id="{5637DFC4-70BC-4CB4-85D2-651A7C6A5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58F1E9F4-66ED-4E73-8C2E-51B11EA77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itle 1"/>
          <p:cNvSpPr>
            <a:spLocks noGrp="1"/>
          </p:cNvSpPr>
          <p:nvPr>
            <p:ph type="title"/>
          </p:nvPr>
        </p:nvSpPr>
        <p:spPr>
          <a:xfrm>
            <a:off x="3593587" y="1678665"/>
            <a:ext cx="3361915" cy="2369131"/>
          </a:xfrm>
        </p:spPr>
        <p:txBody>
          <a:bodyPr vert="horz" lIns="91440" tIns="45720" rIns="91440" bIns="45720" rtlCol="0" anchor="b" anchorCtr="0">
            <a:normAutofit/>
          </a:bodyPr>
          <a:lstStyle/>
          <a:p>
            <a:pPr algn="ctr">
              <a:lnSpc>
                <a:spcPct val="90000"/>
              </a:lnSpc>
            </a:pPr>
            <a:r>
              <a:rPr lang="en-US" sz="3800" b="1">
                <a:solidFill>
                  <a:schemeClr val="accent2">
                    <a:lumMod val="75000"/>
                  </a:schemeClr>
                </a:solidFill>
              </a:rPr>
              <a:t>Preparing for and Conducting Hearings</a:t>
            </a:r>
          </a:p>
        </p:txBody>
      </p:sp>
      <p:sp>
        <p:nvSpPr>
          <p:cNvPr id="4" name="Slide Number Placeholder 3"/>
          <p:cNvSpPr>
            <a:spLocks noGrp="1"/>
          </p:cNvSpPr>
          <p:nvPr>
            <p:ph type="sldNum" sz="quarter" idx="12"/>
          </p:nvPr>
        </p:nvSpPr>
        <p:spPr>
          <a:xfrm>
            <a:off x="6442997" y="6041362"/>
            <a:ext cx="512504" cy="365125"/>
          </a:xfrm>
        </p:spPr>
        <p:txBody>
          <a:bodyPr vert="horz" lIns="91440" tIns="45720" rIns="91440" bIns="45720" rtlCol="0" anchor="ctr">
            <a:normAutofit/>
          </a:bodyPr>
          <a:lstStyle/>
          <a:p>
            <a:pPr>
              <a:spcAft>
                <a:spcPts val="600"/>
              </a:spcAft>
            </a:pPr>
            <a:fld id="{21B7A71D-1EF9-4D4A-9E9C-ED4CEAB65A79}" type="slidenum">
              <a:rPr lang="en-US" smtClean="0"/>
              <a:pPr>
                <a:spcAft>
                  <a:spcPts val="600"/>
                </a:spcAft>
              </a:pPr>
              <a:t>31</a:t>
            </a:fld>
            <a:endParaRPr lang="en-US"/>
          </a:p>
        </p:txBody>
      </p:sp>
      <p:sp>
        <p:nvSpPr>
          <p:cNvPr id="37" name="Rectangle 27">
            <a:extLst>
              <a:ext uri="{FF2B5EF4-FFF2-40B4-BE49-F238E27FC236}">
                <a16:creationId xmlns:a16="http://schemas.microsoft.com/office/drawing/2014/main" id="{0795E7D3-D974-4307-92D4-E3ECEFDF3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8">
            <a:extLst>
              <a:ext uri="{FF2B5EF4-FFF2-40B4-BE49-F238E27FC236}">
                <a16:creationId xmlns:a16="http://schemas.microsoft.com/office/drawing/2014/main" id="{90443617-0A78-4C2C-9996-D143BCDB9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9">
            <a:extLst>
              <a:ext uri="{FF2B5EF4-FFF2-40B4-BE49-F238E27FC236}">
                <a16:creationId xmlns:a16="http://schemas.microsoft.com/office/drawing/2014/main" id="{ACFC544A-BD13-4C3C-8C9E-C35DEE8A4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729A9DD4-BE93-4516-8B95-26B91B44B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4442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94359" y="156237"/>
            <a:ext cx="6347713" cy="1320800"/>
          </a:xfrm>
        </p:spPr>
        <p:txBody>
          <a:bodyPr anchor="b" anchorCtr="0">
            <a:normAutofit/>
          </a:bodyPr>
          <a:lstStyle/>
          <a:p>
            <a:r>
              <a:rPr lang="en-US" b="1">
                <a:solidFill>
                  <a:schemeClr val="accent2">
                    <a:lumMod val="75000"/>
                  </a:schemeClr>
                </a:solidFill>
              </a:rPr>
              <a:t>Goals of the CB Process</a:t>
            </a:r>
          </a:p>
        </p:txBody>
      </p:sp>
      <p:sp>
        <p:nvSpPr>
          <p:cNvPr id="3" name="Content Placeholder 2"/>
          <p:cNvSpPr>
            <a:spLocks noGrp="1"/>
          </p:cNvSpPr>
          <p:nvPr>
            <p:ph idx="1"/>
          </p:nvPr>
        </p:nvSpPr>
        <p:spPr>
          <a:xfrm>
            <a:off x="535243" y="1818813"/>
            <a:ext cx="6347714" cy="3880773"/>
          </a:xfrm>
        </p:spPr>
        <p:txBody>
          <a:bodyPr>
            <a:normAutofit fontScale="85000" lnSpcReduction="10000"/>
          </a:bodyPr>
          <a:lstStyle/>
          <a:p>
            <a:r>
              <a:rPr lang="en-US" sz="2800">
                <a:solidFill>
                  <a:schemeClr val="tx1"/>
                </a:solidFill>
              </a:rPr>
              <a:t>Provide a fair and transparent mechanism for assessing complaints and determining responsibility for alleged misconduct</a:t>
            </a:r>
          </a:p>
          <a:p>
            <a:r>
              <a:rPr lang="en-US" sz="2800">
                <a:solidFill>
                  <a:schemeClr val="tx1"/>
                </a:solidFill>
              </a:rPr>
              <a:t>Ensuring that all parties have a fair opportunity to provide and respond to information</a:t>
            </a:r>
          </a:p>
          <a:p>
            <a:r>
              <a:rPr lang="en-US" sz="2800">
                <a:solidFill>
                  <a:schemeClr val="tx1"/>
                </a:solidFill>
              </a:rPr>
              <a:t>Process- not punitive  </a:t>
            </a:r>
          </a:p>
          <a:p>
            <a:pPr lvl="1"/>
            <a:r>
              <a:rPr lang="en-US" sz="2600">
                <a:solidFill>
                  <a:schemeClr val="tx1"/>
                </a:solidFill>
              </a:rPr>
              <a:t>Minimize “transaction costs” to </a:t>
            </a:r>
            <a:r>
              <a:rPr lang="en-US" sz="2600" i="1">
                <a:solidFill>
                  <a:schemeClr val="tx1"/>
                </a:solidFill>
              </a:rPr>
              <a:t>all parties </a:t>
            </a:r>
          </a:p>
          <a:p>
            <a:r>
              <a:rPr lang="en-US" sz="2800" u="sng">
                <a:solidFill>
                  <a:schemeClr val="tx1"/>
                </a:solidFill>
              </a:rPr>
              <a:t>Last line of defense</a:t>
            </a:r>
            <a:r>
              <a:rPr lang="en-US" sz="2800">
                <a:solidFill>
                  <a:schemeClr val="tx1"/>
                </a:solidFill>
              </a:rPr>
              <a:t>.</a:t>
            </a:r>
          </a:p>
          <a:p>
            <a:pPr marL="0" indent="0">
              <a:buNone/>
            </a:pPr>
            <a:endParaRPr lang="en-US"/>
          </a:p>
          <a:p>
            <a:pPr marL="0" indent="0">
              <a:buNone/>
            </a:pPr>
            <a:endParaRPr lang="en-US"/>
          </a:p>
        </p:txBody>
      </p:sp>
      <p:sp>
        <p:nvSpPr>
          <p:cNvPr id="4"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32</a:t>
            </a:fld>
            <a:endParaRPr lang="en-US">
              <a:solidFill>
                <a:schemeClr val="bg1"/>
              </a:solidFill>
            </a:endParaRPr>
          </a:p>
        </p:txBody>
      </p:sp>
    </p:spTree>
    <p:extLst>
      <p:ext uri="{BB962C8B-B14F-4D97-AF65-F5344CB8AC3E}">
        <p14:creationId xmlns:p14="http://schemas.microsoft.com/office/powerpoint/2010/main" val="353105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599" y="156237"/>
            <a:ext cx="6347713" cy="1320800"/>
          </a:xfrm>
        </p:spPr>
        <p:txBody>
          <a:bodyPr anchor="b" anchorCtr="0">
            <a:normAutofit/>
          </a:bodyPr>
          <a:lstStyle/>
          <a:p>
            <a:r>
              <a:rPr lang="en-US" b="1">
                <a:solidFill>
                  <a:schemeClr val="accent2">
                    <a:lumMod val="75000"/>
                  </a:schemeClr>
                </a:solidFill>
              </a:rPr>
              <a:t>Preparing to Adjudicate</a:t>
            </a:r>
          </a:p>
        </p:txBody>
      </p:sp>
      <p:sp>
        <p:nvSpPr>
          <p:cNvPr id="3" name="Content Placeholder 2"/>
          <p:cNvSpPr>
            <a:spLocks noGrp="1"/>
          </p:cNvSpPr>
          <p:nvPr>
            <p:ph idx="1"/>
          </p:nvPr>
        </p:nvSpPr>
        <p:spPr>
          <a:xfrm>
            <a:off x="594358" y="1818813"/>
            <a:ext cx="6568442" cy="4587675"/>
          </a:xfrm>
        </p:spPr>
        <p:txBody>
          <a:bodyPr>
            <a:normAutofit fontScale="92500" lnSpcReduction="10000"/>
          </a:bodyPr>
          <a:lstStyle/>
          <a:p>
            <a:r>
              <a:rPr lang="en-US" sz="2400">
                <a:solidFill>
                  <a:schemeClr val="tx1"/>
                </a:solidFill>
              </a:rPr>
              <a:t>Beware of conflicts</a:t>
            </a:r>
          </a:p>
          <a:p>
            <a:r>
              <a:rPr lang="en-US" sz="2400">
                <a:solidFill>
                  <a:schemeClr val="tx1"/>
                </a:solidFill>
              </a:rPr>
              <a:t>Check your bias</a:t>
            </a:r>
          </a:p>
          <a:p>
            <a:r>
              <a:rPr lang="en-US" sz="2400">
                <a:solidFill>
                  <a:schemeClr val="tx1"/>
                </a:solidFill>
              </a:rPr>
              <a:t>Identify and anticipate issues </a:t>
            </a:r>
          </a:p>
          <a:p>
            <a:pPr lvl="1"/>
            <a:r>
              <a:rPr lang="en-US" sz="2200">
                <a:solidFill>
                  <a:schemeClr val="tx1"/>
                </a:solidFill>
              </a:rPr>
              <a:t>Scrutinize investigative materials</a:t>
            </a:r>
          </a:p>
          <a:p>
            <a:pPr lvl="1"/>
            <a:r>
              <a:rPr lang="en-US" sz="2200">
                <a:solidFill>
                  <a:schemeClr val="tx1"/>
                </a:solidFill>
              </a:rPr>
              <a:t>What is there, what isn’t there (and why)?</a:t>
            </a:r>
          </a:p>
          <a:p>
            <a:pPr lvl="1"/>
            <a:r>
              <a:rPr lang="en-US" sz="2200">
                <a:solidFill>
                  <a:schemeClr val="tx1"/>
                </a:solidFill>
              </a:rPr>
              <a:t>What else do I need to know?</a:t>
            </a:r>
          </a:p>
          <a:p>
            <a:pPr lvl="1"/>
            <a:r>
              <a:rPr lang="en-US" sz="2200">
                <a:solidFill>
                  <a:schemeClr val="tx1"/>
                </a:solidFill>
              </a:rPr>
              <a:t>Evidentiary issues</a:t>
            </a:r>
          </a:p>
          <a:p>
            <a:pPr lvl="2"/>
            <a:r>
              <a:rPr lang="en-US" sz="2000">
                <a:solidFill>
                  <a:schemeClr val="tx1"/>
                </a:solidFill>
              </a:rPr>
              <a:t>Completeness (medical records, text </a:t>
            </a:r>
            <a:r>
              <a:rPr lang="en-US" sz="2000" err="1">
                <a:solidFill>
                  <a:schemeClr val="tx1"/>
                </a:solidFill>
              </a:rPr>
              <a:t>convos</a:t>
            </a:r>
            <a:r>
              <a:rPr lang="en-US" sz="2000">
                <a:solidFill>
                  <a:schemeClr val="tx1"/>
                </a:solidFill>
              </a:rPr>
              <a:t>, etc.)</a:t>
            </a:r>
          </a:p>
          <a:p>
            <a:pPr lvl="2"/>
            <a:r>
              <a:rPr lang="en-US" sz="2000">
                <a:solidFill>
                  <a:schemeClr val="tx1"/>
                </a:solidFill>
              </a:rPr>
              <a:t>Equitable access</a:t>
            </a:r>
          </a:p>
          <a:p>
            <a:pPr lvl="2"/>
            <a:r>
              <a:rPr lang="en-US" sz="2000">
                <a:solidFill>
                  <a:schemeClr val="tx1"/>
                </a:solidFill>
              </a:rPr>
              <a:t>Weight</a:t>
            </a:r>
          </a:p>
          <a:p>
            <a:pPr marL="0" indent="0">
              <a:buNone/>
            </a:pPr>
            <a:endParaRPr lang="en-US"/>
          </a:p>
          <a:p>
            <a:pPr marL="0" indent="0">
              <a:buNone/>
            </a:pPr>
            <a:endParaRPr lang="en-US"/>
          </a:p>
        </p:txBody>
      </p:sp>
      <p:sp>
        <p:nvSpPr>
          <p:cNvPr id="4"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33</a:t>
            </a:fld>
            <a:endParaRPr lang="en-US">
              <a:solidFill>
                <a:schemeClr val="bg1"/>
              </a:solidFill>
            </a:endParaRPr>
          </a:p>
        </p:txBody>
      </p:sp>
    </p:spTree>
    <p:extLst>
      <p:ext uri="{BB962C8B-B14F-4D97-AF65-F5344CB8AC3E}">
        <p14:creationId xmlns:p14="http://schemas.microsoft.com/office/powerpoint/2010/main" val="88722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599" y="156237"/>
            <a:ext cx="6347713" cy="1320800"/>
          </a:xfrm>
        </p:spPr>
        <p:txBody>
          <a:bodyPr anchor="b" anchorCtr="0">
            <a:normAutofit/>
          </a:bodyPr>
          <a:lstStyle/>
          <a:p>
            <a:r>
              <a:rPr lang="en-US" b="1">
                <a:solidFill>
                  <a:schemeClr val="accent2">
                    <a:lumMod val="75000"/>
                  </a:schemeClr>
                </a:solidFill>
              </a:rPr>
              <a:t>Preparing to Adjudicate</a:t>
            </a:r>
          </a:p>
        </p:txBody>
      </p:sp>
      <p:sp>
        <p:nvSpPr>
          <p:cNvPr id="3" name="Content Placeholder 2"/>
          <p:cNvSpPr>
            <a:spLocks noGrp="1"/>
          </p:cNvSpPr>
          <p:nvPr>
            <p:ph idx="1"/>
          </p:nvPr>
        </p:nvSpPr>
        <p:spPr>
          <a:xfrm>
            <a:off x="609599" y="1818813"/>
            <a:ext cx="6347714" cy="4882950"/>
          </a:xfrm>
        </p:spPr>
        <p:txBody>
          <a:bodyPr>
            <a:normAutofit/>
          </a:bodyPr>
          <a:lstStyle/>
          <a:p>
            <a:r>
              <a:rPr lang="en-US" sz="2400">
                <a:solidFill>
                  <a:schemeClr val="tx1"/>
                </a:solidFill>
              </a:rPr>
              <a:t>Reviewing investigation reports</a:t>
            </a:r>
          </a:p>
          <a:p>
            <a:pPr lvl="1"/>
            <a:r>
              <a:rPr lang="en-US" sz="2200">
                <a:solidFill>
                  <a:schemeClr val="tx1"/>
                </a:solidFill>
              </a:rPr>
              <a:t>Give yourself time</a:t>
            </a:r>
          </a:p>
          <a:p>
            <a:pPr lvl="1"/>
            <a:r>
              <a:rPr lang="en-US" sz="2200">
                <a:solidFill>
                  <a:schemeClr val="tx1"/>
                </a:solidFill>
              </a:rPr>
              <a:t>Think critically – channel your inner skeptic</a:t>
            </a:r>
          </a:p>
          <a:p>
            <a:pPr lvl="1"/>
            <a:r>
              <a:rPr lang="en-US" sz="2200">
                <a:solidFill>
                  <a:schemeClr val="tx1"/>
                </a:solidFill>
              </a:rPr>
              <a:t>First read, second read</a:t>
            </a:r>
          </a:p>
          <a:p>
            <a:pPr lvl="1"/>
            <a:r>
              <a:rPr lang="en-US" sz="2200">
                <a:solidFill>
                  <a:schemeClr val="tx1"/>
                </a:solidFill>
              </a:rPr>
              <a:t>Create timelines, charts, grids, and lists</a:t>
            </a:r>
          </a:p>
          <a:p>
            <a:pPr lvl="1"/>
            <a:r>
              <a:rPr lang="en-US" sz="2200">
                <a:solidFill>
                  <a:schemeClr val="tx1"/>
                </a:solidFill>
              </a:rPr>
              <a:t>Scrutinize attachments/exhibits</a:t>
            </a:r>
          </a:p>
          <a:p>
            <a:pPr lvl="1"/>
            <a:r>
              <a:rPr lang="en-US" sz="2200">
                <a:solidFill>
                  <a:schemeClr val="tx1"/>
                </a:solidFill>
              </a:rPr>
              <a:t>Refer to policy elements</a:t>
            </a:r>
          </a:p>
          <a:p>
            <a:pPr lvl="1"/>
            <a:r>
              <a:rPr lang="en-US" sz="2200">
                <a:solidFill>
                  <a:schemeClr val="tx1"/>
                </a:solidFill>
              </a:rPr>
              <a:t>Need for follow-up or additional steps?</a:t>
            </a:r>
          </a:p>
          <a:p>
            <a:r>
              <a:rPr lang="en-US" sz="2400">
                <a:solidFill>
                  <a:schemeClr val="tx1"/>
                </a:solidFill>
              </a:rPr>
              <a:t>Respondent is presumed not-responsible</a:t>
            </a:r>
          </a:p>
          <a:p>
            <a:pPr marL="0" indent="0">
              <a:buNone/>
            </a:pPr>
            <a:endParaRPr lang="en-US"/>
          </a:p>
          <a:p>
            <a:pPr marL="0" indent="0">
              <a:buNone/>
            </a:pPr>
            <a:endParaRPr lang="en-US"/>
          </a:p>
        </p:txBody>
      </p:sp>
      <p:sp>
        <p:nvSpPr>
          <p:cNvPr id="4"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34</a:t>
            </a:fld>
            <a:endParaRPr lang="en-US">
              <a:solidFill>
                <a:schemeClr val="bg1"/>
              </a:solidFill>
            </a:endParaRPr>
          </a:p>
        </p:txBody>
      </p:sp>
    </p:spTree>
    <p:extLst>
      <p:ext uri="{BB962C8B-B14F-4D97-AF65-F5344CB8AC3E}">
        <p14:creationId xmlns:p14="http://schemas.microsoft.com/office/powerpoint/2010/main" val="374713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11">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13"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7" name="Picture 6" descr="A close up of a logo&#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l="19564" r="31702"/>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501650" y="1678666"/>
            <a:ext cx="3066142" cy="2369093"/>
          </a:xfrm>
        </p:spPr>
        <p:txBody>
          <a:bodyPr vert="horz" lIns="91440" tIns="45720" rIns="91440" bIns="45720" rtlCol="0" anchor="b">
            <a:normAutofit/>
          </a:bodyPr>
          <a:lstStyle/>
          <a:p>
            <a:pPr algn="ctr">
              <a:lnSpc>
                <a:spcPct val="90000"/>
              </a:lnSpc>
            </a:pPr>
            <a:r>
              <a:rPr lang="en-US" sz="3900" b="1">
                <a:solidFill>
                  <a:schemeClr val="accent2">
                    <a:lumMod val="75000"/>
                  </a:schemeClr>
                </a:solidFill>
              </a:rPr>
              <a:t>Preparing for and Conducting Hearings</a:t>
            </a:r>
          </a:p>
        </p:txBody>
      </p:sp>
      <p:sp>
        <p:nvSpPr>
          <p:cNvPr id="5" name="Content Placeholder 22"/>
          <p:cNvSpPr>
            <a:spLocks noGrp="1"/>
          </p:cNvSpPr>
          <p:nvPr>
            <p:ph idx="1"/>
          </p:nvPr>
        </p:nvSpPr>
        <p:spPr>
          <a:xfrm>
            <a:off x="508001" y="4050831"/>
            <a:ext cx="3059791" cy="1096901"/>
          </a:xfrm>
        </p:spPr>
        <p:txBody>
          <a:bodyPr vert="horz" lIns="91440" tIns="45720" rIns="91440" bIns="45720" rtlCol="0" anchor="t">
            <a:normAutofit/>
          </a:bodyPr>
          <a:lstStyle/>
          <a:p>
            <a:pPr marL="0" indent="0" algn="ctr">
              <a:buNone/>
            </a:pPr>
            <a:r>
              <a:rPr lang="en-US" sz="2200" b="1">
                <a:solidFill>
                  <a:schemeClr val="tx1"/>
                </a:solidFill>
              </a:rPr>
              <a:t>Hearing Practices and Procedures</a:t>
            </a:r>
          </a:p>
        </p:txBody>
      </p:sp>
      <p:cxnSp>
        <p:nvCxnSpPr>
          <p:cNvPr id="10" name="Straight Connector 23">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25">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3"/>
          <p:cNvSpPr>
            <a:spLocks noGrp="1"/>
          </p:cNvSpPr>
          <p:nvPr>
            <p:ph type="sldNum" sz="quarter" idx="12"/>
          </p:nvPr>
        </p:nvSpPr>
        <p:spPr>
          <a:xfrm>
            <a:off x="6442997" y="6041362"/>
            <a:ext cx="512504" cy="365125"/>
          </a:xfrm>
        </p:spPr>
        <p:txBody>
          <a:bodyPr vert="horz" lIns="91440" tIns="45720" rIns="91440" bIns="45720" rtlCol="0" anchor="ctr">
            <a:normAutofit/>
          </a:bodyPr>
          <a:lstStyle/>
          <a:p>
            <a:pPr>
              <a:spcAft>
                <a:spcPts val="600"/>
              </a:spcAft>
            </a:pPr>
            <a:fld id="{21B7A71D-1EF9-4D4A-9E9C-ED4CEAB65A79}" type="slidenum">
              <a:rPr lang="en-US" smtClean="0">
                <a:solidFill>
                  <a:schemeClr val="bg1"/>
                </a:solidFill>
              </a:rPr>
              <a:pPr>
                <a:spcAft>
                  <a:spcPts val="600"/>
                </a:spcAft>
              </a:pPr>
              <a:t>35</a:t>
            </a:fld>
            <a:endParaRPr lang="en-US">
              <a:solidFill>
                <a:schemeClr val="bg1"/>
              </a:solidFill>
            </a:endParaRPr>
          </a:p>
        </p:txBody>
      </p:sp>
      <p:sp>
        <p:nvSpPr>
          <p:cNvPr id="29"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775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1143000"/>
          </a:xfrm>
        </p:spPr>
        <p:txBody>
          <a:bodyPr anchor="b" anchorCtr="0">
            <a:normAutofit/>
          </a:bodyPr>
          <a:lstStyle/>
          <a:p>
            <a:r>
              <a:rPr lang="en-US" sz="3000" b="1">
                <a:solidFill>
                  <a:schemeClr val="accent2">
                    <a:lumMod val="75000"/>
                  </a:schemeClr>
                </a:solidFill>
              </a:rPr>
              <a:t>Hearing Practices- Serving Impartially</a:t>
            </a:r>
          </a:p>
        </p:txBody>
      </p:sp>
      <p:sp>
        <p:nvSpPr>
          <p:cNvPr id="3" name="Content Placeholder 2"/>
          <p:cNvSpPr>
            <a:spLocks noGrp="1"/>
          </p:cNvSpPr>
          <p:nvPr>
            <p:ph idx="1"/>
          </p:nvPr>
        </p:nvSpPr>
        <p:spPr>
          <a:xfrm>
            <a:off x="609600" y="1834675"/>
            <a:ext cx="6347714" cy="3880773"/>
          </a:xfrm>
        </p:spPr>
        <p:txBody>
          <a:bodyPr>
            <a:normAutofit/>
          </a:bodyPr>
          <a:lstStyle/>
          <a:p>
            <a:pPr lvl="0"/>
            <a:r>
              <a:rPr lang="en-US" sz="2400">
                <a:solidFill>
                  <a:schemeClr val="tx1"/>
                </a:solidFill>
              </a:rPr>
              <a:t>Be objective</a:t>
            </a:r>
          </a:p>
          <a:p>
            <a:pPr lvl="0"/>
            <a:r>
              <a:rPr lang="en-US" sz="2400">
                <a:solidFill>
                  <a:schemeClr val="tx1"/>
                </a:solidFill>
              </a:rPr>
              <a:t>Be professional</a:t>
            </a:r>
          </a:p>
          <a:p>
            <a:pPr lvl="0"/>
            <a:r>
              <a:rPr lang="en-US" sz="2400">
                <a:solidFill>
                  <a:schemeClr val="tx1"/>
                </a:solidFill>
              </a:rPr>
              <a:t>You don’t have to be an expert</a:t>
            </a:r>
          </a:p>
          <a:p>
            <a:pPr lvl="0"/>
            <a:r>
              <a:rPr lang="en-US" sz="2400">
                <a:solidFill>
                  <a:schemeClr val="tx1"/>
                </a:solidFill>
              </a:rPr>
              <a:t>Be an active listener</a:t>
            </a:r>
          </a:p>
          <a:p>
            <a:pPr lvl="0"/>
            <a:r>
              <a:rPr lang="en-US" sz="2400">
                <a:solidFill>
                  <a:schemeClr val="tx1"/>
                </a:solidFill>
              </a:rPr>
              <a:t>Don’t look for a winner</a:t>
            </a:r>
          </a:p>
          <a:p>
            <a:pPr lvl="1"/>
            <a:r>
              <a:rPr lang="en-US" sz="2200">
                <a:solidFill>
                  <a:schemeClr val="tx1"/>
                </a:solidFill>
              </a:rPr>
              <a:t>Your job </a:t>
            </a:r>
            <a:r>
              <a:rPr lang="en-US" sz="2200" i="1" u="sng">
                <a:solidFill>
                  <a:schemeClr val="tx1"/>
                </a:solidFill>
              </a:rPr>
              <a:t>is not</a:t>
            </a:r>
            <a:r>
              <a:rPr lang="en-US" sz="2200">
                <a:solidFill>
                  <a:schemeClr val="tx1"/>
                </a:solidFill>
              </a:rPr>
              <a:t> to make everybody happy</a:t>
            </a:r>
          </a:p>
          <a:p>
            <a:pPr lvl="1"/>
            <a:r>
              <a:rPr lang="en-US" sz="2200">
                <a:solidFill>
                  <a:schemeClr val="tx1"/>
                </a:solidFill>
              </a:rPr>
              <a:t>Your job </a:t>
            </a:r>
            <a:r>
              <a:rPr lang="en-US" sz="2200" i="1" u="sng">
                <a:solidFill>
                  <a:schemeClr val="tx1"/>
                </a:solidFill>
              </a:rPr>
              <a:t>is</a:t>
            </a:r>
            <a:r>
              <a:rPr lang="en-US" sz="2200">
                <a:solidFill>
                  <a:schemeClr val="tx1"/>
                </a:solidFill>
              </a:rPr>
              <a:t> to make a commonsense evaluation of credibility/responsibility</a:t>
            </a:r>
          </a:p>
        </p:txBody>
      </p:sp>
      <p:sp>
        <p:nvSpPr>
          <p:cNvPr id="4"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36</a:t>
            </a:fld>
            <a:endParaRPr lang="en-US">
              <a:solidFill>
                <a:schemeClr val="bg1"/>
              </a:solidFill>
            </a:endParaRPr>
          </a:p>
        </p:txBody>
      </p:sp>
    </p:spTree>
    <p:extLst>
      <p:ext uri="{BB962C8B-B14F-4D97-AF65-F5344CB8AC3E}">
        <p14:creationId xmlns:p14="http://schemas.microsoft.com/office/powerpoint/2010/main" val="195804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1143000"/>
          </a:xfrm>
        </p:spPr>
        <p:txBody>
          <a:bodyPr anchor="b" anchorCtr="0">
            <a:normAutofit/>
          </a:bodyPr>
          <a:lstStyle/>
          <a:p>
            <a:r>
              <a:rPr lang="en-US" sz="3000" b="1">
                <a:solidFill>
                  <a:schemeClr val="accent2">
                    <a:lumMod val="75000"/>
                  </a:schemeClr>
                </a:solidFill>
              </a:rPr>
              <a:t>Hearing Practices- Serving Impartially</a:t>
            </a:r>
          </a:p>
        </p:txBody>
      </p:sp>
      <p:sp>
        <p:nvSpPr>
          <p:cNvPr id="3" name="Content Placeholder 2"/>
          <p:cNvSpPr>
            <a:spLocks noGrp="1"/>
          </p:cNvSpPr>
          <p:nvPr>
            <p:ph idx="1"/>
          </p:nvPr>
        </p:nvSpPr>
        <p:spPr>
          <a:xfrm>
            <a:off x="594360" y="1834675"/>
            <a:ext cx="6347714" cy="3880773"/>
          </a:xfrm>
        </p:spPr>
        <p:txBody>
          <a:bodyPr>
            <a:noAutofit/>
          </a:bodyPr>
          <a:lstStyle/>
          <a:p>
            <a:r>
              <a:rPr lang="en-US" sz="2200">
                <a:solidFill>
                  <a:schemeClr val="tx1"/>
                </a:solidFill>
              </a:rPr>
              <a:t>Set aside personal biases and prejudices</a:t>
            </a:r>
          </a:p>
          <a:p>
            <a:pPr lvl="1"/>
            <a:r>
              <a:rPr lang="en-US" sz="2000">
                <a:solidFill>
                  <a:schemeClr val="tx1"/>
                </a:solidFill>
              </a:rPr>
              <a:t>Beware of assumptions about how someone would/should behave</a:t>
            </a:r>
          </a:p>
          <a:p>
            <a:pPr lvl="1"/>
            <a:r>
              <a:rPr lang="en-US" sz="2000">
                <a:solidFill>
                  <a:schemeClr val="tx1"/>
                </a:solidFill>
              </a:rPr>
              <a:t>Don’t project morals</a:t>
            </a:r>
          </a:p>
          <a:p>
            <a:r>
              <a:rPr lang="en-US" sz="2200">
                <a:solidFill>
                  <a:schemeClr val="tx1"/>
                </a:solidFill>
              </a:rPr>
              <a:t>Mind your demeanor</a:t>
            </a:r>
          </a:p>
          <a:p>
            <a:r>
              <a:rPr lang="en-US" sz="2200">
                <a:solidFill>
                  <a:schemeClr val="tx1"/>
                </a:solidFill>
              </a:rPr>
              <a:t>Mind your emotions</a:t>
            </a:r>
          </a:p>
          <a:p>
            <a:r>
              <a:rPr lang="en-US" sz="2200">
                <a:solidFill>
                  <a:schemeClr val="tx1"/>
                </a:solidFill>
              </a:rPr>
              <a:t>Be polite and respectful to parties, witnesses, and advisors (even if they don’t reciprocate)</a:t>
            </a:r>
          </a:p>
          <a:p>
            <a:r>
              <a:rPr lang="en-US" sz="2200">
                <a:solidFill>
                  <a:schemeClr val="tx1"/>
                </a:solidFill>
              </a:rPr>
              <a:t>Maintain appropriate sensitivity</a:t>
            </a:r>
          </a:p>
          <a:p>
            <a:r>
              <a:rPr lang="en-US" sz="2200" b="1" u="sng">
                <a:solidFill>
                  <a:schemeClr val="tx1"/>
                </a:solidFill>
              </a:rPr>
              <a:t>You represent the University and the process</a:t>
            </a:r>
          </a:p>
        </p:txBody>
      </p:sp>
      <p:sp>
        <p:nvSpPr>
          <p:cNvPr id="4"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37</a:t>
            </a:fld>
            <a:endParaRPr lang="en-US">
              <a:solidFill>
                <a:schemeClr val="bg1"/>
              </a:solidFill>
            </a:endParaRPr>
          </a:p>
        </p:txBody>
      </p:sp>
    </p:spTree>
    <p:extLst>
      <p:ext uri="{BB962C8B-B14F-4D97-AF65-F5344CB8AC3E}">
        <p14:creationId xmlns:p14="http://schemas.microsoft.com/office/powerpoint/2010/main" val="148630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1143000"/>
          </a:xfrm>
        </p:spPr>
        <p:txBody>
          <a:bodyPr anchor="b" anchorCtr="0">
            <a:normAutofit/>
          </a:bodyPr>
          <a:lstStyle/>
          <a:p>
            <a:r>
              <a:rPr lang="en-US" sz="3000" b="1">
                <a:solidFill>
                  <a:schemeClr val="accent2">
                    <a:lumMod val="75000"/>
                  </a:schemeClr>
                </a:solidFill>
              </a:rPr>
              <a:t>Hearing Practices</a:t>
            </a:r>
          </a:p>
        </p:txBody>
      </p:sp>
      <p:sp>
        <p:nvSpPr>
          <p:cNvPr id="3" name="Content Placeholder 2"/>
          <p:cNvSpPr>
            <a:spLocks noGrp="1"/>
          </p:cNvSpPr>
          <p:nvPr>
            <p:ph idx="1"/>
          </p:nvPr>
        </p:nvSpPr>
        <p:spPr>
          <a:xfrm>
            <a:off x="609600" y="1804195"/>
            <a:ext cx="6347714" cy="3880773"/>
          </a:xfrm>
        </p:spPr>
        <p:txBody>
          <a:bodyPr>
            <a:normAutofit/>
          </a:bodyPr>
          <a:lstStyle/>
          <a:p>
            <a:r>
              <a:rPr lang="en-US" sz="2400">
                <a:solidFill>
                  <a:schemeClr val="tx1"/>
                </a:solidFill>
              </a:rPr>
              <a:t>Use the tools you already have </a:t>
            </a:r>
          </a:p>
          <a:p>
            <a:pPr lvl="1"/>
            <a:r>
              <a:rPr lang="en-US" sz="2200">
                <a:solidFill>
                  <a:schemeClr val="tx1"/>
                </a:solidFill>
              </a:rPr>
              <a:t>Respect and decency</a:t>
            </a:r>
          </a:p>
          <a:p>
            <a:pPr lvl="1"/>
            <a:r>
              <a:rPr lang="en-US" sz="2200">
                <a:solidFill>
                  <a:schemeClr val="tx1"/>
                </a:solidFill>
              </a:rPr>
              <a:t>Fundamental knowledge of human behavior</a:t>
            </a:r>
          </a:p>
          <a:p>
            <a:pPr lvl="1"/>
            <a:r>
              <a:rPr lang="en-US" sz="2200">
                <a:solidFill>
                  <a:schemeClr val="tx1"/>
                </a:solidFill>
              </a:rPr>
              <a:t>Common sense, sound judgment</a:t>
            </a:r>
          </a:p>
          <a:p>
            <a:pPr lvl="1"/>
            <a:r>
              <a:rPr lang="en-US" sz="2200">
                <a:solidFill>
                  <a:schemeClr val="tx1"/>
                </a:solidFill>
              </a:rPr>
              <a:t>Understanding of campus setting and context</a:t>
            </a:r>
          </a:p>
        </p:txBody>
      </p:sp>
      <p:sp>
        <p:nvSpPr>
          <p:cNvPr id="4"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38</a:t>
            </a:fld>
            <a:endParaRPr lang="en-US">
              <a:solidFill>
                <a:schemeClr val="bg1"/>
              </a:solidFill>
            </a:endParaRPr>
          </a:p>
        </p:txBody>
      </p:sp>
    </p:spTree>
    <p:extLst>
      <p:ext uri="{BB962C8B-B14F-4D97-AF65-F5344CB8AC3E}">
        <p14:creationId xmlns:p14="http://schemas.microsoft.com/office/powerpoint/2010/main" val="327959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631A4-3CD3-4B8F-AA9E-A73FA1472F69}"/>
              </a:ext>
            </a:extLst>
          </p:cNvPr>
          <p:cNvSpPr>
            <a:spLocks noGrp="1"/>
          </p:cNvSpPr>
          <p:nvPr>
            <p:ph type="title"/>
          </p:nvPr>
        </p:nvSpPr>
        <p:spPr/>
        <p:txBody>
          <a:bodyPr>
            <a:normAutofit/>
          </a:bodyPr>
          <a:lstStyle/>
          <a:p>
            <a:r>
              <a:rPr lang="en-US" sz="3000" b="1">
                <a:solidFill>
                  <a:schemeClr val="accent2">
                    <a:lumMod val="75000"/>
                  </a:schemeClr>
                </a:solidFill>
              </a:rPr>
              <a:t>Hearing Procedures </a:t>
            </a:r>
          </a:p>
        </p:txBody>
      </p:sp>
      <p:sp>
        <p:nvSpPr>
          <p:cNvPr id="3" name="Content Placeholder 2">
            <a:extLst>
              <a:ext uri="{FF2B5EF4-FFF2-40B4-BE49-F238E27FC236}">
                <a16:creationId xmlns:a16="http://schemas.microsoft.com/office/drawing/2014/main" id="{6339F36E-05A9-44A1-A15F-55E639B43ED2}"/>
              </a:ext>
            </a:extLst>
          </p:cNvPr>
          <p:cNvSpPr>
            <a:spLocks noGrp="1"/>
          </p:cNvSpPr>
          <p:nvPr>
            <p:ph idx="1"/>
          </p:nvPr>
        </p:nvSpPr>
        <p:spPr>
          <a:xfrm>
            <a:off x="609598" y="1295400"/>
            <a:ext cx="7467601" cy="5410200"/>
          </a:xfrm>
        </p:spPr>
        <p:txBody>
          <a:bodyPr vert="horz" lIns="91440" tIns="45720" rIns="91440" bIns="45720" rtlCol="0" anchor="t">
            <a:normAutofit fontScale="92500" lnSpcReduction="10000"/>
          </a:bodyPr>
          <a:lstStyle/>
          <a:p>
            <a:pPr marL="0" marR="0" lvl="0" indent="0">
              <a:spcBef>
                <a:spcPts val="0"/>
              </a:spcBef>
              <a:spcAft>
                <a:spcPts val="600"/>
              </a:spcAft>
              <a:buNone/>
            </a:pPr>
            <a:r>
              <a:rPr lang="en-US" sz="1700">
                <a:solidFill>
                  <a:schemeClr val="tx1"/>
                </a:solidFill>
                <a:latin typeface="Trebuchet MS"/>
                <a:ea typeface="Times New Roman" panose="02020603050405020304" pitchFamily="18" charset="0"/>
              </a:rPr>
              <a:t>A hearing will generally proceed as follows:</a:t>
            </a:r>
          </a:p>
          <a:p>
            <a:pPr marL="0" marR="0" lvl="0" indent="0">
              <a:spcBef>
                <a:spcPts val="0"/>
              </a:spcBef>
              <a:spcAft>
                <a:spcPts val="600"/>
              </a:spcAft>
              <a:buNone/>
            </a:pPr>
            <a:endParaRPr lang="en-US" sz="1700">
              <a:solidFill>
                <a:schemeClr val="tx1"/>
              </a:solidFill>
              <a:effectLst/>
              <a:latin typeface="Trebuchet MS"/>
              <a:ea typeface="Times New Roman" panose="02020603050405020304" pitchFamily="18" charset="0"/>
            </a:endParaRPr>
          </a:p>
          <a:p>
            <a:pPr>
              <a:spcBef>
                <a:spcPts val="0"/>
              </a:spcBef>
              <a:spcAft>
                <a:spcPts val="600"/>
              </a:spcAft>
              <a:buFont typeface="Symbol" panose="05050102010706020507" pitchFamily="18" charset="2"/>
              <a:buChar char=""/>
            </a:pPr>
            <a:r>
              <a:rPr lang="en-US" sz="1700">
                <a:solidFill>
                  <a:schemeClr val="tx1"/>
                </a:solidFill>
                <a:effectLst/>
                <a:latin typeface="Trebuchet MS"/>
                <a:ea typeface="Times New Roman" panose="02020603050405020304" pitchFamily="18" charset="0"/>
              </a:rPr>
              <a:t>Introductions of all attendees</a:t>
            </a:r>
            <a:r>
              <a:rPr lang="en-US" sz="1700">
                <a:solidFill>
                  <a:schemeClr val="tx1"/>
                </a:solidFill>
                <a:latin typeface="Trebuchet MS"/>
                <a:ea typeface="Times New Roman" panose="02020603050405020304" pitchFamily="18" charset="0"/>
              </a:rPr>
              <a:t> </a:t>
            </a:r>
            <a:endParaRPr lang="en-US" sz="1700">
              <a:solidFill>
                <a:schemeClr val="tx1"/>
              </a:solidFill>
              <a:effectLst/>
              <a:latin typeface="Trebuchet MS"/>
              <a:ea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1700">
                <a:solidFill>
                  <a:schemeClr val="tx1"/>
                </a:solidFill>
                <a:effectLst/>
                <a:latin typeface="Trebuchet MS"/>
                <a:ea typeface="Times New Roman" panose="02020603050405020304" pitchFamily="18" charset="0"/>
              </a:rPr>
              <a:t>Overview of investigation by Investigator</a:t>
            </a:r>
          </a:p>
          <a:p>
            <a:pPr marL="342900" marR="0" lvl="0" indent="-342900">
              <a:spcBef>
                <a:spcPts val="0"/>
              </a:spcBef>
              <a:spcAft>
                <a:spcPts val="600"/>
              </a:spcAft>
              <a:buFont typeface="Symbol" panose="05050102010706020507" pitchFamily="18" charset="2"/>
              <a:buChar char=""/>
            </a:pPr>
            <a:r>
              <a:rPr lang="en-US" sz="1700">
                <a:solidFill>
                  <a:schemeClr val="tx1"/>
                </a:solidFill>
                <a:effectLst/>
                <a:latin typeface="Trebuchet MS"/>
                <a:ea typeface="Times New Roman" panose="02020603050405020304" pitchFamily="18" charset="0"/>
              </a:rPr>
              <a:t>Questions posed to Investigator by Advisors and Adjudicator/Conduct Board</a:t>
            </a:r>
          </a:p>
          <a:p>
            <a:pPr marL="342900" marR="0" lvl="0" indent="-342900">
              <a:spcBef>
                <a:spcPts val="0"/>
              </a:spcBef>
              <a:spcAft>
                <a:spcPts val="600"/>
              </a:spcAft>
              <a:buFont typeface="Symbol" panose="05050102010706020507" pitchFamily="18" charset="2"/>
              <a:buChar char=""/>
            </a:pPr>
            <a:r>
              <a:rPr lang="en-US" sz="1700">
                <a:solidFill>
                  <a:schemeClr val="tx1"/>
                </a:solidFill>
                <a:effectLst/>
                <a:latin typeface="Trebuchet MS"/>
                <a:ea typeface="Times New Roman" panose="02020603050405020304" pitchFamily="18" charset="0"/>
              </a:rPr>
              <a:t>Brief introductory remarks from the Complainant</a:t>
            </a:r>
          </a:p>
          <a:p>
            <a:pPr marL="342900" marR="0" lvl="0" indent="-342900">
              <a:spcBef>
                <a:spcPts val="0"/>
              </a:spcBef>
              <a:spcAft>
                <a:spcPts val="600"/>
              </a:spcAft>
              <a:buFont typeface="Symbol" panose="05050102010706020507" pitchFamily="18" charset="2"/>
              <a:buChar char=""/>
            </a:pPr>
            <a:r>
              <a:rPr lang="en-US" sz="1700">
                <a:solidFill>
                  <a:schemeClr val="tx1"/>
                </a:solidFill>
                <a:effectLst/>
                <a:latin typeface="Trebuchet MS"/>
                <a:ea typeface="Times New Roman" panose="02020603050405020304" pitchFamily="18" charset="0"/>
              </a:rPr>
              <a:t>Brief introductory remarks from the Respondent</a:t>
            </a:r>
          </a:p>
          <a:p>
            <a:pPr marL="342900" marR="0" lvl="0" indent="-342900">
              <a:spcBef>
                <a:spcPts val="0"/>
              </a:spcBef>
              <a:spcAft>
                <a:spcPts val="600"/>
              </a:spcAft>
              <a:buFont typeface="Symbol" panose="05050102010706020507" pitchFamily="18" charset="2"/>
              <a:buChar char=""/>
            </a:pPr>
            <a:r>
              <a:rPr lang="en-US" sz="1700">
                <a:solidFill>
                  <a:schemeClr val="tx1"/>
                </a:solidFill>
                <a:effectLst/>
                <a:latin typeface="Trebuchet MS"/>
                <a:ea typeface="Times New Roman" panose="02020603050405020304" pitchFamily="18" charset="0"/>
              </a:rPr>
              <a:t>Questions posed to Complainant by Respondent’s Advisor and Adjudicator/Conduct Board</a:t>
            </a:r>
          </a:p>
          <a:p>
            <a:pPr marL="342900" marR="0" lvl="0" indent="-342900">
              <a:spcBef>
                <a:spcPts val="0"/>
              </a:spcBef>
              <a:spcAft>
                <a:spcPts val="600"/>
              </a:spcAft>
              <a:buFont typeface="Symbol" panose="05050102010706020507" pitchFamily="18" charset="2"/>
              <a:buChar char=""/>
            </a:pPr>
            <a:r>
              <a:rPr lang="en-US" sz="1700">
                <a:solidFill>
                  <a:schemeClr val="tx1"/>
                </a:solidFill>
                <a:effectLst/>
                <a:latin typeface="Trebuchet MS"/>
                <a:ea typeface="Times New Roman" panose="02020603050405020304" pitchFamily="18" charset="0"/>
              </a:rPr>
              <a:t>Questions posed to Respondent by Complainant’s Advisor and Adjudicator/Conduct Board</a:t>
            </a:r>
          </a:p>
          <a:p>
            <a:pPr marL="342900" marR="0" lvl="0" indent="-342900">
              <a:spcBef>
                <a:spcPts val="0"/>
              </a:spcBef>
              <a:spcAft>
                <a:spcPts val="600"/>
              </a:spcAft>
              <a:buFont typeface="Symbol" panose="05050102010706020507" pitchFamily="18" charset="2"/>
              <a:buChar char=""/>
            </a:pPr>
            <a:r>
              <a:rPr lang="en-US" sz="1700">
                <a:solidFill>
                  <a:schemeClr val="tx1"/>
                </a:solidFill>
                <a:effectLst/>
                <a:latin typeface="Trebuchet MS"/>
                <a:ea typeface="Times New Roman" panose="02020603050405020304" pitchFamily="18" charset="0"/>
              </a:rPr>
              <a:t>Questions posed to Complainant’s Witnesses by Respondent’s Advisor and Adjudicator/Conduct Board</a:t>
            </a:r>
          </a:p>
          <a:p>
            <a:pPr marL="342900" marR="0" lvl="0" indent="-342900">
              <a:spcBef>
                <a:spcPts val="0"/>
              </a:spcBef>
              <a:spcAft>
                <a:spcPts val="600"/>
              </a:spcAft>
              <a:buFont typeface="Symbol" panose="05050102010706020507" pitchFamily="18" charset="2"/>
              <a:buChar char=""/>
            </a:pPr>
            <a:r>
              <a:rPr lang="en-US" sz="1700">
                <a:solidFill>
                  <a:schemeClr val="tx1"/>
                </a:solidFill>
                <a:effectLst/>
                <a:latin typeface="Trebuchet MS"/>
                <a:ea typeface="Times New Roman" panose="02020603050405020304" pitchFamily="18" charset="0"/>
              </a:rPr>
              <a:t>Questions posed to Respondent’s Witnesses by Complainant’s Advisor and Adjudicator/Conduct Board</a:t>
            </a:r>
          </a:p>
          <a:p>
            <a:pPr marL="342900" marR="0" lvl="0" indent="-342900">
              <a:spcBef>
                <a:spcPts val="0"/>
              </a:spcBef>
              <a:spcAft>
                <a:spcPts val="600"/>
              </a:spcAft>
              <a:buFont typeface="Symbol" panose="05050102010706020507" pitchFamily="18" charset="2"/>
              <a:buChar char=""/>
            </a:pPr>
            <a:r>
              <a:rPr lang="en-US" sz="1700">
                <a:solidFill>
                  <a:schemeClr val="tx1"/>
                </a:solidFill>
                <a:effectLst/>
                <a:latin typeface="Trebuchet MS"/>
                <a:ea typeface="Times New Roman" panose="02020603050405020304" pitchFamily="18" charset="0"/>
              </a:rPr>
              <a:t>Short recess</a:t>
            </a:r>
          </a:p>
          <a:p>
            <a:pPr marL="342900" marR="0" lvl="0" indent="-342900">
              <a:spcBef>
                <a:spcPts val="0"/>
              </a:spcBef>
              <a:spcAft>
                <a:spcPts val="600"/>
              </a:spcAft>
              <a:buFont typeface="Symbol" panose="05050102010706020507" pitchFamily="18" charset="2"/>
              <a:buChar char=""/>
            </a:pPr>
            <a:r>
              <a:rPr lang="en-US" sz="1700">
                <a:solidFill>
                  <a:schemeClr val="tx1"/>
                </a:solidFill>
                <a:effectLst/>
                <a:latin typeface="Trebuchet MS"/>
                <a:ea typeface="Times New Roman" panose="02020603050405020304" pitchFamily="18" charset="0"/>
              </a:rPr>
              <a:t>Brief concluding remarks by Complainant</a:t>
            </a:r>
          </a:p>
          <a:p>
            <a:pPr marL="342900" marR="0" lvl="0" indent="-342900">
              <a:spcBef>
                <a:spcPts val="0"/>
              </a:spcBef>
              <a:spcAft>
                <a:spcPts val="600"/>
              </a:spcAft>
              <a:buFont typeface="Symbol" panose="05050102010706020507" pitchFamily="18" charset="2"/>
              <a:buChar char=""/>
            </a:pPr>
            <a:r>
              <a:rPr lang="en-US" sz="1700">
                <a:solidFill>
                  <a:schemeClr val="tx1"/>
                </a:solidFill>
                <a:effectLst/>
                <a:latin typeface="Trebuchet MS"/>
                <a:ea typeface="Times New Roman" panose="02020603050405020304" pitchFamily="18" charset="0"/>
              </a:rPr>
              <a:t>Brief concluding remarks by Respondent</a:t>
            </a:r>
          </a:p>
          <a:p>
            <a:endParaRPr lang="en-US"/>
          </a:p>
        </p:txBody>
      </p:sp>
      <p:sp>
        <p:nvSpPr>
          <p:cNvPr id="4" name="Slide Number Placeholder 3">
            <a:extLst>
              <a:ext uri="{FF2B5EF4-FFF2-40B4-BE49-F238E27FC236}">
                <a16:creationId xmlns:a16="http://schemas.microsoft.com/office/drawing/2014/main" id="{239E44C0-5BFA-41BD-B0BE-FF1CAF584151}"/>
              </a:ext>
            </a:extLst>
          </p:cNvPr>
          <p:cNvSpPr>
            <a:spLocks noGrp="1"/>
          </p:cNvSpPr>
          <p:nvPr>
            <p:ph type="sldNum" sz="quarter" idx="12"/>
          </p:nvPr>
        </p:nvSpPr>
        <p:spPr/>
        <p:txBody>
          <a:bodyPr/>
          <a:lstStyle/>
          <a:p>
            <a:fld id="{21B7A71D-1EF9-4D4A-9E9C-ED4CEAB65A79}" type="slidenum">
              <a:rPr lang="en-US" smtClean="0"/>
              <a:t>39</a:t>
            </a:fld>
            <a:endParaRPr lang="en-US"/>
          </a:p>
        </p:txBody>
      </p:sp>
    </p:spTree>
    <p:extLst>
      <p:ext uri="{BB962C8B-B14F-4D97-AF65-F5344CB8AC3E}">
        <p14:creationId xmlns:p14="http://schemas.microsoft.com/office/powerpoint/2010/main" val="122467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137170" y="609600"/>
            <a:ext cx="5254229" cy="1320800"/>
          </a:xfrm>
        </p:spPr>
        <p:txBody>
          <a:bodyPr anchorCtr="0">
            <a:normAutofit/>
          </a:bodyPr>
          <a:lstStyle/>
          <a:p>
            <a:r>
              <a:rPr lang="en-US" b="1">
                <a:solidFill>
                  <a:schemeClr val="accent2">
                    <a:lumMod val="75000"/>
                  </a:schemeClr>
                </a:solidFill>
              </a:rPr>
              <a:t>Introduction &amp; Agenda</a:t>
            </a:r>
          </a:p>
        </p:txBody>
      </p:sp>
      <p:pic>
        <p:nvPicPr>
          <p:cNvPr id="2" name="Picture 1" descr="Hourglass and a calendar">
            <a:extLst>
              <a:ext uri="{FF2B5EF4-FFF2-40B4-BE49-F238E27FC236}">
                <a16:creationId xmlns:a16="http://schemas.microsoft.com/office/drawing/2014/main" id="{1BEA07C8-C43F-4141-90B8-4C74CE5428B4}"/>
              </a:ext>
            </a:extLst>
          </p:cNvPr>
          <p:cNvPicPr>
            <a:picLocks noChangeAspect="1"/>
          </p:cNvPicPr>
          <p:nvPr/>
        </p:nvPicPr>
        <p:blipFill rotWithShape="1">
          <a:blip r:embed="rId3">
            <a:extLst>
              <a:ext uri="{28A0092B-C50C-407E-A947-70E740481C1C}">
                <a14:useLocalDpi xmlns:a14="http://schemas.microsoft.com/office/drawing/2010/main" val="0"/>
              </a:ext>
            </a:extLst>
          </a:blip>
          <a:srcRect l="66149" t="9091" r="15665" b="-1"/>
          <a:stretch/>
        </p:blipFill>
        <p:spPr>
          <a:xfrm>
            <a:off x="20" y="10"/>
            <a:ext cx="2050522"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0" name="Isosceles Triangle 9">
            <a:extLst>
              <a:ext uri="{FF2B5EF4-FFF2-40B4-BE49-F238E27FC236}">
                <a16:creationId xmlns:a16="http://schemas.microsoft.com/office/drawing/2014/main" id="{ECD25CC7-FC66-488C-8D61-0FE7ECF16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357491"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050542" y="1572551"/>
            <a:ext cx="5798058" cy="4980649"/>
          </a:xfrm>
        </p:spPr>
        <p:txBody>
          <a:bodyPr>
            <a:normAutofit/>
          </a:bodyPr>
          <a:lstStyle/>
          <a:p>
            <a:r>
              <a:rPr lang="en-US" sz="2000">
                <a:solidFill>
                  <a:schemeClr val="tx1"/>
                </a:solidFill>
              </a:rPr>
              <a:t>Agenda continued:</a:t>
            </a:r>
          </a:p>
          <a:p>
            <a:pPr lvl="1"/>
            <a:r>
              <a:rPr lang="en-US" sz="2000">
                <a:solidFill>
                  <a:schemeClr val="tx1"/>
                </a:solidFill>
              </a:rPr>
              <a:t> Preparing for and Conducting Hearings</a:t>
            </a:r>
          </a:p>
          <a:p>
            <a:pPr lvl="2"/>
            <a:r>
              <a:rPr lang="en-US" sz="2000">
                <a:solidFill>
                  <a:schemeClr val="tx1"/>
                </a:solidFill>
              </a:rPr>
              <a:t>Goals of CB process</a:t>
            </a:r>
          </a:p>
          <a:p>
            <a:pPr lvl="2"/>
            <a:r>
              <a:rPr lang="en-US" sz="2000">
                <a:solidFill>
                  <a:schemeClr val="tx1"/>
                </a:solidFill>
              </a:rPr>
              <a:t>Preparing to adjudicate</a:t>
            </a:r>
          </a:p>
          <a:p>
            <a:pPr lvl="2"/>
            <a:r>
              <a:rPr lang="en-US" sz="2000">
                <a:solidFill>
                  <a:schemeClr val="tx1"/>
                </a:solidFill>
              </a:rPr>
              <a:t>Hearing practices</a:t>
            </a:r>
          </a:p>
          <a:p>
            <a:pPr lvl="1"/>
            <a:r>
              <a:rPr lang="en-US" sz="2000">
                <a:solidFill>
                  <a:schemeClr val="tx1"/>
                </a:solidFill>
              </a:rPr>
              <a:t>Decision-making and Outcomes</a:t>
            </a:r>
          </a:p>
          <a:p>
            <a:pPr lvl="2"/>
            <a:r>
              <a:rPr lang="en-US" sz="2000">
                <a:solidFill>
                  <a:schemeClr val="tx1"/>
                </a:solidFill>
              </a:rPr>
              <a:t>Assessing credibility</a:t>
            </a:r>
          </a:p>
          <a:p>
            <a:pPr lvl="2"/>
            <a:r>
              <a:rPr lang="en-US" sz="2000">
                <a:solidFill>
                  <a:schemeClr val="tx1"/>
                </a:solidFill>
              </a:rPr>
              <a:t>Deliberation techniques</a:t>
            </a:r>
          </a:p>
          <a:p>
            <a:pPr lvl="2"/>
            <a:r>
              <a:rPr lang="en-US" sz="2000">
                <a:solidFill>
                  <a:schemeClr val="tx1"/>
                </a:solidFill>
              </a:rPr>
              <a:t>Burden of proof</a:t>
            </a:r>
          </a:p>
          <a:p>
            <a:pPr lvl="2"/>
            <a:r>
              <a:rPr lang="en-US" sz="2000">
                <a:solidFill>
                  <a:schemeClr val="tx1"/>
                </a:solidFill>
              </a:rPr>
              <a:t>Written rationales</a:t>
            </a:r>
          </a:p>
          <a:p>
            <a:pPr lvl="2"/>
            <a:r>
              <a:rPr lang="en-US" sz="2000">
                <a:solidFill>
                  <a:schemeClr val="tx1"/>
                </a:solidFill>
              </a:rPr>
              <a:t>Sanctioning and appeals</a:t>
            </a:r>
          </a:p>
          <a:p>
            <a:pPr marL="914400" lvl="2" indent="0">
              <a:buNone/>
            </a:pPr>
            <a:endParaRPr lang="en-US"/>
          </a:p>
          <a:p>
            <a:pPr lvl="2"/>
            <a:endParaRPr lang="en-US"/>
          </a:p>
          <a:p>
            <a:pPr marL="0" indent="0">
              <a:buNone/>
            </a:pPr>
            <a:endParaRPr lang="en-US"/>
          </a:p>
          <a:p>
            <a:pPr marL="0" indent="0">
              <a:buNone/>
            </a:pPr>
            <a:endParaRPr lang="en-US"/>
          </a:p>
          <a:p>
            <a:pPr marL="0" indent="0">
              <a:buNone/>
            </a:pPr>
            <a:endParaRPr lang="en-US"/>
          </a:p>
        </p:txBody>
      </p:sp>
      <p:sp>
        <p:nvSpPr>
          <p:cNvPr id="4" name="Slide Number Placeholder 3"/>
          <p:cNvSpPr>
            <a:spLocks noGrp="1"/>
          </p:cNvSpPr>
          <p:nvPr>
            <p:ph type="sldNum" sz="quarter" idx="12"/>
          </p:nvPr>
        </p:nvSpPr>
        <p:spPr>
          <a:xfrm>
            <a:off x="6442997" y="6041362"/>
            <a:ext cx="512504" cy="365125"/>
          </a:xfrm>
        </p:spPr>
        <p:txBody>
          <a:bodyPr>
            <a:normAutofit/>
          </a:bodyPr>
          <a:lstStyle/>
          <a:p>
            <a:pPr>
              <a:spcAft>
                <a:spcPts val="600"/>
              </a:spcAft>
            </a:pPr>
            <a:fld id="{21B7A71D-1EF9-4D4A-9E9C-ED4CEAB65A79}" type="slidenum">
              <a:rPr lang="en-US" smtClean="0"/>
              <a:pPr>
                <a:spcAft>
                  <a:spcPts val="600"/>
                </a:spcAft>
              </a:pPr>
              <a:t>4</a:t>
            </a:fld>
            <a:endParaRPr lang="en-US"/>
          </a:p>
        </p:txBody>
      </p:sp>
    </p:spTree>
    <p:extLst>
      <p:ext uri="{BB962C8B-B14F-4D97-AF65-F5344CB8AC3E}">
        <p14:creationId xmlns:p14="http://schemas.microsoft.com/office/powerpoint/2010/main" val="8409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13"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7" name="Picture 6" descr="A close up of a logo&#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l="25000"/>
          <a:stretch/>
        </p:blipFill>
        <p:spPr>
          <a:xfrm>
            <a:off x="20" y="0"/>
            <a:ext cx="9143980" cy="6857990"/>
          </a:xfrm>
          <a:prstGeom prst="rect">
            <a:avLst/>
          </a:prstGeom>
        </p:spPr>
      </p:pic>
      <p:sp>
        <p:nvSpPr>
          <p:cNvPr id="24" name="Isosceles Triangle 23">
            <a:extLst>
              <a:ext uri="{FF2B5EF4-FFF2-40B4-BE49-F238E27FC236}">
                <a16:creationId xmlns:a16="http://schemas.microsoft.com/office/drawing/2014/main" id="{0FF9F10B-8764-4B6C-9EBC-4FBE9AC1A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Parallelogram 25">
            <a:extLst>
              <a:ext uri="{FF2B5EF4-FFF2-40B4-BE49-F238E27FC236}">
                <a16:creationId xmlns:a16="http://schemas.microsoft.com/office/drawing/2014/main" id="{4DC5F81A-AB66-427C-B973-546BE1B7E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3405" y="0"/>
            <a:ext cx="5486400" cy="6858000"/>
          </a:xfrm>
          <a:prstGeom prst="parallelogram">
            <a:avLst>
              <a:gd name="adj" fmla="val 14937"/>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2146C810-9BC7-4BEB-A44C-B70C5B3DC9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5ADF6C1-FC3E-4CEF-ACAA-1E533A9279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2" name="Rectangle 23">
            <a:extLst>
              <a:ext uri="{FF2B5EF4-FFF2-40B4-BE49-F238E27FC236}">
                <a16:creationId xmlns:a16="http://schemas.microsoft.com/office/drawing/2014/main" id="{BE11B7D3-FC4D-4157-827F-D418D4AF3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F9CA2FB3-69C5-4A17-880A-34C260DF3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A3B42260-CA72-429A-AEFF-A2778C7BC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3528150" y="1678665"/>
            <a:ext cx="3427352" cy="2369131"/>
          </a:xfrm>
        </p:spPr>
        <p:txBody>
          <a:bodyPr vert="horz" lIns="91440" tIns="45720" rIns="91440" bIns="45720" rtlCol="0" anchor="b">
            <a:normAutofit/>
          </a:bodyPr>
          <a:lstStyle/>
          <a:p>
            <a:pPr algn="ctr">
              <a:lnSpc>
                <a:spcPct val="90000"/>
              </a:lnSpc>
            </a:pPr>
            <a:r>
              <a:rPr lang="en-US" sz="3800" b="1">
                <a:solidFill>
                  <a:schemeClr val="accent2">
                    <a:lumMod val="75000"/>
                  </a:schemeClr>
                </a:solidFill>
              </a:rPr>
              <a:t>Preparing for and Conducting Hearings</a:t>
            </a:r>
          </a:p>
        </p:txBody>
      </p:sp>
      <p:sp>
        <p:nvSpPr>
          <p:cNvPr id="5" name="Content Placeholder 22"/>
          <p:cNvSpPr>
            <a:spLocks noGrp="1"/>
          </p:cNvSpPr>
          <p:nvPr>
            <p:ph idx="1"/>
          </p:nvPr>
        </p:nvSpPr>
        <p:spPr>
          <a:xfrm>
            <a:off x="3525723" y="4050832"/>
            <a:ext cx="3429777" cy="1096899"/>
          </a:xfrm>
        </p:spPr>
        <p:txBody>
          <a:bodyPr vert="horz" lIns="91440" tIns="45720" rIns="91440" bIns="45720" rtlCol="0" anchor="t">
            <a:normAutofit/>
          </a:bodyPr>
          <a:lstStyle/>
          <a:p>
            <a:pPr marL="0" indent="0" algn="ctr">
              <a:buNone/>
            </a:pPr>
            <a:r>
              <a:rPr lang="en-US" sz="2200" b="1">
                <a:solidFill>
                  <a:schemeClr val="tx1"/>
                </a:solidFill>
              </a:rPr>
              <a:t>Evidentiary Issues During Hearings</a:t>
            </a:r>
          </a:p>
        </p:txBody>
      </p:sp>
      <p:sp>
        <p:nvSpPr>
          <p:cNvPr id="6" name="Slide Number Placeholder 3"/>
          <p:cNvSpPr>
            <a:spLocks noGrp="1"/>
          </p:cNvSpPr>
          <p:nvPr>
            <p:ph type="sldNum" sz="quarter" idx="12"/>
          </p:nvPr>
        </p:nvSpPr>
        <p:spPr>
          <a:xfrm>
            <a:off x="6442997" y="6041362"/>
            <a:ext cx="512504" cy="365125"/>
          </a:xfrm>
        </p:spPr>
        <p:txBody>
          <a:bodyPr vert="horz" lIns="91440" tIns="45720" rIns="91440" bIns="45720" rtlCol="0" anchor="ctr">
            <a:normAutofit/>
          </a:bodyPr>
          <a:lstStyle/>
          <a:p>
            <a:pPr>
              <a:spcAft>
                <a:spcPts val="600"/>
              </a:spcAft>
            </a:pPr>
            <a:fld id="{21B7A71D-1EF9-4D4A-9E9C-ED4CEAB65A79}" type="slidenum">
              <a:rPr lang="en-US" smtClean="0"/>
              <a:pPr>
                <a:spcAft>
                  <a:spcPts val="600"/>
                </a:spcAft>
              </a:pPr>
              <a:t>40</a:t>
            </a:fld>
            <a:endParaRPr lang="en-US"/>
          </a:p>
        </p:txBody>
      </p:sp>
      <p:sp>
        <p:nvSpPr>
          <p:cNvPr id="38" name="Rectangle 27">
            <a:extLst>
              <a:ext uri="{FF2B5EF4-FFF2-40B4-BE49-F238E27FC236}">
                <a16:creationId xmlns:a16="http://schemas.microsoft.com/office/drawing/2014/main" id="{C29C3C96-CB51-440C-B12F-E880D7386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8">
            <a:extLst>
              <a:ext uri="{FF2B5EF4-FFF2-40B4-BE49-F238E27FC236}">
                <a16:creationId xmlns:a16="http://schemas.microsoft.com/office/drawing/2014/main" id="{17070EE5-FA55-4C41-AD18-785E5F023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9">
            <a:extLst>
              <a:ext uri="{FF2B5EF4-FFF2-40B4-BE49-F238E27FC236}">
                <a16:creationId xmlns:a16="http://schemas.microsoft.com/office/drawing/2014/main" id="{726DD974-2DC0-457D-B797-BFB5EB6F4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Isosceles Triangle 43">
            <a:extLst>
              <a:ext uri="{FF2B5EF4-FFF2-40B4-BE49-F238E27FC236}">
                <a16:creationId xmlns:a16="http://schemas.microsoft.com/office/drawing/2014/main" id="{EF9AFB1C-D978-4634-9E2D-78B7F70F5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0634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87400"/>
            <a:ext cx="8039101" cy="1320800"/>
          </a:xfrm>
        </p:spPr>
        <p:txBody>
          <a:bodyPr>
            <a:noAutofit/>
          </a:bodyPr>
          <a:lstStyle/>
          <a:p>
            <a:r>
              <a:rPr lang="en-US" sz="3000" b="1">
                <a:solidFill>
                  <a:schemeClr val="accent2">
                    <a:lumMod val="75000"/>
                  </a:schemeClr>
                </a:solidFill>
              </a:rPr>
              <a:t>Evidentiary Issues During Hearings</a:t>
            </a:r>
          </a:p>
        </p:txBody>
      </p:sp>
      <p:sp>
        <p:nvSpPr>
          <p:cNvPr id="4"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41</a:t>
            </a:fld>
            <a:endParaRPr lang="en-US">
              <a:solidFill>
                <a:schemeClr val="bg1"/>
              </a:solidFill>
            </a:endParaRPr>
          </a:p>
        </p:txBody>
      </p:sp>
      <p:sp>
        <p:nvSpPr>
          <p:cNvPr id="6" name="Content Placeholder 2"/>
          <p:cNvSpPr txBox="1">
            <a:spLocks/>
          </p:cNvSpPr>
          <p:nvPr/>
        </p:nvSpPr>
        <p:spPr>
          <a:xfrm>
            <a:off x="495300" y="1752600"/>
            <a:ext cx="6362700" cy="43180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nSpc>
                <a:spcPct val="80000"/>
              </a:lnSpc>
            </a:pPr>
            <a:r>
              <a:rPr lang="en-US" sz="2600">
                <a:latin typeface="+mn-lt"/>
                <a:cs typeface="+mn-cs"/>
              </a:rPr>
              <a:t>Types of evidence</a:t>
            </a:r>
          </a:p>
          <a:p>
            <a:pPr lvl="1">
              <a:lnSpc>
                <a:spcPct val="80000"/>
              </a:lnSpc>
              <a:buFont typeface="Arial" panose="020B0604020202020204" pitchFamily="34" charset="0"/>
              <a:buChar char="–"/>
            </a:pPr>
            <a:r>
              <a:rPr lang="en-US" sz="2400">
                <a:latin typeface="+mn-lt"/>
                <a:cs typeface="+mn-cs"/>
              </a:rPr>
              <a:t>Investigative report (primary)</a:t>
            </a:r>
          </a:p>
          <a:p>
            <a:pPr lvl="1">
              <a:lnSpc>
                <a:spcPct val="80000"/>
              </a:lnSpc>
              <a:buFont typeface="Arial" panose="020B0604020202020204" pitchFamily="34" charset="0"/>
              <a:buChar char="–"/>
            </a:pPr>
            <a:r>
              <a:rPr lang="en-US" sz="2400">
                <a:latin typeface="+mn-lt"/>
                <a:cs typeface="+mn-cs"/>
              </a:rPr>
              <a:t>Testimonial (live)</a:t>
            </a:r>
          </a:p>
          <a:p>
            <a:pPr lvl="1">
              <a:lnSpc>
                <a:spcPct val="80000"/>
              </a:lnSpc>
              <a:buFont typeface="Arial" panose="020B0604020202020204" pitchFamily="34" charset="0"/>
              <a:buChar char="–"/>
            </a:pPr>
            <a:r>
              <a:rPr lang="en-US" sz="2400">
                <a:latin typeface="+mn-lt"/>
                <a:cs typeface="+mn-cs"/>
              </a:rPr>
              <a:t>Documentary evidence</a:t>
            </a:r>
          </a:p>
          <a:p>
            <a:pPr lvl="2">
              <a:lnSpc>
                <a:spcPct val="80000"/>
              </a:lnSpc>
              <a:defRPr/>
            </a:pPr>
            <a:r>
              <a:rPr lang="en-US" sz="2200">
                <a:latin typeface="+mn-lt"/>
                <a:cs typeface="+mn-cs"/>
              </a:rPr>
              <a:t>Texts, e-mails, social media</a:t>
            </a:r>
          </a:p>
          <a:p>
            <a:pPr lvl="2">
              <a:lnSpc>
                <a:spcPct val="80000"/>
              </a:lnSpc>
              <a:defRPr/>
            </a:pPr>
            <a:r>
              <a:rPr lang="en-US" sz="2200">
                <a:latin typeface="+mn-lt"/>
                <a:cs typeface="+mn-cs"/>
              </a:rPr>
              <a:t>Medical records</a:t>
            </a:r>
          </a:p>
          <a:p>
            <a:pPr lvl="1">
              <a:lnSpc>
                <a:spcPct val="80000"/>
              </a:lnSpc>
              <a:buFont typeface="Arial" panose="020B0604020202020204" pitchFamily="34" charset="0"/>
              <a:buChar char="–"/>
            </a:pPr>
            <a:r>
              <a:rPr lang="en-US" sz="2400">
                <a:latin typeface="+mn-lt"/>
                <a:cs typeface="+mn-cs"/>
              </a:rPr>
              <a:t>Physical evidence</a:t>
            </a:r>
          </a:p>
          <a:p>
            <a:pPr marL="457200" lvl="1" indent="0">
              <a:lnSpc>
                <a:spcPct val="80000"/>
              </a:lnSpc>
              <a:buNone/>
            </a:pPr>
            <a:endParaRPr lang="en-US" sz="2400">
              <a:latin typeface="+mn-lt"/>
              <a:cs typeface="+mn-cs"/>
            </a:endParaRPr>
          </a:p>
          <a:p>
            <a:pPr marL="342900" lvl="1" indent="-342900">
              <a:lnSpc>
                <a:spcPct val="80000"/>
              </a:lnSpc>
            </a:pPr>
            <a:r>
              <a:rPr lang="en-US" sz="2600">
                <a:latin typeface="+mn-lt"/>
                <a:cs typeface="+mn-cs"/>
              </a:rPr>
              <a:t>Direct vs. circumstantial evidence</a:t>
            </a:r>
          </a:p>
          <a:p>
            <a:pPr marL="0" lvl="1" indent="0">
              <a:lnSpc>
                <a:spcPct val="80000"/>
              </a:lnSpc>
              <a:buNone/>
            </a:pPr>
            <a:endParaRPr lang="en-US" sz="2600">
              <a:latin typeface="+mn-lt"/>
              <a:cs typeface="+mn-cs"/>
            </a:endParaRPr>
          </a:p>
          <a:p>
            <a:pPr marL="342900" lvl="1" indent="-342900">
              <a:lnSpc>
                <a:spcPct val="80000"/>
              </a:lnSpc>
            </a:pPr>
            <a:r>
              <a:rPr lang="en-US" sz="2600">
                <a:latin typeface="+mn-lt"/>
                <a:cs typeface="+mn-cs"/>
              </a:rPr>
              <a:t>What about “hearsay?”</a:t>
            </a:r>
          </a:p>
        </p:txBody>
      </p:sp>
    </p:spTree>
    <p:extLst>
      <p:ext uri="{BB962C8B-B14F-4D97-AF65-F5344CB8AC3E}">
        <p14:creationId xmlns:p14="http://schemas.microsoft.com/office/powerpoint/2010/main" val="216517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500"/>
                                        <p:tgtEl>
                                          <p:spTgt spid="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fade">
                                      <p:cBhvr>
                                        <p:cTn id="33" dur="500"/>
                                        <p:tgtEl>
                                          <p:spTgt spid="6">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8" end="8"/>
                                            </p:txEl>
                                          </p:spTgt>
                                        </p:tgtEl>
                                        <p:attrNameLst>
                                          <p:attrName>style.visibility</p:attrName>
                                        </p:attrNameLst>
                                      </p:cBhvr>
                                      <p:to>
                                        <p:strVal val="visible"/>
                                      </p:to>
                                    </p:set>
                                    <p:animEffect transition="in" filter="fade">
                                      <p:cBhvr>
                                        <p:cTn id="38" dur="500"/>
                                        <p:tgtEl>
                                          <p:spTgt spid="6">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Effect transition="in" filter="fade">
                                      <p:cBhvr>
                                        <p:cTn id="43"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7543801" cy="1320800"/>
          </a:xfrm>
        </p:spPr>
        <p:txBody>
          <a:bodyPr>
            <a:noAutofit/>
          </a:bodyPr>
          <a:lstStyle/>
          <a:p>
            <a:r>
              <a:rPr lang="en-US" sz="3000" b="1">
                <a:solidFill>
                  <a:schemeClr val="accent2">
                    <a:lumMod val="75000"/>
                  </a:schemeClr>
                </a:solidFill>
              </a:rPr>
              <a:t>Evidentiary Issues During Hearings</a:t>
            </a:r>
          </a:p>
        </p:txBody>
      </p:sp>
      <p:sp>
        <p:nvSpPr>
          <p:cNvPr id="4"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42</a:t>
            </a:fld>
            <a:endParaRPr lang="en-US">
              <a:solidFill>
                <a:schemeClr val="bg1"/>
              </a:solidFill>
            </a:endParaRPr>
          </a:p>
        </p:txBody>
      </p:sp>
      <p:sp>
        <p:nvSpPr>
          <p:cNvPr id="6" name="Content Placeholder 2"/>
          <p:cNvSpPr txBox="1">
            <a:spLocks/>
          </p:cNvSpPr>
          <p:nvPr/>
        </p:nvSpPr>
        <p:spPr>
          <a:xfrm>
            <a:off x="690526" y="1828800"/>
            <a:ext cx="6019800" cy="40132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nSpc>
                <a:spcPct val="80000"/>
              </a:lnSpc>
            </a:pPr>
            <a:r>
              <a:rPr lang="en-US" sz="2600">
                <a:latin typeface="+mn-lt"/>
                <a:cs typeface="+mn-cs"/>
              </a:rPr>
              <a:t>Relevance and perspectives</a:t>
            </a:r>
          </a:p>
          <a:p>
            <a:pPr marL="342900" lvl="1" indent="-342900">
              <a:lnSpc>
                <a:spcPct val="80000"/>
              </a:lnSpc>
            </a:pPr>
            <a:r>
              <a:rPr lang="en-US" sz="2600">
                <a:latin typeface="+mn-lt"/>
                <a:cs typeface="+mn-cs"/>
              </a:rPr>
              <a:t>Privileged information and records</a:t>
            </a:r>
          </a:p>
          <a:p>
            <a:pPr marL="342900" lvl="1" indent="-342900">
              <a:lnSpc>
                <a:spcPct val="80000"/>
              </a:lnSpc>
            </a:pPr>
            <a:r>
              <a:rPr lang="en-US" sz="2600">
                <a:latin typeface="+mn-lt"/>
                <a:cs typeface="+mn-cs"/>
              </a:rPr>
              <a:t>Prior sexual history (rape shield)</a:t>
            </a:r>
          </a:p>
          <a:p>
            <a:pPr marL="342900" lvl="1" indent="-342900">
              <a:lnSpc>
                <a:spcPct val="80000"/>
              </a:lnSpc>
            </a:pPr>
            <a:r>
              <a:rPr lang="en-US" sz="2600">
                <a:latin typeface="+mn-lt"/>
                <a:cs typeface="+mn-cs"/>
              </a:rPr>
              <a:t>Prior or subsequent misconduct </a:t>
            </a:r>
          </a:p>
          <a:p>
            <a:pPr marL="342900" lvl="1" indent="-342900">
              <a:lnSpc>
                <a:spcPct val="80000"/>
              </a:lnSpc>
            </a:pPr>
            <a:r>
              <a:rPr lang="en-US" sz="2600">
                <a:latin typeface="+mn-lt"/>
                <a:cs typeface="+mn-cs"/>
              </a:rPr>
              <a:t>"Directly related" evidence </a:t>
            </a:r>
          </a:p>
          <a:p>
            <a:pPr marL="342900" lvl="1" indent="-342900">
              <a:lnSpc>
                <a:spcPct val="80000"/>
              </a:lnSpc>
            </a:pPr>
            <a:r>
              <a:rPr lang="en-US" sz="2600">
                <a:latin typeface="+mn-lt"/>
                <a:cs typeface="+mn-cs"/>
              </a:rPr>
              <a:t>"Character" evidence</a:t>
            </a:r>
          </a:p>
        </p:txBody>
      </p:sp>
    </p:spTree>
    <p:extLst>
      <p:ext uri="{BB962C8B-B14F-4D97-AF65-F5344CB8AC3E}">
        <p14:creationId xmlns:p14="http://schemas.microsoft.com/office/powerpoint/2010/main" val="6549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57DEA-6217-4D55-943A-80B82AA85193}"/>
              </a:ext>
            </a:extLst>
          </p:cNvPr>
          <p:cNvSpPr>
            <a:spLocks noGrp="1"/>
          </p:cNvSpPr>
          <p:nvPr>
            <p:ph type="title"/>
          </p:nvPr>
        </p:nvSpPr>
        <p:spPr>
          <a:xfrm>
            <a:off x="609599" y="609600"/>
            <a:ext cx="6781801" cy="1320800"/>
          </a:xfrm>
        </p:spPr>
        <p:txBody>
          <a:bodyPr>
            <a:normAutofit/>
          </a:bodyPr>
          <a:lstStyle/>
          <a:p>
            <a:r>
              <a:rPr lang="en-US" sz="3000" b="1">
                <a:solidFill>
                  <a:schemeClr val="accent2">
                    <a:lumMod val="75000"/>
                  </a:schemeClr>
                </a:solidFill>
              </a:rPr>
              <a:t>Evidentiary Issues During Hearings- Relevance </a:t>
            </a:r>
            <a:endParaRPr lang="en-US" sz="3000">
              <a:solidFill>
                <a:schemeClr val="accent2">
                  <a:lumMod val="75000"/>
                </a:schemeClr>
              </a:solidFill>
            </a:endParaRPr>
          </a:p>
        </p:txBody>
      </p:sp>
      <p:sp>
        <p:nvSpPr>
          <p:cNvPr id="3" name="Content Placeholder 2">
            <a:extLst>
              <a:ext uri="{FF2B5EF4-FFF2-40B4-BE49-F238E27FC236}">
                <a16:creationId xmlns:a16="http://schemas.microsoft.com/office/drawing/2014/main" id="{BC2FF617-3407-4BA6-A09F-FFB70A49F0C5}"/>
              </a:ext>
            </a:extLst>
          </p:cNvPr>
          <p:cNvSpPr>
            <a:spLocks noGrp="1"/>
          </p:cNvSpPr>
          <p:nvPr>
            <p:ph idx="1"/>
          </p:nvPr>
        </p:nvSpPr>
        <p:spPr/>
        <p:txBody>
          <a:bodyPr vert="horz" lIns="91440" tIns="45720" rIns="91440" bIns="45720" rtlCol="0" anchor="t">
            <a:normAutofit/>
          </a:bodyPr>
          <a:lstStyle/>
          <a:p>
            <a:r>
              <a:rPr lang="en-US" sz="2000">
                <a:solidFill>
                  <a:schemeClr val="tx1"/>
                </a:solidFill>
                <a:latin typeface="+mj-lt"/>
                <a:ea typeface="Times New Roman" panose="02020603050405020304" pitchFamily="18" charset="0"/>
              </a:rPr>
              <a:t>"</a:t>
            </a:r>
            <a:r>
              <a:rPr lang="en-US" sz="2000">
                <a:solidFill>
                  <a:schemeClr val="tx1"/>
                </a:solidFill>
                <a:effectLst/>
                <a:latin typeface="+mj-lt"/>
                <a:ea typeface="Times New Roman" panose="02020603050405020304" pitchFamily="18" charset="0"/>
              </a:rPr>
              <a:t>Relevant</a:t>
            </a:r>
            <a:r>
              <a:rPr lang="en-US" sz="2000">
                <a:solidFill>
                  <a:schemeClr val="tx1"/>
                </a:solidFill>
                <a:latin typeface="+mj-lt"/>
                <a:ea typeface="Times New Roman" panose="02020603050405020304" pitchFamily="18" charset="0"/>
              </a:rPr>
              <a:t>"</a:t>
            </a:r>
            <a:r>
              <a:rPr lang="en-US" sz="2000">
                <a:solidFill>
                  <a:schemeClr val="tx1"/>
                </a:solidFill>
                <a:effectLst/>
                <a:latin typeface="+mj-lt"/>
                <a:ea typeface="Times New Roman" panose="02020603050405020304" pitchFamily="18" charset="0"/>
              </a:rPr>
              <a:t> </a:t>
            </a:r>
            <a:r>
              <a:rPr lang="en-US" sz="2000">
                <a:solidFill>
                  <a:schemeClr val="tx1"/>
                </a:solidFill>
                <a:latin typeface="+mj-lt"/>
                <a:ea typeface="Times New Roman" panose="02020603050405020304" pitchFamily="18" charset="0"/>
              </a:rPr>
              <a:t>evidence/questions -</a:t>
            </a:r>
            <a:r>
              <a:rPr lang="en-US" sz="2000">
                <a:solidFill>
                  <a:schemeClr val="tx1"/>
                </a:solidFill>
                <a:effectLst/>
                <a:latin typeface="+mj-lt"/>
                <a:ea typeface="Times New Roman" panose="02020603050405020304" pitchFamily="18" charset="0"/>
              </a:rPr>
              <a:t> any questions and evidence that tend to make an allegation of sexual harassment or misconduct more or less likely to be true.</a:t>
            </a:r>
            <a:r>
              <a:rPr lang="en-US" sz="2000">
                <a:solidFill>
                  <a:schemeClr val="tx1"/>
                </a:solidFill>
                <a:latin typeface="+mj-lt"/>
                <a:ea typeface="Times New Roman" panose="02020603050405020304" pitchFamily="18" charset="0"/>
              </a:rPr>
              <a:t> </a:t>
            </a:r>
            <a:endParaRPr lang="en-US" sz="2000">
              <a:solidFill>
                <a:schemeClr val="tx1"/>
              </a:solidFill>
              <a:effectLst/>
              <a:latin typeface="+mj-lt"/>
              <a:ea typeface="Times New Roman" panose="02020603050405020304" pitchFamily="18" charset="0"/>
            </a:endParaRPr>
          </a:p>
          <a:p>
            <a:r>
              <a:rPr lang="en-US" sz="2000">
                <a:solidFill>
                  <a:schemeClr val="tx1"/>
                </a:solidFill>
                <a:effectLst/>
                <a:latin typeface="+mj-lt"/>
                <a:ea typeface="Times New Roman" panose="02020603050405020304" pitchFamily="18" charset="0"/>
              </a:rPr>
              <a:t>Relevant evidence includes both inculpatory and exculpatory evidence. </a:t>
            </a:r>
          </a:p>
          <a:p>
            <a:r>
              <a:rPr lang="en-US" sz="2000">
                <a:solidFill>
                  <a:schemeClr val="tx1"/>
                </a:solidFill>
                <a:latin typeface="+mj-lt"/>
                <a:ea typeface="Times New Roman" panose="02020603050405020304" pitchFamily="18" charset="0"/>
              </a:rPr>
              <a:t>Relevant evidence may NOT include:</a:t>
            </a:r>
          </a:p>
          <a:p>
            <a:pPr lvl="1"/>
            <a:r>
              <a:rPr lang="en-US" sz="2000">
                <a:solidFill>
                  <a:schemeClr val="tx1"/>
                </a:solidFill>
                <a:effectLst/>
                <a:latin typeface="+mj-lt"/>
                <a:ea typeface="Times New Roman" panose="02020603050405020304" pitchFamily="18" charset="0"/>
              </a:rPr>
              <a:t>Privileged information </a:t>
            </a:r>
            <a:r>
              <a:rPr lang="en-US" sz="2000">
                <a:solidFill>
                  <a:schemeClr val="tx1"/>
                </a:solidFill>
                <a:latin typeface="+mj-lt"/>
                <a:ea typeface="Times New Roman" panose="02020603050405020304" pitchFamily="18" charset="0"/>
              </a:rPr>
              <a:t>and records</a:t>
            </a:r>
          </a:p>
          <a:p>
            <a:pPr lvl="1"/>
            <a:r>
              <a:rPr lang="en-US" sz="2000">
                <a:solidFill>
                  <a:schemeClr val="tx1"/>
                </a:solidFill>
                <a:effectLst/>
                <a:latin typeface="+mj-lt"/>
                <a:ea typeface="Times New Roman" panose="02020603050405020304" pitchFamily="18" charset="0"/>
              </a:rPr>
              <a:t>Prior sexual history</a:t>
            </a:r>
          </a:p>
          <a:p>
            <a:pPr lvl="1"/>
            <a:endParaRPr lang="en-US">
              <a:effectLst/>
              <a:latin typeface="+mj-lt"/>
              <a:ea typeface="Times New Roman" panose="02020603050405020304" pitchFamily="18" charset="0"/>
            </a:endParaRPr>
          </a:p>
        </p:txBody>
      </p:sp>
      <p:sp>
        <p:nvSpPr>
          <p:cNvPr id="4" name="Slide Number Placeholder 3">
            <a:extLst>
              <a:ext uri="{FF2B5EF4-FFF2-40B4-BE49-F238E27FC236}">
                <a16:creationId xmlns:a16="http://schemas.microsoft.com/office/drawing/2014/main" id="{E6079148-B0F1-4A3F-BD15-B10D2EDD2020}"/>
              </a:ext>
            </a:extLst>
          </p:cNvPr>
          <p:cNvSpPr>
            <a:spLocks noGrp="1"/>
          </p:cNvSpPr>
          <p:nvPr>
            <p:ph type="sldNum" sz="quarter" idx="12"/>
          </p:nvPr>
        </p:nvSpPr>
        <p:spPr/>
        <p:txBody>
          <a:bodyPr/>
          <a:lstStyle/>
          <a:p>
            <a:fld id="{21B7A71D-1EF9-4D4A-9E9C-ED4CEAB65A79}" type="slidenum">
              <a:rPr lang="en-US" smtClean="0"/>
              <a:t>43</a:t>
            </a:fld>
            <a:endParaRPr lang="en-US"/>
          </a:p>
        </p:txBody>
      </p:sp>
    </p:spTree>
    <p:extLst>
      <p:ext uri="{BB962C8B-B14F-4D97-AF65-F5344CB8AC3E}">
        <p14:creationId xmlns:p14="http://schemas.microsoft.com/office/powerpoint/2010/main" val="172922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0DA7D-9B45-4766-93A1-4B77F53F4972}"/>
              </a:ext>
            </a:extLst>
          </p:cNvPr>
          <p:cNvSpPr>
            <a:spLocks noGrp="1"/>
          </p:cNvSpPr>
          <p:nvPr>
            <p:ph type="title"/>
          </p:nvPr>
        </p:nvSpPr>
        <p:spPr>
          <a:xfrm>
            <a:off x="609599" y="609600"/>
            <a:ext cx="6705601" cy="1320800"/>
          </a:xfrm>
        </p:spPr>
        <p:txBody>
          <a:bodyPr>
            <a:normAutofit/>
          </a:bodyPr>
          <a:lstStyle/>
          <a:p>
            <a:r>
              <a:rPr lang="en-US" sz="3000" b="1">
                <a:solidFill>
                  <a:schemeClr val="accent2">
                    <a:lumMod val="75000"/>
                  </a:schemeClr>
                </a:solidFill>
              </a:rPr>
              <a:t>Evidentiary Issues During Hearings- Privileged Information </a:t>
            </a:r>
            <a:endParaRPr lang="en-US" sz="3000">
              <a:solidFill>
                <a:schemeClr val="accent2">
                  <a:lumMod val="75000"/>
                </a:schemeClr>
              </a:solidFill>
            </a:endParaRPr>
          </a:p>
        </p:txBody>
      </p:sp>
      <p:sp>
        <p:nvSpPr>
          <p:cNvPr id="3" name="Content Placeholder 2">
            <a:extLst>
              <a:ext uri="{FF2B5EF4-FFF2-40B4-BE49-F238E27FC236}">
                <a16:creationId xmlns:a16="http://schemas.microsoft.com/office/drawing/2014/main" id="{0E4B2ABB-9426-418F-A348-135A52E038D7}"/>
              </a:ext>
            </a:extLst>
          </p:cNvPr>
          <p:cNvSpPr>
            <a:spLocks noGrp="1"/>
          </p:cNvSpPr>
          <p:nvPr>
            <p:ph idx="1"/>
          </p:nvPr>
        </p:nvSpPr>
        <p:spPr>
          <a:xfrm>
            <a:off x="609598" y="2160590"/>
            <a:ext cx="6934201" cy="3880773"/>
          </a:xfrm>
        </p:spPr>
        <p:txBody>
          <a:bodyPr>
            <a:normAutofit/>
          </a:bodyPr>
          <a:lstStyle/>
          <a:p>
            <a:r>
              <a:rPr lang="en-US" sz="2000">
                <a:solidFill>
                  <a:schemeClr val="tx1"/>
                </a:solidFill>
              </a:rPr>
              <a:t>Information protected under a legally recognized privilege cannot be sought, obtained, submitted, relied upon, or asked about </a:t>
            </a:r>
            <a:r>
              <a:rPr lang="en-US" sz="2000" u="sng">
                <a:solidFill>
                  <a:schemeClr val="tx1"/>
                </a:solidFill>
              </a:rPr>
              <a:t>unless:</a:t>
            </a:r>
            <a:endParaRPr lang="en-US" sz="2000">
              <a:solidFill>
                <a:schemeClr val="tx1"/>
              </a:solidFill>
            </a:endParaRPr>
          </a:p>
          <a:p>
            <a:pPr lvl="2"/>
            <a:r>
              <a:rPr lang="en-US" sz="2000">
                <a:solidFill>
                  <a:schemeClr val="tx1"/>
                </a:solidFill>
              </a:rPr>
              <a:t>the person holding the privilege waives the privilege with voluntary, written consent</a:t>
            </a:r>
          </a:p>
          <a:p>
            <a:r>
              <a:rPr lang="en-US" sz="2000">
                <a:solidFill>
                  <a:schemeClr val="tx1"/>
                </a:solidFill>
              </a:rPr>
              <a:t>Examples:</a:t>
            </a:r>
          </a:p>
          <a:p>
            <a:pPr lvl="1"/>
            <a:r>
              <a:rPr lang="en-US" sz="2000">
                <a:solidFill>
                  <a:schemeClr val="tx1"/>
                </a:solidFill>
              </a:rPr>
              <a:t>Medical records or information</a:t>
            </a:r>
          </a:p>
          <a:p>
            <a:pPr lvl="1"/>
            <a:r>
              <a:rPr lang="en-US" sz="2000">
                <a:solidFill>
                  <a:schemeClr val="tx1"/>
                </a:solidFill>
              </a:rPr>
              <a:t>Mental health records or information</a:t>
            </a:r>
          </a:p>
          <a:p>
            <a:pPr lvl="1"/>
            <a:r>
              <a:rPr lang="en-US" sz="2000">
                <a:solidFill>
                  <a:schemeClr val="tx1"/>
                </a:solidFill>
              </a:rPr>
              <a:t>Attorney-client privileged communication and documents</a:t>
            </a:r>
          </a:p>
        </p:txBody>
      </p:sp>
      <p:sp>
        <p:nvSpPr>
          <p:cNvPr id="4" name="Slide Number Placeholder 3">
            <a:extLst>
              <a:ext uri="{FF2B5EF4-FFF2-40B4-BE49-F238E27FC236}">
                <a16:creationId xmlns:a16="http://schemas.microsoft.com/office/drawing/2014/main" id="{D9208FF4-89DA-42D8-8532-D6DB6AF85FF8}"/>
              </a:ext>
            </a:extLst>
          </p:cNvPr>
          <p:cNvSpPr>
            <a:spLocks noGrp="1"/>
          </p:cNvSpPr>
          <p:nvPr>
            <p:ph type="sldNum" sz="quarter" idx="12"/>
          </p:nvPr>
        </p:nvSpPr>
        <p:spPr/>
        <p:txBody>
          <a:bodyPr/>
          <a:lstStyle/>
          <a:p>
            <a:fld id="{21B7A71D-1EF9-4D4A-9E9C-ED4CEAB65A79}" type="slidenum">
              <a:rPr lang="en-US" smtClean="0"/>
              <a:t>44</a:t>
            </a:fld>
            <a:endParaRPr lang="en-US"/>
          </a:p>
        </p:txBody>
      </p:sp>
    </p:spTree>
    <p:extLst>
      <p:ext uri="{BB962C8B-B14F-4D97-AF65-F5344CB8AC3E}">
        <p14:creationId xmlns:p14="http://schemas.microsoft.com/office/powerpoint/2010/main" val="407229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328F5-D7FB-4834-A626-D26DF1AFA168}"/>
              </a:ext>
            </a:extLst>
          </p:cNvPr>
          <p:cNvSpPr>
            <a:spLocks noGrp="1"/>
          </p:cNvSpPr>
          <p:nvPr>
            <p:ph type="title"/>
          </p:nvPr>
        </p:nvSpPr>
        <p:spPr>
          <a:xfrm>
            <a:off x="609599" y="609600"/>
            <a:ext cx="6858001" cy="1320800"/>
          </a:xfrm>
        </p:spPr>
        <p:txBody>
          <a:bodyPr>
            <a:normAutofit/>
          </a:bodyPr>
          <a:lstStyle/>
          <a:p>
            <a:r>
              <a:rPr lang="en-US" sz="3000" b="1">
                <a:solidFill>
                  <a:schemeClr val="accent2">
                    <a:lumMod val="75000"/>
                  </a:schemeClr>
                </a:solidFill>
              </a:rPr>
              <a:t>Evidentiary Issues During Hearings- Sexual History</a:t>
            </a:r>
            <a:endParaRPr lang="en-US" sz="3000">
              <a:solidFill>
                <a:schemeClr val="accent2">
                  <a:lumMod val="75000"/>
                </a:schemeClr>
              </a:solidFill>
            </a:endParaRPr>
          </a:p>
        </p:txBody>
      </p:sp>
      <p:sp>
        <p:nvSpPr>
          <p:cNvPr id="3" name="Content Placeholder 2">
            <a:extLst>
              <a:ext uri="{FF2B5EF4-FFF2-40B4-BE49-F238E27FC236}">
                <a16:creationId xmlns:a16="http://schemas.microsoft.com/office/drawing/2014/main" id="{6146EE70-642F-4A09-B7D6-EA9FB7E1445D}"/>
              </a:ext>
            </a:extLst>
          </p:cNvPr>
          <p:cNvSpPr>
            <a:spLocks noGrp="1"/>
          </p:cNvSpPr>
          <p:nvPr>
            <p:ph idx="1"/>
          </p:nvPr>
        </p:nvSpPr>
        <p:spPr>
          <a:xfrm>
            <a:off x="457200" y="1976016"/>
            <a:ext cx="6858001" cy="4476088"/>
          </a:xfrm>
        </p:spPr>
        <p:txBody>
          <a:bodyPr>
            <a:normAutofit/>
          </a:bodyPr>
          <a:lstStyle/>
          <a:p>
            <a:pPr marL="342900" marR="0" lvl="0" indent="-342900">
              <a:spcBef>
                <a:spcPts val="0"/>
              </a:spcBef>
              <a:spcAft>
                <a:spcPts val="600"/>
              </a:spcAft>
              <a:buFont typeface="Symbol" panose="05050102010706020507" pitchFamily="18" charset="2"/>
              <a:buChar char=""/>
            </a:pPr>
            <a:r>
              <a:rPr lang="en-US" sz="2000">
                <a:solidFill>
                  <a:schemeClr val="tx1"/>
                </a:solidFill>
                <a:effectLst/>
                <a:latin typeface="+mj-lt"/>
                <a:ea typeface="Times New Roman" panose="02020603050405020304" pitchFamily="18" charset="0"/>
              </a:rPr>
              <a:t>Evidence and questions about the Complainant’s sexual predisposition or prior sexual behavior are </a:t>
            </a:r>
            <a:r>
              <a:rPr lang="en-US" sz="2000" u="sng">
                <a:solidFill>
                  <a:schemeClr val="tx1"/>
                </a:solidFill>
                <a:effectLst/>
                <a:latin typeface="+mj-lt"/>
                <a:ea typeface="Times New Roman" panose="02020603050405020304" pitchFamily="18" charset="0"/>
              </a:rPr>
              <a:t>not</a:t>
            </a:r>
            <a:r>
              <a:rPr lang="en-US" sz="2000">
                <a:solidFill>
                  <a:schemeClr val="tx1"/>
                </a:solidFill>
                <a:effectLst/>
                <a:latin typeface="+mj-lt"/>
                <a:ea typeface="Times New Roman" panose="02020603050405020304" pitchFamily="18" charset="0"/>
              </a:rPr>
              <a:t> permitted </a:t>
            </a:r>
            <a:r>
              <a:rPr lang="en-US" sz="2000" u="sng">
                <a:solidFill>
                  <a:schemeClr val="tx1"/>
                </a:solidFill>
                <a:effectLst/>
                <a:latin typeface="+mj-lt"/>
                <a:ea typeface="Times New Roman" panose="02020603050405020304" pitchFamily="18" charset="0"/>
              </a:rPr>
              <a:t>unless</a:t>
            </a:r>
            <a:r>
              <a:rPr lang="en-US" sz="2000">
                <a:solidFill>
                  <a:schemeClr val="tx1"/>
                </a:solidFill>
                <a:effectLst/>
                <a:latin typeface="+mj-lt"/>
                <a:ea typeface="Times New Roman" panose="02020603050405020304" pitchFamily="18" charset="0"/>
              </a:rPr>
              <a:t>:</a:t>
            </a:r>
          </a:p>
          <a:p>
            <a:pPr marL="742950" marR="0" lvl="1" indent="-285750">
              <a:spcBef>
                <a:spcPts val="0"/>
              </a:spcBef>
              <a:spcAft>
                <a:spcPts val="600"/>
              </a:spcAft>
              <a:buFont typeface="Courier New" panose="02070309020205020404" pitchFamily="49" charset="0"/>
              <a:buChar char="o"/>
            </a:pPr>
            <a:r>
              <a:rPr lang="en-US" sz="2000">
                <a:solidFill>
                  <a:schemeClr val="tx1"/>
                </a:solidFill>
                <a:effectLst/>
                <a:latin typeface="+mj-lt"/>
                <a:ea typeface="Times New Roman" panose="02020603050405020304" pitchFamily="18" charset="0"/>
              </a:rPr>
              <a:t>They are offered to prove that someone other than the Respondent committed the conduct alleged by the Complainant, or</a:t>
            </a:r>
          </a:p>
          <a:p>
            <a:pPr marL="742950" marR="0" lvl="1" indent="-285750">
              <a:spcBef>
                <a:spcPts val="0"/>
              </a:spcBef>
              <a:spcAft>
                <a:spcPts val="600"/>
              </a:spcAft>
              <a:buFont typeface="Courier New" panose="02070309020205020404" pitchFamily="49" charset="0"/>
              <a:buChar char="o"/>
            </a:pPr>
            <a:r>
              <a:rPr lang="en-US" sz="2000">
                <a:solidFill>
                  <a:schemeClr val="tx1"/>
                </a:solidFill>
                <a:effectLst/>
                <a:latin typeface="+mj-lt"/>
                <a:ea typeface="Times New Roman" panose="02020603050405020304" pitchFamily="18" charset="0"/>
              </a:rPr>
              <a:t>They concern specific incidents of the Complainant’s prior sexual behavior with respect to the Respondent and are offered to prove consent.</a:t>
            </a:r>
          </a:p>
          <a:p>
            <a:endParaRPr lang="en-US"/>
          </a:p>
        </p:txBody>
      </p:sp>
      <p:sp>
        <p:nvSpPr>
          <p:cNvPr id="4" name="Slide Number Placeholder 3">
            <a:extLst>
              <a:ext uri="{FF2B5EF4-FFF2-40B4-BE49-F238E27FC236}">
                <a16:creationId xmlns:a16="http://schemas.microsoft.com/office/drawing/2014/main" id="{70924F54-CF6F-4C54-B930-2207E4A8730E}"/>
              </a:ext>
            </a:extLst>
          </p:cNvPr>
          <p:cNvSpPr>
            <a:spLocks noGrp="1"/>
          </p:cNvSpPr>
          <p:nvPr>
            <p:ph type="sldNum" sz="quarter" idx="12"/>
          </p:nvPr>
        </p:nvSpPr>
        <p:spPr/>
        <p:txBody>
          <a:bodyPr/>
          <a:lstStyle/>
          <a:p>
            <a:fld id="{21B7A71D-1EF9-4D4A-9E9C-ED4CEAB65A79}" type="slidenum">
              <a:rPr lang="en-US" smtClean="0"/>
              <a:t>45</a:t>
            </a:fld>
            <a:endParaRPr lang="en-US"/>
          </a:p>
        </p:txBody>
      </p:sp>
    </p:spTree>
    <p:extLst>
      <p:ext uri="{BB962C8B-B14F-4D97-AF65-F5344CB8AC3E}">
        <p14:creationId xmlns:p14="http://schemas.microsoft.com/office/powerpoint/2010/main" val="306329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A2FC0-644F-4A66-8E79-BF5A09963C68}"/>
              </a:ext>
            </a:extLst>
          </p:cNvPr>
          <p:cNvSpPr>
            <a:spLocks noGrp="1"/>
          </p:cNvSpPr>
          <p:nvPr>
            <p:ph type="title"/>
          </p:nvPr>
        </p:nvSpPr>
        <p:spPr>
          <a:xfrm>
            <a:off x="609599" y="609600"/>
            <a:ext cx="6553201" cy="1320800"/>
          </a:xfrm>
        </p:spPr>
        <p:txBody>
          <a:bodyPr>
            <a:normAutofit/>
          </a:bodyPr>
          <a:lstStyle/>
          <a:p>
            <a:r>
              <a:rPr lang="en-US" sz="3000" b="1">
                <a:solidFill>
                  <a:schemeClr val="accent2">
                    <a:lumMod val="75000"/>
                  </a:schemeClr>
                </a:solidFill>
              </a:rPr>
              <a:t>Evidentiary Issues During Hearings- Prior or Subsequent Misconduct </a:t>
            </a:r>
            <a:endParaRPr lang="en-US" sz="3000">
              <a:solidFill>
                <a:schemeClr val="accent2">
                  <a:lumMod val="75000"/>
                </a:schemeClr>
              </a:solidFill>
            </a:endParaRPr>
          </a:p>
        </p:txBody>
      </p:sp>
      <p:sp>
        <p:nvSpPr>
          <p:cNvPr id="3" name="Content Placeholder 2">
            <a:extLst>
              <a:ext uri="{FF2B5EF4-FFF2-40B4-BE49-F238E27FC236}">
                <a16:creationId xmlns:a16="http://schemas.microsoft.com/office/drawing/2014/main" id="{6C1285F2-D7B9-48A6-9059-DD8C69E08963}"/>
              </a:ext>
            </a:extLst>
          </p:cNvPr>
          <p:cNvSpPr>
            <a:spLocks noGrp="1"/>
          </p:cNvSpPr>
          <p:nvPr>
            <p:ph idx="1"/>
          </p:nvPr>
        </p:nvSpPr>
        <p:spPr>
          <a:xfrm>
            <a:off x="609598" y="1930400"/>
            <a:ext cx="6553201" cy="4699000"/>
          </a:xfrm>
        </p:spPr>
        <p:txBody>
          <a:bodyPr>
            <a:normAutofit/>
          </a:bodyPr>
          <a:lstStyle/>
          <a:p>
            <a:r>
              <a:rPr lang="en-US" sz="2200">
                <a:solidFill>
                  <a:schemeClr val="tx1"/>
                </a:solidFill>
                <a:latin typeface="+mj-lt"/>
                <a:ea typeface="Times New Roman" panose="02020603050405020304" pitchFamily="18" charset="0"/>
              </a:rPr>
              <a:t>Evidence of a pattern of inappropriate behavior by a Respondent is permissible so long as it is judged for relevance like any other evidence</a:t>
            </a:r>
          </a:p>
          <a:p>
            <a:r>
              <a:rPr lang="en-US" sz="2200">
                <a:solidFill>
                  <a:schemeClr val="tx1"/>
                </a:solidFill>
                <a:effectLst/>
                <a:latin typeface="+mj-lt"/>
                <a:ea typeface="Times New Roman" panose="02020603050405020304" pitchFamily="18" charset="0"/>
              </a:rPr>
              <a:t>Prior or subsequent conduct may be relevant to demonstrate:</a:t>
            </a:r>
          </a:p>
          <a:p>
            <a:pPr lvl="2"/>
            <a:r>
              <a:rPr lang="en-US" sz="2000">
                <a:solidFill>
                  <a:schemeClr val="tx1"/>
                </a:solidFill>
                <a:latin typeface="+mj-lt"/>
                <a:ea typeface="Times New Roman" panose="02020603050405020304" pitchFamily="18" charset="0"/>
              </a:rPr>
              <a:t>Intent, knowledge, or state of mind</a:t>
            </a:r>
          </a:p>
          <a:p>
            <a:pPr lvl="2"/>
            <a:r>
              <a:rPr lang="en-US" sz="2000">
                <a:solidFill>
                  <a:schemeClr val="tx1"/>
                </a:solidFill>
                <a:effectLst/>
                <a:latin typeface="+mj-lt"/>
                <a:ea typeface="Times New Roman" panose="02020603050405020304" pitchFamily="18" charset="0"/>
              </a:rPr>
              <a:t>Motive</a:t>
            </a:r>
          </a:p>
          <a:p>
            <a:pPr lvl="2"/>
            <a:r>
              <a:rPr lang="en-US" sz="2000">
                <a:solidFill>
                  <a:schemeClr val="tx1"/>
                </a:solidFill>
                <a:latin typeface="+mj-lt"/>
                <a:ea typeface="Times New Roman" panose="02020603050405020304" pitchFamily="18" charset="0"/>
              </a:rPr>
              <a:t>Opportunity </a:t>
            </a:r>
          </a:p>
          <a:p>
            <a:pPr lvl="2"/>
            <a:r>
              <a:rPr lang="en-US" sz="2000">
                <a:solidFill>
                  <a:schemeClr val="tx1"/>
                </a:solidFill>
                <a:effectLst/>
                <a:latin typeface="+mj-lt"/>
                <a:ea typeface="Times New Roman" panose="02020603050405020304" pitchFamily="18" charset="0"/>
              </a:rPr>
              <a:t>Lack of mistake</a:t>
            </a:r>
          </a:p>
          <a:p>
            <a:pPr lvl="2"/>
            <a:r>
              <a:rPr lang="en-US" sz="2000">
                <a:solidFill>
                  <a:schemeClr val="tx1"/>
                </a:solidFill>
                <a:latin typeface="+mj-lt"/>
                <a:ea typeface="Times New Roman" panose="02020603050405020304" pitchFamily="18" charset="0"/>
              </a:rPr>
              <a:t>Pattern</a:t>
            </a:r>
          </a:p>
          <a:p>
            <a:pPr lvl="2"/>
            <a:r>
              <a:rPr lang="en-US" sz="2000">
                <a:solidFill>
                  <a:schemeClr val="tx1"/>
                </a:solidFill>
                <a:effectLst/>
                <a:latin typeface="+mj-lt"/>
                <a:ea typeface="Times New Roman" panose="02020603050405020304" pitchFamily="18" charset="0"/>
              </a:rPr>
              <a:t>Identity </a:t>
            </a:r>
          </a:p>
          <a:p>
            <a:endParaRPr lang="en-US"/>
          </a:p>
        </p:txBody>
      </p:sp>
      <p:sp>
        <p:nvSpPr>
          <p:cNvPr id="4" name="Slide Number Placeholder 3">
            <a:extLst>
              <a:ext uri="{FF2B5EF4-FFF2-40B4-BE49-F238E27FC236}">
                <a16:creationId xmlns:a16="http://schemas.microsoft.com/office/drawing/2014/main" id="{993FC5A0-D88A-4CD6-AB04-E6EEF6D6EEE8}"/>
              </a:ext>
            </a:extLst>
          </p:cNvPr>
          <p:cNvSpPr>
            <a:spLocks noGrp="1"/>
          </p:cNvSpPr>
          <p:nvPr>
            <p:ph type="sldNum" sz="quarter" idx="12"/>
          </p:nvPr>
        </p:nvSpPr>
        <p:spPr/>
        <p:txBody>
          <a:bodyPr/>
          <a:lstStyle/>
          <a:p>
            <a:fld id="{21B7A71D-1EF9-4D4A-9E9C-ED4CEAB65A79}" type="slidenum">
              <a:rPr lang="en-US" smtClean="0"/>
              <a:t>46</a:t>
            </a:fld>
            <a:endParaRPr lang="en-US"/>
          </a:p>
        </p:txBody>
      </p:sp>
    </p:spTree>
    <p:extLst>
      <p:ext uri="{BB962C8B-B14F-4D97-AF65-F5344CB8AC3E}">
        <p14:creationId xmlns:p14="http://schemas.microsoft.com/office/powerpoint/2010/main" val="426159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C5F39-4695-421B-8DBD-24FCC2A47264}"/>
              </a:ext>
            </a:extLst>
          </p:cNvPr>
          <p:cNvSpPr>
            <a:spLocks noGrp="1"/>
          </p:cNvSpPr>
          <p:nvPr>
            <p:ph type="title"/>
          </p:nvPr>
        </p:nvSpPr>
        <p:spPr>
          <a:xfrm>
            <a:off x="609599" y="609600"/>
            <a:ext cx="6705601" cy="1320800"/>
          </a:xfrm>
        </p:spPr>
        <p:txBody>
          <a:bodyPr>
            <a:noAutofit/>
          </a:bodyPr>
          <a:lstStyle/>
          <a:p>
            <a:r>
              <a:rPr lang="en-US" sz="3000" b="1">
                <a:solidFill>
                  <a:schemeClr val="accent2">
                    <a:lumMod val="75000"/>
                  </a:schemeClr>
                </a:solidFill>
              </a:rPr>
              <a:t>Evidentiary Issues During Hearings- Directly Related </a:t>
            </a:r>
            <a:endParaRPr lang="en-US" sz="3000">
              <a:solidFill>
                <a:schemeClr val="accent2">
                  <a:lumMod val="75000"/>
                </a:schemeClr>
              </a:solidFill>
            </a:endParaRPr>
          </a:p>
        </p:txBody>
      </p:sp>
      <p:sp>
        <p:nvSpPr>
          <p:cNvPr id="3" name="Content Placeholder 2">
            <a:extLst>
              <a:ext uri="{FF2B5EF4-FFF2-40B4-BE49-F238E27FC236}">
                <a16:creationId xmlns:a16="http://schemas.microsoft.com/office/drawing/2014/main" id="{30584426-2973-4B4E-8CAB-3D2E32A8496D}"/>
              </a:ext>
            </a:extLst>
          </p:cNvPr>
          <p:cNvSpPr>
            <a:spLocks noGrp="1"/>
          </p:cNvSpPr>
          <p:nvPr>
            <p:ph idx="1"/>
          </p:nvPr>
        </p:nvSpPr>
        <p:spPr>
          <a:xfrm>
            <a:off x="609599" y="1990723"/>
            <a:ext cx="6347714" cy="1494165"/>
          </a:xfrm>
        </p:spPr>
        <p:txBody>
          <a:bodyPr>
            <a:normAutofit/>
          </a:bodyPr>
          <a:lstStyle/>
          <a:p>
            <a:r>
              <a:rPr lang="en-US" sz="2000">
                <a:solidFill>
                  <a:schemeClr val="tx1"/>
                </a:solidFill>
              </a:rPr>
              <a:t>“Directly related” evidence may be broader than “relevant” evidence</a:t>
            </a:r>
          </a:p>
          <a:p>
            <a:pPr lvl="1"/>
            <a:r>
              <a:rPr lang="en-US" sz="2000">
                <a:solidFill>
                  <a:schemeClr val="tx1"/>
                </a:solidFill>
              </a:rPr>
              <a:t>Therefore some evidence may be redacted in the investigative report or documents </a:t>
            </a:r>
          </a:p>
        </p:txBody>
      </p:sp>
      <p:sp>
        <p:nvSpPr>
          <p:cNvPr id="4" name="Slide Number Placeholder 3">
            <a:extLst>
              <a:ext uri="{FF2B5EF4-FFF2-40B4-BE49-F238E27FC236}">
                <a16:creationId xmlns:a16="http://schemas.microsoft.com/office/drawing/2014/main" id="{E84FE89A-A2DB-4C48-ABAE-099DB47F7FAA}"/>
              </a:ext>
            </a:extLst>
          </p:cNvPr>
          <p:cNvSpPr>
            <a:spLocks noGrp="1"/>
          </p:cNvSpPr>
          <p:nvPr>
            <p:ph type="sldNum" sz="quarter" idx="12"/>
          </p:nvPr>
        </p:nvSpPr>
        <p:spPr/>
        <p:txBody>
          <a:bodyPr/>
          <a:lstStyle/>
          <a:p>
            <a:fld id="{21B7A71D-1EF9-4D4A-9E9C-ED4CEAB65A79}" type="slidenum">
              <a:rPr lang="en-US" smtClean="0"/>
              <a:t>47</a:t>
            </a:fld>
            <a:endParaRPr lang="en-US"/>
          </a:p>
        </p:txBody>
      </p:sp>
      <p:sp>
        <p:nvSpPr>
          <p:cNvPr id="5" name="Flowchart: Connector 4">
            <a:extLst>
              <a:ext uri="{FF2B5EF4-FFF2-40B4-BE49-F238E27FC236}">
                <a16:creationId xmlns:a16="http://schemas.microsoft.com/office/drawing/2014/main" id="{5D504DF6-9E02-47C6-AAC2-46BB45298F81}"/>
              </a:ext>
            </a:extLst>
          </p:cNvPr>
          <p:cNvSpPr/>
          <p:nvPr/>
        </p:nvSpPr>
        <p:spPr>
          <a:xfrm>
            <a:off x="2772847" y="3654756"/>
            <a:ext cx="2743200" cy="274888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 name="Flowchart: Connector 5">
            <a:extLst>
              <a:ext uri="{FF2B5EF4-FFF2-40B4-BE49-F238E27FC236}">
                <a16:creationId xmlns:a16="http://schemas.microsoft.com/office/drawing/2014/main" id="{6D6A9C0F-2802-4FF3-A7D1-675BCFF3D1AE}"/>
              </a:ext>
            </a:extLst>
          </p:cNvPr>
          <p:cNvSpPr/>
          <p:nvPr/>
        </p:nvSpPr>
        <p:spPr>
          <a:xfrm>
            <a:off x="3515797" y="4414576"/>
            <a:ext cx="1257300" cy="1295400"/>
          </a:xfrm>
          <a:prstGeom prst="flowChartConnector">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9770CDA-99ED-4B09-861A-E3786B963EE7}"/>
              </a:ext>
            </a:extLst>
          </p:cNvPr>
          <p:cNvSpPr txBox="1"/>
          <p:nvPr/>
        </p:nvSpPr>
        <p:spPr>
          <a:xfrm>
            <a:off x="3578307" y="3777810"/>
            <a:ext cx="1263076" cy="584775"/>
          </a:xfrm>
          <a:prstGeom prst="rect">
            <a:avLst/>
          </a:prstGeom>
          <a:noFill/>
        </p:spPr>
        <p:txBody>
          <a:bodyPr wrap="square" rtlCol="0">
            <a:spAutoFit/>
          </a:bodyPr>
          <a:lstStyle/>
          <a:p>
            <a:pPr algn="ctr"/>
            <a:r>
              <a:rPr lang="en-US" sz="1600"/>
              <a:t>Directly Related</a:t>
            </a:r>
          </a:p>
        </p:txBody>
      </p:sp>
      <p:sp>
        <p:nvSpPr>
          <p:cNvPr id="8" name="TextBox 7">
            <a:extLst>
              <a:ext uri="{FF2B5EF4-FFF2-40B4-BE49-F238E27FC236}">
                <a16:creationId xmlns:a16="http://schemas.microsoft.com/office/drawing/2014/main" id="{4EDFC7DB-1F2D-4252-B0AD-F35D26DD0092}"/>
              </a:ext>
            </a:extLst>
          </p:cNvPr>
          <p:cNvSpPr txBox="1"/>
          <p:nvPr/>
        </p:nvSpPr>
        <p:spPr>
          <a:xfrm>
            <a:off x="3407986" y="4798367"/>
            <a:ext cx="1447800" cy="461665"/>
          </a:xfrm>
          <a:prstGeom prst="rect">
            <a:avLst/>
          </a:prstGeom>
          <a:noFill/>
        </p:spPr>
        <p:txBody>
          <a:bodyPr wrap="square" rtlCol="0">
            <a:spAutoFit/>
          </a:bodyPr>
          <a:lstStyle/>
          <a:p>
            <a:pPr algn="ctr"/>
            <a:r>
              <a:rPr lang="en-US" sz="1200"/>
              <a:t>Directly Related </a:t>
            </a:r>
          </a:p>
          <a:p>
            <a:pPr algn="ctr"/>
            <a:r>
              <a:rPr lang="en-US" sz="1200" u="sng"/>
              <a:t>and</a:t>
            </a:r>
            <a:r>
              <a:rPr lang="en-US" sz="1200"/>
              <a:t> Relevant</a:t>
            </a:r>
          </a:p>
        </p:txBody>
      </p:sp>
    </p:spTree>
    <p:extLst>
      <p:ext uri="{BB962C8B-B14F-4D97-AF65-F5344CB8AC3E}">
        <p14:creationId xmlns:p14="http://schemas.microsoft.com/office/powerpoint/2010/main" val="180911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8B3E4-E637-49A0-8BFD-ECFD63C7A73C}"/>
              </a:ext>
            </a:extLst>
          </p:cNvPr>
          <p:cNvSpPr>
            <a:spLocks noGrp="1"/>
          </p:cNvSpPr>
          <p:nvPr>
            <p:ph type="title"/>
          </p:nvPr>
        </p:nvSpPr>
        <p:spPr>
          <a:xfrm>
            <a:off x="609599" y="609600"/>
            <a:ext cx="6705601" cy="1320800"/>
          </a:xfrm>
        </p:spPr>
        <p:txBody>
          <a:bodyPr>
            <a:normAutofit/>
          </a:bodyPr>
          <a:lstStyle/>
          <a:p>
            <a:r>
              <a:rPr lang="en-US" sz="3000" b="1">
                <a:solidFill>
                  <a:schemeClr val="accent2">
                    <a:lumMod val="75000"/>
                  </a:schemeClr>
                </a:solidFill>
              </a:rPr>
              <a:t>Evidentiary Issues During Hearings- Character</a:t>
            </a:r>
            <a:endParaRPr lang="en-US" sz="3000">
              <a:solidFill>
                <a:schemeClr val="accent2">
                  <a:lumMod val="75000"/>
                </a:schemeClr>
              </a:solidFill>
            </a:endParaRPr>
          </a:p>
        </p:txBody>
      </p:sp>
      <p:sp>
        <p:nvSpPr>
          <p:cNvPr id="3" name="Content Placeholder 2">
            <a:extLst>
              <a:ext uri="{FF2B5EF4-FFF2-40B4-BE49-F238E27FC236}">
                <a16:creationId xmlns:a16="http://schemas.microsoft.com/office/drawing/2014/main" id="{164963C5-C311-45E6-A786-C59F6779A355}"/>
              </a:ext>
            </a:extLst>
          </p:cNvPr>
          <p:cNvSpPr>
            <a:spLocks noGrp="1"/>
          </p:cNvSpPr>
          <p:nvPr>
            <p:ph idx="1"/>
          </p:nvPr>
        </p:nvSpPr>
        <p:spPr/>
        <p:txBody>
          <a:bodyPr/>
          <a:lstStyle/>
          <a:p>
            <a:r>
              <a:rPr lang="en-US" sz="2200">
                <a:solidFill>
                  <a:schemeClr val="tx1"/>
                </a:solidFill>
              </a:rPr>
              <a:t>Cannot exclude Character evidence</a:t>
            </a:r>
          </a:p>
          <a:p>
            <a:endParaRPr lang="en-US" sz="2200">
              <a:solidFill>
                <a:schemeClr val="tx1"/>
              </a:solidFill>
            </a:endParaRPr>
          </a:p>
          <a:p>
            <a:r>
              <a:rPr lang="en-US" sz="2200">
                <a:solidFill>
                  <a:schemeClr val="tx1"/>
                </a:solidFill>
              </a:rPr>
              <a:t>Presumption of non-responsibility </a:t>
            </a:r>
          </a:p>
          <a:p>
            <a:pPr lvl="1"/>
            <a:endParaRPr lang="en-US"/>
          </a:p>
        </p:txBody>
      </p:sp>
      <p:sp>
        <p:nvSpPr>
          <p:cNvPr id="4" name="Slide Number Placeholder 3">
            <a:extLst>
              <a:ext uri="{FF2B5EF4-FFF2-40B4-BE49-F238E27FC236}">
                <a16:creationId xmlns:a16="http://schemas.microsoft.com/office/drawing/2014/main" id="{2CDADD48-CCB6-4028-A9AD-E85AF16B8445}"/>
              </a:ext>
            </a:extLst>
          </p:cNvPr>
          <p:cNvSpPr>
            <a:spLocks noGrp="1"/>
          </p:cNvSpPr>
          <p:nvPr>
            <p:ph type="sldNum" sz="quarter" idx="12"/>
          </p:nvPr>
        </p:nvSpPr>
        <p:spPr/>
        <p:txBody>
          <a:bodyPr/>
          <a:lstStyle/>
          <a:p>
            <a:fld id="{21B7A71D-1EF9-4D4A-9E9C-ED4CEAB65A79}" type="slidenum">
              <a:rPr lang="en-US" smtClean="0"/>
              <a:t>48</a:t>
            </a:fld>
            <a:endParaRPr lang="en-US"/>
          </a:p>
        </p:txBody>
      </p:sp>
    </p:spTree>
    <p:extLst>
      <p:ext uri="{BB962C8B-B14F-4D97-AF65-F5344CB8AC3E}">
        <p14:creationId xmlns:p14="http://schemas.microsoft.com/office/powerpoint/2010/main" val="405921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042" y="762000"/>
            <a:ext cx="6347713" cy="1320800"/>
          </a:xfrm>
        </p:spPr>
        <p:txBody>
          <a:bodyPr>
            <a:noAutofit/>
          </a:bodyPr>
          <a:lstStyle/>
          <a:p>
            <a:r>
              <a:rPr lang="en-US" sz="3000" b="1">
                <a:solidFill>
                  <a:schemeClr val="accent2">
                    <a:lumMod val="75000"/>
                  </a:schemeClr>
                </a:solidFill>
              </a:rPr>
              <a:t>Evidentiary Issues During Hearings</a:t>
            </a:r>
          </a:p>
        </p:txBody>
      </p:sp>
      <p:sp>
        <p:nvSpPr>
          <p:cNvPr id="4"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49</a:t>
            </a:fld>
            <a:endParaRPr lang="en-US">
              <a:solidFill>
                <a:schemeClr val="bg1"/>
              </a:solidFill>
            </a:endParaRPr>
          </a:p>
        </p:txBody>
      </p:sp>
      <p:sp>
        <p:nvSpPr>
          <p:cNvPr id="6" name="Content Placeholder 2"/>
          <p:cNvSpPr txBox="1">
            <a:spLocks/>
          </p:cNvSpPr>
          <p:nvPr/>
        </p:nvSpPr>
        <p:spPr>
          <a:xfrm>
            <a:off x="533400" y="1676400"/>
            <a:ext cx="8153400" cy="44196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nSpc>
                <a:spcPct val="80000"/>
              </a:lnSpc>
            </a:pPr>
            <a:r>
              <a:rPr lang="en-US" sz="2600">
                <a:latin typeface="+mn-lt"/>
                <a:cs typeface="+mn-cs"/>
              </a:rPr>
              <a:t>Expect the unexpected</a:t>
            </a:r>
          </a:p>
          <a:p>
            <a:pPr marL="0" lvl="1" indent="0">
              <a:lnSpc>
                <a:spcPct val="80000"/>
              </a:lnSpc>
              <a:buNone/>
            </a:pPr>
            <a:endParaRPr lang="en-US" sz="2600">
              <a:latin typeface="+mn-lt"/>
              <a:cs typeface="+mn-cs"/>
            </a:endParaRPr>
          </a:p>
          <a:p>
            <a:pPr marL="342900" lvl="1" indent="-342900">
              <a:lnSpc>
                <a:spcPct val="80000"/>
              </a:lnSpc>
            </a:pPr>
            <a:r>
              <a:rPr lang="en-US" sz="2600">
                <a:latin typeface="+mn-lt"/>
                <a:cs typeface="+mn-cs"/>
              </a:rPr>
              <a:t>What about new information?</a:t>
            </a:r>
          </a:p>
          <a:p>
            <a:pPr marL="0" lvl="1" indent="0">
              <a:lnSpc>
                <a:spcPct val="80000"/>
              </a:lnSpc>
              <a:buNone/>
            </a:pPr>
            <a:endParaRPr lang="en-US" sz="2600">
              <a:latin typeface="+mn-lt"/>
              <a:cs typeface="+mn-cs"/>
            </a:endParaRPr>
          </a:p>
          <a:p>
            <a:pPr marL="342900" lvl="1" indent="-342900">
              <a:lnSpc>
                <a:spcPct val="80000"/>
              </a:lnSpc>
            </a:pPr>
            <a:r>
              <a:rPr lang="en-US" sz="2600">
                <a:latin typeface="+mn-lt"/>
                <a:cs typeface="+mn-cs"/>
              </a:rPr>
              <a:t>Contested Evidence</a:t>
            </a:r>
          </a:p>
          <a:p>
            <a:pPr lvl="1">
              <a:lnSpc>
                <a:spcPct val="80000"/>
              </a:lnSpc>
              <a:buFont typeface="Arial" panose="020B0604020202020204" pitchFamily="34" charset="0"/>
              <a:buChar char="–"/>
            </a:pPr>
            <a:r>
              <a:rPr lang="en-US" sz="2400">
                <a:latin typeface="+mn-lt"/>
                <a:cs typeface="+mn-cs"/>
              </a:rPr>
              <a:t>Try to address in advance </a:t>
            </a:r>
          </a:p>
          <a:p>
            <a:pPr lvl="1">
              <a:lnSpc>
                <a:spcPct val="80000"/>
              </a:lnSpc>
              <a:buFont typeface="Arial" panose="020B0604020202020204" pitchFamily="34" charset="0"/>
              <a:buChar char="–"/>
            </a:pPr>
            <a:r>
              <a:rPr lang="en-US" sz="2400">
                <a:latin typeface="+mn-lt"/>
                <a:cs typeface="+mn-cs"/>
              </a:rPr>
              <a:t>Can you unring the bell?</a:t>
            </a:r>
          </a:p>
        </p:txBody>
      </p:sp>
    </p:spTree>
    <p:extLst>
      <p:ext uri="{BB962C8B-B14F-4D97-AF65-F5344CB8AC3E}">
        <p14:creationId xmlns:p14="http://schemas.microsoft.com/office/powerpoint/2010/main" val="111173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500"/>
                                        <p:tgtEl>
                                          <p:spTgt spid="6">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fade">
                                      <p:cBhvr>
                                        <p:cTn id="23"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Rectangle 1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1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Connector 1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6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Isosceles Triangle 2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Isosceles Triangle 2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Freeform: Shape 2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902969" y="112381"/>
            <a:ext cx="4076394" cy="2227730"/>
          </a:xfrm>
        </p:spPr>
        <p:txBody>
          <a:bodyPr anchor="ctr">
            <a:normAutofit/>
          </a:bodyPr>
          <a:lstStyle/>
          <a:p>
            <a:r>
              <a:rPr lang="en-US" b="1">
                <a:solidFill>
                  <a:schemeClr val="tx1"/>
                </a:solidFill>
              </a:rPr>
              <a:t>Don’t forget to…</a:t>
            </a:r>
          </a:p>
        </p:txBody>
      </p:sp>
      <p:pic>
        <p:nvPicPr>
          <p:cNvPr id="7" name="Picture 6" descr="Balanced stones on a pebble beach during the morning">
            <a:extLst>
              <a:ext uri="{FF2B5EF4-FFF2-40B4-BE49-F238E27FC236}">
                <a16:creationId xmlns:a16="http://schemas.microsoft.com/office/drawing/2014/main" id="{0FDEED5F-1F1F-4F97-80EF-E579653E07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938" y="2508051"/>
            <a:ext cx="2892580" cy="1930797"/>
          </a:xfrm>
          <a:prstGeom prst="rect">
            <a:avLst/>
          </a:prstGeom>
        </p:spPr>
      </p:pic>
      <p:sp>
        <p:nvSpPr>
          <p:cNvPr id="3" name="Content Placeholder 2"/>
          <p:cNvSpPr>
            <a:spLocks noGrp="1"/>
          </p:cNvSpPr>
          <p:nvPr>
            <p:ph idx="1"/>
          </p:nvPr>
        </p:nvSpPr>
        <p:spPr>
          <a:xfrm>
            <a:off x="5191321" y="1816433"/>
            <a:ext cx="3384741" cy="3953996"/>
          </a:xfrm>
        </p:spPr>
        <p:txBody>
          <a:bodyPr anchor="t">
            <a:normAutofit fontScale="92500" lnSpcReduction="20000"/>
          </a:bodyPr>
          <a:lstStyle/>
          <a:p>
            <a:pPr marL="342900" indent="-342900" algn="ctr">
              <a:spcBef>
                <a:spcPct val="20000"/>
              </a:spcBef>
              <a:buFont typeface="Arial" panose="020B0604020202020204" pitchFamily="34" charset="0"/>
              <a:buChar char="•"/>
            </a:pPr>
            <a:r>
              <a:rPr lang="en-US" sz="2000">
                <a:solidFill>
                  <a:schemeClr val="tx1"/>
                </a:solidFill>
              </a:rPr>
              <a:t>Take care of yourself</a:t>
            </a:r>
          </a:p>
          <a:p>
            <a:pPr marL="342900" indent="-342900" algn="ctr">
              <a:spcBef>
                <a:spcPct val="20000"/>
              </a:spcBef>
              <a:buFont typeface="Arial" panose="020B0604020202020204" pitchFamily="34" charset="0"/>
              <a:buChar char="•"/>
            </a:pPr>
            <a:endParaRPr lang="en-US" sz="2000">
              <a:solidFill>
                <a:schemeClr val="tx1"/>
              </a:solidFill>
            </a:endParaRPr>
          </a:p>
          <a:p>
            <a:pPr marL="342900" indent="-342900" algn="ctr">
              <a:spcBef>
                <a:spcPct val="20000"/>
              </a:spcBef>
              <a:buFont typeface="Arial" panose="020B0604020202020204" pitchFamily="34" charset="0"/>
              <a:buChar char="•"/>
            </a:pPr>
            <a:r>
              <a:rPr lang="en-US" sz="2000">
                <a:solidFill>
                  <a:schemeClr val="tx1"/>
                </a:solidFill>
              </a:rPr>
              <a:t>Listen to each other</a:t>
            </a:r>
          </a:p>
          <a:p>
            <a:pPr marL="342900" indent="-342900" algn="ctr">
              <a:spcBef>
                <a:spcPct val="20000"/>
              </a:spcBef>
              <a:buFont typeface="Arial" panose="020B0604020202020204" pitchFamily="34" charset="0"/>
              <a:buChar char="•"/>
            </a:pPr>
            <a:endParaRPr lang="en-US" sz="2000">
              <a:solidFill>
                <a:schemeClr val="tx1"/>
              </a:solidFill>
            </a:endParaRPr>
          </a:p>
          <a:p>
            <a:pPr marL="342900" indent="-342900" algn="ctr">
              <a:spcBef>
                <a:spcPct val="20000"/>
              </a:spcBef>
              <a:buFont typeface="Arial" panose="020B0604020202020204" pitchFamily="34" charset="0"/>
              <a:buChar char="•"/>
            </a:pPr>
            <a:r>
              <a:rPr lang="en-US" sz="2000">
                <a:solidFill>
                  <a:schemeClr val="tx1"/>
                </a:solidFill>
              </a:rPr>
              <a:t>Learn from each other</a:t>
            </a:r>
          </a:p>
          <a:p>
            <a:pPr marL="342900" indent="-342900" algn="ctr">
              <a:spcBef>
                <a:spcPct val="20000"/>
              </a:spcBef>
              <a:buFont typeface="Arial" panose="020B0604020202020204" pitchFamily="34" charset="0"/>
              <a:buChar char="•"/>
            </a:pPr>
            <a:endParaRPr lang="en-US" sz="2000">
              <a:solidFill>
                <a:schemeClr val="tx1"/>
              </a:solidFill>
            </a:endParaRPr>
          </a:p>
          <a:p>
            <a:pPr marL="342900" indent="-342900" algn="ctr">
              <a:spcBef>
                <a:spcPct val="20000"/>
              </a:spcBef>
              <a:buFont typeface="Arial" panose="020B0604020202020204" pitchFamily="34" charset="0"/>
              <a:buChar char="•"/>
            </a:pPr>
            <a:r>
              <a:rPr lang="en-US" sz="2000">
                <a:solidFill>
                  <a:schemeClr val="tx1"/>
                </a:solidFill>
              </a:rPr>
              <a:t>Question authority</a:t>
            </a:r>
          </a:p>
          <a:p>
            <a:pPr marL="342900" indent="-342900" algn="ctr">
              <a:spcBef>
                <a:spcPct val="20000"/>
              </a:spcBef>
              <a:buFont typeface="Arial" panose="020B0604020202020204" pitchFamily="34" charset="0"/>
              <a:buChar char="•"/>
            </a:pPr>
            <a:endParaRPr lang="en-US" sz="2000">
              <a:solidFill>
                <a:schemeClr val="tx1"/>
              </a:solidFill>
            </a:endParaRPr>
          </a:p>
          <a:p>
            <a:pPr marL="342900" indent="-342900" algn="ctr">
              <a:spcBef>
                <a:spcPct val="20000"/>
              </a:spcBef>
              <a:buFont typeface="Arial" panose="020B0604020202020204" pitchFamily="34" charset="0"/>
              <a:buChar char="•"/>
            </a:pPr>
            <a:r>
              <a:rPr lang="en-US" sz="2000">
                <a:solidFill>
                  <a:schemeClr val="tx1"/>
                </a:solidFill>
              </a:rPr>
              <a:t>Ask hard questions</a:t>
            </a:r>
          </a:p>
          <a:p>
            <a:pPr marL="342900" indent="-342900" algn="ctr">
              <a:spcBef>
                <a:spcPct val="20000"/>
              </a:spcBef>
              <a:buFont typeface="Arial" panose="020B0604020202020204" pitchFamily="34" charset="0"/>
              <a:buChar char="•"/>
            </a:pPr>
            <a:endParaRPr lang="en-US" sz="2000">
              <a:solidFill>
                <a:schemeClr val="tx1"/>
              </a:solidFill>
            </a:endParaRPr>
          </a:p>
          <a:p>
            <a:pPr marL="342900" indent="-342900" algn="ctr">
              <a:spcBef>
                <a:spcPct val="20000"/>
              </a:spcBef>
              <a:buFont typeface="Arial" panose="020B0604020202020204" pitchFamily="34" charset="0"/>
              <a:buChar char="•"/>
            </a:pPr>
            <a:r>
              <a:rPr lang="en-US" sz="2000">
                <a:solidFill>
                  <a:schemeClr val="tx1"/>
                </a:solidFill>
              </a:rPr>
              <a:t>Ask “easy” questions</a:t>
            </a:r>
          </a:p>
          <a:p>
            <a:pPr marL="342900" indent="-342900" algn="ctr">
              <a:spcBef>
                <a:spcPct val="20000"/>
              </a:spcBef>
              <a:buFont typeface="Arial" panose="020B0604020202020204" pitchFamily="34" charset="0"/>
              <a:buChar char="•"/>
            </a:pPr>
            <a:endParaRPr lang="en-US" sz="2000">
              <a:solidFill>
                <a:schemeClr val="tx1"/>
              </a:solidFill>
            </a:endParaRPr>
          </a:p>
          <a:p>
            <a:pPr marL="342900" indent="-342900" algn="ctr">
              <a:spcBef>
                <a:spcPct val="20000"/>
              </a:spcBef>
              <a:buFont typeface="Arial" panose="020B0604020202020204" pitchFamily="34" charset="0"/>
              <a:buChar char="•"/>
            </a:pPr>
            <a:r>
              <a:rPr lang="en-US" sz="2000">
                <a:solidFill>
                  <a:schemeClr val="tx1"/>
                </a:solidFill>
              </a:rPr>
              <a:t>Don’t let it go</a:t>
            </a:r>
          </a:p>
          <a:p>
            <a:pPr marL="342900" indent="-342900">
              <a:buFont typeface="Arial" panose="020B0604020202020204" pitchFamily="34" charset="0"/>
              <a:buChar char="•"/>
            </a:pPr>
            <a:endParaRPr lang="en-US">
              <a:solidFill>
                <a:srgbClr val="FFFFFF"/>
              </a:solidFill>
              <a:latin typeface="+mn-lt"/>
              <a:cs typeface="Times New Roman" panose="02020603050405020304" pitchFamily="18" charset="0"/>
            </a:endParaRPr>
          </a:p>
          <a:p>
            <a:pPr marL="342900" indent="-342900">
              <a:buFont typeface="Arial" panose="020B0604020202020204" pitchFamily="34" charset="0"/>
              <a:buChar char="•"/>
            </a:pPr>
            <a:endParaRPr lang="en-US">
              <a:solidFill>
                <a:srgbClr val="FFFFFF"/>
              </a:solidFill>
              <a:latin typeface="+mn-lt"/>
              <a:cs typeface="Times New Roman" panose="02020603050405020304" pitchFamily="18" charset="0"/>
            </a:endParaRPr>
          </a:p>
        </p:txBody>
      </p:sp>
      <p:sp>
        <p:nvSpPr>
          <p:cNvPr id="6" name="Slide Number Placeholder 3"/>
          <p:cNvSpPr>
            <a:spLocks noGrp="1"/>
          </p:cNvSpPr>
          <p:nvPr>
            <p:ph type="sldNum" sz="quarter" idx="12"/>
          </p:nvPr>
        </p:nvSpPr>
        <p:spPr>
          <a:xfrm>
            <a:off x="7246914" y="6041362"/>
            <a:ext cx="424640" cy="365125"/>
          </a:xfrm>
        </p:spPr>
        <p:txBody>
          <a:bodyPr>
            <a:normAutofit/>
          </a:bodyPr>
          <a:lstStyle/>
          <a:p>
            <a:pPr>
              <a:spcAft>
                <a:spcPts val="600"/>
              </a:spcAft>
            </a:pPr>
            <a:fld id="{21B7A71D-1EF9-4D4A-9E9C-ED4CEAB65A79}" type="slidenum">
              <a:rPr lang="en-US">
                <a:solidFill>
                  <a:srgbClr val="FFFFFF"/>
                </a:solidFill>
              </a:rPr>
              <a:pPr>
                <a:spcAft>
                  <a:spcPts val="600"/>
                </a:spcAft>
              </a:pPr>
              <a:t>5</a:t>
            </a:fld>
            <a:endParaRPr lang="en-US">
              <a:solidFill>
                <a:srgbClr val="FFFFFF"/>
              </a:solidFill>
            </a:endParaRPr>
          </a:p>
        </p:txBody>
      </p:sp>
    </p:spTree>
    <p:extLst>
      <p:ext uri="{BB962C8B-B14F-4D97-AF65-F5344CB8AC3E}">
        <p14:creationId xmlns:p14="http://schemas.microsoft.com/office/powerpoint/2010/main" val="325213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82" y="792480"/>
            <a:ext cx="6347713" cy="1320800"/>
          </a:xfrm>
        </p:spPr>
        <p:txBody>
          <a:bodyPr>
            <a:noAutofit/>
          </a:bodyPr>
          <a:lstStyle/>
          <a:p>
            <a:r>
              <a:rPr lang="en-US" sz="3000" b="1">
                <a:solidFill>
                  <a:schemeClr val="accent2">
                    <a:lumMod val="75000"/>
                  </a:schemeClr>
                </a:solidFill>
              </a:rPr>
              <a:t>Evidentiary Issues During Hearings</a:t>
            </a:r>
          </a:p>
        </p:txBody>
      </p:sp>
      <p:sp>
        <p:nvSpPr>
          <p:cNvPr id="4"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50</a:t>
            </a:fld>
            <a:endParaRPr lang="en-US">
              <a:solidFill>
                <a:schemeClr val="bg1"/>
              </a:solidFill>
            </a:endParaRPr>
          </a:p>
        </p:txBody>
      </p:sp>
      <p:sp>
        <p:nvSpPr>
          <p:cNvPr id="6" name="Content Placeholder 2"/>
          <p:cNvSpPr txBox="1">
            <a:spLocks/>
          </p:cNvSpPr>
          <p:nvPr/>
        </p:nvSpPr>
        <p:spPr>
          <a:xfrm>
            <a:off x="322802" y="1882762"/>
            <a:ext cx="7373398" cy="44196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nSpc>
                <a:spcPct val="80000"/>
              </a:lnSpc>
            </a:pPr>
            <a:r>
              <a:rPr lang="en-US" sz="2600">
                <a:latin typeface="+mn-lt"/>
                <a:cs typeface="+mn-cs"/>
              </a:rPr>
              <a:t>What if we’re stuck?</a:t>
            </a:r>
          </a:p>
          <a:p>
            <a:pPr lvl="1">
              <a:lnSpc>
                <a:spcPct val="80000"/>
              </a:lnSpc>
              <a:buFont typeface="Arial" panose="020B0604020202020204" pitchFamily="34" charset="0"/>
              <a:buChar char="–"/>
            </a:pPr>
            <a:r>
              <a:rPr lang="en-US" sz="2400">
                <a:latin typeface="+mn-lt"/>
                <a:cs typeface="+mn-cs"/>
              </a:rPr>
              <a:t>The Board has discretion</a:t>
            </a:r>
          </a:p>
          <a:p>
            <a:pPr lvl="1">
              <a:lnSpc>
                <a:spcPct val="80000"/>
              </a:lnSpc>
              <a:buFont typeface="Arial" panose="020B0604020202020204" pitchFamily="34" charset="0"/>
              <a:buChar char="–"/>
            </a:pPr>
            <a:r>
              <a:rPr lang="en-US" sz="2400">
                <a:latin typeface="+mn-lt"/>
                <a:cs typeface="+mn-cs"/>
              </a:rPr>
              <a:t>Start with policy for answers and guidance</a:t>
            </a:r>
          </a:p>
          <a:p>
            <a:pPr lvl="1">
              <a:lnSpc>
                <a:spcPct val="80000"/>
              </a:lnSpc>
              <a:buFont typeface="Arial" panose="020B0604020202020204" pitchFamily="34" charset="0"/>
              <a:buChar char="–"/>
            </a:pPr>
            <a:r>
              <a:rPr lang="en-US" sz="2400">
                <a:latin typeface="+mn-lt"/>
                <a:cs typeface="+mn-cs"/>
              </a:rPr>
              <a:t>Ask questions to understand positions/challenges</a:t>
            </a:r>
          </a:p>
          <a:p>
            <a:pPr lvl="1">
              <a:lnSpc>
                <a:spcPct val="80000"/>
              </a:lnSpc>
              <a:buFont typeface="Arial" panose="020B0604020202020204" pitchFamily="34" charset="0"/>
              <a:buChar char="–"/>
            </a:pPr>
            <a:r>
              <a:rPr lang="en-US" sz="2400">
                <a:latin typeface="+mn-lt"/>
                <a:cs typeface="+mn-cs"/>
              </a:rPr>
              <a:t>Take a break!</a:t>
            </a:r>
          </a:p>
          <a:p>
            <a:pPr lvl="1">
              <a:lnSpc>
                <a:spcPct val="80000"/>
              </a:lnSpc>
              <a:buFont typeface="Arial" panose="020B0604020202020204" pitchFamily="34" charset="0"/>
              <a:buChar char="–"/>
            </a:pPr>
            <a:r>
              <a:rPr lang="en-US" sz="2400">
                <a:latin typeface="+mn-lt"/>
                <a:cs typeface="+mn-cs"/>
              </a:rPr>
              <a:t>Do you have to decide?</a:t>
            </a:r>
          </a:p>
          <a:p>
            <a:pPr lvl="1">
              <a:lnSpc>
                <a:spcPct val="80000"/>
              </a:lnSpc>
              <a:buFont typeface="Arial" panose="020B0604020202020204" pitchFamily="34" charset="0"/>
              <a:buChar char="–"/>
            </a:pPr>
            <a:r>
              <a:rPr lang="en-US" sz="2400">
                <a:latin typeface="+mn-lt"/>
                <a:cs typeface="+mn-cs"/>
              </a:rPr>
              <a:t>Use your best judgment, rooted in policy and fairness</a:t>
            </a:r>
          </a:p>
          <a:p>
            <a:pPr lvl="1">
              <a:lnSpc>
                <a:spcPct val="80000"/>
              </a:lnSpc>
              <a:buFont typeface="Arial" panose="020B0604020202020204" pitchFamily="34" charset="0"/>
              <a:buChar char="–"/>
            </a:pPr>
            <a:r>
              <a:rPr lang="en-US" sz="2400">
                <a:latin typeface="+mn-lt"/>
                <a:cs typeface="+mn-cs"/>
              </a:rPr>
              <a:t>Explain rationale and preserve issue</a:t>
            </a:r>
          </a:p>
          <a:p>
            <a:pPr marL="457200" lvl="1" indent="0">
              <a:lnSpc>
                <a:spcPct val="80000"/>
              </a:lnSpc>
              <a:spcBef>
                <a:spcPts val="0"/>
              </a:spcBef>
              <a:buNone/>
            </a:pPr>
            <a:endParaRPr lang="en-US" sz="2400">
              <a:latin typeface="+mn-lt"/>
              <a:cs typeface="+mn-cs"/>
            </a:endParaRPr>
          </a:p>
          <a:p>
            <a:pPr marL="342900" lvl="1" indent="-342900">
              <a:lnSpc>
                <a:spcPct val="80000"/>
              </a:lnSpc>
            </a:pPr>
            <a:r>
              <a:rPr lang="en-US" sz="2600">
                <a:latin typeface="+mn-lt"/>
                <a:cs typeface="+mn-cs"/>
              </a:rPr>
              <a:t>Reference in rationale, if needed</a:t>
            </a:r>
          </a:p>
          <a:p>
            <a:pPr marL="400050" lvl="2" indent="0">
              <a:lnSpc>
                <a:spcPct val="80000"/>
              </a:lnSpc>
              <a:buNone/>
            </a:pPr>
            <a:endParaRPr lang="en-US" sz="2700">
              <a:solidFill>
                <a:srgbClr val="113D64"/>
              </a:solidFill>
              <a:latin typeface="+mn-lt"/>
              <a:cs typeface="+mn-cs"/>
            </a:endParaRPr>
          </a:p>
        </p:txBody>
      </p:sp>
    </p:spTree>
    <p:extLst>
      <p:ext uri="{BB962C8B-B14F-4D97-AF65-F5344CB8AC3E}">
        <p14:creationId xmlns:p14="http://schemas.microsoft.com/office/powerpoint/2010/main" val="1156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fade">
                                      <p:cBhvr>
                                        <p:cTn id="47"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10">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12"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3" name="Straight Connector 12">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descr="A close up of a map&#10;&#10;Description automatically generated"/>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27273" t="6033" r="-1" b="3057"/>
          <a:stretch/>
        </p:blipFill>
        <p:spPr>
          <a:xfrm>
            <a:off x="20" y="10"/>
            <a:ext cx="9143980" cy="6857990"/>
          </a:xfrm>
          <a:prstGeom prst="rect">
            <a:avLst/>
          </a:prstGeom>
        </p:spPr>
      </p:pic>
      <p:sp>
        <p:nvSpPr>
          <p:cNvPr id="23" name="Isosceles Triangle 22">
            <a:extLst>
              <a:ext uri="{FF2B5EF4-FFF2-40B4-BE49-F238E27FC236}">
                <a16:creationId xmlns:a16="http://schemas.microsoft.com/office/drawing/2014/main" id="{7B1E8B16-F0E6-422E-A6A6-0422A7733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Parallelogram 24">
            <a:extLst>
              <a:ext uri="{FF2B5EF4-FFF2-40B4-BE49-F238E27FC236}">
                <a16:creationId xmlns:a16="http://schemas.microsoft.com/office/drawing/2014/main" id="{30CBBCD0-ED2A-4FC8-AB71-E3C2738F9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0350" y="0"/>
            <a:ext cx="5486400" cy="6858000"/>
          </a:xfrm>
          <a:prstGeom prst="parallelogram">
            <a:avLst>
              <a:gd name="adj" fmla="val 15925"/>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D7C7B311-D760-4C87-BE5E-921FFB4E8E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C1913202-1810-4FA2-987B-A7B98049CF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95EFBC61-02DC-4AEA-AA2D-A9EABA467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5">
            <a:extLst>
              <a:ext uri="{FF2B5EF4-FFF2-40B4-BE49-F238E27FC236}">
                <a16:creationId xmlns:a16="http://schemas.microsoft.com/office/drawing/2014/main" id="{5637DFC4-70BC-4CB4-85D2-651A7C6A5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58F1E9F4-66ED-4E73-8C2E-51B11EA77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3593587" y="1678665"/>
            <a:ext cx="3361915" cy="2369131"/>
          </a:xfrm>
        </p:spPr>
        <p:txBody>
          <a:bodyPr vert="horz" lIns="91440" tIns="45720" rIns="91440" bIns="45720" rtlCol="0" anchor="b">
            <a:normAutofit/>
          </a:bodyPr>
          <a:lstStyle/>
          <a:p>
            <a:pPr algn="ctr">
              <a:lnSpc>
                <a:spcPct val="90000"/>
              </a:lnSpc>
            </a:pPr>
            <a:r>
              <a:rPr lang="en-US" sz="3800" b="1">
                <a:solidFill>
                  <a:schemeClr val="accent2">
                    <a:lumMod val="75000"/>
                  </a:schemeClr>
                </a:solidFill>
              </a:rPr>
              <a:t>Preparing for and Conducting Hearings</a:t>
            </a:r>
          </a:p>
        </p:txBody>
      </p:sp>
      <p:sp>
        <p:nvSpPr>
          <p:cNvPr id="5" name="Content Placeholder 22"/>
          <p:cNvSpPr>
            <a:spLocks noGrp="1"/>
          </p:cNvSpPr>
          <p:nvPr>
            <p:ph idx="1"/>
          </p:nvPr>
        </p:nvSpPr>
        <p:spPr>
          <a:xfrm>
            <a:off x="3591207" y="4050832"/>
            <a:ext cx="3364293" cy="1096899"/>
          </a:xfrm>
        </p:spPr>
        <p:txBody>
          <a:bodyPr vert="horz" lIns="91440" tIns="45720" rIns="91440" bIns="45720" rtlCol="0" anchor="t">
            <a:normAutofit/>
          </a:bodyPr>
          <a:lstStyle/>
          <a:p>
            <a:pPr marL="0" indent="0" algn="ctr">
              <a:buNone/>
            </a:pPr>
            <a:r>
              <a:rPr lang="en-US" sz="2200" b="1">
                <a:solidFill>
                  <a:schemeClr val="tx1"/>
                </a:solidFill>
              </a:rPr>
              <a:t>Questioning During Hearings</a:t>
            </a:r>
          </a:p>
        </p:txBody>
      </p:sp>
      <p:sp>
        <p:nvSpPr>
          <p:cNvPr id="6" name="Slide Number Placeholder 3"/>
          <p:cNvSpPr>
            <a:spLocks noGrp="1"/>
          </p:cNvSpPr>
          <p:nvPr>
            <p:ph type="sldNum" sz="quarter" idx="12"/>
          </p:nvPr>
        </p:nvSpPr>
        <p:spPr>
          <a:xfrm>
            <a:off x="6442997" y="6041362"/>
            <a:ext cx="512504" cy="365125"/>
          </a:xfrm>
        </p:spPr>
        <p:txBody>
          <a:bodyPr vert="horz" lIns="91440" tIns="45720" rIns="91440" bIns="45720" rtlCol="0" anchor="ctr">
            <a:normAutofit/>
          </a:bodyPr>
          <a:lstStyle/>
          <a:p>
            <a:pPr>
              <a:spcAft>
                <a:spcPts val="600"/>
              </a:spcAft>
            </a:pPr>
            <a:fld id="{21B7A71D-1EF9-4D4A-9E9C-ED4CEAB65A79}" type="slidenum">
              <a:rPr lang="en-US" smtClean="0"/>
              <a:pPr>
                <a:spcAft>
                  <a:spcPts val="600"/>
                </a:spcAft>
              </a:pPr>
              <a:t>51</a:t>
            </a:fld>
            <a:endParaRPr lang="en-US"/>
          </a:p>
        </p:txBody>
      </p:sp>
      <p:sp>
        <p:nvSpPr>
          <p:cNvPr id="37" name="Rectangle 27">
            <a:extLst>
              <a:ext uri="{FF2B5EF4-FFF2-40B4-BE49-F238E27FC236}">
                <a16:creationId xmlns:a16="http://schemas.microsoft.com/office/drawing/2014/main" id="{0795E7D3-D974-4307-92D4-E3ECEFDF3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8">
            <a:extLst>
              <a:ext uri="{FF2B5EF4-FFF2-40B4-BE49-F238E27FC236}">
                <a16:creationId xmlns:a16="http://schemas.microsoft.com/office/drawing/2014/main" id="{90443617-0A78-4C2C-9996-D143BCDB9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9">
            <a:extLst>
              <a:ext uri="{FF2B5EF4-FFF2-40B4-BE49-F238E27FC236}">
                <a16:creationId xmlns:a16="http://schemas.microsoft.com/office/drawing/2014/main" id="{ACFC544A-BD13-4C3C-8C9E-C35DEE8A4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729A9DD4-BE93-4516-8B95-26B91B44B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3427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82" y="762000"/>
            <a:ext cx="6347713" cy="1320800"/>
          </a:xfrm>
        </p:spPr>
        <p:txBody>
          <a:bodyPr>
            <a:noAutofit/>
          </a:bodyPr>
          <a:lstStyle/>
          <a:p>
            <a:r>
              <a:rPr lang="en-US" sz="3000" b="1">
                <a:solidFill>
                  <a:schemeClr val="accent2">
                    <a:lumMod val="75000"/>
                  </a:schemeClr>
                </a:solidFill>
              </a:rPr>
              <a:t>Questioning During Hearings</a:t>
            </a:r>
          </a:p>
        </p:txBody>
      </p:sp>
      <p:sp>
        <p:nvSpPr>
          <p:cNvPr id="4"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52</a:t>
            </a:fld>
            <a:endParaRPr lang="en-US">
              <a:solidFill>
                <a:schemeClr val="bg1"/>
              </a:solidFill>
            </a:endParaRPr>
          </a:p>
        </p:txBody>
      </p:sp>
      <p:sp>
        <p:nvSpPr>
          <p:cNvPr id="6" name="Content Placeholder 2"/>
          <p:cNvSpPr txBox="1">
            <a:spLocks/>
          </p:cNvSpPr>
          <p:nvPr/>
        </p:nvSpPr>
        <p:spPr>
          <a:xfrm>
            <a:off x="152400" y="1752600"/>
            <a:ext cx="7810500" cy="4825075"/>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nSpc>
                <a:spcPct val="80000"/>
              </a:lnSpc>
            </a:pPr>
            <a:r>
              <a:rPr lang="en-US" sz="2600">
                <a:latin typeface="+mn-lt"/>
              </a:rPr>
              <a:t>Evaluating and posing questions to/from </a:t>
            </a:r>
          </a:p>
          <a:p>
            <a:pPr marL="0" lvl="1" indent="0">
              <a:lnSpc>
                <a:spcPct val="80000"/>
              </a:lnSpc>
              <a:buNone/>
            </a:pPr>
            <a:r>
              <a:rPr lang="en-US" sz="2600">
                <a:latin typeface="+mn-lt"/>
              </a:rPr>
              <a:t>    the parties</a:t>
            </a:r>
          </a:p>
          <a:p>
            <a:pPr marL="457200" lvl="1" indent="0">
              <a:lnSpc>
                <a:spcPct val="80000"/>
              </a:lnSpc>
              <a:spcBef>
                <a:spcPts val="0"/>
              </a:spcBef>
              <a:buFont typeface="Arial" panose="020B0604020202020204" pitchFamily="34" charset="0"/>
              <a:buChar char="–"/>
            </a:pPr>
            <a:endParaRPr lang="en-US" sz="2400">
              <a:latin typeface="+mn-lt"/>
              <a:cs typeface="+mn-cs"/>
            </a:endParaRPr>
          </a:p>
          <a:p>
            <a:pPr marL="457200" lvl="1" indent="0">
              <a:lnSpc>
                <a:spcPct val="80000"/>
              </a:lnSpc>
              <a:spcBef>
                <a:spcPts val="0"/>
              </a:spcBef>
              <a:buFont typeface="Arial" panose="020B0604020202020204" pitchFamily="34" charset="0"/>
              <a:buChar char="–"/>
            </a:pPr>
            <a:r>
              <a:rPr lang="en-US" sz="2400">
                <a:latin typeface="+mn-lt"/>
                <a:cs typeface="+mn-cs"/>
              </a:rPr>
              <a:t> Parties’ chance/right to pose questions</a:t>
            </a:r>
          </a:p>
          <a:p>
            <a:pPr marL="635000" lvl="1" indent="-177800">
              <a:lnSpc>
                <a:spcPct val="80000"/>
              </a:lnSpc>
              <a:spcBef>
                <a:spcPts val="0"/>
              </a:spcBef>
              <a:buFont typeface="Arial" panose="020B0604020202020204" pitchFamily="34" charset="0"/>
              <a:buChar char="–"/>
            </a:pPr>
            <a:r>
              <a:rPr lang="en-US" sz="2400">
                <a:latin typeface="+mn-lt"/>
                <a:cs typeface="+mn-cs"/>
              </a:rPr>
              <a:t> Review question for relevance &amp; appropriateness </a:t>
            </a:r>
          </a:p>
          <a:p>
            <a:pPr marL="635000" lvl="1" indent="-177800">
              <a:lnSpc>
                <a:spcPct val="80000"/>
              </a:lnSpc>
              <a:spcBef>
                <a:spcPts val="0"/>
              </a:spcBef>
              <a:buFont typeface="Arial" panose="020B0604020202020204" pitchFamily="34" charset="0"/>
              <a:buChar char="–"/>
            </a:pPr>
            <a:r>
              <a:rPr lang="en-US" sz="2400">
                <a:latin typeface="+mn-lt"/>
                <a:cs typeface="+mn-cs"/>
              </a:rPr>
              <a:t> Build in pause </a:t>
            </a:r>
          </a:p>
          <a:p>
            <a:pPr marL="1035050" lvl="2" indent="-177800">
              <a:lnSpc>
                <a:spcPct val="80000"/>
              </a:lnSpc>
              <a:spcBef>
                <a:spcPts val="0"/>
              </a:spcBef>
              <a:buFont typeface="Arial" panose="020B0604020202020204" pitchFamily="34" charset="0"/>
              <a:buChar char="–"/>
            </a:pPr>
            <a:r>
              <a:rPr lang="en-US" sz="2400">
                <a:latin typeface="+mn-lt"/>
                <a:cs typeface="+mn-cs"/>
              </a:rPr>
              <a:t> </a:t>
            </a:r>
            <a:r>
              <a:rPr lang="en-US" sz="2200">
                <a:latin typeface="+mn-lt"/>
                <a:cs typeface="+mn-cs"/>
              </a:rPr>
              <a:t>Allow time between question being asked and answer given to allow Conduct Board to review question, determine if it is relevant and appropriately worded, and/or should be reworded or not answered at all. </a:t>
            </a:r>
          </a:p>
          <a:p>
            <a:pPr marL="457200" lvl="1" indent="0">
              <a:lnSpc>
                <a:spcPct val="80000"/>
              </a:lnSpc>
              <a:spcBef>
                <a:spcPts val="0"/>
              </a:spcBef>
              <a:buFont typeface="Arial" panose="020B0604020202020204" pitchFamily="34" charset="0"/>
              <a:buChar char="–"/>
            </a:pPr>
            <a:r>
              <a:rPr lang="en-US" sz="2400">
                <a:latin typeface="+mn-lt"/>
                <a:cs typeface="+mn-cs"/>
              </a:rPr>
              <a:t> What about redundancy?</a:t>
            </a:r>
          </a:p>
          <a:p>
            <a:pPr marL="457200" lvl="1" indent="0">
              <a:lnSpc>
                <a:spcPct val="80000"/>
              </a:lnSpc>
              <a:spcBef>
                <a:spcPts val="0"/>
              </a:spcBef>
              <a:buFont typeface="Arial" panose="020B0604020202020204" pitchFamily="34" charset="0"/>
              <a:buChar char="–"/>
            </a:pPr>
            <a:r>
              <a:rPr lang="en-US" sz="2400">
                <a:latin typeface="+mn-lt"/>
                <a:cs typeface="+mn-cs"/>
              </a:rPr>
              <a:t> What about re-phrasing?</a:t>
            </a:r>
          </a:p>
        </p:txBody>
      </p:sp>
    </p:spTree>
    <p:extLst>
      <p:ext uri="{BB962C8B-B14F-4D97-AF65-F5344CB8AC3E}">
        <p14:creationId xmlns:p14="http://schemas.microsoft.com/office/powerpoint/2010/main" val="304299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886A-A253-44AE-BEBE-7A950A9D429E}"/>
              </a:ext>
            </a:extLst>
          </p:cNvPr>
          <p:cNvSpPr>
            <a:spLocks noGrp="1"/>
          </p:cNvSpPr>
          <p:nvPr>
            <p:ph type="title"/>
          </p:nvPr>
        </p:nvSpPr>
        <p:spPr/>
        <p:txBody>
          <a:bodyPr>
            <a:normAutofit/>
          </a:bodyPr>
          <a:lstStyle/>
          <a:p>
            <a:r>
              <a:rPr lang="en-US" sz="3000" b="1">
                <a:solidFill>
                  <a:schemeClr val="accent2">
                    <a:lumMod val="75000"/>
                  </a:schemeClr>
                </a:solidFill>
              </a:rPr>
              <a:t>Questioning During Hearings-</a:t>
            </a:r>
            <a:br>
              <a:rPr lang="en-US" sz="3000" b="1">
                <a:solidFill>
                  <a:schemeClr val="accent2">
                    <a:lumMod val="75000"/>
                  </a:schemeClr>
                </a:solidFill>
              </a:rPr>
            </a:br>
            <a:r>
              <a:rPr lang="en-US" sz="3000" b="1">
                <a:solidFill>
                  <a:schemeClr val="accent2">
                    <a:lumMod val="75000"/>
                  </a:schemeClr>
                </a:solidFill>
              </a:rPr>
              <a:t> Cross Examination</a:t>
            </a:r>
          </a:p>
        </p:txBody>
      </p:sp>
      <p:sp>
        <p:nvSpPr>
          <p:cNvPr id="3" name="Content Placeholder 2">
            <a:extLst>
              <a:ext uri="{FF2B5EF4-FFF2-40B4-BE49-F238E27FC236}">
                <a16:creationId xmlns:a16="http://schemas.microsoft.com/office/drawing/2014/main" id="{CE45A68A-045C-47A4-8A20-4AE812A07D52}"/>
              </a:ext>
            </a:extLst>
          </p:cNvPr>
          <p:cNvSpPr>
            <a:spLocks noGrp="1"/>
          </p:cNvSpPr>
          <p:nvPr>
            <p:ph idx="1"/>
          </p:nvPr>
        </p:nvSpPr>
        <p:spPr>
          <a:xfrm>
            <a:off x="609599" y="1839894"/>
            <a:ext cx="6347714" cy="4441163"/>
          </a:xfrm>
        </p:spPr>
        <p:txBody>
          <a:bodyPr>
            <a:normAutofit/>
          </a:bodyPr>
          <a:lstStyle/>
          <a:p>
            <a:r>
              <a:rPr lang="en-US" sz="2200">
                <a:solidFill>
                  <a:schemeClr val="tx1"/>
                </a:solidFill>
              </a:rPr>
              <a:t>Conducted by each Party’s Advisor</a:t>
            </a:r>
          </a:p>
          <a:p>
            <a:r>
              <a:rPr lang="en-US" sz="2200">
                <a:solidFill>
                  <a:schemeClr val="tx1"/>
                </a:solidFill>
              </a:rPr>
              <a:t>May ask other Party and witnesses relevant questions</a:t>
            </a:r>
          </a:p>
          <a:p>
            <a:r>
              <a:rPr lang="en-US" sz="2200">
                <a:solidFill>
                  <a:schemeClr val="tx1"/>
                </a:solidFill>
              </a:rPr>
              <a:t>Must be conducted directly, orally, and in real time by Advisor</a:t>
            </a:r>
          </a:p>
          <a:p>
            <a:pPr lvl="1"/>
            <a:r>
              <a:rPr lang="en-US" sz="2200">
                <a:solidFill>
                  <a:schemeClr val="tx1"/>
                </a:solidFill>
              </a:rPr>
              <a:t>NEVER by a Party personally</a:t>
            </a:r>
          </a:p>
          <a:p>
            <a:endParaRPr lang="en-US" sz="2200">
              <a:solidFill>
                <a:schemeClr val="tx1"/>
              </a:solidFill>
            </a:endParaRPr>
          </a:p>
          <a:p>
            <a:r>
              <a:rPr lang="en-US" sz="2200">
                <a:solidFill>
                  <a:schemeClr val="tx1"/>
                </a:solidFill>
              </a:rPr>
              <a:t>Adjudicator/Conduct Board must first determine whether question is relevant and if it not, explain why it is being excluded as irrelevant </a:t>
            </a:r>
          </a:p>
        </p:txBody>
      </p:sp>
      <p:sp>
        <p:nvSpPr>
          <p:cNvPr id="4" name="Slide Number Placeholder 3">
            <a:extLst>
              <a:ext uri="{FF2B5EF4-FFF2-40B4-BE49-F238E27FC236}">
                <a16:creationId xmlns:a16="http://schemas.microsoft.com/office/drawing/2014/main" id="{B4CA70FD-B1DA-45BD-AB43-429A752B38AA}"/>
              </a:ext>
            </a:extLst>
          </p:cNvPr>
          <p:cNvSpPr>
            <a:spLocks noGrp="1"/>
          </p:cNvSpPr>
          <p:nvPr>
            <p:ph type="sldNum" sz="quarter" idx="12"/>
          </p:nvPr>
        </p:nvSpPr>
        <p:spPr/>
        <p:txBody>
          <a:bodyPr/>
          <a:lstStyle/>
          <a:p>
            <a:fld id="{21B7A71D-1EF9-4D4A-9E9C-ED4CEAB65A79}" type="slidenum">
              <a:rPr lang="en-US" smtClean="0"/>
              <a:t>53</a:t>
            </a:fld>
            <a:endParaRPr lang="en-US"/>
          </a:p>
        </p:txBody>
      </p:sp>
    </p:spTree>
    <p:extLst>
      <p:ext uri="{BB962C8B-B14F-4D97-AF65-F5344CB8AC3E}">
        <p14:creationId xmlns:p14="http://schemas.microsoft.com/office/powerpoint/2010/main" val="304291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CE198-E357-4043-8A3E-F923DBDC9347}"/>
              </a:ext>
            </a:extLst>
          </p:cNvPr>
          <p:cNvSpPr>
            <a:spLocks noGrp="1"/>
          </p:cNvSpPr>
          <p:nvPr>
            <p:ph type="title"/>
          </p:nvPr>
        </p:nvSpPr>
        <p:spPr/>
        <p:txBody>
          <a:bodyPr>
            <a:normAutofit/>
          </a:bodyPr>
          <a:lstStyle/>
          <a:p>
            <a:r>
              <a:rPr lang="en-US" sz="3000" b="1">
                <a:solidFill>
                  <a:schemeClr val="accent2">
                    <a:lumMod val="75000"/>
                  </a:schemeClr>
                </a:solidFill>
              </a:rPr>
              <a:t>Questioning During Hearings-</a:t>
            </a:r>
            <a:br>
              <a:rPr lang="en-US" sz="3000" b="1">
                <a:solidFill>
                  <a:schemeClr val="accent2">
                    <a:lumMod val="75000"/>
                  </a:schemeClr>
                </a:solidFill>
              </a:rPr>
            </a:br>
            <a:r>
              <a:rPr lang="en-US" sz="3000" b="1">
                <a:solidFill>
                  <a:schemeClr val="accent2">
                    <a:lumMod val="75000"/>
                  </a:schemeClr>
                </a:solidFill>
              </a:rPr>
              <a:t>Cross Examination</a:t>
            </a:r>
          </a:p>
        </p:txBody>
      </p:sp>
      <p:sp>
        <p:nvSpPr>
          <p:cNvPr id="3" name="Content Placeholder 2">
            <a:extLst>
              <a:ext uri="{FF2B5EF4-FFF2-40B4-BE49-F238E27FC236}">
                <a16:creationId xmlns:a16="http://schemas.microsoft.com/office/drawing/2014/main" id="{721D5954-FC23-49A6-AD12-8AEADF62ED43}"/>
              </a:ext>
            </a:extLst>
          </p:cNvPr>
          <p:cNvSpPr>
            <a:spLocks noGrp="1"/>
          </p:cNvSpPr>
          <p:nvPr>
            <p:ph idx="1"/>
          </p:nvPr>
        </p:nvSpPr>
        <p:spPr>
          <a:xfrm>
            <a:off x="609599" y="1752600"/>
            <a:ext cx="6347714" cy="4288763"/>
          </a:xfrm>
        </p:spPr>
        <p:txBody>
          <a:bodyPr>
            <a:normAutofit fontScale="92500" lnSpcReduction="10000"/>
          </a:bodyPr>
          <a:lstStyle/>
          <a:p>
            <a:r>
              <a:rPr lang="en-US" sz="2400">
                <a:solidFill>
                  <a:schemeClr val="tx1"/>
                </a:solidFill>
              </a:rPr>
              <a:t>If a party or witness does not submit to cross-examination at the live hearing, you may not rely on any prior statement, either written or oral, of that Party or witness in reaching a Determination</a:t>
            </a:r>
          </a:p>
          <a:p>
            <a:pPr lvl="1"/>
            <a:r>
              <a:rPr lang="en-US" sz="2200">
                <a:solidFill>
                  <a:schemeClr val="tx1"/>
                </a:solidFill>
              </a:rPr>
              <a:t>Conduct Board will be instructed to disregard and not consider any statements made by someone who does not submit to cross-examination at live hearing</a:t>
            </a:r>
          </a:p>
          <a:p>
            <a:pPr marL="0" indent="0">
              <a:buNone/>
            </a:pPr>
            <a:endParaRPr lang="en-US" sz="2400">
              <a:solidFill>
                <a:schemeClr val="tx1"/>
              </a:solidFill>
            </a:endParaRPr>
          </a:p>
          <a:p>
            <a:r>
              <a:rPr lang="en-US" sz="2400">
                <a:solidFill>
                  <a:schemeClr val="tx1"/>
                </a:solidFill>
              </a:rPr>
              <a:t>A Party’s Advisor may still conduct cross-examination even if the Party to whom they are advising does not appear</a:t>
            </a:r>
          </a:p>
        </p:txBody>
      </p:sp>
      <p:sp>
        <p:nvSpPr>
          <p:cNvPr id="4" name="Slide Number Placeholder 3">
            <a:extLst>
              <a:ext uri="{FF2B5EF4-FFF2-40B4-BE49-F238E27FC236}">
                <a16:creationId xmlns:a16="http://schemas.microsoft.com/office/drawing/2014/main" id="{CA94C0AB-8311-407A-B9DC-AB871966090B}"/>
              </a:ext>
            </a:extLst>
          </p:cNvPr>
          <p:cNvSpPr>
            <a:spLocks noGrp="1"/>
          </p:cNvSpPr>
          <p:nvPr>
            <p:ph type="sldNum" sz="quarter" idx="12"/>
          </p:nvPr>
        </p:nvSpPr>
        <p:spPr/>
        <p:txBody>
          <a:bodyPr/>
          <a:lstStyle/>
          <a:p>
            <a:fld id="{21B7A71D-1EF9-4D4A-9E9C-ED4CEAB65A79}" type="slidenum">
              <a:rPr lang="en-US" smtClean="0"/>
              <a:t>54</a:t>
            </a:fld>
            <a:endParaRPr lang="en-US"/>
          </a:p>
        </p:txBody>
      </p:sp>
    </p:spTree>
    <p:extLst>
      <p:ext uri="{BB962C8B-B14F-4D97-AF65-F5344CB8AC3E}">
        <p14:creationId xmlns:p14="http://schemas.microsoft.com/office/powerpoint/2010/main" val="284654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CE198-E357-4043-8A3E-F923DBDC9347}"/>
              </a:ext>
            </a:extLst>
          </p:cNvPr>
          <p:cNvSpPr>
            <a:spLocks noGrp="1"/>
          </p:cNvSpPr>
          <p:nvPr>
            <p:ph type="title"/>
          </p:nvPr>
        </p:nvSpPr>
        <p:spPr/>
        <p:txBody>
          <a:bodyPr>
            <a:normAutofit/>
          </a:bodyPr>
          <a:lstStyle/>
          <a:p>
            <a:r>
              <a:rPr lang="en-US" sz="3000" b="1">
                <a:solidFill>
                  <a:schemeClr val="accent2">
                    <a:lumMod val="75000"/>
                  </a:schemeClr>
                </a:solidFill>
              </a:rPr>
              <a:t>Scenario</a:t>
            </a:r>
          </a:p>
        </p:txBody>
      </p:sp>
      <p:sp>
        <p:nvSpPr>
          <p:cNvPr id="3" name="Content Placeholder 2">
            <a:extLst>
              <a:ext uri="{FF2B5EF4-FFF2-40B4-BE49-F238E27FC236}">
                <a16:creationId xmlns:a16="http://schemas.microsoft.com/office/drawing/2014/main" id="{721D5954-FC23-49A6-AD12-8AEADF62ED43}"/>
              </a:ext>
            </a:extLst>
          </p:cNvPr>
          <p:cNvSpPr>
            <a:spLocks noGrp="1"/>
          </p:cNvSpPr>
          <p:nvPr>
            <p:ph idx="1"/>
          </p:nvPr>
        </p:nvSpPr>
        <p:spPr>
          <a:xfrm>
            <a:off x="202054" y="1270000"/>
            <a:ext cx="7341746" cy="5588000"/>
          </a:xfrm>
        </p:spPr>
        <p:txBody>
          <a:bodyPr>
            <a:noAutofit/>
          </a:bodyPr>
          <a:lstStyle/>
          <a:p>
            <a:pPr marL="0" indent="0" algn="ctr">
              <a:buNone/>
            </a:pPr>
            <a:r>
              <a:rPr lang="en-US">
                <a:solidFill>
                  <a:schemeClr val="tx1"/>
                </a:solidFill>
              </a:rPr>
              <a:t>The case before the conduct board involves allegations of sexual assault where the complainant testifies that she was unable to consent due to incapacitated from alcohol consumption. </a:t>
            </a:r>
          </a:p>
          <a:p>
            <a:pPr marL="0" indent="0" algn="ctr">
              <a:buNone/>
            </a:pPr>
            <a:r>
              <a:rPr lang="en-US">
                <a:solidFill>
                  <a:schemeClr val="tx1"/>
                </a:solidFill>
              </a:rPr>
              <a:t>Complainant and Witness live together in the same house. In the investigative report, Witness said in her statement that she saw the Complainant and Respondent come home together after a night of drinking at a bar in University City. Witness stated that the Complainant’s clothes were disheveled, her speech was slurred, and she saw the Complainant fall up the stairs as the Complainant and Respondent proceeded to Complainant’s bedroom. </a:t>
            </a:r>
          </a:p>
          <a:p>
            <a:pPr marL="0" indent="0" algn="ctr">
              <a:buNone/>
            </a:pPr>
            <a:r>
              <a:rPr lang="en-US">
                <a:solidFill>
                  <a:schemeClr val="tx1"/>
                </a:solidFill>
              </a:rPr>
              <a:t>Witness’s presence was requested at the hearing, but she did not appear. Witness did not submit to cross-examination.</a:t>
            </a:r>
          </a:p>
          <a:p>
            <a:pPr marL="0" indent="0" algn="ctr">
              <a:buNone/>
            </a:pPr>
            <a:endParaRPr lang="en-US">
              <a:solidFill>
                <a:schemeClr val="tx1"/>
              </a:solidFill>
            </a:endParaRPr>
          </a:p>
          <a:p>
            <a:pPr marL="0" indent="0" algn="ctr">
              <a:buNone/>
            </a:pPr>
            <a:r>
              <a:rPr lang="en-US" b="1">
                <a:solidFill>
                  <a:schemeClr val="tx1"/>
                </a:solidFill>
              </a:rPr>
              <a:t>What happens to Witness’s testimony in the Investigative Report?</a:t>
            </a:r>
          </a:p>
          <a:p>
            <a:pPr marL="0" indent="0" algn="ctr">
              <a:buNone/>
            </a:pPr>
            <a:r>
              <a:rPr lang="en-US" b="1">
                <a:solidFill>
                  <a:schemeClr val="tx1"/>
                </a:solidFill>
              </a:rPr>
              <a:t>What can you, the Conduct Board, consider from this witness?</a:t>
            </a:r>
          </a:p>
          <a:p>
            <a:pPr marL="0" indent="0" algn="ctr">
              <a:buNone/>
            </a:pPr>
            <a:r>
              <a:rPr lang="en-US" b="1">
                <a:solidFill>
                  <a:schemeClr val="tx1"/>
                </a:solidFill>
              </a:rPr>
              <a:t>What can’t you consider?</a:t>
            </a:r>
          </a:p>
        </p:txBody>
      </p:sp>
      <p:sp>
        <p:nvSpPr>
          <p:cNvPr id="4" name="Slide Number Placeholder 3">
            <a:extLst>
              <a:ext uri="{FF2B5EF4-FFF2-40B4-BE49-F238E27FC236}">
                <a16:creationId xmlns:a16="http://schemas.microsoft.com/office/drawing/2014/main" id="{CA94C0AB-8311-407A-B9DC-AB871966090B}"/>
              </a:ext>
            </a:extLst>
          </p:cNvPr>
          <p:cNvSpPr>
            <a:spLocks noGrp="1"/>
          </p:cNvSpPr>
          <p:nvPr>
            <p:ph type="sldNum" sz="quarter" idx="12"/>
          </p:nvPr>
        </p:nvSpPr>
        <p:spPr/>
        <p:txBody>
          <a:bodyPr/>
          <a:lstStyle/>
          <a:p>
            <a:fld id="{21B7A71D-1EF9-4D4A-9E9C-ED4CEAB65A79}" type="slidenum">
              <a:rPr lang="en-US" smtClean="0"/>
              <a:t>55</a:t>
            </a:fld>
            <a:endParaRPr lang="en-US"/>
          </a:p>
        </p:txBody>
      </p:sp>
    </p:spTree>
    <p:extLst>
      <p:ext uri="{BB962C8B-B14F-4D97-AF65-F5344CB8AC3E}">
        <p14:creationId xmlns:p14="http://schemas.microsoft.com/office/powerpoint/2010/main" val="407374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CE198-E357-4043-8A3E-F923DBDC9347}"/>
              </a:ext>
            </a:extLst>
          </p:cNvPr>
          <p:cNvSpPr>
            <a:spLocks noGrp="1"/>
          </p:cNvSpPr>
          <p:nvPr>
            <p:ph type="title"/>
          </p:nvPr>
        </p:nvSpPr>
        <p:spPr/>
        <p:txBody>
          <a:bodyPr>
            <a:normAutofit/>
          </a:bodyPr>
          <a:lstStyle/>
          <a:p>
            <a:r>
              <a:rPr lang="en-US" sz="3000" b="1">
                <a:solidFill>
                  <a:schemeClr val="accent2">
                    <a:lumMod val="75000"/>
                  </a:schemeClr>
                </a:solidFill>
              </a:rPr>
              <a:t>Scenario</a:t>
            </a:r>
          </a:p>
        </p:txBody>
      </p:sp>
      <p:sp>
        <p:nvSpPr>
          <p:cNvPr id="3" name="Content Placeholder 2">
            <a:extLst>
              <a:ext uri="{FF2B5EF4-FFF2-40B4-BE49-F238E27FC236}">
                <a16:creationId xmlns:a16="http://schemas.microsoft.com/office/drawing/2014/main" id="{721D5954-FC23-49A6-AD12-8AEADF62ED43}"/>
              </a:ext>
            </a:extLst>
          </p:cNvPr>
          <p:cNvSpPr>
            <a:spLocks noGrp="1"/>
          </p:cNvSpPr>
          <p:nvPr>
            <p:ph idx="1"/>
          </p:nvPr>
        </p:nvSpPr>
        <p:spPr>
          <a:xfrm>
            <a:off x="202054" y="1270000"/>
            <a:ext cx="7341746" cy="5588000"/>
          </a:xfrm>
        </p:spPr>
        <p:txBody>
          <a:bodyPr>
            <a:noAutofit/>
          </a:bodyPr>
          <a:lstStyle/>
          <a:p>
            <a:pPr marL="0" indent="0" algn="ctr">
              <a:buNone/>
            </a:pPr>
            <a:r>
              <a:rPr lang="en-US">
                <a:solidFill>
                  <a:schemeClr val="tx1"/>
                </a:solidFill>
              </a:rPr>
              <a:t>The case before the conduct board involves allegations of Dating Violence- physical assault. Both the Complainant and Respondent were interviewed by the Investigator and their statements appear in the Investigative Report. Their presence is requested at the Conduct Board hearing. Complainant does not appear and does not submit to cross-examination. Respondent appears and submits to cross-examination by the Complainant’s Advisor. </a:t>
            </a:r>
          </a:p>
          <a:p>
            <a:pPr marL="0" indent="0" algn="ctr">
              <a:buNone/>
            </a:pPr>
            <a:endParaRPr lang="en-US">
              <a:solidFill>
                <a:schemeClr val="tx1"/>
              </a:solidFill>
            </a:endParaRPr>
          </a:p>
          <a:p>
            <a:pPr marL="0" indent="0" algn="ctr">
              <a:buNone/>
            </a:pPr>
            <a:r>
              <a:rPr lang="en-US" b="1">
                <a:solidFill>
                  <a:schemeClr val="tx1"/>
                </a:solidFill>
              </a:rPr>
              <a:t>What happens to Complainant’s statement in the Investigative Report?</a:t>
            </a:r>
          </a:p>
          <a:p>
            <a:pPr marL="0" indent="0" algn="ctr">
              <a:buNone/>
            </a:pPr>
            <a:r>
              <a:rPr lang="en-US" b="1">
                <a:solidFill>
                  <a:schemeClr val="tx1"/>
                </a:solidFill>
              </a:rPr>
              <a:t>What happens to the Respondent’s statement in the Investigative Report and testimony from the live hearing?</a:t>
            </a:r>
          </a:p>
          <a:p>
            <a:pPr marL="0" indent="0" algn="ctr">
              <a:buNone/>
            </a:pPr>
            <a:r>
              <a:rPr lang="en-US" b="1">
                <a:solidFill>
                  <a:schemeClr val="tx1"/>
                </a:solidFill>
              </a:rPr>
              <a:t>Why does the Complainant’s Advisor still question the Respondent if the Complainant is not present at the hearing?</a:t>
            </a:r>
          </a:p>
          <a:p>
            <a:pPr marL="0" indent="0" algn="ctr">
              <a:buNone/>
            </a:pPr>
            <a:r>
              <a:rPr lang="en-US" b="1">
                <a:solidFill>
                  <a:schemeClr val="tx1"/>
                </a:solidFill>
              </a:rPr>
              <a:t>Does your answer change if it was the Respondent who did not appear and submit to cross-examination?</a:t>
            </a:r>
          </a:p>
        </p:txBody>
      </p:sp>
      <p:sp>
        <p:nvSpPr>
          <p:cNvPr id="4" name="Slide Number Placeholder 3">
            <a:extLst>
              <a:ext uri="{FF2B5EF4-FFF2-40B4-BE49-F238E27FC236}">
                <a16:creationId xmlns:a16="http://schemas.microsoft.com/office/drawing/2014/main" id="{CA94C0AB-8311-407A-B9DC-AB871966090B}"/>
              </a:ext>
            </a:extLst>
          </p:cNvPr>
          <p:cNvSpPr>
            <a:spLocks noGrp="1"/>
          </p:cNvSpPr>
          <p:nvPr>
            <p:ph type="sldNum" sz="quarter" idx="12"/>
          </p:nvPr>
        </p:nvSpPr>
        <p:spPr/>
        <p:txBody>
          <a:bodyPr/>
          <a:lstStyle/>
          <a:p>
            <a:fld id="{21B7A71D-1EF9-4D4A-9E9C-ED4CEAB65A79}" type="slidenum">
              <a:rPr lang="en-US" smtClean="0"/>
              <a:t>56</a:t>
            </a:fld>
            <a:endParaRPr lang="en-US"/>
          </a:p>
        </p:txBody>
      </p:sp>
    </p:spTree>
    <p:extLst>
      <p:ext uri="{BB962C8B-B14F-4D97-AF65-F5344CB8AC3E}">
        <p14:creationId xmlns:p14="http://schemas.microsoft.com/office/powerpoint/2010/main" val="277155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a:solidFill>
                  <a:schemeClr val="accent2">
                    <a:lumMod val="75000"/>
                  </a:schemeClr>
                </a:solidFill>
              </a:rPr>
              <a:t>Questioning During Hearings</a:t>
            </a:r>
          </a:p>
        </p:txBody>
      </p:sp>
      <p:sp>
        <p:nvSpPr>
          <p:cNvPr id="7"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57</a:t>
            </a:fld>
            <a:endParaRPr lang="en-US">
              <a:solidFill>
                <a:schemeClr val="bg1"/>
              </a:solidFill>
            </a:endParaRPr>
          </a:p>
        </p:txBody>
      </p:sp>
      <p:sp>
        <p:nvSpPr>
          <p:cNvPr id="6" name="Content Placeholder 2"/>
          <p:cNvSpPr txBox="1">
            <a:spLocks/>
          </p:cNvSpPr>
          <p:nvPr/>
        </p:nvSpPr>
        <p:spPr>
          <a:xfrm>
            <a:off x="533400" y="1676400"/>
            <a:ext cx="8153400" cy="44196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1" indent="-342900" fontAlgn="auto">
              <a:lnSpc>
                <a:spcPct val="100000"/>
              </a:lnSpc>
              <a:spcAft>
                <a:spcPts val="0"/>
              </a:spcAft>
              <a:buClrTx/>
              <a:buSzTx/>
              <a:tabLst/>
              <a:defRPr/>
            </a:pPr>
            <a:endParaRPr lang="en-US" sz="3000">
              <a:solidFill>
                <a:srgbClr val="3B88C4"/>
              </a:solidFill>
              <a:latin typeface="+mn-lt"/>
              <a:cs typeface="+mn-cs"/>
            </a:endParaRPr>
          </a:p>
        </p:txBody>
      </p:sp>
      <p:sp>
        <p:nvSpPr>
          <p:cNvPr id="5" name="Content Placeholder 2"/>
          <p:cNvSpPr txBox="1">
            <a:spLocks/>
          </p:cNvSpPr>
          <p:nvPr/>
        </p:nvSpPr>
        <p:spPr>
          <a:xfrm>
            <a:off x="274231" y="1600199"/>
            <a:ext cx="8153400" cy="44196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1" indent="-342900" fontAlgn="auto">
              <a:lnSpc>
                <a:spcPct val="100000"/>
              </a:lnSpc>
              <a:spcAft>
                <a:spcPts val="0"/>
              </a:spcAft>
              <a:buClrTx/>
              <a:buSzTx/>
              <a:tabLst/>
              <a:defRPr/>
            </a:pPr>
            <a:r>
              <a:rPr lang="en-US" sz="2600">
                <a:latin typeface="+mn-lt"/>
                <a:cs typeface="+mn-cs"/>
              </a:rPr>
              <a:t>Question with Purpose</a:t>
            </a:r>
          </a:p>
          <a:p>
            <a:pPr marR="0" lvl="1" fontAlgn="auto">
              <a:lnSpc>
                <a:spcPct val="100000"/>
              </a:lnSpc>
              <a:spcAft>
                <a:spcPts val="0"/>
              </a:spcAft>
              <a:buClrTx/>
              <a:buSzTx/>
              <a:buFont typeface="Arial" panose="020B0604020202020204" pitchFamily="34" charset="0"/>
              <a:buChar char="–"/>
              <a:tabLst/>
              <a:defRPr/>
            </a:pPr>
            <a:r>
              <a:rPr lang="en-US" sz="2400">
                <a:latin typeface="+mn-lt"/>
                <a:cs typeface="+mn-cs"/>
              </a:rPr>
              <a:t>Hear it for yourself (and from the source)</a:t>
            </a:r>
          </a:p>
          <a:p>
            <a:pPr marR="0" lvl="1" fontAlgn="auto">
              <a:lnSpc>
                <a:spcPct val="100000"/>
              </a:lnSpc>
              <a:spcAft>
                <a:spcPts val="0"/>
              </a:spcAft>
              <a:buClrTx/>
              <a:buSzTx/>
              <a:buFont typeface="Arial" panose="020B0604020202020204" pitchFamily="34" charset="0"/>
              <a:buChar char="–"/>
              <a:tabLst/>
              <a:defRPr/>
            </a:pPr>
            <a:r>
              <a:rPr lang="en-US" sz="2400">
                <a:latin typeface="+mn-lt"/>
                <a:cs typeface="+mn-cs"/>
              </a:rPr>
              <a:t>Clarify and confirm</a:t>
            </a:r>
          </a:p>
          <a:p>
            <a:pPr marR="0" lvl="1" fontAlgn="auto">
              <a:lnSpc>
                <a:spcPct val="100000"/>
              </a:lnSpc>
              <a:spcAft>
                <a:spcPts val="0"/>
              </a:spcAft>
              <a:buClrTx/>
              <a:buSzTx/>
              <a:buFont typeface="Arial" panose="020B0604020202020204" pitchFamily="34" charset="0"/>
              <a:buChar char="–"/>
              <a:tabLst/>
              <a:defRPr/>
            </a:pPr>
            <a:r>
              <a:rPr lang="en-US" sz="2400">
                <a:latin typeface="+mn-lt"/>
                <a:cs typeface="+mn-cs"/>
              </a:rPr>
              <a:t>Identify issues, Close loops</a:t>
            </a:r>
          </a:p>
          <a:p>
            <a:pPr marR="0" lvl="1" fontAlgn="auto">
              <a:lnSpc>
                <a:spcPct val="100000"/>
              </a:lnSpc>
              <a:spcAft>
                <a:spcPts val="0"/>
              </a:spcAft>
              <a:buClrTx/>
              <a:buSzTx/>
              <a:buFont typeface="Arial" panose="020B0604020202020204" pitchFamily="34" charset="0"/>
              <a:buChar char="–"/>
              <a:tabLst/>
              <a:defRPr/>
            </a:pPr>
            <a:r>
              <a:rPr lang="en-US" sz="2400">
                <a:latin typeface="+mn-lt"/>
                <a:cs typeface="+mn-cs"/>
              </a:rPr>
              <a:t>Flesh out new info</a:t>
            </a:r>
          </a:p>
        </p:txBody>
      </p:sp>
      <p:pic>
        <p:nvPicPr>
          <p:cNvPr id="8" name="Picture 2" descr="Image result for Question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4419600"/>
            <a:ext cx="3002369" cy="160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80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a:solidFill>
                  <a:schemeClr val="accent2">
                    <a:lumMod val="75000"/>
                  </a:schemeClr>
                </a:solidFill>
              </a:rPr>
              <a:t>Questioning Technique – </a:t>
            </a:r>
            <a:br>
              <a:rPr lang="en-US" sz="3000" b="1">
                <a:solidFill>
                  <a:schemeClr val="accent2">
                    <a:lumMod val="75000"/>
                  </a:schemeClr>
                </a:solidFill>
              </a:rPr>
            </a:br>
            <a:r>
              <a:rPr lang="en-US" sz="3000" b="1">
                <a:solidFill>
                  <a:schemeClr val="accent2">
                    <a:lumMod val="75000"/>
                  </a:schemeClr>
                </a:solidFill>
              </a:rPr>
              <a:t>Manner Matters!</a:t>
            </a:r>
          </a:p>
        </p:txBody>
      </p:sp>
      <p:sp>
        <p:nvSpPr>
          <p:cNvPr id="5"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58</a:t>
            </a:fld>
            <a:endParaRPr lang="en-US">
              <a:solidFill>
                <a:schemeClr val="bg1"/>
              </a:solidFill>
            </a:endParaRPr>
          </a:p>
        </p:txBody>
      </p:sp>
      <p:sp>
        <p:nvSpPr>
          <p:cNvPr id="6" name="Content Placeholder 2"/>
          <p:cNvSpPr txBox="1">
            <a:spLocks/>
          </p:cNvSpPr>
          <p:nvPr/>
        </p:nvSpPr>
        <p:spPr>
          <a:xfrm>
            <a:off x="533400" y="1676400"/>
            <a:ext cx="6781800" cy="4419600"/>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1" indent="-342900" fontAlgn="auto">
              <a:lnSpc>
                <a:spcPct val="110000"/>
              </a:lnSpc>
              <a:spcAft>
                <a:spcPts val="0"/>
              </a:spcAft>
              <a:buClrTx/>
              <a:buSzTx/>
              <a:tabLst/>
              <a:defRPr/>
            </a:pPr>
            <a:endParaRPr lang="en-US" sz="3500">
              <a:solidFill>
                <a:srgbClr val="113D64"/>
              </a:solidFill>
              <a:latin typeface="+mn-lt"/>
              <a:cs typeface="+mn-cs"/>
            </a:endParaRPr>
          </a:p>
          <a:p>
            <a:pPr marL="342900" marR="0" lvl="1" indent="-342900" fontAlgn="auto">
              <a:lnSpc>
                <a:spcPct val="110000"/>
              </a:lnSpc>
              <a:spcAft>
                <a:spcPts val="0"/>
              </a:spcAft>
              <a:buClrTx/>
              <a:buSzTx/>
              <a:tabLst/>
              <a:defRPr/>
            </a:pPr>
            <a:r>
              <a:rPr lang="en-US" sz="3100">
                <a:latin typeface="+mn-lt"/>
                <a:cs typeface="+mn-cs"/>
              </a:rPr>
              <a:t>Consider tone, style, and volume </a:t>
            </a:r>
          </a:p>
          <a:p>
            <a:pPr marL="342900" marR="0" lvl="1" indent="-342900" fontAlgn="auto">
              <a:lnSpc>
                <a:spcPct val="110000"/>
              </a:lnSpc>
              <a:spcAft>
                <a:spcPts val="0"/>
              </a:spcAft>
              <a:buClrTx/>
              <a:buSzTx/>
              <a:tabLst/>
              <a:defRPr/>
            </a:pPr>
            <a:r>
              <a:rPr lang="en-US" sz="3100">
                <a:latin typeface="+mn-lt"/>
                <a:cs typeface="+mn-cs"/>
              </a:rPr>
              <a:t>Take time to “soften the ground”</a:t>
            </a:r>
          </a:p>
          <a:p>
            <a:pPr marL="342900" marR="0" lvl="1" indent="-342900" fontAlgn="auto">
              <a:lnSpc>
                <a:spcPct val="110000"/>
              </a:lnSpc>
              <a:spcAft>
                <a:spcPts val="0"/>
              </a:spcAft>
              <a:buClrTx/>
              <a:buSzTx/>
              <a:tabLst/>
              <a:defRPr/>
            </a:pPr>
            <a:r>
              <a:rPr lang="en-US" sz="3100">
                <a:latin typeface="+mn-lt"/>
                <a:cs typeface="+mn-cs"/>
              </a:rPr>
              <a:t>Listen well and actively </a:t>
            </a:r>
          </a:p>
          <a:p>
            <a:pPr marL="342900" marR="0" lvl="1" indent="-342900" fontAlgn="auto">
              <a:lnSpc>
                <a:spcPct val="110000"/>
              </a:lnSpc>
              <a:spcAft>
                <a:spcPts val="0"/>
              </a:spcAft>
              <a:buClrTx/>
              <a:buSzTx/>
              <a:tabLst/>
              <a:defRPr/>
            </a:pPr>
            <a:r>
              <a:rPr lang="en-US" sz="3100">
                <a:latin typeface="+mn-lt"/>
                <a:cs typeface="+mn-cs"/>
              </a:rPr>
              <a:t>Avoid conveying judgment (via phrasing or tone)</a:t>
            </a:r>
          </a:p>
          <a:p>
            <a:pPr marL="342900" marR="0" lvl="1" indent="-342900" fontAlgn="auto">
              <a:lnSpc>
                <a:spcPct val="110000"/>
              </a:lnSpc>
              <a:spcAft>
                <a:spcPts val="0"/>
              </a:spcAft>
              <a:buClrTx/>
              <a:buSzTx/>
              <a:tabLst/>
              <a:defRPr/>
            </a:pPr>
            <a:r>
              <a:rPr lang="en-US" sz="3100">
                <a:latin typeface="+mn-lt"/>
                <a:cs typeface="+mn-cs"/>
              </a:rPr>
              <a:t>Let there be silence</a:t>
            </a:r>
          </a:p>
          <a:p>
            <a:pPr marL="342900" marR="0" lvl="1" indent="-342900" fontAlgn="auto">
              <a:lnSpc>
                <a:spcPct val="110000"/>
              </a:lnSpc>
              <a:spcAft>
                <a:spcPts val="0"/>
              </a:spcAft>
              <a:buClrTx/>
              <a:buSzTx/>
              <a:tabLst/>
              <a:defRPr/>
            </a:pPr>
            <a:r>
              <a:rPr lang="en-US" sz="3100">
                <a:latin typeface="+mn-lt"/>
                <a:cs typeface="+mn-cs"/>
              </a:rPr>
              <a:t>Project Respect and Support</a:t>
            </a:r>
          </a:p>
          <a:p>
            <a:pPr lvl="1">
              <a:buFont typeface="Arial" panose="020B0604020202020204" pitchFamily="34" charset="0"/>
              <a:buChar char="–"/>
              <a:defRPr/>
            </a:pPr>
            <a:r>
              <a:rPr lang="en-US" sz="2800">
                <a:latin typeface="+mn-lt"/>
                <a:cs typeface="+mn-cs"/>
              </a:rPr>
              <a:t>Non-verbal cues</a:t>
            </a:r>
          </a:p>
          <a:p>
            <a:pPr marR="0" lvl="1" fontAlgn="auto">
              <a:lnSpc>
                <a:spcPct val="100000"/>
              </a:lnSpc>
              <a:spcAft>
                <a:spcPts val="0"/>
              </a:spcAft>
              <a:buClrTx/>
              <a:buSzTx/>
              <a:buFont typeface="Arial" panose="020B0604020202020204" pitchFamily="34" charset="0"/>
              <a:buChar char="–"/>
              <a:tabLst/>
              <a:defRPr/>
            </a:pPr>
            <a:r>
              <a:rPr lang="en-US" sz="2800">
                <a:latin typeface="+mn-lt"/>
                <a:cs typeface="+mn-cs"/>
              </a:rPr>
              <a:t>Mirroring/Checking/Reflecting</a:t>
            </a:r>
          </a:p>
          <a:p>
            <a:pPr marR="0" lvl="1" fontAlgn="auto">
              <a:lnSpc>
                <a:spcPct val="100000"/>
              </a:lnSpc>
              <a:spcAft>
                <a:spcPts val="0"/>
              </a:spcAft>
              <a:buClrTx/>
              <a:buSzTx/>
              <a:buFont typeface="Arial" panose="020B0604020202020204" pitchFamily="34" charset="0"/>
              <a:buChar char="–"/>
              <a:tabLst/>
              <a:defRPr/>
            </a:pPr>
            <a:r>
              <a:rPr lang="en-US" sz="2800">
                <a:latin typeface="+mn-lt"/>
                <a:cs typeface="+mn-cs"/>
              </a:rPr>
              <a:t>Explain process and questions</a:t>
            </a:r>
          </a:p>
        </p:txBody>
      </p:sp>
    </p:spTree>
    <p:extLst>
      <p:ext uri="{BB962C8B-B14F-4D97-AF65-F5344CB8AC3E}">
        <p14:creationId xmlns:p14="http://schemas.microsoft.com/office/powerpoint/2010/main" val="278371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
                                        <p:tgtEl>
                                          <p:spTgt spid="6">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8" end="8"/>
                                            </p:txEl>
                                          </p:spTgt>
                                        </p:tgtEl>
                                        <p:attrNameLst>
                                          <p:attrName>style.visibility</p:attrName>
                                        </p:attrNameLst>
                                      </p:cBhvr>
                                      <p:to>
                                        <p:strVal val="visible"/>
                                      </p:to>
                                    </p:set>
                                    <p:animEffect transition="in" filter="fade">
                                      <p:cBhvr>
                                        <p:cTn id="38" dur="500"/>
                                        <p:tgtEl>
                                          <p:spTgt spid="6">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animEffect transition="in" filter="fade">
                                      <p:cBhvr>
                                        <p:cTn id="41"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a:solidFill>
                  <a:schemeClr val="accent2">
                    <a:lumMod val="75000"/>
                  </a:schemeClr>
                </a:solidFill>
              </a:rPr>
              <a:t>Questioning Techniques</a:t>
            </a:r>
          </a:p>
        </p:txBody>
      </p:sp>
      <p:sp>
        <p:nvSpPr>
          <p:cNvPr id="5"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59</a:t>
            </a:fld>
            <a:endParaRPr lang="en-US">
              <a:solidFill>
                <a:schemeClr val="bg1"/>
              </a:solidFill>
            </a:endParaRPr>
          </a:p>
        </p:txBody>
      </p:sp>
      <p:sp>
        <p:nvSpPr>
          <p:cNvPr id="6" name="Content Placeholder 2"/>
          <p:cNvSpPr txBox="1">
            <a:spLocks/>
          </p:cNvSpPr>
          <p:nvPr/>
        </p:nvSpPr>
        <p:spPr>
          <a:xfrm>
            <a:off x="533400" y="1676400"/>
            <a:ext cx="6705600" cy="44196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1" indent="-514350" fontAlgn="auto">
              <a:spcAft>
                <a:spcPts val="0"/>
              </a:spcAft>
              <a:buClrTx/>
              <a:buSzTx/>
              <a:buFont typeface="+mj-lt"/>
              <a:buAutoNum type="arabicPeriod"/>
              <a:tabLst/>
              <a:defRPr/>
            </a:pPr>
            <a:r>
              <a:rPr lang="en-US" sz="2700" b="1">
                <a:solidFill>
                  <a:schemeClr val="tx2">
                    <a:lumMod val="75000"/>
                  </a:schemeClr>
                </a:solidFill>
                <a:latin typeface="+mn-lt"/>
                <a:cs typeface="+mn-cs"/>
              </a:rPr>
              <a:t>Open-ended</a:t>
            </a:r>
            <a:r>
              <a:rPr lang="en-US" sz="2700">
                <a:solidFill>
                  <a:schemeClr val="tx2">
                    <a:lumMod val="75000"/>
                  </a:schemeClr>
                </a:solidFill>
                <a:latin typeface="+mn-lt"/>
                <a:cs typeface="+mn-cs"/>
              </a:rPr>
              <a:t> – Free recall, narrative</a:t>
            </a:r>
          </a:p>
          <a:p>
            <a:pPr marL="514350" marR="0" lvl="1" indent="-514350" fontAlgn="auto">
              <a:spcAft>
                <a:spcPts val="0"/>
              </a:spcAft>
              <a:buClrTx/>
              <a:buSzTx/>
              <a:buFont typeface="+mj-lt"/>
              <a:buAutoNum type="arabicPeriod"/>
              <a:tabLst/>
              <a:defRPr/>
            </a:pPr>
            <a:r>
              <a:rPr lang="en-US" sz="2700" b="1">
                <a:solidFill>
                  <a:schemeClr val="tx2">
                    <a:lumMod val="75000"/>
                  </a:schemeClr>
                </a:solidFill>
                <a:latin typeface="+mn-lt"/>
                <a:cs typeface="+mn-cs"/>
              </a:rPr>
              <a:t>Focused</a:t>
            </a:r>
            <a:r>
              <a:rPr lang="en-US" sz="2700">
                <a:solidFill>
                  <a:schemeClr val="tx2">
                    <a:lumMod val="75000"/>
                  </a:schemeClr>
                </a:solidFill>
                <a:latin typeface="+mn-lt"/>
                <a:cs typeface="+mn-cs"/>
              </a:rPr>
              <a:t> – Directs attention </a:t>
            </a:r>
          </a:p>
          <a:p>
            <a:pPr marL="514350" marR="0" lvl="1" indent="-514350" fontAlgn="auto">
              <a:spcAft>
                <a:spcPts val="0"/>
              </a:spcAft>
              <a:buClrTx/>
              <a:buSzTx/>
              <a:buFont typeface="+mj-lt"/>
              <a:buAutoNum type="arabicPeriod"/>
              <a:tabLst/>
              <a:defRPr/>
            </a:pPr>
            <a:r>
              <a:rPr lang="en-US" sz="2700" b="1">
                <a:solidFill>
                  <a:schemeClr val="tx2">
                    <a:lumMod val="75000"/>
                  </a:schemeClr>
                </a:solidFill>
                <a:latin typeface="+mn-lt"/>
                <a:cs typeface="+mn-cs"/>
              </a:rPr>
              <a:t>Multiple Choice </a:t>
            </a:r>
            <a:r>
              <a:rPr lang="en-US" sz="2700">
                <a:solidFill>
                  <a:schemeClr val="tx2">
                    <a:lumMod val="75000"/>
                  </a:schemeClr>
                </a:solidFill>
                <a:latin typeface="+mn-lt"/>
                <a:cs typeface="+mn-cs"/>
              </a:rPr>
              <a:t>– Range of options, but room for flexibility</a:t>
            </a:r>
          </a:p>
          <a:p>
            <a:pPr marL="514350" marR="0" lvl="1" indent="-514350" fontAlgn="auto">
              <a:spcAft>
                <a:spcPts val="0"/>
              </a:spcAft>
              <a:buClrTx/>
              <a:buSzTx/>
              <a:buFont typeface="+mj-lt"/>
              <a:buAutoNum type="arabicPeriod"/>
              <a:tabLst/>
              <a:defRPr/>
            </a:pPr>
            <a:r>
              <a:rPr lang="en-US" sz="2700" b="1">
                <a:solidFill>
                  <a:schemeClr val="tx2">
                    <a:lumMod val="75000"/>
                  </a:schemeClr>
                </a:solidFill>
                <a:latin typeface="+mn-lt"/>
                <a:cs typeface="+mn-cs"/>
              </a:rPr>
              <a:t>Yes/No</a:t>
            </a:r>
            <a:r>
              <a:rPr lang="en-US" sz="2700">
                <a:solidFill>
                  <a:schemeClr val="tx2">
                    <a:lumMod val="75000"/>
                  </a:schemeClr>
                </a:solidFill>
                <a:latin typeface="+mn-lt"/>
                <a:cs typeface="+mn-cs"/>
              </a:rPr>
              <a:t> – Clarify/confirm discrete issue</a:t>
            </a:r>
          </a:p>
          <a:p>
            <a:pPr marL="514350" marR="0" lvl="1" indent="-514350" fontAlgn="auto">
              <a:spcAft>
                <a:spcPts val="0"/>
              </a:spcAft>
              <a:buClrTx/>
              <a:buSzTx/>
              <a:buFont typeface="+mj-lt"/>
              <a:buAutoNum type="arabicPeriod"/>
              <a:tabLst/>
              <a:defRPr/>
            </a:pPr>
            <a:r>
              <a:rPr lang="en-US" sz="2700" b="1">
                <a:solidFill>
                  <a:schemeClr val="tx2">
                    <a:lumMod val="75000"/>
                  </a:schemeClr>
                </a:solidFill>
                <a:latin typeface="+mn-lt"/>
                <a:cs typeface="+mn-cs"/>
              </a:rPr>
              <a:t>Leading</a:t>
            </a:r>
            <a:r>
              <a:rPr lang="en-US" sz="2700">
                <a:solidFill>
                  <a:schemeClr val="tx2">
                    <a:lumMod val="75000"/>
                  </a:schemeClr>
                </a:solidFill>
                <a:latin typeface="+mn-lt"/>
                <a:cs typeface="+mn-cs"/>
              </a:rPr>
              <a:t> – Assumes the answer</a:t>
            </a:r>
          </a:p>
        </p:txBody>
      </p:sp>
    </p:spTree>
    <p:extLst>
      <p:ext uri="{BB962C8B-B14F-4D97-AF65-F5344CB8AC3E}">
        <p14:creationId xmlns:p14="http://schemas.microsoft.com/office/powerpoint/2010/main" val="173080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54" name="Group 70">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72"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3" name="Straight Connector 72">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026" name="Picture 2" descr="Image result for mechanics"/>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9091" t="6912" b="2179"/>
          <a:stretch/>
        </p:blipFill>
        <p:spPr bwMode="auto">
          <a:xfrm>
            <a:off x="20" y="443761"/>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55" name="Isosceles Triangle 82">
            <a:extLst>
              <a:ext uri="{FF2B5EF4-FFF2-40B4-BE49-F238E27FC236}">
                <a16:creationId xmlns:a16="http://schemas.microsoft.com/office/drawing/2014/main" id="{7B1E8B16-F0E6-422E-A6A6-0422A7733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6" name="Parallelogram 84">
            <a:extLst>
              <a:ext uri="{FF2B5EF4-FFF2-40B4-BE49-F238E27FC236}">
                <a16:creationId xmlns:a16="http://schemas.microsoft.com/office/drawing/2014/main" id="{30CBBCD0-ED2A-4FC8-AB71-E3C2738F9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0350" y="0"/>
            <a:ext cx="5486400" cy="6858000"/>
          </a:xfrm>
          <a:prstGeom prst="parallelogram">
            <a:avLst>
              <a:gd name="adj" fmla="val 15925"/>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57" name="Straight Connector 86">
            <a:extLst>
              <a:ext uri="{FF2B5EF4-FFF2-40B4-BE49-F238E27FC236}">
                <a16:creationId xmlns:a16="http://schemas.microsoft.com/office/drawing/2014/main" id="{D7C7B311-D760-4C87-BE5E-921FFB4E8E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58" name="Straight Connector 88">
            <a:extLst>
              <a:ext uri="{FF2B5EF4-FFF2-40B4-BE49-F238E27FC236}">
                <a16:creationId xmlns:a16="http://schemas.microsoft.com/office/drawing/2014/main" id="{C1913202-1810-4FA2-987B-A7B98049CF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59" name="Rectangle 23">
            <a:extLst>
              <a:ext uri="{FF2B5EF4-FFF2-40B4-BE49-F238E27FC236}">
                <a16:creationId xmlns:a16="http://schemas.microsoft.com/office/drawing/2014/main" id="{95EFBC61-02DC-4AEA-AA2D-A9EABA467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0" name="Rectangle 25">
            <a:extLst>
              <a:ext uri="{FF2B5EF4-FFF2-40B4-BE49-F238E27FC236}">
                <a16:creationId xmlns:a16="http://schemas.microsoft.com/office/drawing/2014/main" id="{5637DFC4-70BC-4CB4-85D2-651A7C6A5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1" name="Isosceles Triangle 94">
            <a:extLst>
              <a:ext uri="{FF2B5EF4-FFF2-40B4-BE49-F238E27FC236}">
                <a16:creationId xmlns:a16="http://schemas.microsoft.com/office/drawing/2014/main" id="{58F1E9F4-66ED-4E73-8C2E-51B11EA77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itle 1"/>
          <p:cNvSpPr>
            <a:spLocks noGrp="1"/>
          </p:cNvSpPr>
          <p:nvPr>
            <p:ph type="title"/>
          </p:nvPr>
        </p:nvSpPr>
        <p:spPr>
          <a:xfrm>
            <a:off x="3561966" y="1338171"/>
            <a:ext cx="3361915" cy="2369131"/>
          </a:xfrm>
        </p:spPr>
        <p:txBody>
          <a:bodyPr vert="horz" lIns="91440" tIns="45720" rIns="91440" bIns="45720" rtlCol="0" anchor="b" anchorCtr="0">
            <a:normAutofit/>
          </a:bodyPr>
          <a:lstStyle/>
          <a:p>
            <a:pPr algn="r"/>
            <a:r>
              <a:rPr lang="en-US" sz="4200" b="1">
                <a:solidFill>
                  <a:schemeClr val="accent2">
                    <a:lumMod val="75000"/>
                  </a:schemeClr>
                </a:solidFill>
              </a:rPr>
              <a:t>Background</a:t>
            </a:r>
          </a:p>
        </p:txBody>
      </p:sp>
      <p:sp>
        <p:nvSpPr>
          <p:cNvPr id="4" name="Slide Number Placeholder 3"/>
          <p:cNvSpPr>
            <a:spLocks noGrp="1"/>
          </p:cNvSpPr>
          <p:nvPr>
            <p:ph type="sldNum" sz="quarter" idx="12"/>
          </p:nvPr>
        </p:nvSpPr>
        <p:spPr>
          <a:xfrm>
            <a:off x="6442997" y="6041362"/>
            <a:ext cx="512504" cy="365125"/>
          </a:xfrm>
        </p:spPr>
        <p:txBody>
          <a:bodyPr vert="horz" lIns="91440" tIns="45720" rIns="91440" bIns="45720" rtlCol="0" anchor="ctr">
            <a:normAutofit/>
          </a:bodyPr>
          <a:lstStyle/>
          <a:p>
            <a:pPr>
              <a:spcAft>
                <a:spcPts val="600"/>
              </a:spcAft>
            </a:pPr>
            <a:fld id="{21B7A71D-1EF9-4D4A-9E9C-ED4CEAB65A79}" type="slidenum">
              <a:rPr lang="en-US" smtClean="0"/>
              <a:pPr>
                <a:spcAft>
                  <a:spcPts val="600"/>
                </a:spcAft>
              </a:pPr>
              <a:t>6</a:t>
            </a:fld>
            <a:endParaRPr lang="en-US"/>
          </a:p>
        </p:txBody>
      </p:sp>
      <p:sp>
        <p:nvSpPr>
          <p:cNvPr id="1062" name="Rectangle 27">
            <a:extLst>
              <a:ext uri="{FF2B5EF4-FFF2-40B4-BE49-F238E27FC236}">
                <a16:creationId xmlns:a16="http://schemas.microsoft.com/office/drawing/2014/main" id="{0795E7D3-D974-4307-92D4-E3ECEFDF3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3" name="Rectangle 28">
            <a:extLst>
              <a:ext uri="{FF2B5EF4-FFF2-40B4-BE49-F238E27FC236}">
                <a16:creationId xmlns:a16="http://schemas.microsoft.com/office/drawing/2014/main" id="{90443617-0A78-4C2C-9996-D143BCDB9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4" name="Rectangle 29">
            <a:extLst>
              <a:ext uri="{FF2B5EF4-FFF2-40B4-BE49-F238E27FC236}">
                <a16:creationId xmlns:a16="http://schemas.microsoft.com/office/drawing/2014/main" id="{ACFC544A-BD13-4C3C-8C9E-C35DEE8A4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5" name="Isosceles Triangle 102">
            <a:extLst>
              <a:ext uri="{FF2B5EF4-FFF2-40B4-BE49-F238E27FC236}">
                <a16:creationId xmlns:a16="http://schemas.microsoft.com/office/drawing/2014/main" id="{729A9DD4-BE93-4516-8B95-26B91B44B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5821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a:solidFill>
                  <a:schemeClr val="accent2">
                    <a:lumMod val="75000"/>
                  </a:schemeClr>
                </a:solidFill>
              </a:rPr>
              <a:t>“Hard Questions”</a:t>
            </a:r>
          </a:p>
        </p:txBody>
      </p:sp>
      <p:sp>
        <p:nvSpPr>
          <p:cNvPr id="5"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60</a:t>
            </a:fld>
            <a:endParaRPr lang="en-US">
              <a:solidFill>
                <a:schemeClr val="bg1"/>
              </a:solidFill>
            </a:endParaRPr>
          </a:p>
        </p:txBody>
      </p:sp>
      <p:sp>
        <p:nvSpPr>
          <p:cNvPr id="6" name="Content Placeholder 2"/>
          <p:cNvSpPr txBox="1">
            <a:spLocks/>
          </p:cNvSpPr>
          <p:nvPr/>
        </p:nvSpPr>
        <p:spPr>
          <a:xfrm>
            <a:off x="228600" y="1776082"/>
            <a:ext cx="7086600" cy="44196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nSpc>
                <a:spcPct val="80000"/>
              </a:lnSpc>
              <a:defRPr/>
            </a:pPr>
            <a:r>
              <a:rPr lang="en-US" sz="2400">
                <a:latin typeface="+mn-lt"/>
              </a:rPr>
              <a:t>Be sensitive… but not avoidant</a:t>
            </a:r>
          </a:p>
          <a:p>
            <a:pPr marL="0" lvl="1" indent="0">
              <a:lnSpc>
                <a:spcPct val="80000"/>
              </a:lnSpc>
              <a:buNone/>
              <a:defRPr/>
            </a:pPr>
            <a:endParaRPr lang="en-US" sz="2400">
              <a:latin typeface="+mn-lt"/>
            </a:endParaRPr>
          </a:p>
          <a:p>
            <a:pPr marL="342900" lvl="1" indent="-342900">
              <a:lnSpc>
                <a:spcPct val="80000"/>
              </a:lnSpc>
              <a:defRPr/>
            </a:pPr>
            <a:r>
              <a:rPr lang="en-US" sz="2400">
                <a:latin typeface="+mn-lt"/>
              </a:rPr>
              <a:t>Be fair in identifying</a:t>
            </a:r>
          </a:p>
          <a:p>
            <a:pPr marL="0" lvl="1" indent="0">
              <a:lnSpc>
                <a:spcPct val="80000"/>
              </a:lnSpc>
              <a:buNone/>
              <a:defRPr/>
            </a:pPr>
            <a:endParaRPr lang="en-US" sz="2400">
              <a:latin typeface="+mn-lt"/>
              <a:cs typeface="+mn-cs"/>
            </a:endParaRPr>
          </a:p>
          <a:p>
            <a:pPr marL="342900" lvl="1" indent="-342900">
              <a:lnSpc>
                <a:spcPct val="80000"/>
              </a:lnSpc>
              <a:defRPr/>
            </a:pPr>
            <a:r>
              <a:rPr lang="en-US" sz="2400">
                <a:latin typeface="+mn-lt"/>
                <a:cs typeface="+mn-cs"/>
              </a:rPr>
              <a:t>How to ask</a:t>
            </a:r>
          </a:p>
          <a:p>
            <a:pPr lvl="1">
              <a:lnSpc>
                <a:spcPct val="80000"/>
              </a:lnSpc>
              <a:buFont typeface="Arial" pitchFamily="34" charset="0"/>
              <a:buChar char="–"/>
              <a:defRPr/>
            </a:pPr>
            <a:r>
              <a:rPr lang="en-US" sz="2200">
                <a:latin typeface="+mn-lt"/>
                <a:cs typeface="+mn-cs"/>
              </a:rPr>
              <a:t>Acknowledge the elephant</a:t>
            </a:r>
          </a:p>
          <a:p>
            <a:pPr lvl="1">
              <a:lnSpc>
                <a:spcPct val="80000"/>
              </a:lnSpc>
              <a:buFont typeface="Arial" pitchFamily="34" charset="0"/>
              <a:buChar char="–"/>
              <a:defRPr/>
            </a:pPr>
            <a:r>
              <a:rPr lang="en-US" sz="2200">
                <a:latin typeface="+mn-lt"/>
                <a:cs typeface="+mn-cs"/>
              </a:rPr>
              <a:t>Ask permission</a:t>
            </a:r>
          </a:p>
          <a:p>
            <a:pPr lvl="1">
              <a:lnSpc>
                <a:spcPct val="80000"/>
              </a:lnSpc>
              <a:buFont typeface="Arial" pitchFamily="34" charset="0"/>
              <a:buChar char="–"/>
              <a:defRPr/>
            </a:pPr>
            <a:r>
              <a:rPr lang="en-US" sz="2200">
                <a:latin typeface="+mn-lt"/>
                <a:cs typeface="+mn-cs"/>
              </a:rPr>
              <a:t>Be thoughtful in phrasing – choose right tool for the job</a:t>
            </a:r>
          </a:p>
          <a:p>
            <a:pPr lvl="1">
              <a:lnSpc>
                <a:spcPct val="80000"/>
              </a:lnSpc>
              <a:buFont typeface="Arial" pitchFamily="34" charset="0"/>
              <a:buChar char="–"/>
              <a:defRPr/>
            </a:pPr>
            <a:r>
              <a:rPr lang="en-US" sz="2200">
                <a:latin typeface="+mn-lt"/>
                <a:cs typeface="+mn-cs"/>
              </a:rPr>
              <a:t>Give time and space</a:t>
            </a:r>
          </a:p>
          <a:p>
            <a:pPr marL="857250" lvl="3" indent="0">
              <a:lnSpc>
                <a:spcPct val="80000"/>
              </a:lnSpc>
              <a:buNone/>
              <a:defRPr/>
            </a:pPr>
            <a:endParaRPr lang="en-US" sz="3000">
              <a:solidFill>
                <a:srgbClr val="113D64"/>
              </a:solidFill>
              <a:latin typeface="+mn-lt"/>
              <a:cs typeface="+mn-cs"/>
            </a:endParaRPr>
          </a:p>
          <a:p>
            <a:pPr marL="742950" lvl="2" indent="-342900">
              <a:lnSpc>
                <a:spcPct val="80000"/>
              </a:lnSpc>
              <a:defRPr/>
            </a:pPr>
            <a:endParaRPr lang="en-US" sz="3000">
              <a:solidFill>
                <a:srgbClr val="113D64"/>
              </a:solidFill>
              <a:latin typeface="+mn-lt"/>
              <a:cs typeface="+mn-cs"/>
            </a:endParaRPr>
          </a:p>
          <a:p>
            <a:pPr marL="742950" lvl="2" indent="-342900">
              <a:lnSpc>
                <a:spcPct val="80000"/>
              </a:lnSpc>
              <a:defRPr/>
            </a:pPr>
            <a:endParaRPr lang="en-US" sz="3000">
              <a:solidFill>
                <a:srgbClr val="113D64"/>
              </a:solidFill>
              <a:latin typeface="+mn-lt"/>
              <a:cs typeface="+mn-cs"/>
            </a:endParaRPr>
          </a:p>
          <a:p>
            <a:pPr marL="342900" lvl="1" indent="-342900">
              <a:lnSpc>
                <a:spcPct val="80000"/>
              </a:lnSpc>
              <a:defRPr/>
            </a:pPr>
            <a:endParaRPr lang="en-US" sz="3000">
              <a:solidFill>
                <a:srgbClr val="113D64"/>
              </a:solidFill>
              <a:latin typeface="+mn-lt"/>
              <a:cs typeface="+mn-cs"/>
            </a:endParaRPr>
          </a:p>
          <a:p>
            <a:pPr marL="342900" lvl="1" indent="-342900">
              <a:lnSpc>
                <a:spcPct val="80000"/>
              </a:lnSpc>
              <a:defRPr/>
            </a:pPr>
            <a:endParaRPr lang="en-US" sz="2700">
              <a:solidFill>
                <a:srgbClr val="113D64"/>
              </a:solidFill>
              <a:latin typeface="+mn-lt"/>
              <a:cs typeface="+mn-cs"/>
            </a:endParaRPr>
          </a:p>
          <a:p>
            <a:pPr marL="60325"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a:ln>
                <a:noFill/>
              </a:ln>
              <a:solidFill>
                <a:srgbClr val="151515"/>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48550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a:solidFill>
                  <a:schemeClr val="accent2">
                    <a:lumMod val="75000"/>
                  </a:schemeClr>
                </a:solidFill>
              </a:rPr>
              <a:t>Questioning Techniques – Phrasing</a:t>
            </a:r>
          </a:p>
        </p:txBody>
      </p:sp>
      <p:sp>
        <p:nvSpPr>
          <p:cNvPr id="5"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61</a:t>
            </a:fld>
            <a:endParaRPr lang="en-US">
              <a:solidFill>
                <a:schemeClr val="bg1"/>
              </a:solidFill>
            </a:endParaRPr>
          </a:p>
        </p:txBody>
      </p:sp>
      <p:sp>
        <p:nvSpPr>
          <p:cNvPr id="6" name="Content Placeholder 2"/>
          <p:cNvSpPr txBox="1">
            <a:spLocks/>
          </p:cNvSpPr>
          <p:nvPr/>
        </p:nvSpPr>
        <p:spPr>
          <a:xfrm>
            <a:off x="495300" y="1676400"/>
            <a:ext cx="6462012" cy="48006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nSpc>
                <a:spcPct val="80000"/>
              </a:lnSpc>
              <a:defRPr/>
            </a:pPr>
            <a:r>
              <a:rPr lang="en-US" sz="2600">
                <a:latin typeface="+mn-lt"/>
                <a:cs typeface="+mn-cs"/>
              </a:rPr>
              <a:t>Can you tell me about…</a:t>
            </a:r>
          </a:p>
          <a:p>
            <a:pPr marL="342900" lvl="1" indent="-342900">
              <a:lnSpc>
                <a:spcPct val="80000"/>
              </a:lnSpc>
              <a:defRPr/>
            </a:pPr>
            <a:r>
              <a:rPr lang="en-US" sz="2600">
                <a:latin typeface="+mn-lt"/>
                <a:cs typeface="+mn-cs"/>
              </a:rPr>
              <a:t>What happened next?</a:t>
            </a:r>
          </a:p>
          <a:p>
            <a:pPr marL="342900" lvl="1" indent="-342900">
              <a:lnSpc>
                <a:spcPct val="80000"/>
              </a:lnSpc>
              <a:defRPr/>
            </a:pPr>
            <a:r>
              <a:rPr lang="en-US" sz="2600">
                <a:latin typeface="+mn-lt"/>
                <a:cs typeface="+mn-cs"/>
              </a:rPr>
              <a:t>What did you/he/she/they do when…</a:t>
            </a:r>
          </a:p>
          <a:p>
            <a:pPr marL="342900" lvl="1" indent="-342900">
              <a:lnSpc>
                <a:spcPct val="80000"/>
              </a:lnSpc>
              <a:defRPr/>
            </a:pPr>
            <a:r>
              <a:rPr lang="en-US" sz="2600">
                <a:latin typeface="+mn-lt"/>
                <a:cs typeface="+mn-cs"/>
              </a:rPr>
              <a:t>Can you tell me what you mean by…</a:t>
            </a:r>
          </a:p>
          <a:p>
            <a:pPr marL="342900" lvl="1" indent="-342900">
              <a:lnSpc>
                <a:spcPct val="80000"/>
              </a:lnSpc>
              <a:defRPr/>
            </a:pPr>
            <a:r>
              <a:rPr lang="en-US" sz="2600">
                <a:latin typeface="+mn-lt"/>
                <a:cs typeface="+mn-cs"/>
              </a:rPr>
              <a:t>Can you help me understand…</a:t>
            </a:r>
          </a:p>
          <a:p>
            <a:pPr marL="342900" lvl="1" indent="-342900">
              <a:lnSpc>
                <a:spcPct val="80000"/>
              </a:lnSpc>
              <a:defRPr/>
            </a:pPr>
            <a:r>
              <a:rPr lang="en-US" sz="2600">
                <a:latin typeface="+mn-lt"/>
                <a:cs typeface="+mn-cs"/>
              </a:rPr>
              <a:t>How did…</a:t>
            </a:r>
          </a:p>
          <a:p>
            <a:pPr marL="342900" lvl="1" indent="-342900">
              <a:lnSpc>
                <a:spcPct val="80000"/>
              </a:lnSpc>
              <a:defRPr/>
            </a:pPr>
            <a:r>
              <a:rPr lang="en-US" sz="2600">
                <a:latin typeface="+mn-lt"/>
                <a:cs typeface="+mn-cs"/>
              </a:rPr>
              <a:t>… is that correct?</a:t>
            </a:r>
          </a:p>
          <a:p>
            <a:pPr marL="60325"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a:ln>
                <a:noFill/>
              </a:ln>
              <a:solidFill>
                <a:srgbClr val="151515"/>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53669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a:solidFill>
                  <a:schemeClr val="accent2">
                    <a:lumMod val="75000"/>
                  </a:schemeClr>
                </a:solidFill>
              </a:rPr>
              <a:t>Questioning Techniques – Phrasing</a:t>
            </a:r>
          </a:p>
        </p:txBody>
      </p:sp>
      <p:sp>
        <p:nvSpPr>
          <p:cNvPr id="5"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62</a:t>
            </a:fld>
            <a:endParaRPr lang="en-US">
              <a:solidFill>
                <a:schemeClr val="bg1"/>
              </a:solidFill>
            </a:endParaRPr>
          </a:p>
        </p:txBody>
      </p:sp>
      <p:sp>
        <p:nvSpPr>
          <p:cNvPr id="6" name="Content Placeholder 2"/>
          <p:cNvSpPr txBox="1">
            <a:spLocks/>
          </p:cNvSpPr>
          <p:nvPr/>
        </p:nvSpPr>
        <p:spPr>
          <a:xfrm>
            <a:off x="495300" y="1371600"/>
            <a:ext cx="6972300" cy="54864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lnSpc>
                <a:spcPct val="80000"/>
              </a:lnSpc>
              <a:buNone/>
              <a:defRPr/>
            </a:pPr>
            <a:r>
              <a:rPr lang="en-US" sz="3600" b="1">
                <a:solidFill>
                  <a:srgbClr val="FF0000"/>
                </a:solidFill>
                <a:latin typeface="+mn-lt"/>
                <a:cs typeface="+mn-cs"/>
              </a:rPr>
              <a:t>DO NOT ASK:</a:t>
            </a:r>
          </a:p>
          <a:p>
            <a:pPr marL="0" lvl="1" indent="0" algn="ctr">
              <a:lnSpc>
                <a:spcPct val="80000"/>
              </a:lnSpc>
              <a:buNone/>
              <a:defRPr/>
            </a:pPr>
            <a:endParaRPr lang="en-US" sz="2800" b="1">
              <a:solidFill>
                <a:srgbClr val="FF0000"/>
              </a:solidFill>
              <a:latin typeface="+mn-lt"/>
              <a:cs typeface="+mn-cs"/>
            </a:endParaRPr>
          </a:p>
          <a:p>
            <a:pPr marL="342900" lvl="1" indent="-342900">
              <a:lnSpc>
                <a:spcPct val="80000"/>
              </a:lnSpc>
              <a:defRPr/>
            </a:pPr>
            <a:r>
              <a:rPr lang="en-US" sz="2400">
                <a:latin typeface="+mn-lt"/>
                <a:cs typeface="+mn-cs"/>
              </a:rPr>
              <a:t>Are you asking us to believe…?</a:t>
            </a:r>
          </a:p>
          <a:p>
            <a:pPr marL="342900" lvl="1" indent="-342900">
              <a:lnSpc>
                <a:spcPct val="80000"/>
              </a:lnSpc>
              <a:defRPr/>
            </a:pPr>
            <a:endParaRPr lang="en-US" sz="2400">
              <a:latin typeface="+mn-lt"/>
              <a:cs typeface="+mn-cs"/>
            </a:endParaRPr>
          </a:p>
          <a:p>
            <a:pPr marL="342900" lvl="1" indent="-342900">
              <a:lnSpc>
                <a:spcPct val="80000"/>
              </a:lnSpc>
              <a:defRPr/>
            </a:pPr>
            <a:r>
              <a:rPr lang="en-US" sz="2400">
                <a:latin typeface="+mn-lt"/>
                <a:cs typeface="+mn-cs"/>
              </a:rPr>
              <a:t>So you’re taking antidepressants and had an exam in the morning, but instead of staying home to study you decided to go out drinking?</a:t>
            </a:r>
          </a:p>
          <a:p>
            <a:pPr marL="342900" lvl="1" indent="-342900">
              <a:lnSpc>
                <a:spcPct val="80000"/>
              </a:lnSpc>
              <a:defRPr/>
            </a:pPr>
            <a:endParaRPr lang="en-US" sz="2400">
              <a:latin typeface="+mn-lt"/>
              <a:cs typeface="+mn-cs"/>
            </a:endParaRPr>
          </a:p>
          <a:p>
            <a:pPr marL="342900" lvl="1" indent="-342900">
              <a:lnSpc>
                <a:spcPct val="80000"/>
              </a:lnSpc>
              <a:defRPr/>
            </a:pPr>
            <a:r>
              <a:rPr lang="en-US" sz="2400">
                <a:latin typeface="+mn-lt"/>
                <a:cs typeface="+mn-cs"/>
              </a:rPr>
              <a:t>That doesn’t make sense.</a:t>
            </a:r>
          </a:p>
          <a:p>
            <a:pPr marL="342900" lvl="1" indent="-342900">
              <a:lnSpc>
                <a:spcPct val="80000"/>
              </a:lnSpc>
              <a:defRPr/>
            </a:pPr>
            <a:endParaRPr lang="en-US" sz="2400">
              <a:latin typeface="+mn-lt"/>
              <a:cs typeface="+mn-cs"/>
            </a:endParaRPr>
          </a:p>
          <a:p>
            <a:pPr marL="342900" lvl="1" indent="-342900">
              <a:lnSpc>
                <a:spcPct val="80000"/>
              </a:lnSpc>
              <a:defRPr/>
            </a:pPr>
            <a:r>
              <a:rPr lang="en-US" sz="2400">
                <a:latin typeface="+mn-lt"/>
                <a:cs typeface="+mn-cs"/>
              </a:rPr>
              <a:t>So while you were assaulting him/her/them…</a:t>
            </a:r>
          </a:p>
          <a:p>
            <a:pPr marL="342900" lvl="1" indent="-342900">
              <a:lnSpc>
                <a:spcPct val="80000"/>
              </a:lnSpc>
              <a:defRPr/>
            </a:pPr>
            <a:endParaRPr lang="en-US" sz="2400">
              <a:latin typeface="+mn-lt"/>
              <a:cs typeface="+mn-cs"/>
            </a:endParaRPr>
          </a:p>
          <a:p>
            <a:pPr marL="342900" lvl="1" indent="-342900">
              <a:lnSpc>
                <a:spcPct val="80000"/>
              </a:lnSpc>
              <a:defRPr/>
            </a:pPr>
            <a:r>
              <a:rPr lang="en-US" sz="2400">
                <a:latin typeface="+mn-lt"/>
                <a:cs typeface="+mn-cs"/>
              </a:rPr>
              <a:t>(To Complainant) I’m so sorry to have to ask this, but…</a:t>
            </a:r>
          </a:p>
          <a:p>
            <a:pPr marL="342900" lvl="1" indent="-342900">
              <a:lnSpc>
                <a:spcPct val="80000"/>
              </a:lnSpc>
              <a:defRPr/>
            </a:pPr>
            <a:br>
              <a:rPr lang="en-US" sz="2400">
                <a:latin typeface="+mn-lt"/>
                <a:cs typeface="+mn-cs"/>
              </a:rPr>
            </a:br>
            <a:r>
              <a:rPr lang="en-US" sz="2400">
                <a:latin typeface="+mn-lt"/>
                <a:cs typeface="+mn-cs"/>
              </a:rPr>
              <a:t>(To Respondent) So while you were [alleged act], did you [action]?</a:t>
            </a:r>
          </a:p>
          <a:p>
            <a:pPr marL="60325"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a:ln>
                <a:noFill/>
              </a:ln>
              <a:solidFill>
                <a:srgbClr val="151515"/>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14792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Effect transition="in" filter="fade">
                                      <p:cBhvr>
                                        <p:cTn id="22" dur="500"/>
                                        <p:tgtEl>
                                          <p:spTgt spid="6">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animEffect transition="in" filter="fade">
                                      <p:cBhvr>
                                        <p:cTn id="27" dur="500"/>
                                        <p:tgtEl>
                                          <p:spTgt spid="6">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1" end="11"/>
                                            </p:txEl>
                                          </p:spTgt>
                                        </p:tgtEl>
                                        <p:attrNameLst>
                                          <p:attrName>style.visibility</p:attrName>
                                        </p:attrNameLst>
                                      </p:cBhvr>
                                      <p:to>
                                        <p:strVal val="visible"/>
                                      </p:to>
                                    </p:set>
                                    <p:animEffect transition="in" filter="fade">
                                      <p:cBhvr>
                                        <p:cTn id="32"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0" name="Group 63">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65"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66" name="Straight Connector 65">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68"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Isosceles Triangle 69">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Isosceles Triangle 73">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Title 1"/>
          <p:cNvSpPr>
            <a:spLocks noGrp="1"/>
          </p:cNvSpPr>
          <p:nvPr>
            <p:ph type="title"/>
          </p:nvPr>
        </p:nvSpPr>
        <p:spPr>
          <a:xfrm>
            <a:off x="739476" y="4473227"/>
            <a:ext cx="6216024" cy="1096648"/>
          </a:xfrm>
        </p:spPr>
        <p:txBody>
          <a:bodyPr vert="horz" lIns="91440" tIns="45720" rIns="91440" bIns="45720" rtlCol="0" anchor="b" anchorCtr="0">
            <a:normAutofit/>
          </a:bodyPr>
          <a:lstStyle/>
          <a:p>
            <a:pPr algn="ctr">
              <a:lnSpc>
                <a:spcPct val="90000"/>
              </a:lnSpc>
            </a:pPr>
            <a:r>
              <a:rPr lang="en-US" b="1">
                <a:solidFill>
                  <a:schemeClr val="accent2">
                    <a:lumMod val="75000"/>
                  </a:schemeClr>
                </a:solidFill>
              </a:rPr>
              <a:t>Decision Making and Outcomes</a:t>
            </a:r>
          </a:p>
        </p:txBody>
      </p:sp>
      <p:pic>
        <p:nvPicPr>
          <p:cNvPr id="7" name="Picture 6" descr="A close up of a street&#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l="12075" r="1" b="1"/>
          <a:stretch/>
        </p:blipFill>
        <p:spPr>
          <a:xfrm>
            <a:off x="508000" y="468621"/>
            <a:ext cx="6206002" cy="3635025"/>
          </a:xfrm>
          <a:custGeom>
            <a:avLst/>
            <a:gdLst/>
            <a:ahLst/>
            <a:cxnLst/>
            <a:rect l="l" t="t" r="r" b="b"/>
            <a:pathLst>
              <a:path w="8274669" h="3635025">
                <a:moveTo>
                  <a:pt x="540554" y="0"/>
                </a:moveTo>
                <a:lnTo>
                  <a:pt x="8274669" y="0"/>
                </a:lnTo>
                <a:lnTo>
                  <a:pt x="8274669" y="3635025"/>
                </a:lnTo>
                <a:lnTo>
                  <a:pt x="0" y="3635025"/>
                </a:lnTo>
                <a:close/>
              </a:path>
            </a:pathLst>
          </a:custGeom>
        </p:spPr>
      </p:pic>
      <p:sp>
        <p:nvSpPr>
          <p:cNvPr id="4" name="Slide Number Placeholder 3"/>
          <p:cNvSpPr>
            <a:spLocks noGrp="1"/>
          </p:cNvSpPr>
          <p:nvPr>
            <p:ph type="sldNum" sz="quarter" idx="12"/>
          </p:nvPr>
        </p:nvSpPr>
        <p:spPr>
          <a:xfrm>
            <a:off x="6406517" y="6352651"/>
            <a:ext cx="512504" cy="365125"/>
          </a:xfrm>
        </p:spPr>
        <p:txBody>
          <a:bodyPr vert="horz" lIns="91440" tIns="45720" rIns="91440" bIns="45720" rtlCol="0" anchor="ctr">
            <a:normAutofit/>
          </a:bodyPr>
          <a:lstStyle/>
          <a:p>
            <a:pPr>
              <a:spcAft>
                <a:spcPts val="600"/>
              </a:spcAft>
            </a:pPr>
            <a:fld id="{21B7A71D-1EF9-4D4A-9E9C-ED4CEAB65A79}" type="slidenum">
              <a:rPr lang="en-US" smtClean="0"/>
              <a:pPr>
                <a:spcAft>
                  <a:spcPts val="600"/>
                </a:spcAft>
              </a:pPr>
              <a:t>63</a:t>
            </a:fld>
            <a:endParaRPr lang="en-US"/>
          </a:p>
        </p:txBody>
      </p:sp>
    </p:spTree>
    <p:extLst>
      <p:ext uri="{BB962C8B-B14F-4D97-AF65-F5344CB8AC3E}">
        <p14:creationId xmlns:p14="http://schemas.microsoft.com/office/powerpoint/2010/main" val="327015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63879" y="585790"/>
            <a:ext cx="6347713" cy="715037"/>
          </a:xfrm>
        </p:spPr>
        <p:txBody>
          <a:bodyPr anchor="b" anchorCtr="0">
            <a:normAutofit/>
          </a:bodyPr>
          <a:lstStyle/>
          <a:p>
            <a:r>
              <a:rPr lang="en-US" sz="3000" b="1">
                <a:solidFill>
                  <a:schemeClr val="accent2">
                    <a:lumMod val="75000"/>
                  </a:schemeClr>
                </a:solidFill>
              </a:rPr>
              <a:t>Assessing Credibility</a:t>
            </a:r>
          </a:p>
        </p:txBody>
      </p:sp>
      <p:sp>
        <p:nvSpPr>
          <p:cNvPr id="3" name="Content Placeholder 2"/>
          <p:cNvSpPr>
            <a:spLocks noGrp="1"/>
          </p:cNvSpPr>
          <p:nvPr>
            <p:ph idx="1"/>
          </p:nvPr>
        </p:nvSpPr>
        <p:spPr>
          <a:xfrm>
            <a:off x="579118" y="1676400"/>
            <a:ext cx="6347714" cy="4953000"/>
          </a:xfrm>
        </p:spPr>
        <p:txBody>
          <a:bodyPr>
            <a:normAutofit lnSpcReduction="10000"/>
          </a:bodyPr>
          <a:lstStyle/>
          <a:p>
            <a:r>
              <a:rPr lang="en-US" sz="1900">
                <a:solidFill>
                  <a:schemeClr val="tx1"/>
                </a:solidFill>
              </a:rPr>
              <a:t>Evaluations of responsibility often turn on questions of credibility</a:t>
            </a:r>
          </a:p>
          <a:p>
            <a:pPr lvl="1"/>
            <a:r>
              <a:rPr lang="en-US" sz="1900">
                <a:solidFill>
                  <a:schemeClr val="tx1"/>
                </a:solidFill>
              </a:rPr>
              <a:t>Consent (including withdrawn consent)</a:t>
            </a:r>
          </a:p>
          <a:p>
            <a:pPr lvl="1"/>
            <a:r>
              <a:rPr lang="en-US" sz="1900">
                <a:solidFill>
                  <a:schemeClr val="tx1"/>
                </a:solidFill>
              </a:rPr>
              <a:t>Wanted/unwanted</a:t>
            </a:r>
          </a:p>
          <a:p>
            <a:pPr lvl="1"/>
            <a:r>
              <a:rPr lang="en-US" sz="1900">
                <a:solidFill>
                  <a:schemeClr val="tx1"/>
                </a:solidFill>
              </a:rPr>
              <a:t>Incapacitation</a:t>
            </a:r>
          </a:p>
          <a:p>
            <a:pPr lvl="1"/>
            <a:r>
              <a:rPr lang="en-US" sz="1900">
                <a:solidFill>
                  <a:schemeClr val="tx1"/>
                </a:solidFill>
              </a:rPr>
              <a:t>Intimate Partner Violence</a:t>
            </a:r>
          </a:p>
          <a:p>
            <a:r>
              <a:rPr lang="en-US" sz="1900">
                <a:solidFill>
                  <a:schemeClr val="tx1"/>
                </a:solidFill>
              </a:rPr>
              <a:t>Credibility can be assessed based on a variety of factors, including:</a:t>
            </a:r>
          </a:p>
          <a:p>
            <a:pPr lvl="1"/>
            <a:r>
              <a:rPr lang="en-US" sz="1900">
                <a:solidFill>
                  <a:schemeClr val="tx1"/>
                </a:solidFill>
              </a:rPr>
              <a:t>Demeanor </a:t>
            </a:r>
          </a:p>
          <a:p>
            <a:pPr lvl="1"/>
            <a:r>
              <a:rPr lang="en-US" sz="1900">
                <a:solidFill>
                  <a:schemeClr val="tx1"/>
                </a:solidFill>
              </a:rPr>
              <a:t>Interest </a:t>
            </a:r>
          </a:p>
          <a:p>
            <a:pPr lvl="1"/>
            <a:r>
              <a:rPr lang="en-US" sz="1900">
                <a:solidFill>
                  <a:schemeClr val="tx1"/>
                </a:solidFill>
              </a:rPr>
              <a:t>Detail </a:t>
            </a:r>
          </a:p>
          <a:p>
            <a:pPr lvl="1"/>
            <a:r>
              <a:rPr lang="en-US" sz="1900">
                <a:solidFill>
                  <a:schemeClr val="tx1"/>
                </a:solidFill>
              </a:rPr>
              <a:t>Corroboration </a:t>
            </a:r>
          </a:p>
          <a:p>
            <a:pPr lvl="1"/>
            <a:r>
              <a:rPr lang="en-US" sz="1900">
                <a:solidFill>
                  <a:schemeClr val="tx1"/>
                </a:solidFill>
              </a:rPr>
              <a:t>Common-Sense</a:t>
            </a:r>
          </a:p>
          <a:p>
            <a:pPr marL="0" indent="0">
              <a:buNone/>
            </a:pPr>
            <a:endParaRPr lang="en-US"/>
          </a:p>
        </p:txBody>
      </p:sp>
      <p:sp>
        <p:nvSpPr>
          <p:cNvPr id="4"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64</a:t>
            </a:fld>
            <a:endParaRPr lang="en-US">
              <a:solidFill>
                <a:schemeClr val="bg1"/>
              </a:solidFill>
            </a:endParaRPr>
          </a:p>
        </p:txBody>
      </p:sp>
      <p:pic>
        <p:nvPicPr>
          <p:cNvPr id="6" name="Picture 2" descr="Image result for credibilit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06" b="16903"/>
          <a:stretch/>
        </p:blipFill>
        <p:spPr bwMode="auto">
          <a:xfrm>
            <a:off x="3565142" y="4767405"/>
            <a:ext cx="3346450" cy="1579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07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02920" y="541338"/>
            <a:ext cx="6347713" cy="787400"/>
          </a:xfrm>
        </p:spPr>
        <p:txBody>
          <a:bodyPr anchor="b" anchorCtr="0">
            <a:normAutofit/>
          </a:bodyPr>
          <a:lstStyle/>
          <a:p>
            <a:r>
              <a:rPr lang="en-US" sz="3000" b="1">
                <a:solidFill>
                  <a:schemeClr val="accent2">
                    <a:lumMod val="75000"/>
                  </a:schemeClr>
                </a:solidFill>
              </a:rPr>
              <a:t>Assessing Credibility - Demeanor</a:t>
            </a:r>
          </a:p>
        </p:txBody>
      </p:sp>
      <p:sp>
        <p:nvSpPr>
          <p:cNvPr id="4"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65</a:t>
            </a:fld>
            <a:endParaRPr lang="en-US">
              <a:solidFill>
                <a:schemeClr val="bg1"/>
              </a:solidFill>
            </a:endParaRPr>
          </a:p>
        </p:txBody>
      </p:sp>
      <p:sp>
        <p:nvSpPr>
          <p:cNvPr id="9" name="Content Placeholder 2"/>
          <p:cNvSpPr txBox="1">
            <a:spLocks/>
          </p:cNvSpPr>
          <p:nvPr/>
        </p:nvSpPr>
        <p:spPr>
          <a:xfrm>
            <a:off x="533400" y="1676400"/>
            <a:ext cx="8153400" cy="4419600"/>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800">
                <a:latin typeface="+mn-lt"/>
                <a:cs typeface="+mn-cs"/>
              </a:rPr>
              <a:t>During/after events underlying case</a:t>
            </a:r>
          </a:p>
          <a:p>
            <a:pPr marR="0" lvl="1" fontAlgn="auto">
              <a:lnSpc>
                <a:spcPct val="100000"/>
              </a:lnSpc>
              <a:spcAft>
                <a:spcPts val="0"/>
              </a:spcAft>
              <a:buClrTx/>
              <a:buSzTx/>
              <a:buFont typeface="Arial" panose="020B0604020202020204" pitchFamily="34" charset="0"/>
              <a:buChar char="–"/>
              <a:tabLst/>
              <a:defRPr/>
            </a:pPr>
            <a:r>
              <a:rPr lang="en-US" sz="2800">
                <a:latin typeface="+mn-lt"/>
                <a:cs typeface="+mn-cs"/>
              </a:rPr>
              <a:t>Sources of info</a:t>
            </a:r>
          </a:p>
          <a:p>
            <a:pPr lvl="2">
              <a:lnSpc>
                <a:spcPct val="110000"/>
              </a:lnSpc>
              <a:defRPr/>
            </a:pPr>
            <a:r>
              <a:rPr lang="en-US" sz="2600">
                <a:latin typeface="+mn-lt"/>
                <a:cs typeface="+mn-cs"/>
              </a:rPr>
              <a:t>Outcry/Responding witnesses</a:t>
            </a:r>
          </a:p>
          <a:p>
            <a:pPr lvl="2">
              <a:lnSpc>
                <a:spcPct val="110000"/>
              </a:lnSpc>
              <a:defRPr/>
            </a:pPr>
            <a:r>
              <a:rPr lang="en-US" sz="2600">
                <a:latin typeface="+mn-lt"/>
                <a:cs typeface="+mn-cs"/>
              </a:rPr>
              <a:t>Law enforcement/medical providers</a:t>
            </a:r>
          </a:p>
          <a:p>
            <a:pPr lvl="2">
              <a:lnSpc>
                <a:spcPct val="110000"/>
              </a:lnSpc>
              <a:defRPr/>
            </a:pPr>
            <a:r>
              <a:rPr lang="en-US" sz="2600">
                <a:latin typeface="+mn-lt"/>
                <a:cs typeface="+mn-cs"/>
              </a:rPr>
              <a:t>Family/friends</a:t>
            </a:r>
          </a:p>
          <a:p>
            <a:pPr marR="0" lvl="1" fontAlgn="auto">
              <a:lnSpc>
                <a:spcPct val="100000"/>
              </a:lnSpc>
              <a:spcAft>
                <a:spcPts val="0"/>
              </a:spcAft>
              <a:buClrTx/>
              <a:buSzTx/>
              <a:buFont typeface="Arial" panose="020B0604020202020204" pitchFamily="34" charset="0"/>
              <a:buChar char="–"/>
              <a:tabLst/>
              <a:defRPr/>
            </a:pPr>
            <a:r>
              <a:rPr lang="en-US" sz="2800">
                <a:latin typeface="+mn-lt"/>
                <a:cs typeface="+mn-cs"/>
              </a:rPr>
              <a:t>Indicators</a:t>
            </a:r>
          </a:p>
          <a:p>
            <a:pPr lvl="2">
              <a:lnSpc>
                <a:spcPct val="110000"/>
              </a:lnSpc>
              <a:defRPr/>
            </a:pPr>
            <a:r>
              <a:rPr lang="en-US" sz="2600">
                <a:latin typeface="+mn-lt"/>
                <a:cs typeface="+mn-cs"/>
              </a:rPr>
              <a:t>Withdrawn?</a:t>
            </a:r>
          </a:p>
          <a:p>
            <a:pPr lvl="2">
              <a:lnSpc>
                <a:spcPct val="110000"/>
              </a:lnSpc>
              <a:defRPr/>
            </a:pPr>
            <a:r>
              <a:rPr lang="en-US" sz="2600">
                <a:latin typeface="+mn-lt"/>
                <a:cs typeface="+mn-cs"/>
              </a:rPr>
              <a:t>Distracted?</a:t>
            </a:r>
          </a:p>
          <a:p>
            <a:pPr lvl="2">
              <a:lnSpc>
                <a:spcPct val="110000"/>
              </a:lnSpc>
              <a:defRPr/>
            </a:pPr>
            <a:r>
              <a:rPr lang="en-US" sz="2600">
                <a:latin typeface="+mn-lt"/>
                <a:cs typeface="+mn-cs"/>
              </a:rPr>
              <a:t>Depressed?</a:t>
            </a:r>
          </a:p>
          <a:p>
            <a:pPr lvl="2">
              <a:lnSpc>
                <a:spcPct val="110000"/>
              </a:lnSpc>
              <a:defRPr/>
            </a:pPr>
            <a:r>
              <a:rPr lang="en-US" sz="2600">
                <a:latin typeface="+mn-lt"/>
                <a:cs typeface="+mn-cs"/>
              </a:rPr>
              <a:t>Angry?</a:t>
            </a:r>
          </a:p>
          <a:p>
            <a:pPr lvl="2">
              <a:lnSpc>
                <a:spcPct val="110000"/>
              </a:lnSpc>
              <a:defRPr/>
            </a:pPr>
            <a:r>
              <a:rPr lang="en-US" sz="2600">
                <a:latin typeface="+mn-lt"/>
                <a:cs typeface="+mn-cs"/>
              </a:rPr>
              <a:t>No observed changes? </a:t>
            </a:r>
          </a:p>
          <a:p>
            <a:pPr marL="342900" indent="-342900">
              <a:buFont typeface="Arial" pitchFamily="34" charset="0"/>
              <a:buChar char="•"/>
              <a:defRPr/>
            </a:pPr>
            <a:endParaRPr lang="en-US" sz="2800">
              <a:latin typeface="+mn-lt"/>
              <a:cs typeface="+mn-cs"/>
            </a:endParaRPr>
          </a:p>
          <a:p>
            <a:pPr marL="342900" indent="-342900">
              <a:buFont typeface="Arial" pitchFamily="34" charset="0"/>
              <a:buChar char="•"/>
              <a:defRPr/>
            </a:pPr>
            <a:r>
              <a:rPr lang="en-US" sz="2800">
                <a:latin typeface="+mn-lt"/>
                <a:cs typeface="+mn-cs"/>
              </a:rPr>
              <a:t>During Hearing</a:t>
            </a:r>
          </a:p>
          <a:p>
            <a:pPr lvl="2">
              <a:lnSpc>
                <a:spcPct val="110000"/>
              </a:lnSpc>
              <a:defRPr/>
            </a:pPr>
            <a:endParaRPr lang="en-US" sz="2800">
              <a:solidFill>
                <a:srgbClr val="113D64"/>
              </a:solidFill>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a:ln>
                <a:noFill/>
              </a:ln>
              <a:solidFill>
                <a:srgbClr val="151515"/>
              </a:solidFill>
              <a:effectLst/>
              <a:uLnTx/>
              <a:uFillTx/>
              <a:latin typeface="Arial" pitchFamily="34" charset="0"/>
              <a:ea typeface="+mn-ea"/>
              <a:cs typeface="Arial" pitchFamily="34" charset="0"/>
            </a:endParaRPr>
          </a:p>
        </p:txBody>
      </p:sp>
      <p:sp>
        <p:nvSpPr>
          <p:cNvPr id="6" name="AutoShape 2" descr="Image result for oscar pistorius cry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oscar pistorius cry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Image result for oscar pistorius cryi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Image result for oscar pistorius cry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81647">
            <a:off x="6408701" y="3125348"/>
            <a:ext cx="2286000" cy="152170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oscar pistorius cry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499904"/>
            <a:ext cx="2209800" cy="156752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oscar pistorius cry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3033" y="1752600"/>
            <a:ext cx="2352980" cy="1176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39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500"/>
                                        <p:tgtEl>
                                          <p:spTgt spid="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500"/>
                                        <p:tgtEl>
                                          <p:spTgt spid="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fade">
                                      <p:cBhvr>
                                        <p:cTn id="26" dur="500"/>
                                        <p:tgtEl>
                                          <p:spTgt spid="9">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Effect transition="in" filter="fade">
                                      <p:cBhvr>
                                        <p:cTn id="29" dur="500"/>
                                        <p:tgtEl>
                                          <p:spTgt spid="9">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500"/>
                                        <p:tgtEl>
                                          <p:spTgt spid="9">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fade">
                                      <p:cBhvr>
                                        <p:cTn id="35" dur="500"/>
                                        <p:tgtEl>
                                          <p:spTgt spid="9">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9">
                                            <p:txEl>
                                              <p:pRg st="9" end="9"/>
                                            </p:txEl>
                                          </p:spTgt>
                                        </p:tgtEl>
                                        <p:attrNameLst>
                                          <p:attrName>style.visibility</p:attrName>
                                        </p:attrNameLst>
                                      </p:cBhvr>
                                      <p:to>
                                        <p:strVal val="visible"/>
                                      </p:to>
                                    </p:set>
                                    <p:animEffect transition="in" filter="fade">
                                      <p:cBhvr>
                                        <p:cTn id="38" dur="500"/>
                                        <p:tgtEl>
                                          <p:spTgt spid="9">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9">
                                            <p:txEl>
                                              <p:pRg st="10" end="10"/>
                                            </p:txEl>
                                          </p:spTgt>
                                        </p:tgtEl>
                                        <p:attrNameLst>
                                          <p:attrName>style.visibility</p:attrName>
                                        </p:attrNameLst>
                                      </p:cBhvr>
                                      <p:to>
                                        <p:strVal val="visible"/>
                                      </p:to>
                                    </p:set>
                                    <p:animEffect transition="in" filter="fade">
                                      <p:cBhvr>
                                        <p:cTn id="41" dur="500"/>
                                        <p:tgtEl>
                                          <p:spTgt spid="9">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xEl>
                                              <p:pRg st="12" end="12"/>
                                            </p:txEl>
                                          </p:spTgt>
                                        </p:tgtEl>
                                        <p:attrNameLst>
                                          <p:attrName>style.visibility</p:attrName>
                                        </p:attrNameLst>
                                      </p:cBhvr>
                                      <p:to>
                                        <p:strVal val="visible"/>
                                      </p:to>
                                    </p:set>
                                    <p:animEffect transition="in" filter="fade">
                                      <p:cBhvr>
                                        <p:cTn id="46" dur="500"/>
                                        <p:tgtEl>
                                          <p:spTgt spid="9">
                                            <p:txEl>
                                              <p:pRg st="12" end="1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4108"/>
                                        </p:tgtEl>
                                        <p:attrNameLst>
                                          <p:attrName>style.visibility</p:attrName>
                                        </p:attrNameLst>
                                      </p:cBhvr>
                                      <p:to>
                                        <p:strVal val="visible"/>
                                      </p:to>
                                    </p:set>
                                    <p:animEffect transition="in" filter="fade">
                                      <p:cBhvr>
                                        <p:cTn id="49" dur="500"/>
                                        <p:tgtEl>
                                          <p:spTgt spid="4108"/>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nodeType="clickEffect">
                                  <p:stCondLst>
                                    <p:cond delay="0"/>
                                  </p:stCondLst>
                                  <p:childTnLst>
                                    <p:set>
                                      <p:cBhvr>
                                        <p:cTn id="53" dur="1" fill="hold">
                                          <p:stCondLst>
                                            <p:cond delay="0"/>
                                          </p:stCondLst>
                                        </p:cTn>
                                        <p:tgtEl>
                                          <p:spTgt spid="4104"/>
                                        </p:tgtEl>
                                        <p:attrNameLst>
                                          <p:attrName>style.visibility</p:attrName>
                                        </p:attrNameLst>
                                      </p:cBhvr>
                                      <p:to>
                                        <p:strVal val="visible"/>
                                      </p:to>
                                    </p:set>
                                    <p:animEffect transition="in" filter="wheel(1)">
                                      <p:cBhvr>
                                        <p:cTn id="54" dur="2000"/>
                                        <p:tgtEl>
                                          <p:spTgt spid="4104"/>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2" name="Rectangle 7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293" name="Rectangle 7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294" name="Straight Connector 7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295" name="Straight Connector 7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8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Freeform: Shape 8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5090729" y="23112"/>
            <a:ext cx="3738681" cy="2227730"/>
          </a:xfrm>
        </p:spPr>
        <p:txBody>
          <a:bodyPr anchor="ctr">
            <a:normAutofit/>
          </a:bodyPr>
          <a:lstStyle/>
          <a:p>
            <a:pPr algn="ctr"/>
            <a:r>
              <a:rPr lang="en-US" b="1">
                <a:solidFill>
                  <a:schemeClr val="tx1"/>
                </a:solidFill>
              </a:rPr>
              <a:t>Demeanor Evidence – Beware!</a:t>
            </a:r>
          </a:p>
        </p:txBody>
      </p:sp>
      <p:pic>
        <p:nvPicPr>
          <p:cNvPr id="12290" name="Picture 2" descr="Image result for demeano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67938" y="2294723"/>
            <a:ext cx="2892580" cy="23574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444669" y="2170823"/>
            <a:ext cx="3384741" cy="3317938"/>
          </a:xfrm>
        </p:spPr>
        <p:txBody>
          <a:bodyPr anchor="t">
            <a:noAutofit/>
          </a:bodyPr>
          <a:lstStyle/>
          <a:p>
            <a:pPr marL="342900" indent="-342900" algn="ctr">
              <a:spcBef>
                <a:spcPct val="20000"/>
              </a:spcBef>
              <a:buFont typeface="Arial" pitchFamily="34" charset="0"/>
              <a:buChar char="•"/>
            </a:pPr>
            <a:r>
              <a:rPr lang="en-US">
                <a:solidFill>
                  <a:schemeClr val="tx1"/>
                </a:solidFill>
              </a:rPr>
              <a:t>Be careful about assumptions re: how someone would/should behave </a:t>
            </a:r>
          </a:p>
          <a:p>
            <a:pPr marL="342900" indent="-342900" algn="ctr">
              <a:spcBef>
                <a:spcPct val="20000"/>
              </a:spcBef>
              <a:buFont typeface="Arial" pitchFamily="34" charset="0"/>
              <a:buChar char="•"/>
            </a:pPr>
            <a:r>
              <a:rPr lang="en-US">
                <a:solidFill>
                  <a:schemeClr val="tx1"/>
                </a:solidFill>
              </a:rPr>
              <a:t>Reactions may vary</a:t>
            </a:r>
          </a:p>
          <a:p>
            <a:pPr marL="400050" lvl="1" indent="0" algn="ctr">
              <a:spcBef>
                <a:spcPct val="20000"/>
              </a:spcBef>
              <a:buNone/>
            </a:pPr>
            <a:r>
              <a:rPr lang="en-US">
                <a:solidFill>
                  <a:schemeClr val="tx1"/>
                </a:solidFill>
              </a:rPr>
              <a:t>Complainant</a:t>
            </a:r>
          </a:p>
          <a:p>
            <a:pPr marL="457200" lvl="1" indent="0" algn="ctr">
              <a:spcBef>
                <a:spcPct val="20000"/>
              </a:spcBef>
              <a:buNone/>
            </a:pPr>
            <a:r>
              <a:rPr lang="en-US">
                <a:solidFill>
                  <a:schemeClr val="tx1"/>
                </a:solidFill>
              </a:rPr>
              <a:t>Respondent</a:t>
            </a:r>
          </a:p>
          <a:p>
            <a:pPr marL="457200" lvl="1" indent="0" algn="ctr">
              <a:spcBef>
                <a:spcPct val="20000"/>
              </a:spcBef>
              <a:buNone/>
            </a:pPr>
            <a:r>
              <a:rPr lang="en-US">
                <a:solidFill>
                  <a:schemeClr val="tx1"/>
                </a:solidFill>
              </a:rPr>
              <a:t>Witnesses</a:t>
            </a:r>
          </a:p>
          <a:p>
            <a:pPr marL="342900" indent="-342900" algn="ctr">
              <a:buFont typeface="Arial" panose="020B0604020202020204" pitchFamily="34" charset="0"/>
              <a:buChar char="•"/>
            </a:pPr>
            <a:r>
              <a:rPr lang="en-US">
                <a:solidFill>
                  <a:schemeClr val="tx1"/>
                </a:solidFill>
              </a:rPr>
              <a:t>Examples: Laughter, smiling, flat affect, hostility</a:t>
            </a:r>
          </a:p>
          <a:p>
            <a:pPr marL="342900" indent="-342900" algn="ctr">
              <a:buFont typeface="Arial" panose="020B0604020202020204" pitchFamily="34" charset="0"/>
              <a:buChar char="•"/>
            </a:pPr>
            <a:r>
              <a:rPr lang="en-US">
                <a:solidFill>
                  <a:schemeClr val="tx1"/>
                </a:solidFill>
              </a:rPr>
              <a:t>If concerned, look for reasons why!</a:t>
            </a:r>
          </a:p>
        </p:txBody>
      </p:sp>
      <p:sp>
        <p:nvSpPr>
          <p:cNvPr id="5" name="Slide Number Placeholder 3"/>
          <p:cNvSpPr>
            <a:spLocks noGrp="1"/>
          </p:cNvSpPr>
          <p:nvPr>
            <p:ph type="sldNum" sz="quarter" idx="12"/>
          </p:nvPr>
        </p:nvSpPr>
        <p:spPr>
          <a:xfrm>
            <a:off x="7246914" y="6041362"/>
            <a:ext cx="424640" cy="365125"/>
          </a:xfrm>
        </p:spPr>
        <p:txBody>
          <a:bodyPr>
            <a:normAutofit/>
          </a:bodyPr>
          <a:lstStyle/>
          <a:p>
            <a:pPr>
              <a:spcAft>
                <a:spcPts val="600"/>
              </a:spcAft>
            </a:pPr>
            <a:fld id="{21B7A71D-1EF9-4D4A-9E9C-ED4CEAB65A79}" type="slidenum">
              <a:rPr lang="en-US">
                <a:solidFill>
                  <a:srgbClr val="FFFFFF"/>
                </a:solidFill>
              </a:rPr>
              <a:pPr>
                <a:spcAft>
                  <a:spcPts val="600"/>
                </a:spcAft>
              </a:pPr>
              <a:t>66</a:t>
            </a:fld>
            <a:endParaRPr lang="en-US">
              <a:solidFill>
                <a:srgbClr val="FFFFFF"/>
              </a:solidFill>
            </a:endParaRPr>
          </a:p>
        </p:txBody>
      </p:sp>
    </p:spTree>
    <p:extLst>
      <p:ext uri="{BB962C8B-B14F-4D97-AF65-F5344CB8AC3E}">
        <p14:creationId xmlns:p14="http://schemas.microsoft.com/office/powerpoint/2010/main" val="58088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2290"/>
                                        </p:tgtEl>
                                        <p:attrNameLst>
                                          <p:attrName>style.visibility</p:attrName>
                                        </p:attrNameLst>
                                      </p:cBhvr>
                                      <p:to>
                                        <p:strVal val="visible"/>
                                      </p:to>
                                    </p:set>
                                    <p:animEffect transition="in" filter="fade">
                                      <p:cBhvr>
                                        <p:cTn id="26" dur="500"/>
                                        <p:tgtEl>
                                          <p:spTgt spid="1229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13794" y="542259"/>
            <a:ext cx="6347713" cy="776024"/>
          </a:xfrm>
        </p:spPr>
        <p:txBody>
          <a:bodyPr anchor="b" anchorCtr="0">
            <a:normAutofit/>
          </a:bodyPr>
          <a:lstStyle/>
          <a:p>
            <a:r>
              <a:rPr lang="en-US" sz="3000" b="1">
                <a:solidFill>
                  <a:schemeClr val="accent2">
                    <a:lumMod val="75000"/>
                  </a:schemeClr>
                </a:solidFill>
              </a:rPr>
              <a:t>Assessing Credibility– Bias/Interest</a:t>
            </a:r>
          </a:p>
        </p:txBody>
      </p:sp>
      <p:sp>
        <p:nvSpPr>
          <p:cNvPr id="4"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67</a:t>
            </a:fld>
            <a:endParaRPr lang="en-US">
              <a:solidFill>
                <a:schemeClr val="bg1"/>
              </a:solidFill>
            </a:endParaRPr>
          </a:p>
        </p:txBody>
      </p:sp>
      <p:sp>
        <p:nvSpPr>
          <p:cNvPr id="8" name="Rectangle 7"/>
          <p:cNvSpPr/>
          <p:nvPr/>
        </p:nvSpPr>
        <p:spPr>
          <a:xfrm>
            <a:off x="304800" y="1633109"/>
            <a:ext cx="7315200" cy="4093428"/>
          </a:xfrm>
          <a:prstGeom prst="rect">
            <a:avLst/>
          </a:prstGeom>
        </p:spPr>
        <p:txBody>
          <a:bodyPr wrap="square">
            <a:spAutoFit/>
          </a:bodyPr>
          <a:lstStyle/>
          <a:p>
            <a:pPr marL="342900" indent="-342900">
              <a:buFont typeface="Arial" panose="020B0604020202020204" pitchFamily="34" charset="0"/>
              <a:buChar char="•"/>
            </a:pPr>
            <a:r>
              <a:rPr lang="en-US" sz="2200"/>
              <a:t>Do the parties have a prior relationship? </a:t>
            </a:r>
          </a:p>
          <a:p>
            <a:pPr marL="800100" lvl="1" indent="-342900">
              <a:buFont typeface="Arial" panose="020B0604020202020204" pitchFamily="34" charset="0"/>
              <a:buChar char="•"/>
            </a:pPr>
            <a:r>
              <a:rPr lang="en-US" sz="2000"/>
              <a:t>What does that look like? (good and bad, pattern of consent, etc.)</a:t>
            </a:r>
          </a:p>
          <a:p>
            <a:pPr lvl="1"/>
            <a:endParaRPr lang="en-US" sz="2000"/>
          </a:p>
          <a:p>
            <a:pPr marL="342900" indent="-342900">
              <a:buFont typeface="Arial" panose="020B0604020202020204" pitchFamily="34" charset="0"/>
              <a:buChar char="•"/>
            </a:pPr>
            <a:r>
              <a:rPr lang="en-US" sz="2200"/>
              <a:t>Does a witness have “skin in the game?”</a:t>
            </a:r>
          </a:p>
          <a:p>
            <a:pPr marL="742950" lvl="1" indent="-285750">
              <a:lnSpc>
                <a:spcPct val="80000"/>
              </a:lnSpc>
              <a:spcBef>
                <a:spcPct val="20000"/>
              </a:spcBef>
              <a:buFont typeface="Arial" panose="020B0604020202020204" pitchFamily="34" charset="0"/>
              <a:buChar char="–"/>
            </a:pPr>
            <a:r>
              <a:rPr lang="en-US" sz="2000"/>
              <a:t>Examples: Part of same club as one of the parties, used to date one of the parties, may be ostracized by friend group</a:t>
            </a:r>
          </a:p>
          <a:p>
            <a:pPr lvl="1">
              <a:lnSpc>
                <a:spcPct val="80000"/>
              </a:lnSpc>
              <a:spcBef>
                <a:spcPct val="20000"/>
              </a:spcBef>
            </a:pPr>
            <a:endParaRPr lang="en-US" sz="2000"/>
          </a:p>
          <a:p>
            <a:pPr marL="342900" indent="-342900">
              <a:buFont typeface="Arial" panose="020B0604020202020204" pitchFamily="34" charset="0"/>
              <a:buChar char="•"/>
            </a:pPr>
            <a:r>
              <a:rPr lang="en-US" sz="2200"/>
              <a:t>Are other factors influencing participation?</a:t>
            </a:r>
          </a:p>
          <a:p>
            <a:pPr marL="742950" lvl="1" indent="-285750">
              <a:lnSpc>
                <a:spcPct val="80000"/>
              </a:lnSpc>
              <a:spcBef>
                <a:spcPct val="20000"/>
              </a:spcBef>
              <a:buFont typeface="Arial" panose="020B0604020202020204" pitchFamily="34" charset="0"/>
              <a:buChar char="–"/>
            </a:pPr>
            <a:r>
              <a:rPr lang="en-US" sz="2000"/>
              <a:t>Examples: fear, anxiety, time, money, culture, etc.</a:t>
            </a:r>
          </a:p>
          <a:p>
            <a:pPr lvl="1">
              <a:lnSpc>
                <a:spcPct val="80000"/>
              </a:lnSpc>
              <a:spcBef>
                <a:spcPct val="20000"/>
              </a:spcBef>
            </a:pPr>
            <a:endParaRPr lang="en-US" sz="2000"/>
          </a:p>
          <a:p>
            <a:pPr marL="342900" indent="-342900">
              <a:lnSpc>
                <a:spcPct val="80000"/>
              </a:lnSpc>
              <a:spcBef>
                <a:spcPct val="20000"/>
              </a:spcBef>
              <a:buFont typeface="Arial" panose="020B0604020202020204" pitchFamily="34" charset="0"/>
              <a:buChar char="•"/>
            </a:pPr>
            <a:r>
              <a:rPr lang="en-US" sz="2200"/>
              <a:t>… But does it “fit?”</a:t>
            </a:r>
          </a:p>
        </p:txBody>
      </p:sp>
      <p:pic>
        <p:nvPicPr>
          <p:cNvPr id="2050" name="Picture 2" descr="Image result for fingers cross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7651" y="5448514"/>
            <a:ext cx="1704975" cy="113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fade">
                                      <p:cBhvr>
                                        <p:cTn id="20" dur="500"/>
                                        <p:tgtEl>
                                          <p:spTgt spid="8">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fade">
                                      <p:cBhvr>
                                        <p:cTn id="25" dur="500"/>
                                        <p:tgtEl>
                                          <p:spTgt spid="8">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fade">
                                      <p:cBhvr>
                                        <p:cTn id="28" dur="500"/>
                                        <p:tgtEl>
                                          <p:spTgt spid="8">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animEffect transition="in" filter="fade">
                                      <p:cBhvr>
                                        <p:cTn id="31"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015740" y="683551"/>
            <a:ext cx="3375660" cy="1320800"/>
          </a:xfrm>
        </p:spPr>
        <p:txBody>
          <a:bodyPr vert="horz" lIns="91440" tIns="45720" rIns="91440" bIns="45720" rtlCol="0" anchor="t" anchorCtr="0">
            <a:normAutofit/>
          </a:bodyPr>
          <a:lstStyle/>
          <a:p>
            <a:pPr>
              <a:lnSpc>
                <a:spcPct val="90000"/>
              </a:lnSpc>
            </a:pPr>
            <a:r>
              <a:rPr lang="en-US" sz="2800" b="1">
                <a:solidFill>
                  <a:schemeClr val="accent2">
                    <a:lumMod val="75000"/>
                  </a:schemeClr>
                </a:solidFill>
              </a:rPr>
              <a:t>Assessing Credibility- Detail</a:t>
            </a:r>
          </a:p>
        </p:txBody>
      </p:sp>
      <p:sp>
        <p:nvSpPr>
          <p:cNvPr id="8" name="Rectangle 7"/>
          <p:cNvSpPr/>
          <p:nvPr/>
        </p:nvSpPr>
        <p:spPr>
          <a:xfrm>
            <a:off x="3907172" y="1752601"/>
            <a:ext cx="3048329" cy="4288762"/>
          </a:xfrm>
          <a:prstGeom prst="rect">
            <a:avLst/>
          </a:prstGeom>
        </p:spPr>
        <p:txBody>
          <a:bodyPr vert="horz" lIns="91440" tIns="45720" rIns="91440" bIns="45720" rtlCol="0">
            <a:normAutofit/>
          </a:bodyPr>
          <a:lstStyle/>
          <a:p>
            <a:pPr marL="342900" indent="-342900">
              <a:lnSpc>
                <a:spcPct val="90000"/>
              </a:lnSpc>
              <a:spcBef>
                <a:spcPts val="1000"/>
              </a:spcBef>
              <a:buClr>
                <a:schemeClr val="accent1"/>
              </a:buClr>
              <a:buSzPct val="80000"/>
              <a:buFont typeface="Wingdings 3" charset="2"/>
              <a:buChar char=""/>
            </a:pPr>
            <a:r>
              <a:rPr lang="en-US"/>
              <a:t>Provides a high level of detail (including ancillary details)?</a:t>
            </a:r>
          </a:p>
          <a:p>
            <a:pPr marL="342900" lvl="1" indent="-342900">
              <a:lnSpc>
                <a:spcPct val="90000"/>
              </a:lnSpc>
              <a:spcBef>
                <a:spcPts val="1000"/>
              </a:spcBef>
              <a:buClr>
                <a:schemeClr val="accent1"/>
              </a:buClr>
              <a:buSzPct val="80000"/>
              <a:buFont typeface="Wingdings 3" charset="2"/>
              <a:buChar char=""/>
            </a:pPr>
            <a:r>
              <a:rPr lang="en-US"/>
              <a:t>“Good lies” = 95%, but the truth = 100%</a:t>
            </a:r>
          </a:p>
          <a:p>
            <a:pPr marL="342900" indent="-342900">
              <a:lnSpc>
                <a:spcPct val="90000"/>
              </a:lnSpc>
              <a:spcBef>
                <a:spcPts val="1000"/>
              </a:spcBef>
              <a:buClr>
                <a:schemeClr val="accent1"/>
              </a:buClr>
              <a:buSzPct val="80000"/>
              <a:buFont typeface="Wingdings 3" charset="2"/>
              <a:buChar char=""/>
            </a:pPr>
            <a:r>
              <a:rPr lang="en-US"/>
              <a:t>Acknowledges “bad facts”? Declines potentially “good facts”?</a:t>
            </a:r>
          </a:p>
          <a:p>
            <a:pPr marL="342900" indent="-342900">
              <a:lnSpc>
                <a:spcPct val="90000"/>
              </a:lnSpc>
              <a:spcBef>
                <a:spcPts val="1000"/>
              </a:spcBef>
              <a:buClr>
                <a:schemeClr val="accent1"/>
              </a:buClr>
              <a:buSzPct val="80000"/>
              <a:buFont typeface="Wingdings 3" charset="2"/>
              <a:buChar char=""/>
            </a:pPr>
            <a:r>
              <a:rPr lang="en-US"/>
              <a:t>Sensory memory?</a:t>
            </a:r>
          </a:p>
          <a:p>
            <a:pPr marL="342900" indent="-342900">
              <a:lnSpc>
                <a:spcPct val="90000"/>
              </a:lnSpc>
              <a:spcBef>
                <a:spcPts val="1000"/>
              </a:spcBef>
              <a:buClr>
                <a:schemeClr val="accent1"/>
              </a:buClr>
              <a:buSzPct val="80000"/>
              <a:buFont typeface="Wingdings 3" charset="2"/>
              <a:buChar char=""/>
            </a:pPr>
            <a:r>
              <a:rPr lang="en-US"/>
              <a:t>Free recall?</a:t>
            </a:r>
          </a:p>
          <a:p>
            <a:pPr marL="342900" indent="-342900">
              <a:lnSpc>
                <a:spcPct val="90000"/>
              </a:lnSpc>
              <a:spcBef>
                <a:spcPts val="1000"/>
              </a:spcBef>
              <a:buClr>
                <a:schemeClr val="accent1"/>
              </a:buClr>
              <a:buSzPct val="80000"/>
              <a:buFont typeface="Wingdings 3" charset="2"/>
              <a:buChar char=""/>
            </a:pPr>
            <a:r>
              <a:rPr lang="en-US"/>
              <a:t>“Ring of Truth”</a:t>
            </a:r>
          </a:p>
        </p:txBody>
      </p:sp>
      <p:pic>
        <p:nvPicPr>
          <p:cNvPr id="3074" name="Picture 2" descr="Image result for detail"/>
          <p:cNvPicPr>
            <a:picLocks noChangeAspect="1" noChangeArrowheads="1"/>
          </p:cNvPicPr>
          <p:nvPr/>
        </p:nvPicPr>
        <p:blipFill rotWithShape="1">
          <a:blip r:embed="rId3">
            <a:extLst>
              <a:ext uri="{28A0092B-C50C-407E-A947-70E740481C1C}">
                <a14:useLocalDpi xmlns:a14="http://schemas.microsoft.com/office/drawing/2010/main" val="0"/>
              </a:ext>
            </a:extLst>
          </a:blip>
          <a:srcRect l="26774" r="31630" b="-1"/>
          <a:stretch/>
        </p:blipFill>
        <p:spPr bwMode="auto">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3076" name="Isosceles Triangle 7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6631497" y="6041362"/>
            <a:ext cx="324004" cy="365125"/>
          </a:xfrm>
        </p:spPr>
        <p:txBody>
          <a:bodyPr vert="horz" lIns="91440" tIns="45720" rIns="91440" bIns="45720" rtlCol="0" anchor="ctr">
            <a:normAutofit/>
          </a:bodyPr>
          <a:lstStyle/>
          <a:p>
            <a:pPr>
              <a:spcAft>
                <a:spcPts val="600"/>
              </a:spcAft>
            </a:pPr>
            <a:fld id="{21B7A71D-1EF9-4D4A-9E9C-ED4CEAB65A79}" type="slidenum">
              <a:rPr lang="en-US" smtClean="0"/>
              <a:pPr>
                <a:spcAft>
                  <a:spcPts val="600"/>
                </a:spcAft>
              </a:pPr>
              <a:t>68</a:t>
            </a:fld>
            <a:endParaRPr lang="en-US"/>
          </a:p>
        </p:txBody>
      </p:sp>
    </p:spTree>
    <p:extLst>
      <p:ext uri="{BB962C8B-B14F-4D97-AF65-F5344CB8AC3E}">
        <p14:creationId xmlns:p14="http://schemas.microsoft.com/office/powerpoint/2010/main" val="277045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5172" y="652482"/>
            <a:ext cx="7010401" cy="711200"/>
          </a:xfrm>
        </p:spPr>
        <p:txBody>
          <a:bodyPr anchor="b" anchorCtr="0">
            <a:normAutofit/>
          </a:bodyPr>
          <a:lstStyle/>
          <a:p>
            <a:r>
              <a:rPr lang="en-US" sz="3000" b="1">
                <a:solidFill>
                  <a:schemeClr val="accent2">
                    <a:lumMod val="75000"/>
                  </a:schemeClr>
                </a:solidFill>
              </a:rPr>
              <a:t>Assessing Credibility- Corroboration</a:t>
            </a:r>
          </a:p>
        </p:txBody>
      </p:sp>
      <p:sp>
        <p:nvSpPr>
          <p:cNvPr id="4"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69</a:t>
            </a:fld>
            <a:endParaRPr lang="en-US">
              <a:solidFill>
                <a:schemeClr val="bg1"/>
              </a:solidFill>
            </a:endParaRPr>
          </a:p>
        </p:txBody>
      </p:sp>
      <p:sp>
        <p:nvSpPr>
          <p:cNvPr id="8" name="Rectangle 7"/>
          <p:cNvSpPr/>
          <p:nvPr/>
        </p:nvSpPr>
        <p:spPr>
          <a:xfrm>
            <a:off x="535172" y="1807189"/>
            <a:ext cx="7010401" cy="3139321"/>
          </a:xfrm>
          <a:prstGeom prst="rect">
            <a:avLst/>
          </a:prstGeom>
        </p:spPr>
        <p:txBody>
          <a:bodyPr wrap="square">
            <a:spAutoFit/>
          </a:bodyPr>
          <a:lstStyle/>
          <a:p>
            <a:pPr marL="342900" indent="-342900">
              <a:spcBef>
                <a:spcPct val="20000"/>
              </a:spcBef>
              <a:buFont typeface="Arial" panose="020B0604020202020204" pitchFamily="34" charset="0"/>
              <a:buChar char="•"/>
            </a:pPr>
            <a:r>
              <a:rPr lang="en-US" sz="2200"/>
              <a:t>Cross-reference accounts of parties and witnesses, as well as other evidence</a:t>
            </a:r>
          </a:p>
          <a:p>
            <a:pPr marL="342900" lvl="1" indent="-342900">
              <a:spcBef>
                <a:spcPct val="20000"/>
              </a:spcBef>
              <a:buFont typeface="Arial" panose="020B0604020202020204" pitchFamily="34" charset="0"/>
              <a:buChar char="•"/>
            </a:pPr>
            <a:r>
              <a:rPr lang="en-US" sz="2200"/>
              <a:t>Where are the gaps?  Where is there agreement?</a:t>
            </a:r>
          </a:p>
          <a:p>
            <a:pPr marL="342900" indent="-342900">
              <a:spcBef>
                <a:spcPct val="20000"/>
              </a:spcBef>
              <a:buFont typeface="Arial" panose="020B0604020202020204" pitchFamily="34" charset="0"/>
              <a:buChar char="•"/>
            </a:pPr>
            <a:r>
              <a:rPr lang="en-US" sz="2200"/>
              <a:t>Use your report notes and outline/chart of issues</a:t>
            </a:r>
          </a:p>
          <a:p>
            <a:pPr marL="342900" indent="-342900">
              <a:spcBef>
                <a:spcPct val="20000"/>
              </a:spcBef>
              <a:buFont typeface="Arial" panose="020B0604020202020204" pitchFamily="34" charset="0"/>
              <a:buChar char="•"/>
            </a:pPr>
            <a:r>
              <a:rPr lang="en-US" sz="2200"/>
              <a:t>“Zoom out” as needed</a:t>
            </a:r>
          </a:p>
          <a:p>
            <a:pPr marL="342900" indent="-342900">
              <a:spcBef>
                <a:spcPct val="20000"/>
              </a:spcBef>
              <a:buFont typeface="Arial" panose="020B0604020202020204" pitchFamily="34" charset="0"/>
              <a:buChar char="•"/>
            </a:pPr>
            <a:r>
              <a:rPr lang="en-US" sz="2200"/>
              <a:t>Don’t be afraid of unresolved questions – but note them</a:t>
            </a:r>
          </a:p>
          <a:p>
            <a:pPr marL="342900" indent="-342900">
              <a:spcBef>
                <a:spcPct val="20000"/>
              </a:spcBef>
              <a:buFont typeface="Arial" panose="020B0604020202020204" pitchFamily="34" charset="0"/>
              <a:buChar char="•"/>
            </a:pPr>
            <a:r>
              <a:rPr lang="en-US" sz="2200"/>
              <a:t>Look for “tells” (identify key divergences)</a:t>
            </a:r>
          </a:p>
        </p:txBody>
      </p:sp>
      <p:pic>
        <p:nvPicPr>
          <p:cNvPr id="9" name="Picture 2" descr="Image result for corrobo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436" y="5223509"/>
            <a:ext cx="1619250"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26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451512"/>
            <a:ext cx="7162801" cy="1320800"/>
          </a:xfrm>
        </p:spPr>
        <p:txBody>
          <a:bodyPr anchor="b" anchorCtr="0">
            <a:normAutofit/>
          </a:bodyPr>
          <a:lstStyle/>
          <a:p>
            <a:r>
              <a:rPr lang="en-US" sz="4000" b="1">
                <a:solidFill>
                  <a:schemeClr val="accent2">
                    <a:lumMod val="75000"/>
                  </a:schemeClr>
                </a:solidFill>
              </a:rPr>
              <a:t>Background: What is Title IX/VAWA?</a:t>
            </a:r>
          </a:p>
        </p:txBody>
      </p:sp>
      <p:sp>
        <p:nvSpPr>
          <p:cNvPr id="4"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7</a:t>
            </a:fld>
            <a:endParaRPr lang="en-US">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674" y="2400243"/>
            <a:ext cx="6173640" cy="2437187"/>
          </a:xfrm>
          <a:prstGeom prst="rect">
            <a:avLst/>
          </a:prstGeom>
        </p:spPr>
      </p:pic>
    </p:spTree>
    <p:extLst>
      <p:ext uri="{BB962C8B-B14F-4D97-AF65-F5344CB8AC3E}">
        <p14:creationId xmlns:p14="http://schemas.microsoft.com/office/powerpoint/2010/main" val="99391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uzzle pieces">
            <a:extLst>
              <a:ext uri="{FF2B5EF4-FFF2-40B4-BE49-F238E27FC236}">
                <a16:creationId xmlns:a16="http://schemas.microsoft.com/office/drawing/2014/main" id="{C2FE12A1-F2AE-4F93-98EC-F653DE79CE1F}"/>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l="19394" t="9091"/>
          <a:stretch/>
        </p:blipFill>
        <p:spPr>
          <a:xfrm>
            <a:off x="20" y="10"/>
            <a:ext cx="9143980" cy="6857990"/>
          </a:xfrm>
          <a:prstGeom prst="rect">
            <a:avLst/>
          </a:prstGeom>
        </p:spPr>
      </p:pic>
      <p:sp>
        <p:nvSpPr>
          <p:cNvPr id="10" name="Isosceles Triangle 12">
            <a:extLst>
              <a:ext uri="{FF2B5EF4-FFF2-40B4-BE49-F238E27FC236}">
                <a16:creationId xmlns:a16="http://schemas.microsoft.com/office/drawing/2014/main" id="{2A4588C6-4069-4731-BFB4-10F1E6D37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Parallelogram 14">
            <a:extLst>
              <a:ext uri="{FF2B5EF4-FFF2-40B4-BE49-F238E27FC236}">
                <a16:creationId xmlns:a16="http://schemas.microsoft.com/office/drawing/2014/main" id="{23370524-0FE7-41B4-ABCF-7FB26B6CF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8141" y="0"/>
            <a:ext cx="7029450" cy="6858000"/>
          </a:xfrm>
          <a:prstGeom prst="parallelogram">
            <a:avLst>
              <a:gd name="adj" fmla="val 14937"/>
            </a:avLst>
          </a:prstGeom>
          <a:solidFill>
            <a:schemeClr val="bg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6">
            <a:extLst>
              <a:ext uri="{FF2B5EF4-FFF2-40B4-BE49-F238E27FC236}">
                <a16:creationId xmlns:a16="http://schemas.microsoft.com/office/drawing/2014/main" id="{E0A9CA40-1F57-4A6D-ACDA-F720AA468C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8">
            <a:extLst>
              <a:ext uri="{FF2B5EF4-FFF2-40B4-BE49-F238E27FC236}">
                <a16:creationId xmlns:a16="http://schemas.microsoft.com/office/drawing/2014/main" id="{B2A94EDB-B0FE-4678-8E69-0F137AE3BE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4E93B92B-0DD5-4277-9D69-972ABADC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itle 1"/>
          <p:cNvSpPr>
            <a:spLocks noGrp="1"/>
          </p:cNvSpPr>
          <p:nvPr>
            <p:ph type="title"/>
          </p:nvPr>
        </p:nvSpPr>
        <p:spPr>
          <a:xfrm>
            <a:off x="2089535" y="609600"/>
            <a:ext cx="4865966" cy="1320800"/>
          </a:xfrm>
        </p:spPr>
        <p:txBody>
          <a:bodyPr anchor="t" anchorCtr="0">
            <a:normAutofit/>
          </a:bodyPr>
          <a:lstStyle/>
          <a:p>
            <a:pPr algn="ctr"/>
            <a:r>
              <a:rPr lang="en-US" sz="3000" b="1">
                <a:solidFill>
                  <a:schemeClr val="accent2">
                    <a:lumMod val="75000"/>
                  </a:schemeClr>
                </a:solidFill>
              </a:rPr>
              <a:t>Assessing Credibility – Common Sense</a:t>
            </a:r>
          </a:p>
        </p:txBody>
      </p:sp>
      <p:sp>
        <p:nvSpPr>
          <p:cNvPr id="20" name="Rectangle 25">
            <a:extLst>
              <a:ext uri="{FF2B5EF4-FFF2-40B4-BE49-F238E27FC236}">
                <a16:creationId xmlns:a16="http://schemas.microsoft.com/office/drawing/2014/main" id="{7CE87768-354E-4E3F-8202-9F387CF50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4">
            <a:extLst>
              <a:ext uri="{FF2B5EF4-FFF2-40B4-BE49-F238E27FC236}">
                <a16:creationId xmlns:a16="http://schemas.microsoft.com/office/drawing/2014/main" id="{09E5B98F-BD75-4A30-BF72-0A9107470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Content Placeholder 7"/>
          <p:cNvSpPr>
            <a:spLocks noGrp="1"/>
          </p:cNvSpPr>
          <p:nvPr>
            <p:ph idx="1"/>
          </p:nvPr>
        </p:nvSpPr>
        <p:spPr>
          <a:xfrm>
            <a:off x="1850069" y="2341561"/>
            <a:ext cx="5105432" cy="4064925"/>
          </a:xfrm>
          <a:prstGeom prst="rect">
            <a:avLst/>
          </a:prstGeom>
        </p:spPr>
        <p:txBody>
          <a:bodyPr>
            <a:normAutofit/>
          </a:bodyPr>
          <a:lstStyle/>
          <a:p>
            <a:pPr marL="342900" indent="-342900">
              <a:spcBef>
                <a:spcPct val="20000"/>
              </a:spcBef>
              <a:buFont typeface="Arial" panose="020B0604020202020204" pitchFamily="34" charset="0"/>
              <a:buChar char="•"/>
            </a:pPr>
            <a:r>
              <a:rPr lang="en-US" sz="2400">
                <a:solidFill>
                  <a:schemeClr val="tx1"/>
                </a:solidFill>
              </a:rPr>
              <a:t>Inherent plausibility and the “smell test”</a:t>
            </a:r>
          </a:p>
          <a:p>
            <a:pPr marL="342900" indent="-342900">
              <a:spcBef>
                <a:spcPct val="20000"/>
              </a:spcBef>
              <a:buFont typeface="Arial" panose="020B0604020202020204" pitchFamily="34" charset="0"/>
              <a:buChar char="•"/>
            </a:pPr>
            <a:r>
              <a:rPr lang="en-US" sz="2400">
                <a:solidFill>
                  <a:schemeClr val="tx1"/>
                </a:solidFill>
              </a:rPr>
              <a:t>“If x, then…”</a:t>
            </a:r>
          </a:p>
          <a:p>
            <a:pPr marL="342900" indent="-342900">
              <a:spcBef>
                <a:spcPct val="20000"/>
              </a:spcBef>
              <a:buFont typeface="Arial" panose="020B0604020202020204" pitchFamily="34" charset="0"/>
              <a:buChar char="•"/>
            </a:pPr>
            <a:r>
              <a:rPr lang="en-US" sz="2400">
                <a:solidFill>
                  <a:schemeClr val="tx1"/>
                </a:solidFill>
              </a:rPr>
              <a:t>What hangs together? </a:t>
            </a:r>
          </a:p>
          <a:p>
            <a:pPr lvl="1" indent="-342900">
              <a:spcBef>
                <a:spcPct val="20000"/>
              </a:spcBef>
              <a:buFont typeface="Arial" panose="020B0604020202020204" pitchFamily="34" charset="0"/>
              <a:buChar char="•"/>
            </a:pPr>
            <a:r>
              <a:rPr lang="en-US" sz="2200">
                <a:solidFill>
                  <a:schemeClr val="tx1"/>
                </a:solidFill>
              </a:rPr>
              <a:t>Consider the stories you’ve been told and what you know about the parties, situation, etc.</a:t>
            </a:r>
          </a:p>
        </p:txBody>
      </p:sp>
      <p:sp>
        <p:nvSpPr>
          <p:cNvPr id="4" name="Slide Number Placeholder 3"/>
          <p:cNvSpPr>
            <a:spLocks noGrp="1"/>
          </p:cNvSpPr>
          <p:nvPr>
            <p:ph type="sldNum" sz="quarter" idx="12"/>
          </p:nvPr>
        </p:nvSpPr>
        <p:spPr>
          <a:xfrm>
            <a:off x="6442997" y="6041362"/>
            <a:ext cx="512504" cy="365125"/>
          </a:xfrm>
        </p:spPr>
        <p:txBody>
          <a:bodyPr>
            <a:normAutofit/>
          </a:bodyPr>
          <a:lstStyle/>
          <a:p>
            <a:pPr>
              <a:spcAft>
                <a:spcPts val="600"/>
              </a:spcAft>
            </a:pPr>
            <a:fld id="{21B7A71D-1EF9-4D4A-9E9C-ED4CEAB65A79}" type="slidenum">
              <a:rPr lang="en-US" smtClean="0"/>
              <a:pPr>
                <a:spcAft>
                  <a:spcPts val="600"/>
                </a:spcAft>
              </a:pPr>
              <a:t>70</a:t>
            </a:fld>
            <a:endParaRPr lang="en-US"/>
          </a:p>
        </p:txBody>
      </p:sp>
      <p:sp>
        <p:nvSpPr>
          <p:cNvPr id="24" name="Rectangle 27">
            <a:extLst>
              <a:ext uri="{FF2B5EF4-FFF2-40B4-BE49-F238E27FC236}">
                <a16:creationId xmlns:a16="http://schemas.microsoft.com/office/drawing/2014/main" id="{8AAB91E3-41BE-4478-BF23-A24D43E14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96DFC7EA-8516-41F1-8ED9-C0A8E1E08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E24E972C-8744-4CFA-B783-41EA3CC38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C7C88F2E-E233-48BA-B85F-D06BA522B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5434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81000"/>
            <a:ext cx="8229600" cy="1143000"/>
          </a:xfrm>
        </p:spPr>
        <p:txBody>
          <a:bodyPr anchor="b" anchorCtr="0">
            <a:normAutofit/>
          </a:bodyPr>
          <a:lstStyle/>
          <a:p>
            <a:r>
              <a:rPr lang="en-US" sz="3000" b="1">
                <a:solidFill>
                  <a:schemeClr val="accent2">
                    <a:lumMod val="75000"/>
                  </a:schemeClr>
                </a:solidFill>
              </a:rPr>
              <a:t>Assessing Credibility and Evidence– </a:t>
            </a:r>
            <a:br>
              <a:rPr lang="en-US" sz="3000" b="1">
                <a:solidFill>
                  <a:schemeClr val="accent2">
                    <a:lumMod val="75000"/>
                  </a:schemeClr>
                </a:solidFill>
              </a:rPr>
            </a:br>
            <a:r>
              <a:rPr lang="en-US" sz="3000" b="1">
                <a:solidFill>
                  <a:schemeClr val="accent2">
                    <a:lumMod val="75000"/>
                  </a:schemeClr>
                </a:solidFill>
              </a:rPr>
              <a:t>Special Issues</a:t>
            </a:r>
          </a:p>
        </p:txBody>
      </p:sp>
      <p:sp>
        <p:nvSpPr>
          <p:cNvPr id="3" name="Content Placeholder 2"/>
          <p:cNvSpPr>
            <a:spLocks noGrp="1"/>
          </p:cNvSpPr>
          <p:nvPr>
            <p:ph idx="1"/>
          </p:nvPr>
        </p:nvSpPr>
        <p:spPr>
          <a:xfrm>
            <a:off x="457200" y="1981200"/>
            <a:ext cx="7086600" cy="4492690"/>
          </a:xfrm>
        </p:spPr>
        <p:txBody>
          <a:bodyPr>
            <a:normAutofit/>
          </a:bodyPr>
          <a:lstStyle/>
          <a:p>
            <a:r>
              <a:rPr lang="en-US" sz="2200">
                <a:solidFill>
                  <a:schemeClr val="tx1"/>
                </a:solidFill>
              </a:rPr>
              <a:t>Consent, Withdrawn Consent, and Prior Relationships</a:t>
            </a:r>
          </a:p>
          <a:p>
            <a:r>
              <a:rPr lang="en-US" sz="2200">
                <a:solidFill>
                  <a:schemeClr val="tx1"/>
                </a:solidFill>
              </a:rPr>
              <a:t>Trauma, Incapacitation, Alcohol, and Drugs</a:t>
            </a:r>
          </a:p>
          <a:p>
            <a:pPr lvl="1"/>
            <a:r>
              <a:rPr lang="en-US" sz="2200">
                <a:solidFill>
                  <a:schemeClr val="tx1"/>
                </a:solidFill>
              </a:rPr>
              <a:t>Absence of evidence ≠ equal evidence of its absence (necessarily)</a:t>
            </a:r>
          </a:p>
          <a:p>
            <a:r>
              <a:rPr lang="en-US" sz="2200">
                <a:solidFill>
                  <a:schemeClr val="tx1"/>
                </a:solidFill>
              </a:rPr>
              <a:t>Intimate Partner Violence</a:t>
            </a:r>
          </a:p>
          <a:p>
            <a:r>
              <a:rPr lang="en-US" sz="2200">
                <a:solidFill>
                  <a:schemeClr val="tx1"/>
                </a:solidFill>
              </a:rPr>
              <a:t>Mind the “Benefit of the Doubt”</a:t>
            </a:r>
          </a:p>
          <a:p>
            <a:pPr lvl="1"/>
            <a:r>
              <a:rPr lang="en-US" sz="2200">
                <a:solidFill>
                  <a:schemeClr val="tx1"/>
                </a:solidFill>
              </a:rPr>
              <a:t>Evidence</a:t>
            </a:r>
          </a:p>
          <a:p>
            <a:pPr lvl="1"/>
            <a:r>
              <a:rPr lang="en-US" sz="2200">
                <a:solidFill>
                  <a:schemeClr val="tx1"/>
                </a:solidFill>
              </a:rPr>
              <a:t>Credibility Assessments</a:t>
            </a:r>
          </a:p>
          <a:p>
            <a:endParaRPr lang="en-US"/>
          </a:p>
          <a:p>
            <a:pPr marL="0" indent="0">
              <a:buNone/>
            </a:pPr>
            <a:endParaRPr lang="en-US"/>
          </a:p>
          <a:p>
            <a:pPr marL="0" indent="0">
              <a:buNone/>
            </a:pPr>
            <a:endParaRPr lang="en-US"/>
          </a:p>
        </p:txBody>
      </p:sp>
      <p:sp>
        <p:nvSpPr>
          <p:cNvPr id="4"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71</a:t>
            </a:fld>
            <a:endParaRPr lang="en-US">
              <a:solidFill>
                <a:schemeClr val="bg1"/>
              </a:solidFill>
            </a:endParaRPr>
          </a:p>
        </p:txBody>
      </p:sp>
    </p:spTree>
    <p:extLst>
      <p:ext uri="{BB962C8B-B14F-4D97-AF65-F5344CB8AC3E}">
        <p14:creationId xmlns:p14="http://schemas.microsoft.com/office/powerpoint/2010/main" val="135269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Group 11">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13"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7" name="Picture 6" descr="A close up of a logo&#10;&#10;Description automatically generated"/>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5000"/>
          <a:stretch/>
        </p:blipFill>
        <p:spPr>
          <a:xfrm>
            <a:off x="20" y="10"/>
            <a:ext cx="9143980" cy="6857990"/>
          </a:xfrm>
          <a:prstGeom prst="rect">
            <a:avLst/>
          </a:prstGeom>
        </p:spPr>
      </p:pic>
      <p:sp>
        <p:nvSpPr>
          <p:cNvPr id="45" name="Isosceles Triangle 23">
            <a:extLst>
              <a:ext uri="{FF2B5EF4-FFF2-40B4-BE49-F238E27FC236}">
                <a16:creationId xmlns:a16="http://schemas.microsoft.com/office/drawing/2014/main" id="{7B1E8B16-F0E6-422E-A6A6-0422A7733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Parallelogram 25">
            <a:extLst>
              <a:ext uri="{FF2B5EF4-FFF2-40B4-BE49-F238E27FC236}">
                <a16:creationId xmlns:a16="http://schemas.microsoft.com/office/drawing/2014/main" id="{30CBBCD0-ED2A-4FC8-AB71-E3C2738F9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0350" y="0"/>
            <a:ext cx="5486400" cy="6858000"/>
          </a:xfrm>
          <a:prstGeom prst="parallelogram">
            <a:avLst>
              <a:gd name="adj" fmla="val 15925"/>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27">
            <a:extLst>
              <a:ext uri="{FF2B5EF4-FFF2-40B4-BE49-F238E27FC236}">
                <a16:creationId xmlns:a16="http://schemas.microsoft.com/office/drawing/2014/main" id="{D7C7B311-D760-4C87-BE5E-921FFB4E8E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29">
            <a:extLst>
              <a:ext uri="{FF2B5EF4-FFF2-40B4-BE49-F238E27FC236}">
                <a16:creationId xmlns:a16="http://schemas.microsoft.com/office/drawing/2014/main" id="{C1913202-1810-4FA2-987B-A7B98049CF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9" name="Rectangle 23">
            <a:extLst>
              <a:ext uri="{FF2B5EF4-FFF2-40B4-BE49-F238E27FC236}">
                <a16:creationId xmlns:a16="http://schemas.microsoft.com/office/drawing/2014/main" id="{95EFBC61-02DC-4AEA-AA2D-A9EABA467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5">
            <a:extLst>
              <a:ext uri="{FF2B5EF4-FFF2-40B4-BE49-F238E27FC236}">
                <a16:creationId xmlns:a16="http://schemas.microsoft.com/office/drawing/2014/main" id="{5637DFC4-70BC-4CB4-85D2-651A7C6A5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35">
            <a:extLst>
              <a:ext uri="{FF2B5EF4-FFF2-40B4-BE49-F238E27FC236}">
                <a16:creationId xmlns:a16="http://schemas.microsoft.com/office/drawing/2014/main" id="{58F1E9F4-66ED-4E73-8C2E-51B11EA77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3593587" y="1678665"/>
            <a:ext cx="3361915" cy="2369131"/>
          </a:xfrm>
        </p:spPr>
        <p:txBody>
          <a:bodyPr vert="horz" lIns="91440" tIns="45720" rIns="91440" bIns="45720" rtlCol="0" anchor="b">
            <a:normAutofit fontScale="90000"/>
          </a:bodyPr>
          <a:lstStyle/>
          <a:p>
            <a:pPr algn="ctr">
              <a:lnSpc>
                <a:spcPct val="90000"/>
              </a:lnSpc>
            </a:pPr>
            <a:r>
              <a:rPr lang="en-US" sz="4600" b="1">
                <a:solidFill>
                  <a:schemeClr val="accent2">
                    <a:lumMod val="75000"/>
                  </a:schemeClr>
                </a:solidFill>
              </a:rPr>
              <a:t>Decision Making </a:t>
            </a:r>
            <a:br>
              <a:rPr lang="en-US" sz="4600" b="1">
                <a:solidFill>
                  <a:schemeClr val="accent2">
                    <a:lumMod val="75000"/>
                  </a:schemeClr>
                </a:solidFill>
              </a:rPr>
            </a:br>
            <a:r>
              <a:rPr lang="en-US" sz="4600" b="1">
                <a:solidFill>
                  <a:schemeClr val="accent2">
                    <a:lumMod val="75000"/>
                  </a:schemeClr>
                </a:solidFill>
              </a:rPr>
              <a:t>and Outcomes</a:t>
            </a:r>
          </a:p>
        </p:txBody>
      </p:sp>
      <p:sp>
        <p:nvSpPr>
          <p:cNvPr id="5" name="Content Placeholder 22"/>
          <p:cNvSpPr>
            <a:spLocks noGrp="1"/>
          </p:cNvSpPr>
          <p:nvPr>
            <p:ph idx="1"/>
          </p:nvPr>
        </p:nvSpPr>
        <p:spPr>
          <a:xfrm>
            <a:off x="3591207" y="4050832"/>
            <a:ext cx="3364293" cy="1096899"/>
          </a:xfrm>
        </p:spPr>
        <p:txBody>
          <a:bodyPr vert="horz" lIns="91440" tIns="45720" rIns="91440" bIns="45720" rtlCol="0" anchor="t">
            <a:normAutofit/>
          </a:bodyPr>
          <a:lstStyle/>
          <a:p>
            <a:pPr marL="0" indent="0" algn="ctr">
              <a:buNone/>
            </a:pPr>
            <a:r>
              <a:rPr lang="en-US" sz="2200" b="1">
                <a:solidFill>
                  <a:schemeClr val="tx1"/>
                </a:solidFill>
              </a:rPr>
              <a:t>Deliberations and Outcomes </a:t>
            </a:r>
          </a:p>
        </p:txBody>
      </p:sp>
      <p:sp>
        <p:nvSpPr>
          <p:cNvPr id="6" name="Slide Number Placeholder 3"/>
          <p:cNvSpPr>
            <a:spLocks noGrp="1"/>
          </p:cNvSpPr>
          <p:nvPr>
            <p:ph type="sldNum" sz="quarter" idx="12"/>
          </p:nvPr>
        </p:nvSpPr>
        <p:spPr>
          <a:xfrm>
            <a:off x="6442997" y="6041362"/>
            <a:ext cx="512504" cy="365125"/>
          </a:xfrm>
        </p:spPr>
        <p:txBody>
          <a:bodyPr vert="horz" lIns="91440" tIns="45720" rIns="91440" bIns="45720" rtlCol="0" anchor="ctr">
            <a:normAutofit/>
          </a:bodyPr>
          <a:lstStyle/>
          <a:p>
            <a:pPr>
              <a:spcAft>
                <a:spcPts val="600"/>
              </a:spcAft>
            </a:pPr>
            <a:fld id="{21B7A71D-1EF9-4D4A-9E9C-ED4CEAB65A79}" type="slidenum">
              <a:rPr lang="en-US" smtClean="0"/>
              <a:pPr>
                <a:spcAft>
                  <a:spcPts val="600"/>
                </a:spcAft>
              </a:pPr>
              <a:t>72</a:t>
            </a:fld>
            <a:endParaRPr lang="en-US"/>
          </a:p>
        </p:txBody>
      </p:sp>
      <p:sp>
        <p:nvSpPr>
          <p:cNvPr id="52" name="Rectangle 27">
            <a:extLst>
              <a:ext uri="{FF2B5EF4-FFF2-40B4-BE49-F238E27FC236}">
                <a16:creationId xmlns:a16="http://schemas.microsoft.com/office/drawing/2014/main" id="{0795E7D3-D974-4307-92D4-E3ECEFDF3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8">
            <a:extLst>
              <a:ext uri="{FF2B5EF4-FFF2-40B4-BE49-F238E27FC236}">
                <a16:creationId xmlns:a16="http://schemas.microsoft.com/office/drawing/2014/main" id="{90443617-0A78-4C2C-9996-D143BCDB9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9">
            <a:extLst>
              <a:ext uri="{FF2B5EF4-FFF2-40B4-BE49-F238E27FC236}">
                <a16:creationId xmlns:a16="http://schemas.microsoft.com/office/drawing/2014/main" id="{ACFC544A-BD13-4C3C-8C9E-C35DEE8A4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Isosceles Triangle 43">
            <a:extLst>
              <a:ext uri="{FF2B5EF4-FFF2-40B4-BE49-F238E27FC236}">
                <a16:creationId xmlns:a16="http://schemas.microsoft.com/office/drawing/2014/main" id="{729A9DD4-BE93-4516-8B95-26B91B44B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1094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Business people video conferencing">
            <a:extLst>
              <a:ext uri="{FF2B5EF4-FFF2-40B4-BE49-F238E27FC236}">
                <a16:creationId xmlns:a16="http://schemas.microsoft.com/office/drawing/2014/main" id="{C8A8772E-3F14-4839-815D-C257D974E01F}"/>
              </a:ext>
            </a:extLst>
          </p:cNvPr>
          <p:cNvPicPr>
            <a:picLocks noChangeAspect="1"/>
          </p:cNvPicPr>
          <p:nvPr/>
        </p:nvPicPr>
        <p:blipFill rotWithShape="1">
          <a:blip r:embed="rId3">
            <a:extLst>
              <a:ext uri="{28A0092B-C50C-407E-A947-70E740481C1C}">
                <a14:useLocalDpi xmlns:a14="http://schemas.microsoft.com/office/drawing/2010/main" val="0"/>
              </a:ext>
            </a:extLst>
          </a:blip>
          <a:srcRect l="19091" t="866" b="8225"/>
          <a:stretch/>
        </p:blipFill>
        <p:spPr>
          <a:xfrm>
            <a:off x="20" y="10"/>
            <a:ext cx="9143980" cy="6857990"/>
          </a:xfrm>
          <a:prstGeom prst="rect">
            <a:avLst/>
          </a:prstGeom>
        </p:spPr>
      </p:pic>
      <p:sp>
        <p:nvSpPr>
          <p:cNvPr id="11" name="Isosceles Triangle 10">
            <a:extLst>
              <a:ext uri="{FF2B5EF4-FFF2-40B4-BE49-F238E27FC236}">
                <a16:creationId xmlns:a16="http://schemas.microsoft.com/office/drawing/2014/main" id="{2A4588C6-4069-4731-BFB4-10F1E6D37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Parallelogram 12">
            <a:extLst>
              <a:ext uri="{FF2B5EF4-FFF2-40B4-BE49-F238E27FC236}">
                <a16:creationId xmlns:a16="http://schemas.microsoft.com/office/drawing/2014/main" id="{23370524-0FE7-41B4-ABCF-7FB26B6CF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8141" y="0"/>
            <a:ext cx="7029450" cy="6858000"/>
          </a:xfrm>
          <a:prstGeom prst="parallelogram">
            <a:avLst>
              <a:gd name="adj" fmla="val 14937"/>
            </a:avLst>
          </a:prstGeom>
          <a:solidFill>
            <a:schemeClr val="bg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0A9CA40-1F57-4A6D-ACDA-F720AA468C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2A94EDB-B0FE-4678-8E69-0F137AE3BE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4E93B92B-0DD5-4277-9D69-972ABADC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itle 1"/>
          <p:cNvSpPr>
            <a:spLocks noGrp="1"/>
          </p:cNvSpPr>
          <p:nvPr>
            <p:ph type="title"/>
          </p:nvPr>
        </p:nvSpPr>
        <p:spPr>
          <a:xfrm>
            <a:off x="2089535" y="609600"/>
            <a:ext cx="4865966" cy="1320800"/>
          </a:xfrm>
        </p:spPr>
        <p:txBody>
          <a:bodyPr anchor="t" anchorCtr="0">
            <a:normAutofit/>
          </a:bodyPr>
          <a:lstStyle/>
          <a:p>
            <a:pPr algn="ctr">
              <a:lnSpc>
                <a:spcPct val="90000"/>
              </a:lnSpc>
            </a:pPr>
            <a:r>
              <a:rPr lang="en-US" sz="3000" b="1">
                <a:solidFill>
                  <a:schemeClr val="accent2">
                    <a:lumMod val="75000"/>
                  </a:schemeClr>
                </a:solidFill>
              </a:rPr>
              <a:t>Deliberation Techniques – </a:t>
            </a:r>
            <a:br>
              <a:rPr lang="en-US" sz="3000" b="1">
                <a:solidFill>
                  <a:schemeClr val="accent2">
                    <a:lumMod val="75000"/>
                  </a:schemeClr>
                </a:solidFill>
              </a:rPr>
            </a:br>
            <a:r>
              <a:rPr lang="en-US" sz="3000" b="1">
                <a:solidFill>
                  <a:schemeClr val="accent2">
                    <a:lumMod val="75000"/>
                  </a:schemeClr>
                </a:solidFill>
              </a:rPr>
              <a:t>Fundamentals</a:t>
            </a:r>
          </a:p>
        </p:txBody>
      </p:sp>
      <p:sp>
        <p:nvSpPr>
          <p:cNvPr id="21" name="Rectangle 25">
            <a:extLst>
              <a:ext uri="{FF2B5EF4-FFF2-40B4-BE49-F238E27FC236}">
                <a16:creationId xmlns:a16="http://schemas.microsoft.com/office/drawing/2014/main" id="{7CE87768-354E-4E3F-8202-9F387CF50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09E5B98F-BD75-4A30-BF72-0A9107470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089535" y="2159000"/>
            <a:ext cx="4865966" cy="3882362"/>
          </a:xfrm>
        </p:spPr>
        <p:txBody>
          <a:bodyPr>
            <a:normAutofit/>
          </a:bodyPr>
          <a:lstStyle/>
          <a:p>
            <a:r>
              <a:rPr lang="en-US" sz="2000">
                <a:solidFill>
                  <a:schemeClr val="tx1"/>
                </a:solidFill>
              </a:rPr>
              <a:t>Be respectful and egalitarian amongst Board members</a:t>
            </a:r>
          </a:p>
          <a:p>
            <a:r>
              <a:rPr lang="en-US" sz="2000">
                <a:solidFill>
                  <a:schemeClr val="tx1"/>
                </a:solidFill>
              </a:rPr>
              <a:t>Listen and be receptive to others’ perspectives</a:t>
            </a:r>
          </a:p>
          <a:p>
            <a:r>
              <a:rPr lang="en-US" sz="2000">
                <a:solidFill>
                  <a:schemeClr val="tx1"/>
                </a:solidFill>
              </a:rPr>
              <a:t>Never mind statistics – Ground your discussion in facts, policy, and burden of proof</a:t>
            </a:r>
          </a:p>
          <a:p>
            <a:r>
              <a:rPr lang="en-US" sz="2000">
                <a:solidFill>
                  <a:schemeClr val="tx1"/>
                </a:solidFill>
              </a:rPr>
              <a:t>Evaluate, don’t advocate</a:t>
            </a:r>
          </a:p>
          <a:p>
            <a:pPr marL="0" indent="0">
              <a:buNone/>
            </a:pPr>
            <a:endParaRPr lang="en-US"/>
          </a:p>
          <a:p>
            <a:pPr marL="0" indent="0">
              <a:buNone/>
            </a:pPr>
            <a:endParaRPr lang="en-US"/>
          </a:p>
          <a:p>
            <a:pPr marL="0" indent="0">
              <a:buNone/>
            </a:pPr>
            <a:endParaRPr lang="en-US"/>
          </a:p>
        </p:txBody>
      </p:sp>
      <p:sp>
        <p:nvSpPr>
          <p:cNvPr id="4" name="Slide Number Placeholder 3"/>
          <p:cNvSpPr>
            <a:spLocks noGrp="1"/>
          </p:cNvSpPr>
          <p:nvPr>
            <p:ph type="sldNum" sz="quarter" idx="12"/>
          </p:nvPr>
        </p:nvSpPr>
        <p:spPr>
          <a:xfrm>
            <a:off x="6442997" y="6041362"/>
            <a:ext cx="512504" cy="365125"/>
          </a:xfrm>
        </p:spPr>
        <p:txBody>
          <a:bodyPr>
            <a:normAutofit/>
          </a:bodyPr>
          <a:lstStyle/>
          <a:p>
            <a:pPr>
              <a:spcAft>
                <a:spcPts val="600"/>
              </a:spcAft>
            </a:pPr>
            <a:fld id="{21B7A71D-1EF9-4D4A-9E9C-ED4CEAB65A79}" type="slidenum">
              <a:rPr lang="en-US" smtClean="0"/>
              <a:pPr>
                <a:spcAft>
                  <a:spcPts val="600"/>
                </a:spcAft>
              </a:pPr>
              <a:t>73</a:t>
            </a:fld>
            <a:endParaRPr lang="en-US"/>
          </a:p>
        </p:txBody>
      </p:sp>
      <p:sp>
        <p:nvSpPr>
          <p:cNvPr id="25" name="Rectangle 27">
            <a:extLst>
              <a:ext uri="{FF2B5EF4-FFF2-40B4-BE49-F238E27FC236}">
                <a16:creationId xmlns:a16="http://schemas.microsoft.com/office/drawing/2014/main" id="{8AAB91E3-41BE-4478-BF23-A24D43E14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8">
            <a:extLst>
              <a:ext uri="{FF2B5EF4-FFF2-40B4-BE49-F238E27FC236}">
                <a16:creationId xmlns:a16="http://schemas.microsoft.com/office/drawing/2014/main" id="{96DFC7EA-8516-41F1-8ED9-C0A8E1E08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E24E972C-8744-4CFA-B783-41EA3CC38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C7C88F2E-E233-48BA-B85F-D06BA522B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3758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oworkers discussing at conference table">
            <a:extLst>
              <a:ext uri="{FF2B5EF4-FFF2-40B4-BE49-F238E27FC236}">
                <a16:creationId xmlns:a16="http://schemas.microsoft.com/office/drawing/2014/main" id="{BB0B199B-BEBE-491C-9382-4FA1AE91C61C}"/>
              </a:ext>
            </a:extLst>
          </p:cNvPr>
          <p:cNvPicPr>
            <a:picLocks noChangeAspect="1"/>
          </p:cNvPicPr>
          <p:nvPr/>
        </p:nvPicPr>
        <p:blipFill rotWithShape="1">
          <a:blip r:embed="rId3">
            <a:extLst>
              <a:ext uri="{28A0092B-C50C-407E-A947-70E740481C1C}">
                <a14:useLocalDpi xmlns:a14="http://schemas.microsoft.com/office/drawing/2010/main" val="0"/>
              </a:ext>
            </a:extLst>
          </a:blip>
          <a:srcRect l="21515" t="9091" r="1" b="1"/>
          <a:stretch/>
        </p:blipFill>
        <p:spPr>
          <a:xfrm>
            <a:off x="20" y="10"/>
            <a:ext cx="9143980" cy="6857990"/>
          </a:xfrm>
          <a:prstGeom prst="rect">
            <a:avLst/>
          </a:prstGeom>
        </p:spPr>
      </p:pic>
      <p:sp>
        <p:nvSpPr>
          <p:cNvPr id="36" name="Isosceles Triangle 35">
            <a:extLst>
              <a:ext uri="{FF2B5EF4-FFF2-40B4-BE49-F238E27FC236}">
                <a16:creationId xmlns:a16="http://schemas.microsoft.com/office/drawing/2014/main" id="{2A4588C6-4069-4731-BFB4-10F1E6D37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Parallelogram 37">
            <a:extLst>
              <a:ext uri="{FF2B5EF4-FFF2-40B4-BE49-F238E27FC236}">
                <a16:creationId xmlns:a16="http://schemas.microsoft.com/office/drawing/2014/main" id="{23370524-0FE7-41B4-ABCF-7FB26B6CF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8141" y="0"/>
            <a:ext cx="7029450" cy="6858000"/>
          </a:xfrm>
          <a:prstGeom prst="parallelogram">
            <a:avLst>
              <a:gd name="adj" fmla="val 14937"/>
            </a:avLst>
          </a:prstGeom>
          <a:solidFill>
            <a:schemeClr val="bg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E0A9CA40-1F57-4A6D-ACDA-F720AA468C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B2A94EDB-B0FE-4678-8E69-0F137AE3BE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id="{4E93B92B-0DD5-4277-9D69-972ABADC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itle 1"/>
          <p:cNvSpPr>
            <a:spLocks noGrp="1"/>
          </p:cNvSpPr>
          <p:nvPr>
            <p:ph type="title"/>
          </p:nvPr>
        </p:nvSpPr>
        <p:spPr>
          <a:xfrm>
            <a:off x="2089535" y="609600"/>
            <a:ext cx="4865966" cy="1320800"/>
          </a:xfrm>
        </p:spPr>
        <p:txBody>
          <a:bodyPr anchor="t" anchorCtr="0">
            <a:normAutofit/>
          </a:bodyPr>
          <a:lstStyle/>
          <a:p>
            <a:pPr algn="ctr"/>
            <a:r>
              <a:rPr lang="en-US" sz="3000" b="1">
                <a:solidFill>
                  <a:schemeClr val="accent2">
                    <a:lumMod val="75000"/>
                  </a:schemeClr>
                </a:solidFill>
              </a:rPr>
              <a:t>Deliberation Techniques - Process</a:t>
            </a:r>
          </a:p>
        </p:txBody>
      </p:sp>
      <p:sp>
        <p:nvSpPr>
          <p:cNvPr id="46" name="Rectangle 25">
            <a:extLst>
              <a:ext uri="{FF2B5EF4-FFF2-40B4-BE49-F238E27FC236}">
                <a16:creationId xmlns:a16="http://schemas.microsoft.com/office/drawing/2014/main" id="{7CE87768-354E-4E3F-8202-9F387CF50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id="{09E5B98F-BD75-4A30-BF72-0A9107470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089535" y="2159000"/>
            <a:ext cx="4865966" cy="3882362"/>
          </a:xfrm>
        </p:spPr>
        <p:txBody>
          <a:bodyPr>
            <a:normAutofit/>
          </a:bodyPr>
          <a:lstStyle/>
          <a:p>
            <a:r>
              <a:rPr lang="en-US" sz="2000">
                <a:solidFill>
                  <a:schemeClr val="tx1"/>
                </a:solidFill>
              </a:rPr>
              <a:t>Discuss ground rules and manner of deliberation (e.g., “secret ballot,” discuss and vote, etc.) at outset</a:t>
            </a:r>
          </a:p>
          <a:p>
            <a:r>
              <a:rPr lang="en-US" sz="2000">
                <a:solidFill>
                  <a:schemeClr val="tx1"/>
                </a:solidFill>
              </a:rPr>
              <a:t>Identify charges at issue and vote separately on each</a:t>
            </a:r>
          </a:p>
          <a:p>
            <a:r>
              <a:rPr lang="en-US" sz="2000">
                <a:solidFill>
                  <a:schemeClr val="tx1"/>
                </a:solidFill>
              </a:rPr>
              <a:t>Read/review relevant policy definitions before voting</a:t>
            </a:r>
          </a:p>
          <a:p>
            <a:r>
              <a:rPr lang="en-US" sz="2000">
                <a:solidFill>
                  <a:schemeClr val="tx1"/>
                </a:solidFill>
              </a:rPr>
              <a:t>Separate consideration of responsibility from sanctioning</a:t>
            </a:r>
          </a:p>
          <a:p>
            <a:endParaRPr lang="en-US"/>
          </a:p>
          <a:p>
            <a:pPr marL="0" indent="0">
              <a:buNone/>
            </a:pPr>
            <a:endParaRPr lang="en-US"/>
          </a:p>
          <a:p>
            <a:pPr marL="0" indent="0">
              <a:buNone/>
            </a:pPr>
            <a:endParaRPr lang="en-US"/>
          </a:p>
        </p:txBody>
      </p:sp>
      <p:sp>
        <p:nvSpPr>
          <p:cNvPr id="4" name="Slide Number Placeholder 3"/>
          <p:cNvSpPr>
            <a:spLocks noGrp="1"/>
          </p:cNvSpPr>
          <p:nvPr>
            <p:ph type="sldNum" sz="quarter" idx="12"/>
          </p:nvPr>
        </p:nvSpPr>
        <p:spPr>
          <a:xfrm>
            <a:off x="6442997" y="6041362"/>
            <a:ext cx="512504" cy="365125"/>
          </a:xfrm>
        </p:spPr>
        <p:txBody>
          <a:bodyPr>
            <a:normAutofit/>
          </a:bodyPr>
          <a:lstStyle/>
          <a:p>
            <a:pPr>
              <a:spcAft>
                <a:spcPts val="600"/>
              </a:spcAft>
            </a:pPr>
            <a:fld id="{21B7A71D-1EF9-4D4A-9E9C-ED4CEAB65A79}" type="slidenum">
              <a:rPr lang="en-US" smtClean="0"/>
              <a:pPr>
                <a:spcAft>
                  <a:spcPts val="600"/>
                </a:spcAft>
              </a:pPr>
              <a:t>74</a:t>
            </a:fld>
            <a:endParaRPr lang="en-US"/>
          </a:p>
        </p:txBody>
      </p:sp>
      <p:sp>
        <p:nvSpPr>
          <p:cNvPr id="50" name="Rectangle 27">
            <a:extLst>
              <a:ext uri="{FF2B5EF4-FFF2-40B4-BE49-F238E27FC236}">
                <a16:creationId xmlns:a16="http://schemas.microsoft.com/office/drawing/2014/main" id="{8AAB91E3-41BE-4478-BF23-A24D43E14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8">
            <a:extLst>
              <a:ext uri="{FF2B5EF4-FFF2-40B4-BE49-F238E27FC236}">
                <a16:creationId xmlns:a16="http://schemas.microsoft.com/office/drawing/2014/main" id="{96DFC7EA-8516-41F1-8ED9-C0A8E1E08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29">
            <a:extLst>
              <a:ext uri="{FF2B5EF4-FFF2-40B4-BE49-F238E27FC236}">
                <a16:creationId xmlns:a16="http://schemas.microsoft.com/office/drawing/2014/main" id="{E24E972C-8744-4CFA-B783-41EA3CC38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Isosceles Triangle 55">
            <a:extLst>
              <a:ext uri="{FF2B5EF4-FFF2-40B4-BE49-F238E27FC236}">
                <a16:creationId xmlns:a16="http://schemas.microsoft.com/office/drawing/2014/main" id="{C7C88F2E-E233-48BA-B85F-D06BA522B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6324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Two colleagues planning on board with sticky notes">
            <a:extLst>
              <a:ext uri="{FF2B5EF4-FFF2-40B4-BE49-F238E27FC236}">
                <a16:creationId xmlns:a16="http://schemas.microsoft.com/office/drawing/2014/main" id="{0FD8D7A9-C15B-4FE6-8EEB-1749E55E0114}"/>
              </a:ext>
            </a:extLst>
          </p:cNvPr>
          <p:cNvPicPr>
            <a:picLocks noChangeAspect="1"/>
          </p:cNvPicPr>
          <p:nvPr/>
        </p:nvPicPr>
        <p:blipFill rotWithShape="1">
          <a:blip r:embed="rId3">
            <a:extLst>
              <a:ext uri="{28A0092B-C50C-407E-A947-70E740481C1C}">
                <a14:useLocalDpi xmlns:a14="http://schemas.microsoft.com/office/drawing/2010/main" val="0"/>
              </a:ext>
            </a:extLst>
          </a:blip>
          <a:srcRect l="19091" t="5040" b="4051"/>
          <a:stretch/>
        </p:blipFill>
        <p:spPr>
          <a:xfrm>
            <a:off x="20" y="10"/>
            <a:ext cx="9143980" cy="6857990"/>
          </a:xfrm>
          <a:prstGeom prst="rect">
            <a:avLst/>
          </a:prstGeom>
        </p:spPr>
      </p:pic>
      <p:sp>
        <p:nvSpPr>
          <p:cNvPr id="30" name="Isosceles Triangle 10">
            <a:extLst>
              <a:ext uri="{FF2B5EF4-FFF2-40B4-BE49-F238E27FC236}">
                <a16:creationId xmlns:a16="http://schemas.microsoft.com/office/drawing/2014/main" id="{2A4588C6-4069-4731-BFB4-10F1E6D37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Parallelogram 12">
            <a:extLst>
              <a:ext uri="{FF2B5EF4-FFF2-40B4-BE49-F238E27FC236}">
                <a16:creationId xmlns:a16="http://schemas.microsoft.com/office/drawing/2014/main" id="{23370524-0FE7-41B4-ABCF-7FB26B6CF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8141" y="0"/>
            <a:ext cx="7029450" cy="6858000"/>
          </a:xfrm>
          <a:prstGeom prst="parallelogram">
            <a:avLst>
              <a:gd name="adj" fmla="val 14937"/>
            </a:avLst>
          </a:prstGeom>
          <a:solidFill>
            <a:schemeClr val="bg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14">
            <a:extLst>
              <a:ext uri="{FF2B5EF4-FFF2-40B4-BE49-F238E27FC236}">
                <a16:creationId xmlns:a16="http://schemas.microsoft.com/office/drawing/2014/main" id="{E0A9CA40-1F57-4A6D-ACDA-F720AA468C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16">
            <a:extLst>
              <a:ext uri="{FF2B5EF4-FFF2-40B4-BE49-F238E27FC236}">
                <a16:creationId xmlns:a16="http://schemas.microsoft.com/office/drawing/2014/main" id="{B2A94EDB-B0FE-4678-8E69-0F137AE3BE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5" name="Rectangle 23">
            <a:extLst>
              <a:ext uri="{FF2B5EF4-FFF2-40B4-BE49-F238E27FC236}">
                <a16:creationId xmlns:a16="http://schemas.microsoft.com/office/drawing/2014/main" id="{4E93B92B-0DD5-4277-9D69-972ABADC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itle 1"/>
          <p:cNvSpPr>
            <a:spLocks noGrp="1"/>
          </p:cNvSpPr>
          <p:nvPr>
            <p:ph type="title"/>
          </p:nvPr>
        </p:nvSpPr>
        <p:spPr>
          <a:xfrm>
            <a:off x="2089534" y="609600"/>
            <a:ext cx="4936343" cy="1320800"/>
          </a:xfrm>
        </p:spPr>
        <p:txBody>
          <a:bodyPr anchor="t" anchorCtr="0">
            <a:normAutofit/>
          </a:bodyPr>
          <a:lstStyle/>
          <a:p>
            <a:pPr algn="ctr"/>
            <a:r>
              <a:rPr lang="en-US" sz="3000" b="1">
                <a:solidFill>
                  <a:schemeClr val="accent2">
                    <a:lumMod val="75000"/>
                  </a:schemeClr>
                </a:solidFill>
              </a:rPr>
              <a:t>Deliberation Techniques – Process</a:t>
            </a:r>
          </a:p>
        </p:txBody>
      </p:sp>
      <p:sp>
        <p:nvSpPr>
          <p:cNvPr id="36" name="Rectangle 25">
            <a:extLst>
              <a:ext uri="{FF2B5EF4-FFF2-40B4-BE49-F238E27FC236}">
                <a16:creationId xmlns:a16="http://schemas.microsoft.com/office/drawing/2014/main" id="{7CE87768-354E-4E3F-8202-9F387CF50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22">
            <a:extLst>
              <a:ext uri="{FF2B5EF4-FFF2-40B4-BE49-F238E27FC236}">
                <a16:creationId xmlns:a16="http://schemas.microsoft.com/office/drawing/2014/main" id="{09E5B98F-BD75-4A30-BF72-0A9107470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089535" y="2159000"/>
            <a:ext cx="4865966" cy="4470400"/>
          </a:xfrm>
        </p:spPr>
        <p:txBody>
          <a:bodyPr>
            <a:normAutofit/>
          </a:bodyPr>
          <a:lstStyle/>
          <a:p>
            <a:r>
              <a:rPr lang="en-US" sz="2000">
                <a:solidFill>
                  <a:schemeClr val="tx1"/>
                </a:solidFill>
              </a:rPr>
              <a:t>Use your notes, grids, and timelines </a:t>
            </a:r>
          </a:p>
          <a:p>
            <a:r>
              <a:rPr lang="en-US" sz="2000">
                <a:solidFill>
                  <a:schemeClr val="tx1"/>
                </a:solidFill>
              </a:rPr>
              <a:t>Identify areas of agreement, isolate conflicts for discussion</a:t>
            </a:r>
          </a:p>
          <a:p>
            <a:r>
              <a:rPr lang="en-US" sz="2000">
                <a:solidFill>
                  <a:schemeClr val="tx1"/>
                </a:solidFill>
              </a:rPr>
              <a:t>Facts (and policy), not feelings (or judgment)</a:t>
            </a:r>
          </a:p>
          <a:p>
            <a:r>
              <a:rPr lang="en-US" sz="2000">
                <a:solidFill>
                  <a:schemeClr val="tx1"/>
                </a:solidFill>
              </a:rPr>
              <a:t>Even if you agree, discuss </a:t>
            </a:r>
            <a:r>
              <a:rPr lang="en-US" sz="2000" i="1">
                <a:solidFill>
                  <a:schemeClr val="tx1"/>
                </a:solidFill>
              </a:rPr>
              <a:t>why</a:t>
            </a:r>
          </a:p>
          <a:p>
            <a:r>
              <a:rPr lang="en-US" sz="2000">
                <a:solidFill>
                  <a:schemeClr val="tx1"/>
                </a:solidFill>
              </a:rPr>
              <a:t>Seek out – but do not demand – consensus</a:t>
            </a:r>
          </a:p>
          <a:p>
            <a:pPr lvl="1"/>
            <a:r>
              <a:rPr lang="en-US" sz="2000">
                <a:solidFill>
                  <a:schemeClr val="tx1"/>
                </a:solidFill>
              </a:rPr>
              <a:t>Remember – burden is on Complainant/University</a:t>
            </a:r>
          </a:p>
          <a:p>
            <a:pPr lvl="1"/>
            <a:r>
              <a:rPr lang="en-US" sz="2000">
                <a:solidFill>
                  <a:schemeClr val="tx1"/>
                </a:solidFill>
              </a:rPr>
              <a:t>Majority vote</a:t>
            </a:r>
          </a:p>
          <a:p>
            <a:endParaRPr lang="en-US"/>
          </a:p>
          <a:p>
            <a:pPr marL="0" indent="0">
              <a:buNone/>
            </a:pPr>
            <a:endParaRPr lang="en-US"/>
          </a:p>
          <a:p>
            <a:pPr marL="0" indent="0">
              <a:buNone/>
            </a:pPr>
            <a:endParaRPr lang="en-US"/>
          </a:p>
        </p:txBody>
      </p:sp>
      <p:sp>
        <p:nvSpPr>
          <p:cNvPr id="4" name="Slide Number Placeholder 3"/>
          <p:cNvSpPr>
            <a:spLocks noGrp="1"/>
          </p:cNvSpPr>
          <p:nvPr>
            <p:ph type="sldNum" sz="quarter" idx="12"/>
          </p:nvPr>
        </p:nvSpPr>
        <p:spPr>
          <a:xfrm>
            <a:off x="6442997" y="6041362"/>
            <a:ext cx="512504" cy="365125"/>
          </a:xfrm>
        </p:spPr>
        <p:txBody>
          <a:bodyPr>
            <a:normAutofit/>
          </a:bodyPr>
          <a:lstStyle/>
          <a:p>
            <a:pPr>
              <a:spcAft>
                <a:spcPts val="600"/>
              </a:spcAft>
            </a:pPr>
            <a:fld id="{21B7A71D-1EF9-4D4A-9E9C-ED4CEAB65A79}" type="slidenum">
              <a:rPr lang="en-US" smtClean="0"/>
              <a:pPr>
                <a:spcAft>
                  <a:spcPts val="600"/>
                </a:spcAft>
              </a:pPr>
              <a:t>75</a:t>
            </a:fld>
            <a:endParaRPr lang="en-US"/>
          </a:p>
        </p:txBody>
      </p:sp>
      <p:sp>
        <p:nvSpPr>
          <p:cNvPr id="38" name="Rectangle 27">
            <a:extLst>
              <a:ext uri="{FF2B5EF4-FFF2-40B4-BE49-F238E27FC236}">
                <a16:creationId xmlns:a16="http://schemas.microsoft.com/office/drawing/2014/main" id="{8AAB91E3-41BE-4478-BF23-A24D43E14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8">
            <a:extLst>
              <a:ext uri="{FF2B5EF4-FFF2-40B4-BE49-F238E27FC236}">
                <a16:creationId xmlns:a16="http://schemas.microsoft.com/office/drawing/2014/main" id="{96DFC7EA-8516-41F1-8ED9-C0A8E1E08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E24E972C-8744-4CFA-B783-41EA3CC38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C7C88F2E-E233-48BA-B85F-D06BA522B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6077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Blue and yellow macaw bird feathers">
            <a:extLst>
              <a:ext uri="{FF2B5EF4-FFF2-40B4-BE49-F238E27FC236}">
                <a16:creationId xmlns:a16="http://schemas.microsoft.com/office/drawing/2014/main" id="{BEAF53A1-12F0-4A59-BF2A-416632F39002}"/>
              </a:ext>
            </a:extLst>
          </p:cNvPr>
          <p:cNvPicPr>
            <a:picLocks noChangeAspect="1"/>
          </p:cNvPicPr>
          <p:nvPr/>
        </p:nvPicPr>
        <p:blipFill rotWithShape="1">
          <a:blip r:embed="rId3">
            <a:extLst>
              <a:ext uri="{28A0092B-C50C-407E-A947-70E740481C1C}">
                <a14:useLocalDpi xmlns:a14="http://schemas.microsoft.com/office/drawing/2010/main" val="0"/>
              </a:ext>
            </a:extLst>
          </a:blip>
          <a:srcRect l="10303" t="9091" r="1" b="1"/>
          <a:stretch/>
        </p:blipFill>
        <p:spPr>
          <a:xfrm>
            <a:off x="20" y="10"/>
            <a:ext cx="9143980" cy="6857990"/>
          </a:xfrm>
          <a:prstGeom prst="rect">
            <a:avLst/>
          </a:prstGeom>
        </p:spPr>
      </p:pic>
      <p:sp>
        <p:nvSpPr>
          <p:cNvPr id="30" name="Isosceles Triangle 14">
            <a:extLst>
              <a:ext uri="{FF2B5EF4-FFF2-40B4-BE49-F238E27FC236}">
                <a16:creationId xmlns:a16="http://schemas.microsoft.com/office/drawing/2014/main" id="{2A4588C6-4069-4731-BFB4-10F1E6D37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Parallelogram 16">
            <a:extLst>
              <a:ext uri="{FF2B5EF4-FFF2-40B4-BE49-F238E27FC236}">
                <a16:creationId xmlns:a16="http://schemas.microsoft.com/office/drawing/2014/main" id="{23370524-0FE7-41B4-ABCF-7FB26B6CF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8141" y="0"/>
            <a:ext cx="7029450" cy="6858000"/>
          </a:xfrm>
          <a:prstGeom prst="parallelogram">
            <a:avLst>
              <a:gd name="adj" fmla="val 14937"/>
            </a:avLst>
          </a:prstGeom>
          <a:solidFill>
            <a:schemeClr val="bg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Connector 18">
            <a:extLst>
              <a:ext uri="{FF2B5EF4-FFF2-40B4-BE49-F238E27FC236}">
                <a16:creationId xmlns:a16="http://schemas.microsoft.com/office/drawing/2014/main" id="{E0A9CA40-1F57-4A6D-ACDA-F720AA468C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20">
            <a:extLst>
              <a:ext uri="{FF2B5EF4-FFF2-40B4-BE49-F238E27FC236}">
                <a16:creationId xmlns:a16="http://schemas.microsoft.com/office/drawing/2014/main" id="{B2A94EDB-B0FE-4678-8E69-0F137AE3BE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4E93B92B-0DD5-4277-9D69-972ABADC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itle 1"/>
          <p:cNvSpPr>
            <a:spLocks noGrp="1"/>
          </p:cNvSpPr>
          <p:nvPr>
            <p:ph type="title"/>
          </p:nvPr>
        </p:nvSpPr>
        <p:spPr>
          <a:xfrm>
            <a:off x="2089535" y="609600"/>
            <a:ext cx="4865966" cy="1320800"/>
          </a:xfrm>
        </p:spPr>
        <p:txBody>
          <a:bodyPr anchor="t" anchorCtr="0">
            <a:normAutofit/>
          </a:bodyPr>
          <a:lstStyle/>
          <a:p>
            <a:pPr algn="ctr"/>
            <a:r>
              <a:rPr lang="en-US" sz="3000" b="1">
                <a:solidFill>
                  <a:schemeClr val="accent2">
                    <a:lumMod val="75000"/>
                  </a:schemeClr>
                </a:solidFill>
              </a:rPr>
              <a:t>Burden of Proof</a:t>
            </a:r>
          </a:p>
        </p:txBody>
      </p:sp>
      <p:sp>
        <p:nvSpPr>
          <p:cNvPr id="38" name="Rectangle 25">
            <a:extLst>
              <a:ext uri="{FF2B5EF4-FFF2-40B4-BE49-F238E27FC236}">
                <a16:creationId xmlns:a16="http://schemas.microsoft.com/office/drawing/2014/main" id="{7CE87768-354E-4E3F-8202-9F387CF50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6">
            <a:extLst>
              <a:ext uri="{FF2B5EF4-FFF2-40B4-BE49-F238E27FC236}">
                <a16:creationId xmlns:a16="http://schemas.microsoft.com/office/drawing/2014/main" id="{09E5B98F-BD75-4A30-BF72-0A9107470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072768" y="1938866"/>
            <a:ext cx="4865966" cy="4690533"/>
          </a:xfrm>
        </p:spPr>
        <p:txBody>
          <a:bodyPr>
            <a:normAutofit/>
          </a:bodyPr>
          <a:lstStyle/>
          <a:p>
            <a:pPr>
              <a:lnSpc>
                <a:spcPct val="90000"/>
              </a:lnSpc>
            </a:pPr>
            <a:r>
              <a:rPr lang="en-US" sz="2000">
                <a:solidFill>
                  <a:schemeClr val="tx1"/>
                </a:solidFill>
              </a:rPr>
              <a:t>Preponderance of the evidence</a:t>
            </a:r>
          </a:p>
          <a:p>
            <a:pPr lvl="1">
              <a:lnSpc>
                <a:spcPct val="90000"/>
              </a:lnSpc>
            </a:pPr>
            <a:r>
              <a:rPr lang="en-US" sz="2000">
                <a:solidFill>
                  <a:schemeClr val="tx1"/>
                </a:solidFill>
              </a:rPr>
              <a:t>“More likely than not”</a:t>
            </a:r>
          </a:p>
          <a:p>
            <a:pPr lvl="1">
              <a:lnSpc>
                <a:spcPct val="90000"/>
              </a:lnSpc>
            </a:pPr>
            <a:r>
              <a:rPr lang="en-US" sz="2000">
                <a:solidFill>
                  <a:schemeClr val="tx1"/>
                </a:solidFill>
              </a:rPr>
              <a:t>“50% plus a feather”</a:t>
            </a:r>
          </a:p>
          <a:p>
            <a:pPr lvl="1">
              <a:lnSpc>
                <a:spcPct val="90000"/>
              </a:lnSpc>
            </a:pPr>
            <a:r>
              <a:rPr lang="en-US" sz="2000">
                <a:solidFill>
                  <a:schemeClr val="tx1"/>
                </a:solidFill>
              </a:rPr>
              <a:t>“Tipping the scale”</a:t>
            </a:r>
          </a:p>
          <a:p>
            <a:pPr>
              <a:lnSpc>
                <a:spcPct val="90000"/>
              </a:lnSpc>
            </a:pPr>
            <a:r>
              <a:rPr lang="en-US" sz="2000">
                <a:solidFill>
                  <a:schemeClr val="tx1"/>
                </a:solidFill>
              </a:rPr>
              <a:t>Can be met, or defeated, based upon quality of evidence, not just quantity</a:t>
            </a:r>
          </a:p>
          <a:p>
            <a:pPr lvl="1">
              <a:lnSpc>
                <a:spcPct val="90000"/>
              </a:lnSpc>
            </a:pPr>
            <a:r>
              <a:rPr lang="en-US" sz="2000">
                <a:solidFill>
                  <a:schemeClr val="tx1"/>
                </a:solidFill>
              </a:rPr>
              <a:t>Word-against-word</a:t>
            </a:r>
          </a:p>
          <a:p>
            <a:pPr lvl="1">
              <a:lnSpc>
                <a:spcPct val="90000"/>
              </a:lnSpc>
            </a:pPr>
            <a:r>
              <a:rPr lang="en-US" sz="2000">
                <a:solidFill>
                  <a:schemeClr val="tx1"/>
                </a:solidFill>
              </a:rPr>
              <a:t>Direct vs. indirect</a:t>
            </a:r>
          </a:p>
          <a:p>
            <a:pPr lvl="1">
              <a:lnSpc>
                <a:spcPct val="90000"/>
              </a:lnSpc>
            </a:pPr>
            <a:r>
              <a:rPr lang="en-US" sz="2000">
                <a:solidFill>
                  <a:schemeClr val="tx1"/>
                </a:solidFill>
              </a:rPr>
              <a:t>Hearsay </a:t>
            </a:r>
          </a:p>
          <a:p>
            <a:pPr>
              <a:lnSpc>
                <a:spcPct val="90000"/>
              </a:lnSpc>
            </a:pPr>
            <a:r>
              <a:rPr lang="en-US" sz="2000">
                <a:solidFill>
                  <a:schemeClr val="tx1"/>
                </a:solidFill>
              </a:rPr>
              <a:t>Stick to it – </a:t>
            </a:r>
            <a:r>
              <a:rPr lang="en-US" sz="2000" u="sng">
                <a:solidFill>
                  <a:schemeClr val="tx1"/>
                </a:solidFill>
              </a:rPr>
              <a:t>not</a:t>
            </a:r>
            <a:r>
              <a:rPr lang="en-US" sz="2000">
                <a:solidFill>
                  <a:schemeClr val="tx1"/>
                </a:solidFill>
              </a:rPr>
              <a:t> beyond a reasonable doubt</a:t>
            </a:r>
          </a:p>
          <a:p>
            <a:pPr>
              <a:lnSpc>
                <a:spcPct val="90000"/>
              </a:lnSpc>
            </a:pPr>
            <a:r>
              <a:rPr lang="en-US" sz="2000">
                <a:solidFill>
                  <a:schemeClr val="tx1"/>
                </a:solidFill>
              </a:rPr>
              <a:t>Presumption of non-responsibility </a:t>
            </a:r>
          </a:p>
          <a:p>
            <a:pPr marL="0" indent="0">
              <a:lnSpc>
                <a:spcPct val="90000"/>
              </a:lnSpc>
              <a:buNone/>
            </a:pPr>
            <a:endParaRPr lang="en-US"/>
          </a:p>
          <a:p>
            <a:pPr marL="0" indent="0">
              <a:lnSpc>
                <a:spcPct val="90000"/>
              </a:lnSpc>
              <a:buNone/>
            </a:pPr>
            <a:endParaRPr lang="en-US"/>
          </a:p>
        </p:txBody>
      </p:sp>
      <p:sp>
        <p:nvSpPr>
          <p:cNvPr id="4" name="Slide Number Placeholder 3"/>
          <p:cNvSpPr>
            <a:spLocks noGrp="1"/>
          </p:cNvSpPr>
          <p:nvPr>
            <p:ph type="sldNum" sz="quarter" idx="12"/>
          </p:nvPr>
        </p:nvSpPr>
        <p:spPr>
          <a:xfrm>
            <a:off x="6442997" y="6041362"/>
            <a:ext cx="512504" cy="365125"/>
          </a:xfrm>
        </p:spPr>
        <p:txBody>
          <a:bodyPr>
            <a:normAutofit/>
          </a:bodyPr>
          <a:lstStyle/>
          <a:p>
            <a:pPr>
              <a:spcAft>
                <a:spcPts val="600"/>
              </a:spcAft>
            </a:pPr>
            <a:fld id="{21B7A71D-1EF9-4D4A-9E9C-ED4CEAB65A79}" type="slidenum">
              <a:rPr lang="en-US" smtClean="0"/>
              <a:pPr>
                <a:spcAft>
                  <a:spcPts val="600"/>
                </a:spcAft>
              </a:pPr>
              <a:t>76</a:t>
            </a:fld>
            <a:endParaRPr lang="en-US"/>
          </a:p>
        </p:txBody>
      </p:sp>
      <p:sp>
        <p:nvSpPr>
          <p:cNvPr id="40" name="Rectangle 27">
            <a:extLst>
              <a:ext uri="{FF2B5EF4-FFF2-40B4-BE49-F238E27FC236}">
                <a16:creationId xmlns:a16="http://schemas.microsoft.com/office/drawing/2014/main" id="{8AAB91E3-41BE-4478-BF23-A24D43E14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8">
            <a:extLst>
              <a:ext uri="{FF2B5EF4-FFF2-40B4-BE49-F238E27FC236}">
                <a16:creationId xmlns:a16="http://schemas.microsoft.com/office/drawing/2014/main" id="{96DFC7EA-8516-41F1-8ED9-C0A8E1E08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9">
            <a:extLst>
              <a:ext uri="{FF2B5EF4-FFF2-40B4-BE49-F238E27FC236}">
                <a16:creationId xmlns:a16="http://schemas.microsoft.com/office/drawing/2014/main" id="{E24E972C-8744-4CFA-B783-41EA3CC38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C7C88F2E-E233-48BA-B85F-D06BA522B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183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Filling out forms on a table">
            <a:extLst>
              <a:ext uri="{FF2B5EF4-FFF2-40B4-BE49-F238E27FC236}">
                <a16:creationId xmlns:a16="http://schemas.microsoft.com/office/drawing/2014/main" id="{A3340ED5-030A-4B0E-98EC-29239C2C0F36}"/>
              </a:ext>
            </a:extLst>
          </p:cNvPr>
          <p:cNvPicPr>
            <a:picLocks noChangeAspect="1"/>
          </p:cNvPicPr>
          <p:nvPr/>
        </p:nvPicPr>
        <p:blipFill rotWithShape="1">
          <a:blip r:embed="rId3">
            <a:extLst>
              <a:ext uri="{28A0092B-C50C-407E-A947-70E740481C1C}">
                <a14:useLocalDpi xmlns:a14="http://schemas.microsoft.com/office/drawing/2010/main" val="0"/>
              </a:ext>
            </a:extLst>
          </a:blip>
          <a:srcRect l="19091" t="7738" b="1353"/>
          <a:stretch/>
        </p:blipFill>
        <p:spPr>
          <a:xfrm>
            <a:off x="20" y="10"/>
            <a:ext cx="9143980" cy="6857990"/>
          </a:xfrm>
          <a:prstGeom prst="rect">
            <a:avLst/>
          </a:prstGeom>
        </p:spPr>
      </p:pic>
      <p:sp>
        <p:nvSpPr>
          <p:cNvPr id="11" name="Isosceles Triangle 10">
            <a:extLst>
              <a:ext uri="{FF2B5EF4-FFF2-40B4-BE49-F238E27FC236}">
                <a16:creationId xmlns:a16="http://schemas.microsoft.com/office/drawing/2014/main" id="{2A4588C6-4069-4731-BFB4-10F1E6D37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Parallelogram 12">
            <a:extLst>
              <a:ext uri="{FF2B5EF4-FFF2-40B4-BE49-F238E27FC236}">
                <a16:creationId xmlns:a16="http://schemas.microsoft.com/office/drawing/2014/main" id="{23370524-0FE7-41B4-ABCF-7FB26B6CF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8141" y="0"/>
            <a:ext cx="7029450" cy="6858000"/>
          </a:xfrm>
          <a:prstGeom prst="parallelogram">
            <a:avLst>
              <a:gd name="adj" fmla="val 14937"/>
            </a:avLst>
          </a:prstGeom>
          <a:solidFill>
            <a:schemeClr val="bg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0A9CA40-1F57-4A6D-ACDA-F720AA468C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2A94EDB-B0FE-4678-8E69-0F137AE3BE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4E93B92B-0DD5-4277-9D69-972ABADC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itle 1"/>
          <p:cNvSpPr>
            <a:spLocks noGrp="1"/>
          </p:cNvSpPr>
          <p:nvPr>
            <p:ph type="title"/>
          </p:nvPr>
        </p:nvSpPr>
        <p:spPr>
          <a:xfrm>
            <a:off x="1796244" y="719614"/>
            <a:ext cx="5689215" cy="1320800"/>
          </a:xfrm>
        </p:spPr>
        <p:txBody>
          <a:bodyPr anchor="t" anchorCtr="0">
            <a:noAutofit/>
          </a:bodyPr>
          <a:lstStyle/>
          <a:p>
            <a:pPr algn="ctr">
              <a:lnSpc>
                <a:spcPct val="90000"/>
              </a:lnSpc>
            </a:pPr>
            <a:r>
              <a:rPr lang="en-US" sz="3000" b="1">
                <a:solidFill>
                  <a:schemeClr val="accent2">
                    <a:lumMod val="75000"/>
                  </a:schemeClr>
                </a:solidFill>
              </a:rPr>
              <a:t>Deliberations and Outcomes-</a:t>
            </a:r>
            <a:br>
              <a:rPr lang="en-US" sz="3000" b="1">
                <a:solidFill>
                  <a:schemeClr val="accent2">
                    <a:lumMod val="75000"/>
                  </a:schemeClr>
                </a:solidFill>
              </a:rPr>
            </a:br>
            <a:r>
              <a:rPr lang="en-US" sz="3000" b="1">
                <a:solidFill>
                  <a:schemeClr val="accent2">
                    <a:lumMod val="75000"/>
                  </a:schemeClr>
                </a:solidFill>
              </a:rPr>
              <a:t>Written Rationales</a:t>
            </a:r>
          </a:p>
        </p:txBody>
      </p:sp>
      <p:sp>
        <p:nvSpPr>
          <p:cNvPr id="21" name="Rectangle 25">
            <a:extLst>
              <a:ext uri="{FF2B5EF4-FFF2-40B4-BE49-F238E27FC236}">
                <a16:creationId xmlns:a16="http://schemas.microsoft.com/office/drawing/2014/main" id="{7CE87768-354E-4E3F-8202-9F387CF50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09E5B98F-BD75-4A30-BF72-0A9107470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089535" y="2159000"/>
            <a:ext cx="4865966" cy="4698990"/>
          </a:xfrm>
        </p:spPr>
        <p:txBody>
          <a:bodyPr>
            <a:normAutofit fontScale="92500" lnSpcReduction="20000"/>
          </a:bodyPr>
          <a:lstStyle/>
          <a:p>
            <a:r>
              <a:rPr lang="en-US" sz="2200">
                <a:solidFill>
                  <a:schemeClr val="tx1"/>
                </a:solidFill>
              </a:rPr>
              <a:t>Written Rationale – communicate your decision and the reasons therefore</a:t>
            </a:r>
          </a:p>
          <a:p>
            <a:pPr lvl="1"/>
            <a:r>
              <a:rPr lang="en-US" sz="2200">
                <a:solidFill>
                  <a:schemeClr val="tx1"/>
                </a:solidFill>
              </a:rPr>
              <a:t>List charged offenses</a:t>
            </a:r>
          </a:p>
          <a:p>
            <a:pPr lvl="1"/>
            <a:r>
              <a:rPr lang="en-US" sz="2200">
                <a:solidFill>
                  <a:schemeClr val="tx1"/>
                </a:solidFill>
              </a:rPr>
              <a:t>Summarize determinative facts/evidence</a:t>
            </a:r>
          </a:p>
          <a:p>
            <a:pPr lvl="1"/>
            <a:r>
              <a:rPr lang="en-US" sz="2200">
                <a:solidFill>
                  <a:schemeClr val="tx1"/>
                </a:solidFill>
              </a:rPr>
              <a:t>Match facts to </a:t>
            </a:r>
            <a:r>
              <a:rPr lang="en-US" sz="2200" u="sng">
                <a:solidFill>
                  <a:schemeClr val="tx1"/>
                </a:solidFill>
              </a:rPr>
              <a:t>policy elements </a:t>
            </a:r>
            <a:r>
              <a:rPr lang="en-US" sz="2200">
                <a:solidFill>
                  <a:schemeClr val="tx1"/>
                </a:solidFill>
              </a:rPr>
              <a:t>and </a:t>
            </a:r>
            <a:r>
              <a:rPr lang="en-US" sz="2200" u="sng">
                <a:solidFill>
                  <a:schemeClr val="tx1"/>
                </a:solidFill>
              </a:rPr>
              <a:t>burden of proof</a:t>
            </a:r>
          </a:p>
          <a:p>
            <a:pPr lvl="1"/>
            <a:r>
              <a:rPr lang="en-US" sz="2200">
                <a:solidFill>
                  <a:schemeClr val="tx1"/>
                </a:solidFill>
              </a:rPr>
              <a:t>Don’t be afraid to note opposing facts</a:t>
            </a:r>
          </a:p>
          <a:p>
            <a:pPr lvl="1"/>
            <a:r>
              <a:rPr lang="en-US" sz="2200">
                <a:solidFill>
                  <a:schemeClr val="tx1"/>
                </a:solidFill>
              </a:rPr>
              <a:t>Reference outstanding issues</a:t>
            </a:r>
          </a:p>
          <a:p>
            <a:pPr lvl="1"/>
            <a:r>
              <a:rPr lang="en-US" sz="2200">
                <a:solidFill>
                  <a:schemeClr val="tx1"/>
                </a:solidFill>
              </a:rPr>
              <a:t>Tell us why you </a:t>
            </a:r>
            <a:r>
              <a:rPr lang="en-US" sz="2200" i="1">
                <a:solidFill>
                  <a:schemeClr val="tx1"/>
                </a:solidFill>
              </a:rPr>
              <a:t>didn’t</a:t>
            </a:r>
            <a:r>
              <a:rPr lang="en-US" sz="2200">
                <a:solidFill>
                  <a:schemeClr val="tx1"/>
                </a:solidFill>
              </a:rPr>
              <a:t> decide X…?</a:t>
            </a:r>
          </a:p>
          <a:p>
            <a:r>
              <a:rPr lang="en-US" sz="2200" u="sng">
                <a:solidFill>
                  <a:schemeClr val="tx1"/>
                </a:solidFill>
              </a:rPr>
              <a:t>Goal</a:t>
            </a:r>
            <a:r>
              <a:rPr lang="en-US" sz="2200">
                <a:solidFill>
                  <a:schemeClr val="tx1"/>
                </a:solidFill>
              </a:rPr>
              <a:t> – You were fair and deliberative.  Show us </a:t>
            </a:r>
            <a:r>
              <a:rPr lang="en-US" sz="2200" i="1">
                <a:solidFill>
                  <a:schemeClr val="tx1"/>
                </a:solidFill>
              </a:rPr>
              <a:t>how</a:t>
            </a:r>
            <a:r>
              <a:rPr lang="en-US" sz="2200">
                <a:solidFill>
                  <a:schemeClr val="tx1"/>
                </a:solidFill>
              </a:rPr>
              <a:t>.</a:t>
            </a:r>
          </a:p>
          <a:p>
            <a:pPr marL="0" indent="0">
              <a:buNone/>
            </a:pPr>
            <a:endParaRPr lang="en-US"/>
          </a:p>
          <a:p>
            <a:pPr marL="0" indent="0">
              <a:buNone/>
            </a:pPr>
            <a:endParaRPr lang="en-US"/>
          </a:p>
        </p:txBody>
      </p:sp>
      <p:sp>
        <p:nvSpPr>
          <p:cNvPr id="4" name="Slide Number Placeholder 3"/>
          <p:cNvSpPr>
            <a:spLocks noGrp="1"/>
          </p:cNvSpPr>
          <p:nvPr>
            <p:ph type="sldNum" sz="quarter" idx="12"/>
          </p:nvPr>
        </p:nvSpPr>
        <p:spPr>
          <a:xfrm>
            <a:off x="6442997" y="6041362"/>
            <a:ext cx="512504" cy="365125"/>
          </a:xfrm>
        </p:spPr>
        <p:txBody>
          <a:bodyPr>
            <a:normAutofit/>
          </a:bodyPr>
          <a:lstStyle/>
          <a:p>
            <a:pPr>
              <a:spcAft>
                <a:spcPts val="600"/>
              </a:spcAft>
            </a:pPr>
            <a:fld id="{21B7A71D-1EF9-4D4A-9E9C-ED4CEAB65A79}" type="slidenum">
              <a:rPr lang="en-US" smtClean="0"/>
              <a:pPr>
                <a:spcAft>
                  <a:spcPts val="600"/>
                </a:spcAft>
              </a:pPr>
              <a:t>77</a:t>
            </a:fld>
            <a:endParaRPr lang="en-US"/>
          </a:p>
        </p:txBody>
      </p:sp>
      <p:sp>
        <p:nvSpPr>
          <p:cNvPr id="25" name="Rectangle 27">
            <a:extLst>
              <a:ext uri="{FF2B5EF4-FFF2-40B4-BE49-F238E27FC236}">
                <a16:creationId xmlns:a16="http://schemas.microsoft.com/office/drawing/2014/main" id="{8AAB91E3-41BE-4478-BF23-A24D43E14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8">
            <a:extLst>
              <a:ext uri="{FF2B5EF4-FFF2-40B4-BE49-F238E27FC236}">
                <a16:creationId xmlns:a16="http://schemas.microsoft.com/office/drawing/2014/main" id="{96DFC7EA-8516-41F1-8ED9-C0A8E1E08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E24E972C-8744-4CFA-B783-41EA3CC38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C7C88F2E-E233-48BA-B85F-D06BA522B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7015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1143000"/>
          </a:xfrm>
        </p:spPr>
        <p:txBody>
          <a:bodyPr anchor="b" anchorCtr="0">
            <a:normAutofit/>
          </a:bodyPr>
          <a:lstStyle/>
          <a:p>
            <a:r>
              <a:rPr lang="en-US" sz="3000" b="1">
                <a:solidFill>
                  <a:schemeClr val="accent2">
                    <a:lumMod val="75000"/>
                  </a:schemeClr>
                </a:solidFill>
              </a:rPr>
              <a:t>Deliberations and Outcomes – </a:t>
            </a:r>
            <a:br>
              <a:rPr lang="en-US" sz="3000" b="1">
                <a:solidFill>
                  <a:schemeClr val="accent2">
                    <a:lumMod val="75000"/>
                  </a:schemeClr>
                </a:solidFill>
              </a:rPr>
            </a:br>
            <a:r>
              <a:rPr lang="en-US" sz="3000" b="1">
                <a:solidFill>
                  <a:schemeClr val="accent2">
                    <a:lumMod val="75000"/>
                  </a:schemeClr>
                </a:solidFill>
              </a:rPr>
              <a:t>Determination</a:t>
            </a:r>
          </a:p>
        </p:txBody>
      </p:sp>
      <p:sp>
        <p:nvSpPr>
          <p:cNvPr id="3" name="Content Placeholder 2"/>
          <p:cNvSpPr>
            <a:spLocks noGrp="1"/>
          </p:cNvSpPr>
          <p:nvPr>
            <p:ph idx="1"/>
          </p:nvPr>
        </p:nvSpPr>
        <p:spPr>
          <a:xfrm>
            <a:off x="609600" y="1905000"/>
            <a:ext cx="6347714" cy="4648200"/>
          </a:xfrm>
        </p:spPr>
        <p:txBody>
          <a:bodyPr>
            <a:normAutofit/>
          </a:bodyPr>
          <a:lstStyle/>
          <a:p>
            <a:pPr lvl="0"/>
            <a:r>
              <a:rPr lang="en-US" sz="2200">
                <a:solidFill>
                  <a:schemeClr val="tx1"/>
                </a:solidFill>
              </a:rPr>
              <a:t>Both Parties will be simultaneously notified of the Determination in writing</a:t>
            </a:r>
          </a:p>
          <a:p>
            <a:pPr lvl="0"/>
            <a:endParaRPr lang="en-US"/>
          </a:p>
          <a:p>
            <a:endParaRPr lang="en-US" sz="3000"/>
          </a:p>
          <a:p>
            <a:pPr lvl="1"/>
            <a:endParaRPr lang="en-US" b="1">
              <a:solidFill>
                <a:srgbClr val="FF0000"/>
              </a:solidFill>
            </a:endParaRPr>
          </a:p>
          <a:p>
            <a:endParaRPr lang="en-US"/>
          </a:p>
          <a:p>
            <a:pPr marL="0" indent="0">
              <a:buNone/>
            </a:pPr>
            <a:endParaRPr lang="en-US"/>
          </a:p>
          <a:p>
            <a:pPr marL="0" indent="0">
              <a:buNone/>
            </a:pPr>
            <a:endParaRPr lang="en-US"/>
          </a:p>
        </p:txBody>
      </p:sp>
      <p:sp>
        <p:nvSpPr>
          <p:cNvPr id="4"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78</a:t>
            </a:fld>
            <a:endParaRPr lang="en-US">
              <a:solidFill>
                <a:schemeClr val="bg1"/>
              </a:solidFill>
            </a:endParaRPr>
          </a:p>
        </p:txBody>
      </p:sp>
    </p:spTree>
    <p:extLst>
      <p:ext uri="{BB962C8B-B14F-4D97-AF65-F5344CB8AC3E}">
        <p14:creationId xmlns:p14="http://schemas.microsoft.com/office/powerpoint/2010/main" val="25168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1143000"/>
          </a:xfrm>
        </p:spPr>
        <p:txBody>
          <a:bodyPr anchor="b" anchorCtr="0">
            <a:normAutofit/>
          </a:bodyPr>
          <a:lstStyle/>
          <a:p>
            <a:r>
              <a:rPr lang="en-US" sz="3000" b="1">
                <a:solidFill>
                  <a:schemeClr val="accent2">
                    <a:lumMod val="75000"/>
                  </a:schemeClr>
                </a:solidFill>
              </a:rPr>
              <a:t>Deliberations and Outcomes – </a:t>
            </a:r>
            <a:br>
              <a:rPr lang="en-US" sz="3000" b="1">
                <a:solidFill>
                  <a:schemeClr val="accent2">
                    <a:lumMod val="75000"/>
                  </a:schemeClr>
                </a:solidFill>
              </a:rPr>
            </a:br>
            <a:r>
              <a:rPr lang="en-US" sz="3000" b="1">
                <a:solidFill>
                  <a:schemeClr val="accent2">
                    <a:lumMod val="75000"/>
                  </a:schemeClr>
                </a:solidFill>
              </a:rPr>
              <a:t>Remedies &amp; Sanctions</a:t>
            </a:r>
          </a:p>
        </p:txBody>
      </p:sp>
      <p:sp>
        <p:nvSpPr>
          <p:cNvPr id="3" name="Content Placeholder 2"/>
          <p:cNvSpPr>
            <a:spLocks noGrp="1"/>
          </p:cNvSpPr>
          <p:nvPr>
            <p:ph idx="1"/>
          </p:nvPr>
        </p:nvSpPr>
        <p:spPr>
          <a:xfrm>
            <a:off x="609600" y="1905000"/>
            <a:ext cx="6347714" cy="4648200"/>
          </a:xfrm>
        </p:spPr>
        <p:txBody>
          <a:bodyPr>
            <a:normAutofit fontScale="85000" lnSpcReduction="10000"/>
          </a:bodyPr>
          <a:lstStyle/>
          <a:p>
            <a:pPr lvl="0"/>
            <a:r>
              <a:rPr lang="en-US" sz="2400">
                <a:solidFill>
                  <a:schemeClr val="tx1"/>
                </a:solidFill>
              </a:rPr>
              <a:t>In cases involving the use of a single Adjudicator, the Senior Executive Director for Student Conduct (or designee), in consultation with the Title IX Coordinator and Adjudicator, will determine appropriate Remedies and Sanctions.</a:t>
            </a:r>
          </a:p>
          <a:p>
            <a:pPr lvl="0"/>
            <a:r>
              <a:rPr lang="en-US" sz="2400">
                <a:solidFill>
                  <a:schemeClr val="tx1"/>
                </a:solidFill>
              </a:rPr>
              <a:t>In cases involving the use of a Conduct Board, the Board will recommend Remedies and Sanctions to the Senior Executive Director for Student Conduct (or designee), who will determine appropriate Remedies and Sanctions in consultation with the Title IX Coordinator.  </a:t>
            </a:r>
          </a:p>
          <a:p>
            <a:r>
              <a:rPr lang="en-US" sz="2400">
                <a:solidFill>
                  <a:schemeClr val="tx1"/>
                </a:solidFill>
              </a:rPr>
              <a:t>Both Parties will receive simultaneous written notice of the Remedies and Sanctions within ten (10) days of the Parties receiving notice of the Determination.</a:t>
            </a:r>
          </a:p>
          <a:p>
            <a:pPr lvl="0"/>
            <a:endParaRPr lang="en-US"/>
          </a:p>
          <a:p>
            <a:endParaRPr lang="en-US" sz="3000"/>
          </a:p>
          <a:p>
            <a:pPr lvl="1"/>
            <a:endParaRPr lang="en-US" b="1">
              <a:solidFill>
                <a:srgbClr val="FF0000"/>
              </a:solidFill>
            </a:endParaRPr>
          </a:p>
          <a:p>
            <a:endParaRPr lang="en-US"/>
          </a:p>
          <a:p>
            <a:pPr marL="0" indent="0">
              <a:buNone/>
            </a:pPr>
            <a:endParaRPr lang="en-US"/>
          </a:p>
          <a:p>
            <a:pPr marL="0" indent="0">
              <a:buNone/>
            </a:pPr>
            <a:endParaRPr lang="en-US"/>
          </a:p>
        </p:txBody>
      </p:sp>
      <p:sp>
        <p:nvSpPr>
          <p:cNvPr id="4"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79</a:t>
            </a:fld>
            <a:endParaRPr lang="en-US">
              <a:solidFill>
                <a:schemeClr val="bg1"/>
              </a:solidFill>
            </a:endParaRPr>
          </a:p>
        </p:txBody>
      </p:sp>
    </p:spTree>
    <p:extLst>
      <p:ext uri="{BB962C8B-B14F-4D97-AF65-F5344CB8AC3E}">
        <p14:creationId xmlns:p14="http://schemas.microsoft.com/office/powerpoint/2010/main" val="185962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436272"/>
            <a:ext cx="7391401" cy="1320800"/>
          </a:xfrm>
        </p:spPr>
        <p:txBody>
          <a:bodyPr anchor="b" anchorCtr="0">
            <a:normAutofit/>
          </a:bodyPr>
          <a:lstStyle/>
          <a:p>
            <a:r>
              <a:rPr lang="en-US" sz="4000" b="1">
                <a:solidFill>
                  <a:schemeClr val="accent2">
                    <a:lumMod val="75000"/>
                  </a:schemeClr>
                </a:solidFill>
              </a:rPr>
              <a:t>Background: What is Title IX/VAWA?</a:t>
            </a:r>
          </a:p>
        </p:txBody>
      </p:sp>
      <p:sp>
        <p:nvSpPr>
          <p:cNvPr id="3" name="Content Placeholder 2"/>
          <p:cNvSpPr>
            <a:spLocks noGrp="1"/>
          </p:cNvSpPr>
          <p:nvPr>
            <p:ph idx="1"/>
          </p:nvPr>
        </p:nvSpPr>
        <p:spPr/>
        <p:txBody>
          <a:bodyPr>
            <a:normAutofit/>
          </a:bodyPr>
          <a:lstStyle/>
          <a:p>
            <a:pPr marL="0" indent="0">
              <a:buNone/>
            </a:pPr>
            <a:endParaRPr lang="en-US"/>
          </a:p>
          <a:p>
            <a:pPr marL="0" indent="0">
              <a:buNone/>
            </a:pPr>
            <a:endParaRPr lang="en-US"/>
          </a:p>
          <a:p>
            <a:pPr marL="0" indent="0">
              <a:buNone/>
            </a:pPr>
            <a:endParaRPr lang="en-US"/>
          </a:p>
        </p:txBody>
      </p:sp>
      <p:sp>
        <p:nvSpPr>
          <p:cNvPr id="4"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8</a:t>
            </a:fld>
            <a:endParaRPr lang="en-US">
              <a:solidFill>
                <a:schemeClr val="bg1"/>
              </a:solidFill>
            </a:endParaRPr>
          </a:p>
        </p:txBody>
      </p:sp>
      <p:sp>
        <p:nvSpPr>
          <p:cNvPr id="7" name="Content Placeholder 2"/>
          <p:cNvSpPr txBox="1">
            <a:spLocks/>
          </p:cNvSpPr>
          <p:nvPr/>
        </p:nvSpPr>
        <p:spPr>
          <a:xfrm>
            <a:off x="457200" y="2002128"/>
            <a:ext cx="8229600" cy="4389120"/>
          </a:xfrm>
          <a:prstGeom prst="rect">
            <a:avLst/>
          </a:prstGeom>
        </p:spPr>
        <p:txBody>
          <a:bodyPr vert="horz" lIns="91440" tIns="45720" rIns="91440" bIns="45720" anchor="t">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2800" b="1"/>
              <a:t>What conduct fall under Title IX/VAWA?</a:t>
            </a:r>
          </a:p>
          <a:p>
            <a:pPr marL="0" indent="0">
              <a:buNone/>
            </a:pPr>
            <a:endParaRPr lang="en-US" sz="1600" b="1"/>
          </a:p>
          <a:p>
            <a:pPr marL="617220" lvl="2" indent="-342900">
              <a:lnSpc>
                <a:spcPct val="80000"/>
              </a:lnSpc>
              <a:buClr>
                <a:schemeClr val="tx2"/>
              </a:buClr>
              <a:buSzPct val="95000"/>
              <a:buFont typeface="Arial" panose="020B0604020202020204" pitchFamily="34" charset="0"/>
              <a:buChar char="•"/>
            </a:pPr>
            <a:r>
              <a:rPr lang="en-US" sz="2500"/>
              <a:t>Sex or Gender-based harassment/discrimination</a:t>
            </a:r>
          </a:p>
          <a:p>
            <a:pPr marL="617220" lvl="2" indent="-342900">
              <a:lnSpc>
                <a:spcPct val="80000"/>
              </a:lnSpc>
              <a:buClr>
                <a:schemeClr val="tx2"/>
              </a:buClr>
              <a:buSzPct val="95000"/>
              <a:buFont typeface="Arial" panose="020B0604020202020204" pitchFamily="34" charset="0"/>
              <a:buChar char="•"/>
            </a:pPr>
            <a:r>
              <a:rPr lang="en-US" sz="2500"/>
              <a:t>Sexual Assault</a:t>
            </a:r>
          </a:p>
          <a:p>
            <a:pPr marL="617220" lvl="2" indent="-342900">
              <a:lnSpc>
                <a:spcPct val="80000"/>
              </a:lnSpc>
              <a:buClr>
                <a:schemeClr val="tx2"/>
              </a:buClr>
              <a:buSzPct val="95000"/>
              <a:buFont typeface="Arial" panose="020B0604020202020204" pitchFamily="34" charset="0"/>
              <a:buChar char="•"/>
            </a:pPr>
            <a:r>
              <a:rPr lang="en-US" sz="2500"/>
              <a:t>Stalking</a:t>
            </a:r>
          </a:p>
          <a:p>
            <a:pPr marL="617220" lvl="2" indent="-342900">
              <a:lnSpc>
                <a:spcPct val="80000"/>
              </a:lnSpc>
              <a:buClr>
                <a:schemeClr val="tx2"/>
              </a:buClr>
              <a:buSzPct val="95000"/>
              <a:buFont typeface="Arial" panose="020B0604020202020204" pitchFamily="34" charset="0"/>
              <a:buChar char="•"/>
            </a:pPr>
            <a:r>
              <a:rPr lang="en-US" sz="2500"/>
              <a:t>Dating Violence</a:t>
            </a:r>
          </a:p>
          <a:p>
            <a:pPr marL="617220" lvl="2" indent="-342900">
              <a:lnSpc>
                <a:spcPct val="80000"/>
              </a:lnSpc>
              <a:buClr>
                <a:schemeClr val="tx2"/>
              </a:buClr>
              <a:buSzPct val="95000"/>
              <a:buFont typeface="Arial" panose="020B0604020202020204" pitchFamily="34" charset="0"/>
              <a:buChar char="•"/>
            </a:pPr>
            <a:r>
              <a:rPr lang="en-US" sz="2500"/>
              <a:t>Domestic Violence</a:t>
            </a:r>
          </a:p>
          <a:p>
            <a:pPr marL="617220" lvl="2" indent="-342900">
              <a:lnSpc>
                <a:spcPct val="80000"/>
              </a:lnSpc>
              <a:buClr>
                <a:schemeClr val="tx2"/>
              </a:buClr>
              <a:buSzPct val="95000"/>
              <a:buFont typeface="Arial" panose="020B0604020202020204" pitchFamily="34" charset="0"/>
              <a:buChar char="•"/>
            </a:pPr>
            <a:r>
              <a:rPr lang="en-US" sz="2500"/>
              <a:t>Retaliation</a:t>
            </a:r>
          </a:p>
          <a:p>
            <a:pPr marL="617220" lvl="2" indent="-342900">
              <a:lnSpc>
                <a:spcPct val="80000"/>
              </a:lnSpc>
              <a:buClr>
                <a:schemeClr val="tx2"/>
              </a:buClr>
              <a:buSzPct val="95000"/>
              <a:buFont typeface="Arial" panose="020B0604020202020204" pitchFamily="34" charset="0"/>
              <a:buChar char="•"/>
            </a:pPr>
            <a:r>
              <a:rPr lang="en-US" sz="2500">
                <a:solidFill>
                  <a:srgbClr val="113D64"/>
                </a:solidFill>
              </a:rPr>
              <a:t>Sexual Exploitation</a:t>
            </a:r>
          </a:p>
          <a:p>
            <a:pPr marL="617220" lvl="2" indent="-342900">
              <a:lnSpc>
                <a:spcPct val="80000"/>
              </a:lnSpc>
              <a:buClr>
                <a:schemeClr val="tx2"/>
              </a:buClr>
              <a:buSzPct val="95000"/>
              <a:buFont typeface="Arial" panose="020B0604020202020204" pitchFamily="34" charset="0"/>
              <a:buChar char="•"/>
            </a:pPr>
            <a:r>
              <a:rPr lang="en-US" sz="2500">
                <a:solidFill>
                  <a:srgbClr val="113D64"/>
                </a:solidFill>
              </a:rPr>
              <a:t>Non-physcial Intimate Partner Violence</a:t>
            </a:r>
          </a:p>
          <a:p>
            <a:pPr marL="617220" lvl="2" indent="-342900">
              <a:lnSpc>
                <a:spcPct val="80000"/>
              </a:lnSpc>
              <a:buClr>
                <a:schemeClr val="tx2"/>
              </a:buClr>
              <a:buSzPct val="95000"/>
              <a:buFont typeface="Arial" panose="020B0604020202020204" pitchFamily="34" charset="0"/>
              <a:buChar char="•"/>
            </a:pPr>
            <a:r>
              <a:rPr lang="en-US" sz="2500">
                <a:solidFill>
                  <a:srgbClr val="113D64"/>
                </a:solidFill>
              </a:rPr>
              <a:t>Sex Offenses against a person under the age of 18</a:t>
            </a:r>
          </a:p>
        </p:txBody>
      </p:sp>
    </p:spTree>
    <p:extLst>
      <p:ext uri="{BB962C8B-B14F-4D97-AF65-F5344CB8AC3E}">
        <p14:creationId xmlns:p14="http://schemas.microsoft.com/office/powerpoint/2010/main" val="228733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500"/>
                                        <p:tgtEl>
                                          <p:spTgt spid="7">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animEffect transition="in" filter="fade">
                                      <p:cBhvr>
                                        <p:cTn id="16" dur="500"/>
                                        <p:tgtEl>
                                          <p:spTgt spid="7">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Effect transition="in" filter="fade">
                                      <p:cBhvr>
                                        <p:cTn id="19" dur="500"/>
                                        <p:tgtEl>
                                          <p:spTgt spid="7">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500"/>
                                        <p:tgtEl>
                                          <p:spTgt spid="7">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animEffect transition="in" filter="fade">
                                      <p:cBhvr>
                                        <p:cTn id="25" dur="500"/>
                                        <p:tgtEl>
                                          <p:spTgt spid="7">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9" end="9"/>
                                            </p:txEl>
                                          </p:spTgt>
                                        </p:tgtEl>
                                        <p:attrNameLst>
                                          <p:attrName>style.visibility</p:attrName>
                                        </p:attrNameLst>
                                      </p:cBhvr>
                                      <p:to>
                                        <p:strVal val="visible"/>
                                      </p:to>
                                    </p:set>
                                    <p:animEffect transition="in" filter="fade">
                                      <p:cBhvr>
                                        <p:cTn id="28" dur="500"/>
                                        <p:tgtEl>
                                          <p:spTgt spid="7">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animEffect transition="in" filter="fade">
                                      <p:cBhvr>
                                        <p:cTn id="31"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C8E07-05DD-4E85-9128-AE7BC5AD8B82}"/>
              </a:ext>
            </a:extLst>
          </p:cNvPr>
          <p:cNvSpPr>
            <a:spLocks noGrp="1"/>
          </p:cNvSpPr>
          <p:nvPr>
            <p:ph type="title"/>
          </p:nvPr>
        </p:nvSpPr>
        <p:spPr/>
        <p:txBody>
          <a:bodyPr>
            <a:normAutofit/>
          </a:bodyPr>
          <a:lstStyle/>
          <a:p>
            <a:r>
              <a:rPr lang="en-US" sz="3000" b="1">
                <a:solidFill>
                  <a:schemeClr val="accent2">
                    <a:lumMod val="75000"/>
                  </a:schemeClr>
                </a:solidFill>
              </a:rPr>
              <a:t>Deliberations and Outcomes – </a:t>
            </a:r>
            <a:br>
              <a:rPr lang="en-US" sz="3000" b="1">
                <a:solidFill>
                  <a:schemeClr val="accent2">
                    <a:lumMod val="75000"/>
                  </a:schemeClr>
                </a:solidFill>
              </a:rPr>
            </a:br>
            <a:r>
              <a:rPr lang="en-US" sz="3000" b="1">
                <a:solidFill>
                  <a:schemeClr val="accent2">
                    <a:lumMod val="75000"/>
                  </a:schemeClr>
                </a:solidFill>
              </a:rPr>
              <a:t>Remedies &amp; Sanctions</a:t>
            </a:r>
            <a:endParaRPr lang="en-US" sz="3000">
              <a:solidFill>
                <a:schemeClr val="accent2">
                  <a:lumMod val="75000"/>
                </a:schemeClr>
              </a:solidFill>
            </a:endParaRPr>
          </a:p>
        </p:txBody>
      </p:sp>
      <p:sp>
        <p:nvSpPr>
          <p:cNvPr id="3" name="Content Placeholder 2">
            <a:extLst>
              <a:ext uri="{FF2B5EF4-FFF2-40B4-BE49-F238E27FC236}">
                <a16:creationId xmlns:a16="http://schemas.microsoft.com/office/drawing/2014/main" id="{FC98D1C4-EDD2-46BA-8B26-1EC4B1D052DF}"/>
              </a:ext>
            </a:extLst>
          </p:cNvPr>
          <p:cNvSpPr>
            <a:spLocks noGrp="1"/>
          </p:cNvSpPr>
          <p:nvPr>
            <p:ph sz="half" idx="1"/>
          </p:nvPr>
        </p:nvSpPr>
        <p:spPr>
          <a:xfrm>
            <a:off x="609600" y="1676400"/>
            <a:ext cx="6858000" cy="4927600"/>
          </a:xfrm>
        </p:spPr>
        <p:txBody>
          <a:bodyPr>
            <a:normAutofit fontScale="92500" lnSpcReduction="10000"/>
          </a:bodyPr>
          <a:lstStyle/>
          <a:p>
            <a:pPr marL="0" marR="0">
              <a:spcBef>
                <a:spcPts val="0"/>
              </a:spcBef>
              <a:spcAft>
                <a:spcPts val="1200"/>
              </a:spcAft>
            </a:pPr>
            <a:r>
              <a:rPr lang="en-US" sz="1900">
                <a:solidFill>
                  <a:schemeClr val="tx1"/>
                </a:solidFill>
                <a:effectLst/>
                <a:latin typeface="Times New Roman" panose="02020603050405020304" pitchFamily="18" charset="0"/>
                <a:ea typeface="Times New Roman" panose="02020603050405020304" pitchFamily="18" charset="0"/>
              </a:rPr>
              <a:t>In determining appropriate Remedies and Sanctions, the Adjudicator shall consider the following factors:</a:t>
            </a:r>
          </a:p>
          <a:p>
            <a:pPr marL="342900" marR="0" lvl="0" indent="-342900">
              <a:spcBef>
                <a:spcPts val="0"/>
              </a:spcBef>
              <a:spcAft>
                <a:spcPts val="600"/>
              </a:spcAft>
              <a:buFont typeface="Symbol" panose="05050102010706020507" pitchFamily="18" charset="2"/>
              <a:buChar char=""/>
            </a:pPr>
            <a:r>
              <a:rPr lang="en-US" sz="1900">
                <a:solidFill>
                  <a:schemeClr val="tx1"/>
                </a:solidFill>
                <a:effectLst/>
                <a:latin typeface="Times New Roman" panose="02020603050405020304" pitchFamily="18" charset="0"/>
                <a:ea typeface="Times New Roman" panose="02020603050405020304" pitchFamily="18" charset="0"/>
              </a:rPr>
              <a:t>the</a:t>
            </a:r>
            <a:r>
              <a:rPr lang="en-US" sz="1900" spc="-20">
                <a:solidFill>
                  <a:schemeClr val="tx1"/>
                </a:solidFill>
                <a:effectLst/>
                <a:latin typeface="Times New Roman" panose="02020603050405020304" pitchFamily="18" charset="0"/>
                <a:ea typeface="Times New Roman" panose="02020603050405020304" pitchFamily="18" charset="0"/>
              </a:rPr>
              <a:t> </a:t>
            </a:r>
            <a:r>
              <a:rPr lang="en-US" sz="1900">
                <a:solidFill>
                  <a:schemeClr val="tx1"/>
                </a:solidFill>
                <a:effectLst/>
                <a:latin typeface="Times New Roman" panose="02020603050405020304" pitchFamily="18" charset="0"/>
                <a:ea typeface="Times New Roman" panose="02020603050405020304" pitchFamily="18" charset="0"/>
              </a:rPr>
              <a:t>nature</a:t>
            </a:r>
            <a:r>
              <a:rPr lang="en-US" sz="1900" spc="-70">
                <a:solidFill>
                  <a:schemeClr val="tx1"/>
                </a:solidFill>
                <a:effectLst/>
                <a:latin typeface="Times New Roman" panose="02020603050405020304" pitchFamily="18" charset="0"/>
                <a:ea typeface="Times New Roman" panose="02020603050405020304" pitchFamily="18" charset="0"/>
              </a:rPr>
              <a:t> </a:t>
            </a:r>
            <a:r>
              <a:rPr lang="en-US" sz="1900" spc="-15">
                <a:solidFill>
                  <a:schemeClr val="tx1"/>
                </a:solidFill>
                <a:effectLst/>
                <a:latin typeface="Times New Roman" panose="02020603050405020304" pitchFamily="18" charset="0"/>
                <a:ea typeface="Times New Roman" panose="02020603050405020304" pitchFamily="18" charset="0"/>
              </a:rPr>
              <a:t>and</a:t>
            </a:r>
            <a:r>
              <a:rPr lang="en-US" sz="1900" spc="-55">
                <a:solidFill>
                  <a:schemeClr val="tx1"/>
                </a:solidFill>
                <a:effectLst/>
                <a:latin typeface="Times New Roman" panose="02020603050405020304" pitchFamily="18" charset="0"/>
                <a:ea typeface="Times New Roman" panose="02020603050405020304" pitchFamily="18" charset="0"/>
              </a:rPr>
              <a:t> </a:t>
            </a:r>
            <a:r>
              <a:rPr lang="en-US" sz="1900">
                <a:solidFill>
                  <a:schemeClr val="tx1"/>
                </a:solidFill>
                <a:effectLst/>
                <a:latin typeface="Times New Roman" panose="02020603050405020304" pitchFamily="18" charset="0"/>
                <a:ea typeface="Times New Roman" panose="02020603050405020304" pitchFamily="18" charset="0"/>
              </a:rPr>
              <a:t>violence</a:t>
            </a:r>
            <a:r>
              <a:rPr lang="en-US" sz="1900" spc="-70">
                <a:solidFill>
                  <a:schemeClr val="tx1"/>
                </a:solidFill>
                <a:effectLst/>
                <a:latin typeface="Times New Roman" panose="02020603050405020304" pitchFamily="18" charset="0"/>
                <a:ea typeface="Times New Roman" panose="02020603050405020304" pitchFamily="18" charset="0"/>
              </a:rPr>
              <a:t> </a:t>
            </a:r>
            <a:r>
              <a:rPr lang="en-US" sz="1900">
                <a:solidFill>
                  <a:schemeClr val="tx1"/>
                </a:solidFill>
                <a:effectLst/>
                <a:latin typeface="Times New Roman" panose="02020603050405020304" pitchFamily="18" charset="0"/>
                <a:ea typeface="Times New Roman" panose="02020603050405020304" pitchFamily="18" charset="0"/>
              </a:rPr>
              <a:t>of</a:t>
            </a:r>
            <a:r>
              <a:rPr lang="en-US" sz="1900" spc="-90">
                <a:solidFill>
                  <a:schemeClr val="tx1"/>
                </a:solidFill>
                <a:effectLst/>
                <a:latin typeface="Times New Roman" panose="02020603050405020304" pitchFamily="18" charset="0"/>
                <a:ea typeface="Times New Roman" panose="02020603050405020304" pitchFamily="18" charset="0"/>
              </a:rPr>
              <a:t> </a:t>
            </a:r>
            <a:r>
              <a:rPr lang="en-US" sz="1900">
                <a:solidFill>
                  <a:schemeClr val="tx1"/>
                </a:solidFill>
                <a:effectLst/>
                <a:latin typeface="Times New Roman" panose="02020603050405020304" pitchFamily="18" charset="0"/>
                <a:ea typeface="Times New Roman" panose="02020603050405020304" pitchFamily="18" charset="0"/>
              </a:rPr>
              <a:t>the</a:t>
            </a:r>
            <a:r>
              <a:rPr lang="en-US" sz="1900" spc="-20">
                <a:solidFill>
                  <a:schemeClr val="tx1"/>
                </a:solidFill>
                <a:effectLst/>
                <a:latin typeface="Times New Roman" panose="02020603050405020304" pitchFamily="18" charset="0"/>
                <a:ea typeface="Times New Roman" panose="02020603050405020304" pitchFamily="18" charset="0"/>
              </a:rPr>
              <a:t> </a:t>
            </a:r>
            <a:r>
              <a:rPr lang="en-US" sz="1900" spc="-15">
                <a:solidFill>
                  <a:schemeClr val="tx1"/>
                </a:solidFill>
                <a:effectLst/>
                <a:latin typeface="Times New Roman" panose="02020603050405020304" pitchFamily="18" charset="0"/>
                <a:ea typeface="Times New Roman" panose="02020603050405020304" pitchFamily="18" charset="0"/>
              </a:rPr>
              <a:t>conduct</a:t>
            </a:r>
            <a:r>
              <a:rPr lang="en-US" sz="1900" spc="-35">
                <a:solidFill>
                  <a:schemeClr val="tx1"/>
                </a:solidFill>
                <a:effectLst/>
                <a:latin typeface="Times New Roman" panose="02020603050405020304" pitchFamily="18" charset="0"/>
                <a:ea typeface="Times New Roman" panose="02020603050405020304" pitchFamily="18" charset="0"/>
              </a:rPr>
              <a:t> </a:t>
            </a:r>
            <a:r>
              <a:rPr lang="en-US" sz="1900">
                <a:solidFill>
                  <a:schemeClr val="tx1"/>
                </a:solidFill>
                <a:effectLst/>
                <a:latin typeface="Times New Roman" panose="02020603050405020304" pitchFamily="18" charset="0"/>
                <a:ea typeface="Times New Roman" panose="02020603050405020304" pitchFamily="18" charset="0"/>
              </a:rPr>
              <a:t>at</a:t>
            </a:r>
            <a:r>
              <a:rPr lang="en-US" sz="1900" spc="-40">
                <a:solidFill>
                  <a:schemeClr val="tx1"/>
                </a:solidFill>
                <a:effectLst/>
                <a:latin typeface="Times New Roman" panose="02020603050405020304" pitchFamily="18" charset="0"/>
                <a:ea typeface="Times New Roman" panose="02020603050405020304" pitchFamily="18" charset="0"/>
              </a:rPr>
              <a:t> </a:t>
            </a:r>
            <a:r>
              <a:rPr lang="en-US" sz="1900">
                <a:solidFill>
                  <a:schemeClr val="tx1"/>
                </a:solidFill>
                <a:effectLst/>
                <a:latin typeface="Times New Roman" panose="02020603050405020304" pitchFamily="18" charset="0"/>
                <a:ea typeface="Times New Roman" panose="02020603050405020304" pitchFamily="18" charset="0"/>
              </a:rPr>
              <a:t>issue;</a:t>
            </a:r>
          </a:p>
          <a:p>
            <a:pPr marL="342900" marR="0" lvl="0" indent="-342900">
              <a:spcBef>
                <a:spcPts val="0"/>
              </a:spcBef>
              <a:spcAft>
                <a:spcPts val="600"/>
              </a:spcAft>
              <a:buFont typeface="Symbol" panose="05050102010706020507" pitchFamily="18" charset="2"/>
              <a:buChar char=""/>
            </a:pPr>
            <a:r>
              <a:rPr lang="en-US" sz="1900">
                <a:solidFill>
                  <a:schemeClr val="tx1"/>
                </a:solidFill>
                <a:effectLst/>
                <a:latin typeface="Times New Roman" panose="02020603050405020304" pitchFamily="18" charset="0"/>
                <a:ea typeface="Times New Roman" panose="02020603050405020304" pitchFamily="18" charset="0"/>
              </a:rPr>
              <a:t>the</a:t>
            </a:r>
            <a:r>
              <a:rPr lang="en-US" sz="1900" spc="-5">
                <a:solidFill>
                  <a:schemeClr val="tx1"/>
                </a:solidFill>
                <a:effectLst/>
                <a:latin typeface="Times New Roman" panose="02020603050405020304" pitchFamily="18" charset="0"/>
                <a:ea typeface="Times New Roman" panose="02020603050405020304" pitchFamily="18" charset="0"/>
              </a:rPr>
              <a:t> </a:t>
            </a:r>
            <a:r>
              <a:rPr lang="en-US" sz="1900" spc="-25">
                <a:solidFill>
                  <a:schemeClr val="tx1"/>
                </a:solidFill>
                <a:effectLst/>
                <a:latin typeface="Times New Roman" panose="02020603050405020304" pitchFamily="18" charset="0"/>
                <a:ea typeface="Times New Roman" panose="02020603050405020304" pitchFamily="18" charset="0"/>
              </a:rPr>
              <a:t>impact</a:t>
            </a:r>
            <a:r>
              <a:rPr lang="en-US" sz="1900" spc="-45">
                <a:solidFill>
                  <a:schemeClr val="tx1"/>
                </a:solidFill>
                <a:effectLst/>
                <a:latin typeface="Times New Roman" panose="02020603050405020304" pitchFamily="18" charset="0"/>
                <a:ea typeface="Times New Roman" panose="02020603050405020304" pitchFamily="18" charset="0"/>
              </a:rPr>
              <a:t> </a:t>
            </a:r>
            <a:r>
              <a:rPr lang="en-US" sz="1900">
                <a:solidFill>
                  <a:schemeClr val="tx1"/>
                </a:solidFill>
                <a:effectLst/>
                <a:latin typeface="Times New Roman" panose="02020603050405020304" pitchFamily="18" charset="0"/>
                <a:ea typeface="Times New Roman" panose="02020603050405020304" pitchFamily="18" charset="0"/>
              </a:rPr>
              <a:t>of</a:t>
            </a:r>
            <a:r>
              <a:rPr lang="en-US" sz="1900" spc="-5">
                <a:solidFill>
                  <a:schemeClr val="tx1"/>
                </a:solidFill>
                <a:effectLst/>
                <a:latin typeface="Times New Roman" panose="02020603050405020304" pitchFamily="18" charset="0"/>
                <a:ea typeface="Times New Roman" panose="02020603050405020304" pitchFamily="18" charset="0"/>
              </a:rPr>
              <a:t> </a:t>
            </a:r>
            <a:r>
              <a:rPr lang="en-US" sz="1900">
                <a:solidFill>
                  <a:schemeClr val="tx1"/>
                </a:solidFill>
                <a:effectLst/>
                <a:latin typeface="Times New Roman" panose="02020603050405020304" pitchFamily="18" charset="0"/>
                <a:ea typeface="Times New Roman" panose="02020603050405020304" pitchFamily="18" charset="0"/>
              </a:rPr>
              <a:t>the</a:t>
            </a:r>
            <a:r>
              <a:rPr lang="en-US" sz="1900" spc="-55">
                <a:solidFill>
                  <a:schemeClr val="tx1"/>
                </a:solidFill>
                <a:effectLst/>
                <a:latin typeface="Times New Roman" panose="02020603050405020304" pitchFamily="18" charset="0"/>
                <a:ea typeface="Times New Roman" panose="02020603050405020304" pitchFamily="18" charset="0"/>
              </a:rPr>
              <a:t> </a:t>
            </a:r>
            <a:r>
              <a:rPr lang="en-US" sz="1900">
                <a:solidFill>
                  <a:schemeClr val="tx1"/>
                </a:solidFill>
                <a:effectLst/>
                <a:latin typeface="Times New Roman" panose="02020603050405020304" pitchFamily="18" charset="0"/>
                <a:ea typeface="Times New Roman" panose="02020603050405020304" pitchFamily="18" charset="0"/>
              </a:rPr>
              <a:t>conduct</a:t>
            </a:r>
            <a:r>
              <a:rPr lang="en-US" sz="1900" spc="-50">
                <a:solidFill>
                  <a:schemeClr val="tx1"/>
                </a:solidFill>
                <a:effectLst/>
                <a:latin typeface="Times New Roman" panose="02020603050405020304" pitchFamily="18" charset="0"/>
                <a:ea typeface="Times New Roman" panose="02020603050405020304" pitchFamily="18" charset="0"/>
              </a:rPr>
              <a:t> </a:t>
            </a:r>
            <a:r>
              <a:rPr lang="en-US" sz="1900">
                <a:solidFill>
                  <a:schemeClr val="tx1"/>
                </a:solidFill>
                <a:effectLst/>
                <a:latin typeface="Times New Roman" panose="02020603050405020304" pitchFamily="18" charset="0"/>
                <a:ea typeface="Times New Roman" panose="02020603050405020304" pitchFamily="18" charset="0"/>
              </a:rPr>
              <a:t>on the</a:t>
            </a:r>
            <a:r>
              <a:rPr lang="en-US" sz="1900" spc="-55">
                <a:solidFill>
                  <a:schemeClr val="tx1"/>
                </a:solidFill>
                <a:effectLst/>
                <a:latin typeface="Times New Roman" panose="02020603050405020304" pitchFamily="18" charset="0"/>
                <a:ea typeface="Times New Roman" panose="02020603050405020304" pitchFamily="18" charset="0"/>
              </a:rPr>
              <a:t> </a:t>
            </a:r>
            <a:r>
              <a:rPr lang="en-US" sz="1900" spc="-15">
                <a:solidFill>
                  <a:schemeClr val="tx1"/>
                </a:solidFill>
                <a:effectLst/>
                <a:latin typeface="Times New Roman" panose="02020603050405020304" pitchFamily="18" charset="0"/>
                <a:ea typeface="Times New Roman" panose="02020603050405020304" pitchFamily="18" charset="0"/>
              </a:rPr>
              <a:t>Complainant</a:t>
            </a:r>
            <a:r>
              <a:rPr lang="en-US" sz="1900" spc="-35">
                <a:solidFill>
                  <a:schemeClr val="tx1"/>
                </a:solidFill>
                <a:effectLst/>
                <a:latin typeface="Times New Roman" panose="02020603050405020304" pitchFamily="18" charset="0"/>
                <a:ea typeface="Times New Roman" panose="02020603050405020304" pitchFamily="18" charset="0"/>
              </a:rPr>
              <a:t> </a:t>
            </a:r>
            <a:r>
              <a:rPr lang="en-US" sz="1900">
                <a:solidFill>
                  <a:schemeClr val="tx1"/>
                </a:solidFill>
                <a:effectLst/>
                <a:latin typeface="Times New Roman" panose="02020603050405020304" pitchFamily="18" charset="0"/>
                <a:ea typeface="Times New Roman" panose="02020603050405020304" pitchFamily="18" charset="0"/>
              </a:rPr>
              <a:t>or</a:t>
            </a:r>
            <a:r>
              <a:rPr lang="en-US" sz="1900" spc="-40">
                <a:solidFill>
                  <a:schemeClr val="tx1"/>
                </a:solidFill>
                <a:effectLst/>
                <a:latin typeface="Times New Roman" panose="02020603050405020304" pitchFamily="18" charset="0"/>
                <a:ea typeface="Times New Roman" panose="02020603050405020304" pitchFamily="18" charset="0"/>
              </a:rPr>
              <a:t> </a:t>
            </a:r>
            <a:r>
              <a:rPr lang="en-US" sz="1900">
                <a:solidFill>
                  <a:schemeClr val="tx1"/>
                </a:solidFill>
                <a:effectLst/>
                <a:latin typeface="Times New Roman" panose="02020603050405020304" pitchFamily="18" charset="0"/>
                <a:ea typeface="Times New Roman" panose="02020603050405020304" pitchFamily="18" charset="0"/>
              </a:rPr>
              <a:t>other</a:t>
            </a:r>
            <a:r>
              <a:rPr lang="en-US" sz="1900" spc="-5">
                <a:solidFill>
                  <a:schemeClr val="tx1"/>
                </a:solidFill>
                <a:effectLst/>
                <a:latin typeface="Times New Roman" panose="02020603050405020304" pitchFamily="18" charset="0"/>
                <a:ea typeface="Times New Roman" panose="02020603050405020304" pitchFamily="18" charset="0"/>
              </a:rPr>
              <a:t> </a:t>
            </a:r>
            <a:r>
              <a:rPr lang="en-US" sz="1900" spc="-25">
                <a:solidFill>
                  <a:schemeClr val="tx1"/>
                </a:solidFill>
                <a:effectLst/>
                <a:latin typeface="Times New Roman" panose="02020603050405020304" pitchFamily="18" charset="0"/>
                <a:ea typeface="Times New Roman" panose="02020603050405020304" pitchFamily="18" charset="0"/>
              </a:rPr>
              <a:t>appropriate</a:t>
            </a:r>
            <a:r>
              <a:rPr lang="en-US" sz="1900" spc="-50">
                <a:solidFill>
                  <a:schemeClr val="tx1"/>
                </a:solidFill>
                <a:effectLst/>
                <a:latin typeface="Times New Roman" panose="02020603050405020304" pitchFamily="18" charset="0"/>
                <a:ea typeface="Times New Roman" panose="02020603050405020304" pitchFamily="18" charset="0"/>
              </a:rPr>
              <a:t> </a:t>
            </a:r>
            <a:r>
              <a:rPr lang="en-US" sz="1900" spc="-15">
                <a:solidFill>
                  <a:schemeClr val="tx1"/>
                </a:solidFill>
                <a:effectLst/>
                <a:latin typeface="Times New Roman" panose="02020603050405020304" pitchFamily="18" charset="0"/>
                <a:ea typeface="Times New Roman" panose="02020603050405020304" pitchFamily="18" charset="0"/>
              </a:rPr>
              <a:t>Parties;</a:t>
            </a:r>
            <a:endParaRPr lang="en-US" sz="190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1900">
                <a:solidFill>
                  <a:schemeClr val="tx1"/>
                </a:solidFill>
                <a:effectLst/>
                <a:latin typeface="Times New Roman" panose="02020603050405020304" pitchFamily="18" charset="0"/>
                <a:ea typeface="Times New Roman" panose="02020603050405020304" pitchFamily="18" charset="0"/>
              </a:rPr>
              <a:t>the</a:t>
            </a:r>
            <a:r>
              <a:rPr lang="en-US" sz="1900" spc="-15">
                <a:solidFill>
                  <a:schemeClr val="tx1"/>
                </a:solidFill>
                <a:effectLst/>
                <a:latin typeface="Times New Roman" panose="02020603050405020304" pitchFamily="18" charset="0"/>
                <a:ea typeface="Times New Roman" panose="02020603050405020304" pitchFamily="18" charset="0"/>
              </a:rPr>
              <a:t> </a:t>
            </a:r>
            <a:r>
              <a:rPr lang="en-US" sz="1900" spc="-25">
                <a:solidFill>
                  <a:schemeClr val="tx1"/>
                </a:solidFill>
                <a:effectLst/>
                <a:latin typeface="Times New Roman" panose="02020603050405020304" pitchFamily="18" charset="0"/>
                <a:ea typeface="Times New Roman" panose="02020603050405020304" pitchFamily="18" charset="0"/>
              </a:rPr>
              <a:t>impact</a:t>
            </a:r>
            <a:r>
              <a:rPr lang="en-US" sz="1900" spc="-55">
                <a:solidFill>
                  <a:schemeClr val="tx1"/>
                </a:solidFill>
                <a:effectLst/>
                <a:latin typeface="Times New Roman" panose="02020603050405020304" pitchFamily="18" charset="0"/>
                <a:ea typeface="Times New Roman" panose="02020603050405020304" pitchFamily="18" charset="0"/>
              </a:rPr>
              <a:t> </a:t>
            </a:r>
            <a:r>
              <a:rPr lang="en-US" sz="1900">
                <a:solidFill>
                  <a:schemeClr val="tx1"/>
                </a:solidFill>
                <a:effectLst/>
                <a:latin typeface="Times New Roman" panose="02020603050405020304" pitchFamily="18" charset="0"/>
                <a:ea typeface="Times New Roman" panose="02020603050405020304" pitchFamily="18" charset="0"/>
              </a:rPr>
              <a:t>or</a:t>
            </a:r>
            <a:r>
              <a:rPr lang="en-US" sz="1900" spc="-15">
                <a:solidFill>
                  <a:schemeClr val="tx1"/>
                </a:solidFill>
                <a:effectLst/>
                <a:latin typeface="Times New Roman" panose="02020603050405020304" pitchFamily="18" charset="0"/>
                <a:ea typeface="Times New Roman" panose="02020603050405020304" pitchFamily="18" charset="0"/>
              </a:rPr>
              <a:t> </a:t>
            </a:r>
            <a:r>
              <a:rPr lang="en-US" sz="1900">
                <a:solidFill>
                  <a:schemeClr val="tx1"/>
                </a:solidFill>
                <a:effectLst/>
                <a:latin typeface="Times New Roman" panose="02020603050405020304" pitchFamily="18" charset="0"/>
                <a:ea typeface="Times New Roman" panose="02020603050405020304" pitchFamily="18" charset="0"/>
              </a:rPr>
              <a:t>implications</a:t>
            </a:r>
            <a:r>
              <a:rPr lang="en-US" sz="1900" spc="-45">
                <a:solidFill>
                  <a:schemeClr val="tx1"/>
                </a:solidFill>
                <a:effectLst/>
                <a:latin typeface="Times New Roman" panose="02020603050405020304" pitchFamily="18" charset="0"/>
                <a:ea typeface="Times New Roman" panose="02020603050405020304" pitchFamily="18" charset="0"/>
              </a:rPr>
              <a:t> </a:t>
            </a:r>
            <a:r>
              <a:rPr lang="en-US" sz="1900">
                <a:solidFill>
                  <a:schemeClr val="tx1"/>
                </a:solidFill>
                <a:effectLst/>
                <a:latin typeface="Times New Roman" panose="02020603050405020304" pitchFamily="18" charset="0"/>
                <a:ea typeface="Times New Roman" panose="02020603050405020304" pitchFamily="18" charset="0"/>
              </a:rPr>
              <a:t>of</a:t>
            </a:r>
            <a:r>
              <a:rPr lang="en-US" sz="1900" spc="-15">
                <a:solidFill>
                  <a:schemeClr val="tx1"/>
                </a:solidFill>
                <a:effectLst/>
                <a:latin typeface="Times New Roman" panose="02020603050405020304" pitchFamily="18" charset="0"/>
                <a:ea typeface="Times New Roman" panose="02020603050405020304" pitchFamily="18" charset="0"/>
              </a:rPr>
              <a:t> </a:t>
            </a:r>
            <a:r>
              <a:rPr lang="en-US" sz="1900">
                <a:solidFill>
                  <a:schemeClr val="tx1"/>
                </a:solidFill>
                <a:effectLst/>
                <a:latin typeface="Times New Roman" panose="02020603050405020304" pitchFamily="18" charset="0"/>
                <a:ea typeface="Times New Roman" panose="02020603050405020304" pitchFamily="18" charset="0"/>
              </a:rPr>
              <a:t>the</a:t>
            </a:r>
            <a:r>
              <a:rPr lang="en-US" sz="1900" spc="-65">
                <a:solidFill>
                  <a:schemeClr val="tx1"/>
                </a:solidFill>
                <a:effectLst/>
                <a:latin typeface="Times New Roman" panose="02020603050405020304" pitchFamily="18" charset="0"/>
                <a:ea typeface="Times New Roman" panose="02020603050405020304" pitchFamily="18" charset="0"/>
              </a:rPr>
              <a:t> </a:t>
            </a:r>
            <a:r>
              <a:rPr lang="en-US" sz="1900" spc="-15">
                <a:solidFill>
                  <a:schemeClr val="tx1"/>
                </a:solidFill>
                <a:effectLst/>
                <a:latin typeface="Times New Roman" panose="02020603050405020304" pitchFamily="18" charset="0"/>
                <a:ea typeface="Times New Roman" panose="02020603050405020304" pitchFamily="18" charset="0"/>
              </a:rPr>
              <a:t>conduct</a:t>
            </a:r>
            <a:r>
              <a:rPr lang="en-US" sz="1900" spc="-45">
                <a:solidFill>
                  <a:schemeClr val="tx1"/>
                </a:solidFill>
                <a:effectLst/>
                <a:latin typeface="Times New Roman" panose="02020603050405020304" pitchFamily="18" charset="0"/>
                <a:ea typeface="Times New Roman" panose="02020603050405020304" pitchFamily="18" charset="0"/>
              </a:rPr>
              <a:t> </a:t>
            </a:r>
            <a:r>
              <a:rPr lang="en-US" sz="1900">
                <a:solidFill>
                  <a:schemeClr val="tx1"/>
                </a:solidFill>
                <a:effectLst/>
                <a:latin typeface="Times New Roman" panose="02020603050405020304" pitchFamily="18" charset="0"/>
                <a:ea typeface="Times New Roman" panose="02020603050405020304" pitchFamily="18" charset="0"/>
              </a:rPr>
              <a:t>on</a:t>
            </a:r>
            <a:r>
              <a:rPr lang="en-US" sz="1900" spc="-25">
                <a:solidFill>
                  <a:schemeClr val="tx1"/>
                </a:solidFill>
                <a:effectLst/>
                <a:latin typeface="Times New Roman" panose="02020603050405020304" pitchFamily="18" charset="0"/>
                <a:ea typeface="Times New Roman" panose="02020603050405020304" pitchFamily="18" charset="0"/>
              </a:rPr>
              <a:t> </a:t>
            </a:r>
            <a:r>
              <a:rPr lang="en-US" sz="1900">
                <a:solidFill>
                  <a:schemeClr val="tx1"/>
                </a:solidFill>
                <a:effectLst/>
                <a:latin typeface="Times New Roman" panose="02020603050405020304" pitchFamily="18" charset="0"/>
                <a:ea typeface="Times New Roman" panose="02020603050405020304" pitchFamily="18" charset="0"/>
              </a:rPr>
              <a:t>the</a:t>
            </a:r>
            <a:r>
              <a:rPr lang="en-US" sz="1900" spc="-65">
                <a:solidFill>
                  <a:schemeClr val="tx1"/>
                </a:solidFill>
                <a:effectLst/>
                <a:latin typeface="Times New Roman" panose="02020603050405020304" pitchFamily="18" charset="0"/>
                <a:ea typeface="Times New Roman" panose="02020603050405020304" pitchFamily="18" charset="0"/>
              </a:rPr>
              <a:t> </a:t>
            </a:r>
            <a:r>
              <a:rPr lang="en-US" sz="1900">
                <a:solidFill>
                  <a:schemeClr val="tx1"/>
                </a:solidFill>
                <a:effectLst/>
                <a:latin typeface="Times New Roman" panose="02020603050405020304" pitchFamily="18" charset="0"/>
                <a:ea typeface="Times New Roman" panose="02020603050405020304" pitchFamily="18" charset="0"/>
              </a:rPr>
              <a:t>community</a:t>
            </a:r>
            <a:r>
              <a:rPr lang="en-US" sz="1900" spc="-150">
                <a:solidFill>
                  <a:schemeClr val="tx1"/>
                </a:solidFill>
                <a:effectLst/>
                <a:latin typeface="Times New Roman" panose="02020603050405020304" pitchFamily="18" charset="0"/>
                <a:ea typeface="Times New Roman" panose="02020603050405020304" pitchFamily="18" charset="0"/>
              </a:rPr>
              <a:t> </a:t>
            </a:r>
            <a:r>
              <a:rPr lang="en-US" sz="1900">
                <a:solidFill>
                  <a:schemeClr val="tx1"/>
                </a:solidFill>
                <a:effectLst/>
                <a:latin typeface="Times New Roman" panose="02020603050405020304" pitchFamily="18" charset="0"/>
                <a:ea typeface="Times New Roman" panose="02020603050405020304" pitchFamily="18" charset="0"/>
              </a:rPr>
              <a:t>or</a:t>
            </a:r>
            <a:r>
              <a:rPr lang="en-US" sz="1900" spc="-35">
                <a:solidFill>
                  <a:schemeClr val="tx1"/>
                </a:solidFill>
                <a:effectLst/>
                <a:latin typeface="Times New Roman" panose="02020603050405020304" pitchFamily="18" charset="0"/>
                <a:ea typeface="Times New Roman" panose="02020603050405020304" pitchFamily="18" charset="0"/>
              </a:rPr>
              <a:t> </a:t>
            </a:r>
            <a:r>
              <a:rPr lang="en-US" sz="1900">
                <a:solidFill>
                  <a:schemeClr val="tx1"/>
                </a:solidFill>
                <a:effectLst/>
                <a:latin typeface="Times New Roman" panose="02020603050405020304" pitchFamily="18" charset="0"/>
                <a:ea typeface="Times New Roman" panose="02020603050405020304" pitchFamily="18" charset="0"/>
              </a:rPr>
              <a:t>the</a:t>
            </a:r>
            <a:r>
              <a:rPr lang="en-US" sz="1900" spc="-15">
                <a:solidFill>
                  <a:schemeClr val="tx1"/>
                </a:solidFill>
                <a:effectLst/>
                <a:latin typeface="Times New Roman" panose="02020603050405020304" pitchFamily="18" charset="0"/>
                <a:ea typeface="Times New Roman" panose="02020603050405020304" pitchFamily="18" charset="0"/>
              </a:rPr>
              <a:t> </a:t>
            </a:r>
            <a:r>
              <a:rPr lang="en-US" sz="1900" spc="-25">
                <a:solidFill>
                  <a:schemeClr val="tx1"/>
                </a:solidFill>
                <a:effectLst/>
                <a:latin typeface="Times New Roman" panose="02020603050405020304" pitchFamily="18" charset="0"/>
                <a:ea typeface="Times New Roman" panose="02020603050405020304" pitchFamily="18" charset="0"/>
              </a:rPr>
              <a:t>University;</a:t>
            </a:r>
            <a:endParaRPr lang="en-US" sz="190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1900">
                <a:solidFill>
                  <a:schemeClr val="tx1"/>
                </a:solidFill>
                <a:effectLst/>
                <a:latin typeface="Times New Roman" panose="02020603050405020304" pitchFamily="18" charset="0"/>
                <a:ea typeface="Times New Roman" panose="02020603050405020304" pitchFamily="18" charset="0"/>
              </a:rPr>
              <a:t>prior</a:t>
            </a:r>
            <a:r>
              <a:rPr lang="en-US" sz="1900" spc="-40">
                <a:solidFill>
                  <a:schemeClr val="tx1"/>
                </a:solidFill>
                <a:effectLst/>
                <a:latin typeface="Times New Roman" panose="02020603050405020304" pitchFamily="18" charset="0"/>
                <a:ea typeface="Times New Roman" panose="02020603050405020304" pitchFamily="18" charset="0"/>
              </a:rPr>
              <a:t> </a:t>
            </a:r>
            <a:r>
              <a:rPr lang="en-US" sz="1900" spc="-25">
                <a:solidFill>
                  <a:schemeClr val="tx1"/>
                </a:solidFill>
                <a:effectLst/>
                <a:latin typeface="Times New Roman" panose="02020603050405020304" pitchFamily="18" charset="0"/>
                <a:ea typeface="Times New Roman" panose="02020603050405020304" pitchFamily="18" charset="0"/>
              </a:rPr>
              <a:t>misconduct</a:t>
            </a:r>
            <a:r>
              <a:rPr lang="en-US" sz="1900" spc="-10">
                <a:solidFill>
                  <a:schemeClr val="tx1"/>
                </a:solidFill>
                <a:effectLst/>
                <a:latin typeface="Times New Roman" panose="02020603050405020304" pitchFamily="18" charset="0"/>
                <a:ea typeface="Times New Roman" panose="02020603050405020304" pitchFamily="18" charset="0"/>
              </a:rPr>
              <a:t> </a:t>
            </a:r>
            <a:r>
              <a:rPr lang="en-US" sz="1900" spc="15">
                <a:solidFill>
                  <a:schemeClr val="tx1"/>
                </a:solidFill>
                <a:effectLst/>
                <a:latin typeface="Times New Roman" panose="02020603050405020304" pitchFamily="18" charset="0"/>
                <a:ea typeface="Times New Roman" panose="02020603050405020304" pitchFamily="18" charset="0"/>
              </a:rPr>
              <a:t>by</a:t>
            </a:r>
            <a:r>
              <a:rPr lang="en-US" sz="1900" spc="-100">
                <a:solidFill>
                  <a:schemeClr val="tx1"/>
                </a:solidFill>
                <a:effectLst/>
                <a:latin typeface="Times New Roman" panose="02020603050405020304" pitchFamily="18" charset="0"/>
                <a:ea typeface="Times New Roman" panose="02020603050405020304" pitchFamily="18" charset="0"/>
              </a:rPr>
              <a:t> </a:t>
            </a:r>
            <a:r>
              <a:rPr lang="en-US" sz="1900">
                <a:solidFill>
                  <a:schemeClr val="tx1"/>
                </a:solidFill>
                <a:effectLst/>
                <a:latin typeface="Times New Roman" panose="02020603050405020304" pitchFamily="18" charset="0"/>
                <a:ea typeface="Times New Roman" panose="02020603050405020304" pitchFamily="18" charset="0"/>
              </a:rPr>
              <a:t>the</a:t>
            </a:r>
            <a:r>
              <a:rPr lang="en-US" sz="1900" spc="-5">
                <a:solidFill>
                  <a:schemeClr val="tx1"/>
                </a:solidFill>
                <a:effectLst/>
                <a:latin typeface="Times New Roman" panose="02020603050405020304" pitchFamily="18" charset="0"/>
                <a:ea typeface="Times New Roman" panose="02020603050405020304" pitchFamily="18" charset="0"/>
              </a:rPr>
              <a:t> </a:t>
            </a:r>
            <a:r>
              <a:rPr lang="en-US" sz="1900">
                <a:solidFill>
                  <a:schemeClr val="tx1"/>
                </a:solidFill>
                <a:effectLst/>
                <a:latin typeface="Times New Roman" panose="02020603050405020304" pitchFamily="18" charset="0"/>
                <a:ea typeface="Times New Roman" panose="02020603050405020304" pitchFamily="18" charset="0"/>
              </a:rPr>
              <a:t>Respondent,</a:t>
            </a:r>
            <a:r>
              <a:rPr lang="en-US" sz="1900" spc="-35">
                <a:solidFill>
                  <a:schemeClr val="tx1"/>
                </a:solidFill>
                <a:effectLst/>
                <a:latin typeface="Times New Roman" panose="02020603050405020304" pitchFamily="18" charset="0"/>
                <a:ea typeface="Times New Roman" panose="02020603050405020304" pitchFamily="18" charset="0"/>
              </a:rPr>
              <a:t> </a:t>
            </a:r>
            <a:r>
              <a:rPr lang="en-US" sz="1900" spc="-15">
                <a:solidFill>
                  <a:schemeClr val="tx1"/>
                </a:solidFill>
                <a:effectLst/>
                <a:latin typeface="Times New Roman" panose="02020603050405020304" pitchFamily="18" charset="0"/>
                <a:ea typeface="Times New Roman" panose="02020603050405020304" pitchFamily="18" charset="0"/>
              </a:rPr>
              <a:t>including</a:t>
            </a:r>
            <a:r>
              <a:rPr lang="en-US" sz="1900" spc="-75">
                <a:solidFill>
                  <a:schemeClr val="tx1"/>
                </a:solidFill>
                <a:effectLst/>
                <a:latin typeface="Times New Roman" panose="02020603050405020304" pitchFamily="18" charset="0"/>
                <a:ea typeface="Times New Roman" panose="02020603050405020304" pitchFamily="18" charset="0"/>
              </a:rPr>
              <a:t> </a:t>
            </a:r>
            <a:r>
              <a:rPr lang="en-US" sz="1900">
                <a:solidFill>
                  <a:schemeClr val="tx1"/>
                </a:solidFill>
                <a:effectLst/>
                <a:latin typeface="Times New Roman" panose="02020603050405020304" pitchFamily="18" charset="0"/>
                <a:ea typeface="Times New Roman" panose="02020603050405020304" pitchFamily="18" charset="0"/>
              </a:rPr>
              <a:t>the</a:t>
            </a:r>
            <a:r>
              <a:rPr lang="en-US" sz="1900" spc="-55">
                <a:solidFill>
                  <a:schemeClr val="tx1"/>
                </a:solidFill>
                <a:effectLst/>
                <a:latin typeface="Times New Roman" panose="02020603050405020304" pitchFamily="18" charset="0"/>
                <a:ea typeface="Times New Roman" panose="02020603050405020304" pitchFamily="18" charset="0"/>
              </a:rPr>
              <a:t> </a:t>
            </a:r>
            <a:r>
              <a:rPr lang="en-US" sz="1900" spc="-15">
                <a:solidFill>
                  <a:schemeClr val="tx1"/>
                </a:solidFill>
                <a:effectLst/>
                <a:latin typeface="Times New Roman" panose="02020603050405020304" pitchFamily="18" charset="0"/>
                <a:ea typeface="Times New Roman" panose="02020603050405020304" pitchFamily="18" charset="0"/>
              </a:rPr>
              <a:t>Respondent’s</a:t>
            </a:r>
            <a:r>
              <a:rPr lang="en-US" sz="1900" spc="-10">
                <a:solidFill>
                  <a:schemeClr val="tx1"/>
                </a:solidFill>
                <a:effectLst/>
                <a:latin typeface="Times New Roman" panose="02020603050405020304" pitchFamily="18" charset="0"/>
                <a:ea typeface="Times New Roman" panose="02020603050405020304" pitchFamily="18" charset="0"/>
              </a:rPr>
              <a:t> </a:t>
            </a:r>
            <a:r>
              <a:rPr lang="en-US" sz="1900" spc="-25">
                <a:solidFill>
                  <a:schemeClr val="tx1"/>
                </a:solidFill>
                <a:effectLst/>
                <a:latin typeface="Times New Roman" panose="02020603050405020304" pitchFamily="18" charset="0"/>
                <a:ea typeface="Times New Roman" panose="02020603050405020304" pitchFamily="18" charset="0"/>
              </a:rPr>
              <a:t>relevant </a:t>
            </a:r>
            <a:r>
              <a:rPr lang="en-US" sz="1900">
                <a:solidFill>
                  <a:schemeClr val="tx1"/>
                </a:solidFill>
                <a:effectLst/>
                <a:latin typeface="Times New Roman" panose="02020603050405020304" pitchFamily="18" charset="0"/>
                <a:ea typeface="Times New Roman" panose="02020603050405020304" pitchFamily="18" charset="0"/>
              </a:rPr>
              <a:t>prior </a:t>
            </a:r>
            <a:r>
              <a:rPr lang="en-US" sz="1900" spc="-15">
                <a:solidFill>
                  <a:schemeClr val="tx1"/>
                </a:solidFill>
                <a:effectLst/>
                <a:latin typeface="Times New Roman" panose="02020603050405020304" pitchFamily="18" charset="0"/>
                <a:ea typeface="Times New Roman" panose="02020603050405020304" pitchFamily="18" charset="0"/>
              </a:rPr>
              <a:t>discipline </a:t>
            </a:r>
            <a:r>
              <a:rPr lang="en-US" sz="1900" spc="-25">
                <a:solidFill>
                  <a:schemeClr val="tx1"/>
                </a:solidFill>
                <a:effectLst/>
                <a:latin typeface="Times New Roman" panose="02020603050405020304" pitchFamily="18" charset="0"/>
                <a:ea typeface="Times New Roman" panose="02020603050405020304" pitchFamily="18" charset="0"/>
              </a:rPr>
              <a:t>history, </a:t>
            </a:r>
            <a:r>
              <a:rPr lang="en-US" sz="1900">
                <a:solidFill>
                  <a:schemeClr val="tx1"/>
                </a:solidFill>
                <a:effectLst/>
                <a:latin typeface="Times New Roman" panose="02020603050405020304" pitchFamily="18" charset="0"/>
                <a:ea typeface="Times New Roman" panose="02020603050405020304" pitchFamily="18" charset="0"/>
              </a:rPr>
              <a:t>both at the University or elsewhere </a:t>
            </a:r>
            <a:r>
              <a:rPr lang="en-US" sz="1900" spc="-10">
                <a:solidFill>
                  <a:schemeClr val="tx1"/>
                </a:solidFill>
                <a:effectLst/>
                <a:latin typeface="Times New Roman" panose="02020603050405020304" pitchFamily="18" charset="0"/>
                <a:ea typeface="Times New Roman" panose="02020603050405020304" pitchFamily="18" charset="0"/>
              </a:rPr>
              <a:t>(if </a:t>
            </a:r>
            <a:r>
              <a:rPr lang="en-US" sz="1900">
                <a:solidFill>
                  <a:schemeClr val="tx1"/>
                </a:solidFill>
                <a:effectLst/>
                <a:latin typeface="Times New Roman" panose="02020603050405020304" pitchFamily="18" charset="0"/>
                <a:ea typeface="Times New Roman" panose="02020603050405020304" pitchFamily="18" charset="0"/>
              </a:rPr>
              <a:t>known), </a:t>
            </a:r>
            <a:r>
              <a:rPr lang="en-US" sz="1900" spc="-15">
                <a:solidFill>
                  <a:schemeClr val="tx1"/>
                </a:solidFill>
                <a:effectLst/>
                <a:latin typeface="Times New Roman" panose="02020603050405020304" pitchFamily="18" charset="0"/>
                <a:ea typeface="Times New Roman" panose="02020603050405020304" pitchFamily="18" charset="0"/>
              </a:rPr>
              <a:t>including </a:t>
            </a:r>
            <a:r>
              <a:rPr lang="en-US" sz="1900">
                <a:solidFill>
                  <a:schemeClr val="tx1"/>
                </a:solidFill>
                <a:effectLst/>
                <a:latin typeface="Times New Roman" panose="02020603050405020304" pitchFamily="18" charset="0"/>
                <a:ea typeface="Times New Roman" panose="02020603050405020304" pitchFamily="18" charset="0"/>
              </a:rPr>
              <a:t>criminal</a:t>
            </a:r>
            <a:r>
              <a:rPr lang="en-US" sz="1900" spc="85">
                <a:solidFill>
                  <a:schemeClr val="tx1"/>
                </a:solidFill>
                <a:effectLst/>
                <a:latin typeface="Times New Roman" panose="02020603050405020304" pitchFamily="18" charset="0"/>
                <a:ea typeface="Times New Roman" panose="02020603050405020304" pitchFamily="18" charset="0"/>
              </a:rPr>
              <a:t> </a:t>
            </a:r>
            <a:r>
              <a:rPr lang="en-US" sz="1900" spc="-20">
                <a:solidFill>
                  <a:schemeClr val="tx1"/>
                </a:solidFill>
                <a:effectLst/>
                <a:latin typeface="Times New Roman" panose="02020603050405020304" pitchFamily="18" charset="0"/>
                <a:ea typeface="Times New Roman" panose="02020603050405020304" pitchFamily="18" charset="0"/>
              </a:rPr>
              <a:t>convictions;</a:t>
            </a:r>
            <a:endParaRPr lang="en-US" sz="190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1900">
                <a:solidFill>
                  <a:schemeClr val="tx1"/>
                </a:solidFill>
                <a:effectLst/>
                <a:latin typeface="Times New Roman" panose="02020603050405020304" pitchFamily="18" charset="0"/>
                <a:ea typeface="Times New Roman" panose="02020603050405020304" pitchFamily="18" charset="0"/>
              </a:rPr>
              <a:t>whether</a:t>
            </a:r>
            <a:r>
              <a:rPr lang="en-US" sz="1900" spc="-55">
                <a:solidFill>
                  <a:schemeClr val="tx1"/>
                </a:solidFill>
                <a:effectLst/>
                <a:latin typeface="Times New Roman" panose="02020603050405020304" pitchFamily="18" charset="0"/>
                <a:ea typeface="Times New Roman" panose="02020603050405020304" pitchFamily="18" charset="0"/>
              </a:rPr>
              <a:t> </a:t>
            </a:r>
            <a:r>
              <a:rPr lang="en-US" sz="1900">
                <a:solidFill>
                  <a:schemeClr val="tx1"/>
                </a:solidFill>
                <a:effectLst/>
                <a:latin typeface="Times New Roman" panose="02020603050405020304" pitchFamily="18" charset="0"/>
                <a:ea typeface="Times New Roman" panose="02020603050405020304" pitchFamily="18" charset="0"/>
              </a:rPr>
              <a:t>the</a:t>
            </a:r>
            <a:r>
              <a:rPr lang="en-US" sz="1900" spc="-60">
                <a:solidFill>
                  <a:schemeClr val="tx1"/>
                </a:solidFill>
                <a:effectLst/>
                <a:latin typeface="Times New Roman" panose="02020603050405020304" pitchFamily="18" charset="0"/>
                <a:ea typeface="Times New Roman" panose="02020603050405020304" pitchFamily="18" charset="0"/>
              </a:rPr>
              <a:t> </a:t>
            </a:r>
            <a:r>
              <a:rPr lang="en-US" sz="1900" spc="-15">
                <a:solidFill>
                  <a:schemeClr val="tx1"/>
                </a:solidFill>
                <a:effectLst/>
                <a:latin typeface="Times New Roman" panose="02020603050405020304" pitchFamily="18" charset="0"/>
                <a:ea typeface="Times New Roman" panose="02020603050405020304" pitchFamily="18" charset="0"/>
              </a:rPr>
              <a:t>Respondent</a:t>
            </a:r>
            <a:r>
              <a:rPr lang="en-US" sz="1900" spc="-25">
                <a:solidFill>
                  <a:schemeClr val="tx1"/>
                </a:solidFill>
                <a:effectLst/>
                <a:latin typeface="Times New Roman" panose="02020603050405020304" pitchFamily="18" charset="0"/>
                <a:ea typeface="Times New Roman" panose="02020603050405020304" pitchFamily="18" charset="0"/>
              </a:rPr>
              <a:t> </a:t>
            </a:r>
            <a:r>
              <a:rPr lang="en-US" sz="1900" spc="-15">
                <a:solidFill>
                  <a:schemeClr val="tx1"/>
                </a:solidFill>
                <a:effectLst/>
                <a:latin typeface="Times New Roman" panose="02020603050405020304" pitchFamily="18" charset="0"/>
                <a:ea typeface="Times New Roman" panose="02020603050405020304" pitchFamily="18" charset="0"/>
              </a:rPr>
              <a:t>has</a:t>
            </a:r>
            <a:r>
              <a:rPr lang="en-US" sz="1900" spc="-35">
                <a:solidFill>
                  <a:schemeClr val="tx1"/>
                </a:solidFill>
                <a:effectLst/>
                <a:latin typeface="Times New Roman" panose="02020603050405020304" pitchFamily="18" charset="0"/>
                <a:ea typeface="Times New Roman" panose="02020603050405020304" pitchFamily="18" charset="0"/>
              </a:rPr>
              <a:t> </a:t>
            </a:r>
            <a:r>
              <a:rPr lang="en-US" sz="1900">
                <a:solidFill>
                  <a:schemeClr val="tx1"/>
                </a:solidFill>
                <a:effectLst/>
                <a:latin typeface="Times New Roman" panose="02020603050405020304" pitchFamily="18" charset="0"/>
                <a:ea typeface="Times New Roman" panose="02020603050405020304" pitchFamily="18" charset="0"/>
              </a:rPr>
              <a:t>accepted </a:t>
            </a:r>
            <a:r>
              <a:rPr lang="en-US" sz="1900" spc="-20">
                <a:solidFill>
                  <a:schemeClr val="tx1"/>
                </a:solidFill>
                <a:effectLst/>
                <a:latin typeface="Times New Roman" panose="02020603050405020304" pitchFamily="18" charset="0"/>
                <a:ea typeface="Times New Roman" panose="02020603050405020304" pitchFamily="18" charset="0"/>
              </a:rPr>
              <a:t>responsibility</a:t>
            </a:r>
            <a:r>
              <a:rPr lang="en-US" sz="1900" spc="-95">
                <a:solidFill>
                  <a:schemeClr val="tx1"/>
                </a:solidFill>
                <a:effectLst/>
                <a:latin typeface="Times New Roman" panose="02020603050405020304" pitchFamily="18" charset="0"/>
                <a:ea typeface="Times New Roman" panose="02020603050405020304" pitchFamily="18" charset="0"/>
              </a:rPr>
              <a:t> </a:t>
            </a:r>
            <a:r>
              <a:rPr lang="en-US" sz="1900">
                <a:solidFill>
                  <a:schemeClr val="tx1"/>
                </a:solidFill>
                <a:effectLst/>
                <a:latin typeface="Times New Roman" panose="02020603050405020304" pitchFamily="18" charset="0"/>
                <a:ea typeface="Times New Roman" panose="02020603050405020304" pitchFamily="18" charset="0"/>
              </a:rPr>
              <a:t>for</a:t>
            </a:r>
            <a:r>
              <a:rPr lang="en-US" sz="1900" spc="-10">
                <a:solidFill>
                  <a:schemeClr val="tx1"/>
                </a:solidFill>
                <a:effectLst/>
                <a:latin typeface="Times New Roman" panose="02020603050405020304" pitchFamily="18" charset="0"/>
                <a:ea typeface="Times New Roman" panose="02020603050405020304" pitchFamily="18" charset="0"/>
              </a:rPr>
              <a:t> </a:t>
            </a:r>
            <a:r>
              <a:rPr lang="en-US" sz="1900">
                <a:solidFill>
                  <a:schemeClr val="tx1"/>
                </a:solidFill>
                <a:effectLst/>
                <a:latin typeface="Times New Roman" panose="02020603050405020304" pitchFamily="18" charset="0"/>
                <a:ea typeface="Times New Roman" panose="02020603050405020304" pitchFamily="18" charset="0"/>
              </a:rPr>
              <a:t>the</a:t>
            </a:r>
            <a:r>
              <a:rPr lang="en-US" sz="1900" spc="-55">
                <a:solidFill>
                  <a:schemeClr val="tx1"/>
                </a:solidFill>
                <a:effectLst/>
                <a:latin typeface="Times New Roman" panose="02020603050405020304" pitchFamily="18" charset="0"/>
                <a:ea typeface="Times New Roman" panose="02020603050405020304" pitchFamily="18" charset="0"/>
              </a:rPr>
              <a:t> </a:t>
            </a:r>
            <a:r>
              <a:rPr lang="en-US" sz="1900" spc="-15">
                <a:solidFill>
                  <a:schemeClr val="tx1"/>
                </a:solidFill>
                <a:effectLst/>
                <a:latin typeface="Times New Roman" panose="02020603050405020304" pitchFamily="18" charset="0"/>
                <a:ea typeface="Times New Roman" panose="02020603050405020304" pitchFamily="18" charset="0"/>
              </a:rPr>
              <a:t>conduct;</a:t>
            </a:r>
            <a:endParaRPr lang="en-US" sz="190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1900">
                <a:solidFill>
                  <a:schemeClr val="tx1"/>
                </a:solidFill>
                <a:effectLst/>
                <a:latin typeface="Times New Roman" panose="02020603050405020304" pitchFamily="18" charset="0"/>
                <a:ea typeface="Times New Roman" panose="02020603050405020304" pitchFamily="18" charset="0"/>
              </a:rPr>
              <a:t>maintenance of a </a:t>
            </a:r>
            <a:r>
              <a:rPr lang="en-US" sz="1900" spc="-15">
                <a:solidFill>
                  <a:schemeClr val="tx1"/>
                </a:solidFill>
                <a:effectLst/>
                <a:latin typeface="Times New Roman" panose="02020603050405020304" pitchFamily="18" charset="0"/>
                <a:ea typeface="Times New Roman" panose="02020603050405020304" pitchFamily="18" charset="0"/>
              </a:rPr>
              <a:t>safe and </a:t>
            </a:r>
            <a:r>
              <a:rPr lang="en-US" sz="1900" spc="-25">
                <a:solidFill>
                  <a:schemeClr val="tx1"/>
                </a:solidFill>
                <a:effectLst/>
                <a:latin typeface="Times New Roman" panose="02020603050405020304" pitchFamily="18" charset="0"/>
                <a:ea typeface="Times New Roman" panose="02020603050405020304" pitchFamily="18" charset="0"/>
              </a:rPr>
              <a:t>respectful </a:t>
            </a:r>
            <a:r>
              <a:rPr lang="en-US" sz="1900" spc="-15">
                <a:solidFill>
                  <a:schemeClr val="tx1"/>
                </a:solidFill>
                <a:effectLst/>
                <a:latin typeface="Times New Roman" panose="02020603050405020304" pitchFamily="18" charset="0"/>
                <a:ea typeface="Times New Roman" panose="02020603050405020304" pitchFamily="18" charset="0"/>
              </a:rPr>
              <a:t>environment </a:t>
            </a:r>
            <a:r>
              <a:rPr lang="en-US" sz="1900">
                <a:solidFill>
                  <a:schemeClr val="tx1"/>
                </a:solidFill>
                <a:effectLst/>
                <a:latin typeface="Times New Roman" panose="02020603050405020304" pitchFamily="18" charset="0"/>
                <a:ea typeface="Times New Roman" panose="02020603050405020304" pitchFamily="18" charset="0"/>
              </a:rPr>
              <a:t>conducive to</a:t>
            </a:r>
            <a:r>
              <a:rPr lang="en-US" sz="1900" spc="-175">
                <a:solidFill>
                  <a:schemeClr val="tx1"/>
                </a:solidFill>
                <a:effectLst/>
                <a:latin typeface="Times New Roman" panose="02020603050405020304" pitchFamily="18" charset="0"/>
                <a:ea typeface="Times New Roman" panose="02020603050405020304" pitchFamily="18" charset="0"/>
              </a:rPr>
              <a:t> </a:t>
            </a:r>
            <a:r>
              <a:rPr lang="en-US" sz="1900" spc="-25">
                <a:solidFill>
                  <a:schemeClr val="tx1"/>
                </a:solidFill>
                <a:effectLst/>
                <a:latin typeface="Times New Roman" panose="02020603050405020304" pitchFamily="18" charset="0"/>
                <a:ea typeface="Times New Roman" panose="02020603050405020304" pitchFamily="18" charset="0"/>
              </a:rPr>
              <a:t>learning;</a:t>
            </a:r>
            <a:endParaRPr lang="en-US" sz="190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1900" spc="-15">
                <a:solidFill>
                  <a:schemeClr val="tx1"/>
                </a:solidFill>
                <a:effectLst/>
                <a:latin typeface="Times New Roman" panose="02020603050405020304" pitchFamily="18" charset="0"/>
                <a:ea typeface="Times New Roman" panose="02020603050405020304" pitchFamily="18" charset="0"/>
              </a:rPr>
              <a:t>protection </a:t>
            </a:r>
            <a:r>
              <a:rPr lang="en-US" sz="1900">
                <a:solidFill>
                  <a:schemeClr val="tx1"/>
                </a:solidFill>
                <a:effectLst/>
                <a:latin typeface="Times New Roman" panose="02020603050405020304" pitchFamily="18" charset="0"/>
                <a:ea typeface="Times New Roman" panose="02020603050405020304" pitchFamily="18" charset="0"/>
              </a:rPr>
              <a:t>of the University </a:t>
            </a:r>
            <a:r>
              <a:rPr lang="en-US" sz="1900" spc="-20">
                <a:solidFill>
                  <a:schemeClr val="tx1"/>
                </a:solidFill>
                <a:effectLst/>
                <a:latin typeface="Times New Roman" panose="02020603050405020304" pitchFamily="18" charset="0"/>
                <a:ea typeface="Times New Roman" panose="02020603050405020304" pitchFamily="18" charset="0"/>
              </a:rPr>
              <a:t>community;</a:t>
            </a:r>
            <a:r>
              <a:rPr lang="en-US" sz="1900" spc="-195">
                <a:solidFill>
                  <a:schemeClr val="tx1"/>
                </a:solidFill>
                <a:effectLst/>
                <a:latin typeface="Times New Roman" panose="02020603050405020304" pitchFamily="18" charset="0"/>
                <a:ea typeface="Times New Roman" panose="02020603050405020304" pitchFamily="18" charset="0"/>
              </a:rPr>
              <a:t> </a:t>
            </a:r>
            <a:r>
              <a:rPr lang="en-US" sz="1900">
                <a:solidFill>
                  <a:schemeClr val="tx1"/>
                </a:solidFill>
                <a:effectLst/>
                <a:latin typeface="Times New Roman" panose="02020603050405020304" pitchFamily="18" charset="0"/>
                <a:ea typeface="Times New Roman" panose="02020603050405020304" pitchFamily="18" charset="0"/>
              </a:rPr>
              <a:t>and,</a:t>
            </a:r>
          </a:p>
          <a:p>
            <a:pPr marL="342900" marR="0" lvl="0" indent="-342900">
              <a:spcBef>
                <a:spcPts val="0"/>
              </a:spcBef>
              <a:spcAft>
                <a:spcPts val="600"/>
              </a:spcAft>
              <a:buFont typeface="Symbol" panose="05050102010706020507" pitchFamily="18" charset="2"/>
              <a:buChar char=""/>
            </a:pPr>
            <a:r>
              <a:rPr lang="en-US" sz="1900">
                <a:solidFill>
                  <a:schemeClr val="tx1"/>
                </a:solidFill>
                <a:effectLst/>
                <a:latin typeface="Times New Roman" panose="02020603050405020304" pitchFamily="18" charset="0"/>
                <a:ea typeface="Times New Roman" panose="02020603050405020304" pitchFamily="18" charset="0"/>
              </a:rPr>
              <a:t>any other mitigating, aggravating, or compelling circumstances in order to reach a just and appropriate resolution in each case</a:t>
            </a:r>
            <a:r>
              <a:rPr lang="en-US" sz="1900">
                <a:effectLst/>
                <a:latin typeface="Times New Roman" panose="02020603050405020304" pitchFamily="18" charset="0"/>
                <a:ea typeface="Times New Roman" panose="02020603050405020304" pitchFamily="18" charset="0"/>
              </a:rPr>
              <a:t>.</a:t>
            </a:r>
          </a:p>
          <a:p>
            <a:endParaRPr lang="en-US"/>
          </a:p>
        </p:txBody>
      </p:sp>
      <p:sp>
        <p:nvSpPr>
          <p:cNvPr id="5" name="Slide Number Placeholder 4">
            <a:extLst>
              <a:ext uri="{FF2B5EF4-FFF2-40B4-BE49-F238E27FC236}">
                <a16:creationId xmlns:a16="http://schemas.microsoft.com/office/drawing/2014/main" id="{E2A73B2E-7ED9-49CD-913E-80531ABE032F}"/>
              </a:ext>
            </a:extLst>
          </p:cNvPr>
          <p:cNvSpPr>
            <a:spLocks noGrp="1"/>
          </p:cNvSpPr>
          <p:nvPr>
            <p:ph type="sldNum" sz="quarter" idx="12"/>
          </p:nvPr>
        </p:nvSpPr>
        <p:spPr/>
        <p:txBody>
          <a:bodyPr/>
          <a:lstStyle/>
          <a:p>
            <a:fld id="{21B7A71D-1EF9-4D4A-9E9C-ED4CEAB65A79}" type="slidenum">
              <a:rPr lang="en-US" smtClean="0"/>
              <a:t>80</a:t>
            </a:fld>
            <a:endParaRPr lang="en-US"/>
          </a:p>
        </p:txBody>
      </p:sp>
    </p:spTree>
    <p:extLst>
      <p:ext uri="{BB962C8B-B14F-4D97-AF65-F5344CB8AC3E}">
        <p14:creationId xmlns:p14="http://schemas.microsoft.com/office/powerpoint/2010/main" val="89859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A06BD-0755-467C-B903-14E4E357B761}"/>
              </a:ext>
            </a:extLst>
          </p:cNvPr>
          <p:cNvSpPr>
            <a:spLocks noGrp="1"/>
          </p:cNvSpPr>
          <p:nvPr>
            <p:ph type="title"/>
          </p:nvPr>
        </p:nvSpPr>
        <p:spPr>
          <a:xfrm>
            <a:off x="609599" y="609600"/>
            <a:ext cx="6781801" cy="1320800"/>
          </a:xfrm>
        </p:spPr>
        <p:txBody>
          <a:bodyPr>
            <a:noAutofit/>
          </a:bodyPr>
          <a:lstStyle/>
          <a:p>
            <a:r>
              <a:rPr lang="en-US" sz="3000" b="1">
                <a:solidFill>
                  <a:schemeClr val="accent2">
                    <a:lumMod val="75000"/>
                  </a:schemeClr>
                </a:solidFill>
              </a:rPr>
              <a:t>Deliberations and Outcomes – </a:t>
            </a:r>
            <a:br>
              <a:rPr lang="en-US" sz="3000" b="1">
                <a:solidFill>
                  <a:schemeClr val="accent2">
                    <a:lumMod val="75000"/>
                  </a:schemeClr>
                </a:solidFill>
              </a:rPr>
            </a:br>
            <a:r>
              <a:rPr lang="en-US" sz="3000" b="1">
                <a:solidFill>
                  <a:schemeClr val="accent2">
                    <a:lumMod val="75000"/>
                  </a:schemeClr>
                </a:solidFill>
              </a:rPr>
              <a:t>Remedies &amp; Sanctions (Students)</a:t>
            </a:r>
            <a:endParaRPr lang="en-US" sz="3000">
              <a:solidFill>
                <a:schemeClr val="accent2">
                  <a:lumMod val="75000"/>
                </a:schemeClr>
              </a:solidFill>
            </a:endParaRPr>
          </a:p>
        </p:txBody>
      </p:sp>
      <p:sp>
        <p:nvSpPr>
          <p:cNvPr id="7" name="Text Placeholder 6">
            <a:extLst>
              <a:ext uri="{FF2B5EF4-FFF2-40B4-BE49-F238E27FC236}">
                <a16:creationId xmlns:a16="http://schemas.microsoft.com/office/drawing/2014/main" id="{5C9F9128-4475-4974-9D00-5F8F2A70DF35}"/>
              </a:ext>
            </a:extLst>
          </p:cNvPr>
          <p:cNvSpPr>
            <a:spLocks noGrp="1"/>
          </p:cNvSpPr>
          <p:nvPr>
            <p:ph type="body" idx="1"/>
          </p:nvPr>
        </p:nvSpPr>
        <p:spPr>
          <a:xfrm>
            <a:off x="640079" y="2160984"/>
            <a:ext cx="8005607" cy="576262"/>
          </a:xfrm>
        </p:spPr>
        <p:txBody>
          <a:bodyPr/>
          <a:lstStyle/>
          <a:p>
            <a:r>
              <a:rPr lang="en-US" sz="2000">
                <a:solidFill>
                  <a:schemeClr val="tx1"/>
                </a:solidFill>
                <a:effectLst/>
                <a:latin typeface="+mj-lt"/>
                <a:ea typeface="Times New Roman" panose="02020603050405020304" pitchFamily="18" charset="0"/>
              </a:rPr>
              <a:t>Sanctions</a:t>
            </a:r>
            <a:r>
              <a:rPr lang="en-US" sz="2000" spc="-10">
                <a:solidFill>
                  <a:schemeClr val="tx1"/>
                </a:solidFill>
                <a:effectLst/>
                <a:latin typeface="+mj-lt"/>
                <a:ea typeface="Times New Roman" panose="02020603050405020304" pitchFamily="18" charset="0"/>
              </a:rPr>
              <a:t> </a:t>
            </a:r>
            <a:r>
              <a:rPr lang="en-US" sz="2000" spc="-15">
                <a:solidFill>
                  <a:schemeClr val="tx1"/>
                </a:solidFill>
                <a:effectLst/>
                <a:latin typeface="+mj-lt"/>
                <a:ea typeface="Times New Roman" panose="02020603050405020304" pitchFamily="18" charset="0"/>
              </a:rPr>
              <a:t>include </a:t>
            </a:r>
            <a:r>
              <a:rPr lang="en-US" sz="2000">
                <a:solidFill>
                  <a:schemeClr val="tx1"/>
                </a:solidFill>
                <a:effectLst/>
                <a:latin typeface="+mj-lt"/>
                <a:ea typeface="Times New Roman" panose="02020603050405020304" pitchFamily="18" charset="0"/>
              </a:rPr>
              <a:t>the following:</a:t>
            </a:r>
          </a:p>
          <a:p>
            <a:endParaRPr lang="en-US"/>
          </a:p>
        </p:txBody>
      </p:sp>
      <p:sp>
        <p:nvSpPr>
          <p:cNvPr id="3" name="Content Placeholder 2">
            <a:extLst>
              <a:ext uri="{FF2B5EF4-FFF2-40B4-BE49-F238E27FC236}">
                <a16:creationId xmlns:a16="http://schemas.microsoft.com/office/drawing/2014/main" id="{4CB0EBE6-2844-41CE-8EEC-F9EAE00A7E99}"/>
              </a:ext>
            </a:extLst>
          </p:cNvPr>
          <p:cNvSpPr>
            <a:spLocks noGrp="1"/>
          </p:cNvSpPr>
          <p:nvPr>
            <p:ph sz="half" idx="2"/>
          </p:nvPr>
        </p:nvSpPr>
        <p:spPr>
          <a:xfrm>
            <a:off x="609599" y="2599820"/>
            <a:ext cx="2667001" cy="3892154"/>
          </a:xfrm>
        </p:spPr>
        <p:txBody>
          <a:bodyPr>
            <a:noAutofit/>
          </a:bodyPr>
          <a:lstStyle/>
          <a:p>
            <a:pPr marL="228600" marR="0">
              <a:spcBef>
                <a:spcPts val="0"/>
              </a:spcBef>
              <a:spcAft>
                <a:spcPts val="1200"/>
              </a:spcAft>
            </a:pPr>
            <a:r>
              <a:rPr lang="en-US">
                <a:solidFill>
                  <a:schemeClr val="tx1"/>
                </a:solidFill>
                <a:effectLst/>
                <a:latin typeface="Times New Roman" panose="02020603050405020304" pitchFamily="18" charset="0"/>
                <a:ea typeface="Times New Roman" panose="02020603050405020304" pitchFamily="18" charset="0"/>
              </a:rPr>
              <a:t>Expulsion</a:t>
            </a:r>
          </a:p>
          <a:p>
            <a:pPr marL="228600" marR="0">
              <a:spcBef>
                <a:spcPts val="0"/>
              </a:spcBef>
              <a:spcAft>
                <a:spcPts val="1200"/>
              </a:spcAft>
            </a:pPr>
            <a:r>
              <a:rPr lang="en-US" spc="-15">
                <a:solidFill>
                  <a:schemeClr val="tx1"/>
                </a:solidFill>
                <a:effectLst/>
                <a:latin typeface="Times New Roman" panose="02020603050405020304" pitchFamily="18" charset="0"/>
                <a:ea typeface="Times New Roman" panose="02020603050405020304" pitchFamily="18" charset="0"/>
              </a:rPr>
              <a:t>Withdrawal </a:t>
            </a:r>
            <a:r>
              <a:rPr lang="en-US">
                <a:solidFill>
                  <a:schemeClr val="tx1"/>
                </a:solidFill>
                <a:effectLst/>
                <a:latin typeface="Times New Roman" panose="02020603050405020304" pitchFamily="18" charset="0"/>
                <a:ea typeface="Times New Roman" panose="02020603050405020304" pitchFamily="18" charset="0"/>
              </a:rPr>
              <a:t>of </a:t>
            </a:r>
            <a:r>
              <a:rPr lang="en-US" spc="-15">
                <a:solidFill>
                  <a:schemeClr val="tx1"/>
                </a:solidFill>
                <a:effectLst/>
                <a:latin typeface="Times New Roman" panose="02020603050405020304" pitchFamily="18" charset="0"/>
                <a:ea typeface="Times New Roman" panose="02020603050405020304" pitchFamily="18" charset="0"/>
              </a:rPr>
              <a:t>(rescind) </a:t>
            </a:r>
            <a:r>
              <a:rPr lang="en-US">
                <a:solidFill>
                  <a:schemeClr val="tx1"/>
                </a:solidFill>
                <a:effectLst/>
                <a:latin typeface="Times New Roman" panose="02020603050405020304" pitchFamily="18" charset="0"/>
                <a:ea typeface="Times New Roman" panose="02020603050405020304" pitchFamily="18" charset="0"/>
              </a:rPr>
              <a:t>degree </a:t>
            </a:r>
          </a:p>
          <a:p>
            <a:pPr marL="228600" marR="0">
              <a:spcBef>
                <a:spcPts val="0"/>
              </a:spcBef>
              <a:spcAft>
                <a:spcPts val="1200"/>
              </a:spcAft>
            </a:pPr>
            <a:r>
              <a:rPr lang="en-US">
                <a:solidFill>
                  <a:schemeClr val="tx1"/>
                </a:solidFill>
                <a:effectLst/>
                <a:latin typeface="Times New Roman" panose="02020603050405020304" pitchFamily="18" charset="0"/>
                <a:ea typeface="Times New Roman" panose="02020603050405020304" pitchFamily="18" charset="0"/>
              </a:rPr>
              <a:t>Withholding of a degree</a:t>
            </a:r>
            <a:endParaRPr lang="en-US">
              <a:solidFill>
                <a:schemeClr val="tx1"/>
              </a:solidFill>
              <a:latin typeface="Times New Roman" panose="02020603050405020304" pitchFamily="18" charset="0"/>
              <a:ea typeface="Times New Roman" panose="02020603050405020304" pitchFamily="18" charset="0"/>
            </a:endParaRPr>
          </a:p>
          <a:p>
            <a:pPr marL="228600" marR="0">
              <a:spcBef>
                <a:spcPts val="0"/>
              </a:spcBef>
              <a:spcAft>
                <a:spcPts val="1200"/>
              </a:spcAft>
            </a:pPr>
            <a:r>
              <a:rPr lang="en-US">
                <a:solidFill>
                  <a:schemeClr val="tx1"/>
                </a:solidFill>
                <a:effectLst/>
                <a:latin typeface="Times New Roman" panose="02020603050405020304" pitchFamily="18" charset="0"/>
                <a:ea typeface="Times New Roman" panose="02020603050405020304" pitchFamily="18" charset="0"/>
              </a:rPr>
              <a:t>Suspension Loss of Privileges</a:t>
            </a:r>
          </a:p>
          <a:p>
            <a:pPr marL="228600" marR="0">
              <a:spcBef>
                <a:spcPts val="0"/>
              </a:spcBef>
              <a:spcAft>
                <a:spcPts val="1200"/>
              </a:spcAft>
            </a:pPr>
            <a:r>
              <a:rPr lang="en-US">
                <a:solidFill>
                  <a:schemeClr val="tx1"/>
                </a:solidFill>
                <a:effectLst/>
                <a:latin typeface="Times New Roman" panose="02020603050405020304" pitchFamily="18" charset="0"/>
                <a:ea typeface="Times New Roman" panose="02020603050405020304" pitchFamily="18" charset="0"/>
              </a:rPr>
              <a:t>Deferred </a:t>
            </a:r>
            <a:r>
              <a:rPr lang="en-US" spc="-15">
                <a:solidFill>
                  <a:schemeClr val="tx1"/>
                </a:solidFill>
                <a:effectLst/>
                <a:latin typeface="Times New Roman" panose="02020603050405020304" pitchFamily="18" charset="0"/>
                <a:ea typeface="Times New Roman" panose="02020603050405020304" pitchFamily="18" charset="0"/>
              </a:rPr>
              <a:t>Suspension</a:t>
            </a:r>
            <a:endParaRPr lang="en-US">
              <a:solidFill>
                <a:schemeClr val="tx1"/>
              </a:solidFill>
              <a:effectLst/>
              <a:latin typeface="Times New Roman" panose="02020603050405020304" pitchFamily="18" charset="0"/>
              <a:ea typeface="Times New Roman" panose="02020603050405020304" pitchFamily="18" charset="0"/>
            </a:endParaRPr>
          </a:p>
          <a:p>
            <a:pPr marL="228600" marR="92075">
              <a:spcBef>
                <a:spcPts val="395"/>
              </a:spcBef>
              <a:spcAft>
                <a:spcPts val="1200"/>
              </a:spcAft>
            </a:pPr>
            <a:r>
              <a:rPr lang="en-US">
                <a:solidFill>
                  <a:schemeClr val="tx1"/>
                </a:solidFill>
                <a:effectLst/>
                <a:latin typeface="Times New Roman" panose="02020603050405020304" pitchFamily="18" charset="0"/>
                <a:ea typeface="Times New Roman" panose="02020603050405020304" pitchFamily="18" charset="0"/>
              </a:rPr>
              <a:t>Loss of housing</a:t>
            </a:r>
          </a:p>
          <a:p>
            <a:pPr marL="228600" marR="0">
              <a:spcBef>
                <a:spcPts val="0"/>
              </a:spcBef>
              <a:spcAft>
                <a:spcPts val="1200"/>
              </a:spcAft>
            </a:pPr>
            <a:r>
              <a:rPr lang="en-US">
                <a:solidFill>
                  <a:schemeClr val="tx1"/>
                </a:solidFill>
                <a:effectLst/>
                <a:latin typeface="Times New Roman" panose="02020603050405020304" pitchFamily="18" charset="0"/>
                <a:ea typeface="Times New Roman" panose="02020603050405020304" pitchFamily="18" charset="0"/>
              </a:rPr>
              <a:t>Deferred loss of </a:t>
            </a:r>
            <a:r>
              <a:rPr lang="en-US" spc="-15">
                <a:solidFill>
                  <a:schemeClr val="tx1"/>
                </a:solidFill>
                <a:effectLst/>
                <a:latin typeface="Times New Roman" panose="02020603050405020304" pitchFamily="18" charset="0"/>
                <a:ea typeface="Times New Roman" panose="02020603050405020304" pitchFamily="18" charset="0"/>
              </a:rPr>
              <a:t>housing</a:t>
            </a:r>
          </a:p>
        </p:txBody>
      </p:sp>
      <p:sp>
        <p:nvSpPr>
          <p:cNvPr id="6" name="Content Placeholder 5">
            <a:extLst>
              <a:ext uri="{FF2B5EF4-FFF2-40B4-BE49-F238E27FC236}">
                <a16:creationId xmlns:a16="http://schemas.microsoft.com/office/drawing/2014/main" id="{E7CB9DA3-A320-4348-9682-E6173955B104}"/>
              </a:ext>
            </a:extLst>
          </p:cNvPr>
          <p:cNvSpPr>
            <a:spLocks noGrp="1"/>
          </p:cNvSpPr>
          <p:nvPr>
            <p:ph sz="quarter" idx="4"/>
          </p:nvPr>
        </p:nvSpPr>
        <p:spPr>
          <a:xfrm>
            <a:off x="4148832" y="2575294"/>
            <a:ext cx="3394968" cy="3916680"/>
          </a:xfrm>
        </p:spPr>
        <p:txBody>
          <a:bodyPr>
            <a:normAutofit fontScale="70000" lnSpcReduction="20000"/>
          </a:bodyPr>
          <a:lstStyle/>
          <a:p>
            <a:pPr marL="228600" marR="0">
              <a:spcBef>
                <a:spcPts val="0"/>
              </a:spcBef>
              <a:spcAft>
                <a:spcPts val="1200"/>
              </a:spcAft>
            </a:pPr>
            <a:r>
              <a:rPr lang="en-US" sz="2600">
                <a:solidFill>
                  <a:schemeClr val="tx1"/>
                </a:solidFill>
                <a:effectLst/>
                <a:latin typeface="Times New Roman" panose="02020603050405020304" pitchFamily="18" charset="0"/>
                <a:ea typeface="Times New Roman" panose="02020603050405020304" pitchFamily="18" charset="0"/>
              </a:rPr>
              <a:t>Ban from </a:t>
            </a:r>
            <a:r>
              <a:rPr lang="en-US" sz="2600" spc="-15">
                <a:solidFill>
                  <a:schemeClr val="tx1"/>
                </a:solidFill>
                <a:effectLst/>
                <a:latin typeface="Times New Roman" panose="02020603050405020304" pitchFamily="18" charset="0"/>
                <a:ea typeface="Times New Roman" panose="02020603050405020304" pitchFamily="18" charset="0"/>
              </a:rPr>
              <a:t>university </a:t>
            </a:r>
            <a:r>
              <a:rPr lang="en-US" sz="2600">
                <a:solidFill>
                  <a:schemeClr val="tx1"/>
                </a:solidFill>
                <a:effectLst/>
                <a:latin typeface="Times New Roman" panose="02020603050405020304" pitchFamily="18" charset="0"/>
                <a:ea typeface="Times New Roman" panose="02020603050405020304" pitchFamily="18" charset="0"/>
              </a:rPr>
              <a:t>housing/ban from </a:t>
            </a:r>
            <a:r>
              <a:rPr lang="en-US" sz="2600" spc="-15">
                <a:solidFill>
                  <a:schemeClr val="tx1"/>
                </a:solidFill>
                <a:effectLst/>
                <a:latin typeface="Times New Roman" panose="02020603050405020304" pitchFamily="18" charset="0"/>
                <a:ea typeface="Times New Roman" panose="02020603050405020304" pitchFamily="18" charset="0"/>
              </a:rPr>
              <a:t>residence </a:t>
            </a:r>
            <a:r>
              <a:rPr lang="en-US" sz="2600">
                <a:solidFill>
                  <a:schemeClr val="tx1"/>
                </a:solidFill>
                <a:effectLst/>
                <a:latin typeface="Times New Roman" panose="02020603050405020304" pitchFamily="18" charset="0"/>
                <a:ea typeface="Times New Roman" panose="02020603050405020304" pitchFamily="18" charset="0"/>
              </a:rPr>
              <a:t>halls</a:t>
            </a:r>
          </a:p>
          <a:p>
            <a:pPr marL="228600" marR="0">
              <a:spcBef>
                <a:spcPts val="0"/>
              </a:spcBef>
              <a:spcAft>
                <a:spcPts val="1200"/>
              </a:spcAft>
            </a:pPr>
            <a:r>
              <a:rPr lang="en-US" sz="2600">
                <a:solidFill>
                  <a:schemeClr val="tx1"/>
                </a:solidFill>
                <a:effectLst/>
                <a:latin typeface="Times New Roman" panose="02020603050405020304" pitchFamily="18" charset="0"/>
                <a:ea typeface="Times New Roman" panose="02020603050405020304" pitchFamily="18" charset="0"/>
              </a:rPr>
              <a:t>Housing reassignment</a:t>
            </a:r>
          </a:p>
          <a:p>
            <a:pPr marL="228600" marR="0">
              <a:spcBef>
                <a:spcPts val="0"/>
              </a:spcBef>
              <a:spcAft>
                <a:spcPts val="1200"/>
              </a:spcAft>
            </a:pPr>
            <a:r>
              <a:rPr lang="en-US" sz="2600">
                <a:solidFill>
                  <a:schemeClr val="tx1"/>
                </a:solidFill>
                <a:effectLst/>
                <a:latin typeface="Times New Roman" panose="02020603050405020304" pitchFamily="18" charset="0"/>
                <a:ea typeface="Times New Roman" panose="02020603050405020304" pitchFamily="18" charset="0"/>
              </a:rPr>
              <a:t>Restricted access</a:t>
            </a:r>
          </a:p>
          <a:p>
            <a:pPr marL="228600" marR="0">
              <a:spcBef>
                <a:spcPts val="0"/>
              </a:spcBef>
              <a:spcAft>
                <a:spcPts val="1200"/>
              </a:spcAft>
            </a:pPr>
            <a:r>
              <a:rPr lang="en-US" sz="2600">
                <a:solidFill>
                  <a:schemeClr val="tx1"/>
                </a:solidFill>
                <a:effectLst/>
                <a:latin typeface="Times New Roman" panose="02020603050405020304" pitchFamily="18" charset="0"/>
                <a:ea typeface="Times New Roman" panose="02020603050405020304" pitchFamily="18" charset="0"/>
              </a:rPr>
              <a:t>Disciplinary probation</a:t>
            </a:r>
          </a:p>
          <a:p>
            <a:pPr marL="228600" marR="0">
              <a:spcBef>
                <a:spcPts val="0"/>
              </a:spcBef>
              <a:spcAft>
                <a:spcPts val="1200"/>
              </a:spcAft>
            </a:pPr>
            <a:r>
              <a:rPr lang="en-US" sz="2600" spc="-15">
                <a:solidFill>
                  <a:schemeClr val="tx1"/>
                </a:solidFill>
                <a:effectLst/>
                <a:latin typeface="Times New Roman" panose="02020603050405020304" pitchFamily="18" charset="0"/>
                <a:ea typeface="Times New Roman" panose="02020603050405020304" pitchFamily="18" charset="0"/>
              </a:rPr>
              <a:t>Assignment </a:t>
            </a:r>
            <a:r>
              <a:rPr lang="en-US" sz="2600">
                <a:solidFill>
                  <a:schemeClr val="tx1"/>
                </a:solidFill>
                <a:effectLst/>
                <a:latin typeface="Times New Roman" panose="02020603050405020304" pitchFamily="18" charset="0"/>
                <a:ea typeface="Times New Roman" panose="02020603050405020304" pitchFamily="18" charset="0"/>
              </a:rPr>
              <a:t>of a </a:t>
            </a:r>
            <a:r>
              <a:rPr lang="en-US" sz="2600" spc="-15">
                <a:solidFill>
                  <a:schemeClr val="tx1"/>
                </a:solidFill>
                <a:effectLst/>
                <a:latin typeface="Times New Roman" panose="02020603050405020304" pitchFamily="18" charset="0"/>
                <a:ea typeface="Times New Roman" panose="02020603050405020304" pitchFamily="18" charset="0"/>
              </a:rPr>
              <a:t>constructive/ educational task</a:t>
            </a:r>
          </a:p>
          <a:p>
            <a:pPr marL="228600" marR="0">
              <a:spcBef>
                <a:spcPts val="0"/>
              </a:spcBef>
              <a:spcAft>
                <a:spcPts val="1200"/>
              </a:spcAft>
            </a:pPr>
            <a:r>
              <a:rPr lang="en-US" sz="2600">
                <a:solidFill>
                  <a:schemeClr val="tx1"/>
                </a:solidFill>
                <a:effectLst/>
                <a:latin typeface="Times New Roman" panose="02020603050405020304" pitchFamily="18" charset="0"/>
                <a:ea typeface="Times New Roman" panose="02020603050405020304" pitchFamily="18" charset="0"/>
              </a:rPr>
              <a:t>Hold on record</a:t>
            </a:r>
          </a:p>
          <a:p>
            <a:pPr marL="228600" marR="0">
              <a:spcBef>
                <a:spcPts val="0"/>
              </a:spcBef>
              <a:spcAft>
                <a:spcPts val="1200"/>
              </a:spcAft>
            </a:pPr>
            <a:r>
              <a:rPr lang="en-US" sz="2600">
                <a:solidFill>
                  <a:schemeClr val="tx1"/>
                </a:solidFill>
                <a:effectLst/>
                <a:latin typeface="Times New Roman" panose="02020603050405020304" pitchFamily="18" charset="0"/>
                <a:ea typeface="Times New Roman" panose="02020603050405020304" pitchFamily="18" charset="0"/>
              </a:rPr>
              <a:t>Restitution</a:t>
            </a:r>
          </a:p>
          <a:p>
            <a:pPr marL="228600" marR="0">
              <a:spcBef>
                <a:spcPts val="0"/>
              </a:spcBef>
              <a:spcAft>
                <a:spcPts val="1200"/>
              </a:spcAft>
            </a:pPr>
            <a:r>
              <a:rPr lang="en-US" sz="2600">
                <a:solidFill>
                  <a:schemeClr val="tx1"/>
                </a:solidFill>
                <a:effectLst/>
                <a:latin typeface="Times New Roman" panose="02020603050405020304" pitchFamily="18" charset="0"/>
                <a:ea typeface="Times New Roman" panose="02020603050405020304" pitchFamily="18" charset="0"/>
              </a:rPr>
              <a:t>Disciplinary reprimand</a:t>
            </a:r>
          </a:p>
          <a:p>
            <a:endParaRPr lang="en-US"/>
          </a:p>
        </p:txBody>
      </p:sp>
      <p:sp>
        <p:nvSpPr>
          <p:cNvPr id="5" name="Slide Number Placeholder 4">
            <a:extLst>
              <a:ext uri="{FF2B5EF4-FFF2-40B4-BE49-F238E27FC236}">
                <a16:creationId xmlns:a16="http://schemas.microsoft.com/office/drawing/2014/main" id="{CFA76C74-F807-4D93-A59E-2CA55E876F6D}"/>
              </a:ext>
            </a:extLst>
          </p:cNvPr>
          <p:cNvSpPr>
            <a:spLocks noGrp="1"/>
          </p:cNvSpPr>
          <p:nvPr>
            <p:ph type="sldNum" sz="quarter" idx="12"/>
          </p:nvPr>
        </p:nvSpPr>
        <p:spPr/>
        <p:txBody>
          <a:bodyPr/>
          <a:lstStyle/>
          <a:p>
            <a:fld id="{21B7A71D-1EF9-4D4A-9E9C-ED4CEAB65A79}" type="slidenum">
              <a:rPr lang="en-US" smtClean="0"/>
              <a:t>81</a:t>
            </a:fld>
            <a:endParaRPr lang="en-US"/>
          </a:p>
        </p:txBody>
      </p:sp>
    </p:spTree>
    <p:extLst>
      <p:ext uri="{BB962C8B-B14F-4D97-AF65-F5344CB8AC3E}">
        <p14:creationId xmlns:p14="http://schemas.microsoft.com/office/powerpoint/2010/main" val="375773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D6746-9942-4270-9874-DF7125BA7870}"/>
              </a:ext>
            </a:extLst>
          </p:cNvPr>
          <p:cNvSpPr>
            <a:spLocks noGrp="1"/>
          </p:cNvSpPr>
          <p:nvPr>
            <p:ph type="title"/>
          </p:nvPr>
        </p:nvSpPr>
        <p:spPr>
          <a:xfrm>
            <a:off x="609599" y="609600"/>
            <a:ext cx="7315201" cy="1320800"/>
          </a:xfrm>
        </p:spPr>
        <p:txBody>
          <a:bodyPr>
            <a:normAutofit/>
          </a:bodyPr>
          <a:lstStyle/>
          <a:p>
            <a:r>
              <a:rPr lang="en-US" sz="3000" b="1">
                <a:solidFill>
                  <a:schemeClr val="accent2">
                    <a:lumMod val="75000"/>
                  </a:schemeClr>
                </a:solidFill>
              </a:rPr>
              <a:t>Deliberations and Outcomes – </a:t>
            </a:r>
            <a:br>
              <a:rPr lang="en-US" sz="3000" b="1">
                <a:solidFill>
                  <a:schemeClr val="accent2">
                    <a:lumMod val="75000"/>
                  </a:schemeClr>
                </a:solidFill>
              </a:rPr>
            </a:br>
            <a:r>
              <a:rPr lang="en-US" sz="3000" b="1">
                <a:solidFill>
                  <a:schemeClr val="accent2">
                    <a:lumMod val="75000"/>
                  </a:schemeClr>
                </a:solidFill>
              </a:rPr>
              <a:t>Remedies &amp; Sanctions (Employees)</a:t>
            </a:r>
            <a:endParaRPr lang="en-US" sz="3000">
              <a:solidFill>
                <a:schemeClr val="accent2">
                  <a:lumMod val="75000"/>
                </a:schemeClr>
              </a:solidFill>
            </a:endParaRPr>
          </a:p>
        </p:txBody>
      </p:sp>
      <p:sp>
        <p:nvSpPr>
          <p:cNvPr id="4" name="Content Placeholder 3">
            <a:extLst>
              <a:ext uri="{FF2B5EF4-FFF2-40B4-BE49-F238E27FC236}">
                <a16:creationId xmlns:a16="http://schemas.microsoft.com/office/drawing/2014/main" id="{5FF74277-03BA-4643-91EA-7C9E5C000026}"/>
              </a:ext>
            </a:extLst>
          </p:cNvPr>
          <p:cNvSpPr>
            <a:spLocks noGrp="1"/>
          </p:cNvSpPr>
          <p:nvPr>
            <p:ph sz="half" idx="2"/>
          </p:nvPr>
        </p:nvSpPr>
        <p:spPr>
          <a:xfrm>
            <a:off x="596286" y="3058462"/>
            <a:ext cx="3090672" cy="3304117"/>
          </a:xfrm>
        </p:spPr>
        <p:txBody>
          <a:bodyPr>
            <a:normAutofit/>
          </a:bodyPr>
          <a:lstStyle/>
          <a:p>
            <a:r>
              <a:rPr lang="en-US">
                <a:solidFill>
                  <a:schemeClr val="tx1"/>
                </a:solidFill>
              </a:rPr>
              <a:t>Warning</a:t>
            </a:r>
          </a:p>
          <a:p>
            <a:r>
              <a:rPr lang="en-US">
                <a:solidFill>
                  <a:schemeClr val="tx1"/>
                </a:solidFill>
              </a:rPr>
              <a:t>Educational Requirement </a:t>
            </a:r>
          </a:p>
          <a:p>
            <a:r>
              <a:rPr lang="en-US">
                <a:solidFill>
                  <a:schemeClr val="tx1"/>
                </a:solidFill>
              </a:rPr>
              <a:t>Formal Performance Improvement Plan </a:t>
            </a:r>
          </a:p>
          <a:p>
            <a:r>
              <a:rPr lang="en-US">
                <a:solidFill>
                  <a:schemeClr val="tx1"/>
                </a:solidFill>
              </a:rPr>
              <a:t>Restitution</a:t>
            </a:r>
          </a:p>
          <a:p>
            <a:r>
              <a:rPr lang="en-US">
                <a:solidFill>
                  <a:schemeClr val="tx1"/>
                </a:solidFill>
              </a:rPr>
              <a:t>Suspension</a:t>
            </a:r>
          </a:p>
          <a:p>
            <a:r>
              <a:rPr lang="en-US">
                <a:solidFill>
                  <a:schemeClr val="tx1"/>
                </a:solidFill>
              </a:rPr>
              <a:t>Termination </a:t>
            </a:r>
          </a:p>
        </p:txBody>
      </p:sp>
      <p:sp>
        <p:nvSpPr>
          <p:cNvPr id="5" name="Text Placeholder 4">
            <a:extLst>
              <a:ext uri="{FF2B5EF4-FFF2-40B4-BE49-F238E27FC236}">
                <a16:creationId xmlns:a16="http://schemas.microsoft.com/office/drawing/2014/main" id="{13970F41-D006-4844-85C1-6DFBCB2EFAB9}"/>
              </a:ext>
            </a:extLst>
          </p:cNvPr>
          <p:cNvSpPr>
            <a:spLocks noGrp="1"/>
          </p:cNvSpPr>
          <p:nvPr>
            <p:ph type="body" sz="quarter" idx="3"/>
          </p:nvPr>
        </p:nvSpPr>
        <p:spPr>
          <a:xfrm>
            <a:off x="152400" y="2667000"/>
            <a:ext cx="7452360" cy="576262"/>
          </a:xfrm>
        </p:spPr>
        <p:txBody>
          <a:bodyPr/>
          <a:lstStyle/>
          <a:p>
            <a:r>
              <a:rPr lang="en-US" sz="2200">
                <a:solidFill>
                  <a:schemeClr val="tx1"/>
                </a:solidFill>
                <a:effectLst/>
                <a:latin typeface="+mj-lt"/>
                <a:ea typeface="Times New Roman" panose="02020603050405020304" pitchFamily="18" charset="0"/>
              </a:rPr>
              <a:t>Disciplinary measures that may be imposed under this policy include:</a:t>
            </a:r>
          </a:p>
          <a:p>
            <a:endParaRPr lang="en-US"/>
          </a:p>
        </p:txBody>
      </p:sp>
      <p:sp>
        <p:nvSpPr>
          <p:cNvPr id="7" name="Slide Number Placeholder 6">
            <a:extLst>
              <a:ext uri="{FF2B5EF4-FFF2-40B4-BE49-F238E27FC236}">
                <a16:creationId xmlns:a16="http://schemas.microsoft.com/office/drawing/2014/main" id="{6FE76A34-5D5F-4C7A-A92E-6019C8B90F4E}"/>
              </a:ext>
            </a:extLst>
          </p:cNvPr>
          <p:cNvSpPr>
            <a:spLocks noGrp="1"/>
          </p:cNvSpPr>
          <p:nvPr>
            <p:ph type="sldNum" sz="quarter" idx="12"/>
          </p:nvPr>
        </p:nvSpPr>
        <p:spPr/>
        <p:txBody>
          <a:bodyPr/>
          <a:lstStyle/>
          <a:p>
            <a:fld id="{21B7A71D-1EF9-4D4A-9E9C-ED4CEAB65A79}" type="slidenum">
              <a:rPr lang="en-US" smtClean="0"/>
              <a:t>82</a:t>
            </a:fld>
            <a:endParaRPr lang="en-US"/>
          </a:p>
        </p:txBody>
      </p:sp>
    </p:spTree>
    <p:extLst>
      <p:ext uri="{BB962C8B-B14F-4D97-AF65-F5344CB8AC3E}">
        <p14:creationId xmlns:p14="http://schemas.microsoft.com/office/powerpoint/2010/main" val="43821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15ECF-CD50-44A3-979F-6E9EC0ECADA9}"/>
              </a:ext>
            </a:extLst>
          </p:cNvPr>
          <p:cNvSpPr>
            <a:spLocks noGrp="1"/>
          </p:cNvSpPr>
          <p:nvPr>
            <p:ph type="title"/>
          </p:nvPr>
        </p:nvSpPr>
        <p:spPr/>
        <p:txBody>
          <a:bodyPr>
            <a:normAutofit/>
          </a:bodyPr>
          <a:lstStyle/>
          <a:p>
            <a:r>
              <a:rPr lang="en-US" sz="3000" b="1">
                <a:solidFill>
                  <a:schemeClr val="accent2">
                    <a:lumMod val="75000"/>
                  </a:schemeClr>
                </a:solidFill>
              </a:rPr>
              <a:t>Deliberations and Outcomes – </a:t>
            </a:r>
            <a:br>
              <a:rPr lang="en-US" sz="3000" b="1">
                <a:solidFill>
                  <a:schemeClr val="accent2">
                    <a:lumMod val="75000"/>
                  </a:schemeClr>
                </a:solidFill>
              </a:rPr>
            </a:br>
            <a:r>
              <a:rPr lang="en-US" sz="3000" b="1">
                <a:solidFill>
                  <a:schemeClr val="accent2">
                    <a:lumMod val="75000"/>
                  </a:schemeClr>
                </a:solidFill>
              </a:rPr>
              <a:t>Appeals</a:t>
            </a:r>
            <a:endParaRPr lang="en-US" sz="3000">
              <a:solidFill>
                <a:schemeClr val="accent2">
                  <a:lumMod val="75000"/>
                </a:schemeClr>
              </a:solidFill>
            </a:endParaRPr>
          </a:p>
        </p:txBody>
      </p:sp>
      <p:sp>
        <p:nvSpPr>
          <p:cNvPr id="3" name="Content Placeholder 2">
            <a:extLst>
              <a:ext uri="{FF2B5EF4-FFF2-40B4-BE49-F238E27FC236}">
                <a16:creationId xmlns:a16="http://schemas.microsoft.com/office/drawing/2014/main" id="{B6863257-9180-4B45-AACD-E1DFB470E2C2}"/>
              </a:ext>
            </a:extLst>
          </p:cNvPr>
          <p:cNvSpPr>
            <a:spLocks noGrp="1"/>
          </p:cNvSpPr>
          <p:nvPr>
            <p:ph idx="1"/>
          </p:nvPr>
        </p:nvSpPr>
        <p:spPr/>
        <p:txBody>
          <a:bodyPr>
            <a:normAutofit/>
          </a:bodyPr>
          <a:lstStyle/>
          <a:p>
            <a:r>
              <a:rPr lang="en-US" sz="2000">
                <a:solidFill>
                  <a:schemeClr val="tx1"/>
                </a:solidFill>
              </a:rPr>
              <a:t>Right to appeal</a:t>
            </a:r>
          </a:p>
          <a:p>
            <a:pPr lvl="1">
              <a:lnSpc>
                <a:spcPct val="90000"/>
              </a:lnSpc>
            </a:pPr>
            <a:r>
              <a:rPr lang="en-US" sz="2000">
                <a:solidFill>
                  <a:schemeClr val="tx1"/>
                </a:solidFill>
              </a:rPr>
              <a:t>Either party may appeal</a:t>
            </a:r>
          </a:p>
          <a:p>
            <a:pPr lvl="1">
              <a:lnSpc>
                <a:spcPct val="90000"/>
              </a:lnSpc>
            </a:pPr>
            <a:r>
              <a:rPr lang="en-US" sz="2000">
                <a:solidFill>
                  <a:schemeClr val="tx1"/>
                </a:solidFill>
              </a:rPr>
              <a:t>Limited grounds:</a:t>
            </a:r>
          </a:p>
          <a:p>
            <a:endParaRPr lang="en-US" sz="2000">
              <a:solidFill>
                <a:schemeClr val="tx1"/>
              </a:solidFill>
              <a:effectLst/>
              <a:ea typeface="Times New Roman" panose="02020603050405020304" pitchFamily="18" charset="0"/>
            </a:endParaRPr>
          </a:p>
          <a:p>
            <a:r>
              <a:rPr lang="en-US" sz="2000">
                <a:solidFill>
                  <a:schemeClr val="tx1"/>
                </a:solidFill>
                <a:effectLst/>
                <a:ea typeface="Times New Roman" panose="02020603050405020304" pitchFamily="18" charset="0"/>
              </a:rPr>
              <a:t>At the discretion of the Title IX Coordinator, or their designee, an appeal may be assigned to either an Appellate Adjudicator or an Appeal Board (collectively, the “Appellate Authority”)</a:t>
            </a:r>
            <a:endParaRPr lang="en-US" sz="2000">
              <a:solidFill>
                <a:schemeClr val="tx1"/>
              </a:solidFill>
            </a:endParaRPr>
          </a:p>
        </p:txBody>
      </p:sp>
      <p:sp>
        <p:nvSpPr>
          <p:cNvPr id="4" name="Slide Number Placeholder 3">
            <a:extLst>
              <a:ext uri="{FF2B5EF4-FFF2-40B4-BE49-F238E27FC236}">
                <a16:creationId xmlns:a16="http://schemas.microsoft.com/office/drawing/2014/main" id="{5CB4F85A-AFBA-4AF7-8C2F-4D1259D4C47D}"/>
              </a:ext>
            </a:extLst>
          </p:cNvPr>
          <p:cNvSpPr>
            <a:spLocks noGrp="1"/>
          </p:cNvSpPr>
          <p:nvPr>
            <p:ph type="sldNum" sz="quarter" idx="12"/>
          </p:nvPr>
        </p:nvSpPr>
        <p:spPr/>
        <p:txBody>
          <a:bodyPr/>
          <a:lstStyle/>
          <a:p>
            <a:fld id="{21B7A71D-1EF9-4D4A-9E9C-ED4CEAB65A79}" type="slidenum">
              <a:rPr lang="en-US" smtClean="0"/>
              <a:t>83</a:t>
            </a:fld>
            <a:endParaRPr lang="en-US"/>
          </a:p>
        </p:txBody>
      </p:sp>
    </p:spTree>
    <p:extLst>
      <p:ext uri="{BB962C8B-B14F-4D97-AF65-F5344CB8AC3E}">
        <p14:creationId xmlns:p14="http://schemas.microsoft.com/office/powerpoint/2010/main" val="285333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1143000"/>
          </a:xfrm>
        </p:spPr>
        <p:txBody>
          <a:bodyPr anchor="b" anchorCtr="0">
            <a:normAutofit fontScale="90000"/>
          </a:bodyPr>
          <a:lstStyle/>
          <a:p>
            <a:r>
              <a:rPr lang="en-US" b="1">
                <a:solidFill>
                  <a:schemeClr val="accent2">
                    <a:lumMod val="75000"/>
                  </a:schemeClr>
                </a:solidFill>
              </a:rPr>
              <a:t>Deliberations and Outcomes – </a:t>
            </a:r>
            <a:br>
              <a:rPr lang="en-US" b="1">
                <a:solidFill>
                  <a:schemeClr val="accent2">
                    <a:lumMod val="75000"/>
                  </a:schemeClr>
                </a:solidFill>
              </a:rPr>
            </a:br>
            <a:r>
              <a:rPr lang="en-US" b="1">
                <a:solidFill>
                  <a:schemeClr val="accent2">
                    <a:lumMod val="75000"/>
                  </a:schemeClr>
                </a:solidFill>
              </a:rPr>
              <a:t>Appeals</a:t>
            </a:r>
          </a:p>
        </p:txBody>
      </p:sp>
      <p:sp>
        <p:nvSpPr>
          <p:cNvPr id="3" name="Content Placeholder 2"/>
          <p:cNvSpPr>
            <a:spLocks noGrp="1"/>
          </p:cNvSpPr>
          <p:nvPr>
            <p:ph idx="1"/>
          </p:nvPr>
        </p:nvSpPr>
        <p:spPr>
          <a:xfrm>
            <a:off x="609598" y="1676400"/>
            <a:ext cx="6858001" cy="4876800"/>
          </a:xfrm>
        </p:spPr>
        <p:txBody>
          <a:bodyPr vert="horz" lIns="91440" tIns="45720" rIns="91440" bIns="45720" rtlCol="0" anchor="t">
            <a:normAutofit fontScale="92500" lnSpcReduction="10000"/>
          </a:bodyPr>
          <a:lstStyle/>
          <a:p>
            <a:pPr marL="0" lvl="0" indent="0">
              <a:buNone/>
            </a:pPr>
            <a:r>
              <a:rPr lang="en-US" sz="1700" b="1">
                <a:solidFill>
                  <a:schemeClr val="tx1"/>
                </a:solidFill>
              </a:rPr>
              <a:t>Grounds for Appeal:</a:t>
            </a:r>
          </a:p>
          <a:p>
            <a:pPr lvl="0"/>
            <a:r>
              <a:rPr lang="en-US" sz="1700" b="1">
                <a:solidFill>
                  <a:schemeClr val="tx1"/>
                </a:solidFill>
              </a:rPr>
              <a:t>Unduly harsh sanction:</a:t>
            </a:r>
            <a:r>
              <a:rPr lang="en-US" sz="1700" b="1" i="1">
                <a:solidFill>
                  <a:schemeClr val="tx1"/>
                </a:solidFill>
              </a:rPr>
              <a:t> </a:t>
            </a:r>
            <a:r>
              <a:rPr lang="en-US" sz="1700">
                <a:solidFill>
                  <a:schemeClr val="tx1"/>
                </a:solidFill>
              </a:rPr>
              <a:t>To determine whether the sanction(s) imposed was appropriate for the violation of OED-3 of which the student was found in violation.</a:t>
            </a:r>
          </a:p>
          <a:p>
            <a:pPr lvl="0"/>
            <a:r>
              <a:rPr lang="en-US" sz="1700" b="1">
                <a:solidFill>
                  <a:srgbClr val="FF0000"/>
                </a:solidFill>
              </a:rPr>
              <a:t>Improper procedure: </a:t>
            </a:r>
            <a:r>
              <a:rPr lang="en-US" sz="1700">
                <a:solidFill>
                  <a:srgbClr val="FF0000"/>
                </a:solidFill>
              </a:rPr>
              <a:t>To determine whether the original adjudication process was conducted fairly in light of the charges and information presented, and in conformity with prescribed procedures.</a:t>
            </a:r>
          </a:p>
          <a:p>
            <a:pPr lvl="0"/>
            <a:r>
              <a:rPr lang="en-US" sz="1700" b="1">
                <a:solidFill>
                  <a:schemeClr val="tx1"/>
                </a:solidFill>
              </a:rPr>
              <a:t>New evidence that has become available that was not reasonably available at the time of the hearing:</a:t>
            </a:r>
            <a:r>
              <a:rPr lang="en-US" sz="1700" b="1" i="1">
                <a:solidFill>
                  <a:schemeClr val="tx1"/>
                </a:solidFill>
              </a:rPr>
              <a:t> </a:t>
            </a:r>
            <a:r>
              <a:rPr lang="en-US" sz="1700">
                <a:solidFill>
                  <a:schemeClr val="tx1"/>
                </a:solidFill>
              </a:rPr>
              <a:t>To consider new information sufficient to alter a decision or other relevant facts not brought out in the original adjudication process, because such information and/or facts were not known or reasonably available to the person appealing at the time of the original hearing.</a:t>
            </a:r>
          </a:p>
          <a:p>
            <a:pPr lvl="0"/>
            <a:r>
              <a:rPr lang="en-US" sz="1700" b="1">
                <a:solidFill>
                  <a:srgbClr val="FF0000"/>
                </a:solidFill>
              </a:rPr>
              <a:t>Conflict of interest or bias:</a:t>
            </a:r>
            <a:r>
              <a:rPr lang="en-US" sz="1700">
                <a:solidFill>
                  <a:srgbClr val="FF0000"/>
                </a:solidFill>
              </a:rPr>
              <a:t> To determine whether the Title IX Coordinator, the Investigator(s), or the decision maker(s) had a conflict of interest or bias for or against the student that affected the outcome of the matter.</a:t>
            </a:r>
          </a:p>
          <a:p>
            <a:pPr lvl="2">
              <a:defRPr/>
            </a:pPr>
            <a:endParaRPr lang="en-US">
              <a:solidFill>
                <a:schemeClr val="tx2"/>
              </a:solidFill>
            </a:endParaRPr>
          </a:p>
          <a:p>
            <a:endParaRPr lang="en-US"/>
          </a:p>
          <a:p>
            <a:pPr marL="0" indent="0">
              <a:buNone/>
            </a:pPr>
            <a:endParaRPr lang="en-US"/>
          </a:p>
          <a:p>
            <a:pPr marL="0" indent="0">
              <a:buNone/>
            </a:pPr>
            <a:endParaRPr lang="en-US"/>
          </a:p>
        </p:txBody>
      </p:sp>
      <p:sp>
        <p:nvSpPr>
          <p:cNvPr id="4" name="Slide Number Placeholder 3"/>
          <p:cNvSpPr>
            <a:spLocks noGrp="1"/>
          </p:cNvSpPr>
          <p:nvPr>
            <p:ph type="sldNum" sz="quarter" idx="12"/>
          </p:nvPr>
        </p:nvSpPr>
        <p:spPr/>
        <p:txBody>
          <a:bodyPr/>
          <a:lstStyle/>
          <a:p>
            <a:pPr algn="r"/>
            <a:fld id="{21B7A71D-1EF9-4D4A-9E9C-ED4CEAB65A79}" type="slidenum">
              <a:rPr lang="en-US" smtClean="0">
                <a:solidFill>
                  <a:schemeClr val="bg1"/>
                </a:solidFill>
              </a:rPr>
              <a:pPr algn="r"/>
              <a:t>84</a:t>
            </a:fld>
            <a:endParaRPr lang="en-US">
              <a:solidFill>
                <a:schemeClr val="bg1"/>
              </a:solidFill>
            </a:endParaRPr>
          </a:p>
        </p:txBody>
      </p:sp>
    </p:spTree>
    <p:extLst>
      <p:ext uri="{BB962C8B-B14F-4D97-AF65-F5344CB8AC3E}">
        <p14:creationId xmlns:p14="http://schemas.microsoft.com/office/powerpoint/2010/main" val="59207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4" name="Group 127">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129"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30" name="Straight Connector 129">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2"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3"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4" name="Isosceles Triangle 133">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5"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6"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8" name="Isosceles Triangle 137">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Title 1"/>
          <p:cNvSpPr>
            <a:spLocks noGrp="1"/>
          </p:cNvSpPr>
          <p:nvPr>
            <p:ph type="title"/>
          </p:nvPr>
        </p:nvSpPr>
        <p:spPr>
          <a:xfrm>
            <a:off x="1200149" y="4571999"/>
            <a:ext cx="5755351" cy="1087656"/>
          </a:xfrm>
        </p:spPr>
        <p:txBody>
          <a:bodyPr vert="horz" lIns="91440" tIns="45720" rIns="91440" bIns="45720" rtlCol="0" anchor="b" anchorCtr="0">
            <a:normAutofit/>
          </a:bodyPr>
          <a:lstStyle/>
          <a:p>
            <a:pPr algn="ctr">
              <a:lnSpc>
                <a:spcPct val="90000"/>
              </a:lnSpc>
            </a:pPr>
            <a:r>
              <a:rPr lang="en-US" b="1">
                <a:solidFill>
                  <a:schemeClr val="accent2">
                    <a:lumMod val="75000"/>
                  </a:schemeClr>
                </a:solidFill>
              </a:rPr>
              <a:t>Before we close…</a:t>
            </a:r>
            <a:br>
              <a:rPr lang="en-US" b="1">
                <a:solidFill>
                  <a:schemeClr val="accent2">
                    <a:lumMod val="75000"/>
                  </a:schemeClr>
                </a:solidFill>
              </a:rPr>
            </a:br>
            <a:r>
              <a:rPr lang="en-US" b="1">
                <a:solidFill>
                  <a:schemeClr val="accent2">
                    <a:lumMod val="75000"/>
                  </a:schemeClr>
                </a:solidFill>
              </a:rPr>
              <a:t>Questions?</a:t>
            </a:r>
          </a:p>
        </p:txBody>
      </p:sp>
      <p:pic>
        <p:nvPicPr>
          <p:cNvPr id="2" name="Picture 2" descr="Image result for question mark">
            <a:extLst>
              <a:ext uri="{FF2B5EF4-FFF2-40B4-BE49-F238E27FC236}">
                <a16:creationId xmlns:a16="http://schemas.microsoft.com/office/drawing/2014/main" id="{A46D7A04-A609-47FD-8FE1-F7B38AB815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7" r="-2" b="-2"/>
          <a:stretch/>
        </p:blipFill>
        <p:spPr bwMode="auto">
          <a:xfrm>
            <a:off x="1200150" y="609600"/>
            <a:ext cx="4856465" cy="364235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6406517" y="6352651"/>
            <a:ext cx="512504" cy="365125"/>
          </a:xfrm>
        </p:spPr>
        <p:txBody>
          <a:bodyPr vert="horz" lIns="91440" tIns="45720" rIns="91440" bIns="45720" rtlCol="0" anchor="ctr">
            <a:normAutofit/>
          </a:bodyPr>
          <a:lstStyle/>
          <a:p>
            <a:pPr>
              <a:spcAft>
                <a:spcPts val="600"/>
              </a:spcAft>
            </a:pPr>
            <a:fld id="{21B7A71D-1EF9-4D4A-9E9C-ED4CEAB65A79}" type="slidenum">
              <a:rPr lang="en-US" smtClean="0"/>
              <a:pPr>
                <a:spcAft>
                  <a:spcPts val="600"/>
                </a:spcAft>
              </a:pPr>
              <a:t>85</a:t>
            </a:fld>
            <a:endParaRPr lang="en-US"/>
          </a:p>
        </p:txBody>
      </p:sp>
    </p:spTree>
    <p:extLst>
      <p:ext uri="{BB962C8B-B14F-4D97-AF65-F5344CB8AC3E}">
        <p14:creationId xmlns:p14="http://schemas.microsoft.com/office/powerpoint/2010/main" val="348873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57262" y="683551"/>
            <a:ext cx="8861424" cy="1320800"/>
          </a:xfrm>
          <a:prstGeom prst="rect">
            <a:avLst/>
          </a:prstGeom>
        </p:spPr>
        <p:txBody>
          <a:bodyPr vert="horz" lIns="91440" tIns="45720" rIns="91440" bIns="45720" rtlCol="0" anchor="t" anchorCtr="0">
            <a:normAutofit/>
          </a:bodyPr>
          <a:lstStyle>
            <a:lvl1pPr algn="ctr" defTabSz="914400" rtl="0" eaLnBrk="1" latinLnBrk="0" hangingPunct="1">
              <a:spcBef>
                <a:spcPct val="0"/>
              </a:spcBef>
              <a:buNone/>
              <a:defRPr sz="4400" kern="1200" baseline="0">
                <a:solidFill>
                  <a:srgbClr val="3B88C4"/>
                </a:solidFill>
                <a:latin typeface="+mj-lt"/>
                <a:ea typeface="+mj-ea"/>
                <a:cs typeface="+mj-cs"/>
              </a:defRPr>
            </a:lvl1pPr>
          </a:lstStyle>
          <a:p>
            <a:pPr algn="l" defTabSz="457200">
              <a:spcAft>
                <a:spcPts val="600"/>
              </a:spcAft>
            </a:pPr>
            <a:r>
              <a:rPr lang="en-US" sz="3500" b="1">
                <a:solidFill>
                  <a:schemeClr val="accent2">
                    <a:lumMod val="75000"/>
                  </a:schemeClr>
                </a:solidFill>
              </a:rPr>
              <a:t>Background: What Does Title IX/VAWA require?</a:t>
            </a:r>
          </a:p>
        </p:txBody>
      </p:sp>
      <p:sp>
        <p:nvSpPr>
          <p:cNvPr id="20" name="Isosceles Triangle 12">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3"/>
          <p:cNvSpPr>
            <a:spLocks noGrp="1"/>
          </p:cNvSpPr>
          <p:nvPr>
            <p:ph type="sldNum" sz="quarter" idx="12"/>
          </p:nvPr>
        </p:nvSpPr>
        <p:spPr>
          <a:xfrm>
            <a:off x="6442997" y="6041362"/>
            <a:ext cx="512504" cy="365125"/>
          </a:xfrm>
        </p:spPr>
        <p:txBody>
          <a:bodyPr vert="horz" lIns="91440" tIns="45720" rIns="91440" bIns="45720" rtlCol="0" anchor="ctr">
            <a:normAutofit/>
          </a:bodyPr>
          <a:lstStyle/>
          <a:p>
            <a:pPr>
              <a:spcAft>
                <a:spcPts val="600"/>
              </a:spcAft>
            </a:pPr>
            <a:fld id="{21B7A71D-1EF9-4D4A-9E9C-ED4CEAB65A79}" type="slidenum">
              <a:rPr lang="en-US" smtClean="0"/>
              <a:pPr>
                <a:spcAft>
                  <a:spcPts val="600"/>
                </a:spcAft>
              </a:pPr>
              <a:t>9</a:t>
            </a:fld>
            <a:endParaRPr lang="en-US"/>
          </a:p>
        </p:txBody>
      </p:sp>
      <p:sp>
        <p:nvSpPr>
          <p:cNvPr id="4" name="Content Placeholder 2"/>
          <p:cNvSpPr txBox="1">
            <a:spLocks noGrp="1"/>
          </p:cNvSpPr>
          <p:nvPr>
            <p:ph idx="1"/>
          </p:nvPr>
        </p:nvSpPr>
        <p:spPr>
          <a:xfrm>
            <a:off x="626315" y="2140790"/>
            <a:ext cx="6447501" cy="4800600"/>
          </a:xfrm>
          <a:prstGeom prst="rect">
            <a:avLst/>
          </a:prstGeom>
        </p:spPr>
        <p:txBody>
          <a:bodyPr vert="horz" lIns="91440" tIns="45720" rIns="91440" bIns="45720" rtlCol="0" anchor="t">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42900" indent="-342900">
              <a:lnSpc>
                <a:spcPct val="90000"/>
              </a:lnSpc>
              <a:spcBef>
                <a:spcPts val="1000"/>
              </a:spcBef>
              <a:buClr>
                <a:schemeClr val="accent1"/>
              </a:buClr>
              <a:buSzPct val="80000"/>
              <a:buFont typeface="Wingdings 3" charset="2"/>
              <a:buChar char=""/>
            </a:pPr>
            <a:r>
              <a:rPr lang="en-US" sz="2000" b="1"/>
              <a:t>Respond promptl</a:t>
            </a:r>
            <a:r>
              <a:rPr lang="en-US" sz="2000"/>
              <a:t>y in a manner that is not deliberately indifferent</a:t>
            </a:r>
          </a:p>
          <a:p>
            <a:pPr marL="342900" indent="-342900">
              <a:lnSpc>
                <a:spcPct val="90000"/>
              </a:lnSpc>
              <a:spcBef>
                <a:spcPts val="1000"/>
              </a:spcBef>
              <a:buClr>
                <a:schemeClr val="accent1"/>
              </a:buClr>
              <a:buSzPct val="80000"/>
              <a:buFont typeface="Wingdings 3" charset="2"/>
              <a:buChar char=""/>
            </a:pPr>
            <a:r>
              <a:rPr lang="en-US" sz="2000" b="1"/>
              <a:t>Treat complainants and respondents equitably</a:t>
            </a:r>
          </a:p>
          <a:p>
            <a:pPr marL="342900" indent="-342900">
              <a:lnSpc>
                <a:spcPct val="90000"/>
              </a:lnSpc>
              <a:spcBef>
                <a:spcPts val="1000"/>
              </a:spcBef>
              <a:buClr>
                <a:schemeClr val="accent1"/>
              </a:buClr>
              <a:buSzPct val="80000"/>
              <a:buFont typeface="Wingdings 3" charset="2"/>
              <a:buChar char=""/>
            </a:pPr>
            <a:r>
              <a:rPr lang="en-US" sz="2000" b="1"/>
              <a:t>Offer supportive measures</a:t>
            </a:r>
            <a:r>
              <a:rPr lang="en-US" sz="2000"/>
              <a:t> upon actual knowledge </a:t>
            </a:r>
          </a:p>
          <a:p>
            <a:pPr marL="342900" indent="-342900">
              <a:lnSpc>
                <a:spcPct val="90000"/>
              </a:lnSpc>
              <a:spcBef>
                <a:spcPts val="1000"/>
              </a:spcBef>
              <a:buClr>
                <a:schemeClr val="accent1"/>
              </a:buClr>
              <a:buSzPct val="80000"/>
              <a:buFont typeface="Wingdings 3" charset="2"/>
              <a:buChar char=""/>
            </a:pPr>
            <a:r>
              <a:rPr lang="en-US" sz="2000"/>
              <a:t>Pursue investigation and adjudication in response to a formal complaint</a:t>
            </a:r>
          </a:p>
          <a:p>
            <a:pPr marL="342900" indent="-342900">
              <a:lnSpc>
                <a:spcPct val="90000"/>
              </a:lnSpc>
              <a:spcBef>
                <a:spcPts val="1000"/>
              </a:spcBef>
              <a:buClr>
                <a:schemeClr val="accent1"/>
              </a:buClr>
              <a:buSzPct val="80000"/>
              <a:buFont typeface="Wingdings 3" charset="2"/>
              <a:buChar char=""/>
            </a:pPr>
            <a:r>
              <a:rPr lang="en-US" sz="2000"/>
              <a:t>Provide written notice upon receipt of a formal complaint</a:t>
            </a:r>
          </a:p>
          <a:p>
            <a:pPr marL="342900" indent="-342900">
              <a:lnSpc>
                <a:spcPct val="90000"/>
              </a:lnSpc>
              <a:spcBef>
                <a:spcPts val="1000"/>
              </a:spcBef>
              <a:buClr>
                <a:schemeClr val="accent1"/>
              </a:buClr>
              <a:buSzPct val="80000"/>
              <a:buFont typeface="Wingdings 3" charset="2"/>
              <a:buChar char=""/>
            </a:pPr>
            <a:r>
              <a:rPr lang="en-US" sz="2000"/>
              <a:t>Dismiss a formal complaint if required</a:t>
            </a:r>
          </a:p>
          <a:p>
            <a:pPr marL="342900" indent="-342900">
              <a:lnSpc>
                <a:spcPct val="90000"/>
              </a:lnSpc>
              <a:spcBef>
                <a:spcPts val="1000"/>
              </a:spcBef>
              <a:buClr>
                <a:schemeClr val="accent1"/>
              </a:buClr>
              <a:buSzPct val="80000"/>
              <a:buFont typeface="Wingdings 3" charset="2"/>
              <a:buChar char=""/>
            </a:pPr>
            <a:r>
              <a:rPr lang="en-US" sz="2000"/>
              <a:t>Recipient</a:t>
            </a:r>
            <a:r>
              <a:rPr lang="en-US" sz="2000" b="1"/>
              <a:t> school responsible for gathering evidence</a:t>
            </a:r>
          </a:p>
          <a:p>
            <a:pPr marL="342900" indent="-342900">
              <a:lnSpc>
                <a:spcPct val="90000"/>
              </a:lnSpc>
              <a:spcBef>
                <a:spcPts val="1000"/>
              </a:spcBef>
              <a:buClr>
                <a:schemeClr val="accent1"/>
              </a:buClr>
              <a:buSzPct val="80000"/>
              <a:buFont typeface="Wingdings 3" charset="2"/>
              <a:buChar char=""/>
            </a:pPr>
            <a:r>
              <a:rPr lang="en-US" sz="2000"/>
              <a:t>Provide equal opportunity for parties to present witnesses and evidence</a:t>
            </a:r>
          </a:p>
          <a:p>
            <a:pPr marL="342900" indent="-342900">
              <a:lnSpc>
                <a:spcPct val="90000"/>
              </a:lnSpc>
              <a:spcBef>
                <a:spcPts val="1000"/>
              </a:spcBef>
              <a:buClr>
                <a:schemeClr val="accent1"/>
              </a:buClr>
              <a:buSzPct val="80000"/>
              <a:buFont typeface="Wingdings 3" charset="2"/>
              <a:buChar char=""/>
            </a:pPr>
            <a:endParaRPr lang="en-US" sz="1400">
              <a:solidFill>
                <a:schemeClr val="tx1">
                  <a:lumMod val="75000"/>
                  <a:lumOff val="25000"/>
                </a:schemeClr>
              </a:solidFill>
            </a:endParaRPr>
          </a:p>
        </p:txBody>
      </p:sp>
      <p:sp>
        <p:nvSpPr>
          <p:cNvPr id="21" name="Isosceles Triangle 14">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2214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FB76074579F245A21E6561091E86F9" ma:contentTypeVersion="11" ma:contentTypeDescription="Create a new document." ma:contentTypeScope="" ma:versionID="a7426fcaad9ffdf29e8bafed347a46ba">
  <xsd:schema xmlns:xsd="http://www.w3.org/2001/XMLSchema" xmlns:xs="http://www.w3.org/2001/XMLSchema" xmlns:p="http://schemas.microsoft.com/office/2006/metadata/properties" xmlns:ns3="de63f30b-a1c4-4525-8ffe-7912fa5c695a" xmlns:ns4="104fa892-abeb-4c42-a6df-d3f2f5b885e9" targetNamespace="http://schemas.microsoft.com/office/2006/metadata/properties" ma:root="true" ma:fieldsID="2fc784f3eb2e84efe565c2b6b948c715" ns3:_="" ns4:_="">
    <xsd:import namespace="de63f30b-a1c4-4525-8ffe-7912fa5c695a"/>
    <xsd:import namespace="104fa892-abeb-4c42-a6df-d3f2f5b885e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63f30b-a1c4-4525-8ffe-7912fa5c69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4fa892-abeb-4c42-a6df-d3f2f5b885e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C57700-0A98-4909-968F-2DC0AF21CE91}">
  <ds:schemaRefs>
    <ds:schemaRef ds:uri="104fa892-abeb-4c42-a6df-d3f2f5b885e9"/>
    <ds:schemaRef ds:uri="de63f30b-a1c4-4525-8ffe-7912fa5c69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7B0A364-27CC-4277-A508-ED1516849C7B}">
  <ds:schemaRefs>
    <ds:schemaRef ds:uri="104fa892-abeb-4c42-a6df-d3f2f5b885e9"/>
    <ds:schemaRef ds:uri="de63f30b-a1c4-4525-8ffe-7912fa5c69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7690159-5178-49EF-A1AE-AD637A45FB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TotalTime>
  <Words>6333</Words>
  <Application>Microsoft Office PowerPoint</Application>
  <PresentationFormat>On-screen Show (4:3)</PresentationFormat>
  <Paragraphs>865</Paragraphs>
  <Slides>85</Slides>
  <Notes>78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85</vt:i4>
      </vt:variant>
    </vt:vector>
  </HeadingPairs>
  <TitlesOfParts>
    <vt:vector size="96" baseType="lpstr">
      <vt:lpstr>Arial</vt:lpstr>
      <vt:lpstr>Calibri</vt:lpstr>
      <vt:lpstr>Courier New</vt:lpstr>
      <vt:lpstr>proxima-nova</vt:lpstr>
      <vt:lpstr>Symbol</vt:lpstr>
      <vt:lpstr>Times New Roman</vt:lpstr>
      <vt:lpstr>Trebuchet MS</vt:lpstr>
      <vt:lpstr>Wingdings</vt:lpstr>
      <vt:lpstr>Wingdings 2</vt:lpstr>
      <vt:lpstr>Wingdings 3</vt:lpstr>
      <vt:lpstr>Facet</vt:lpstr>
      <vt:lpstr>Drexel University Conduct Board Training</vt:lpstr>
      <vt:lpstr>WHY ARE WE HERE?</vt:lpstr>
      <vt:lpstr>Introduction &amp; Agenda</vt:lpstr>
      <vt:lpstr>Introduction &amp; Agenda</vt:lpstr>
      <vt:lpstr>Don’t forget to…</vt:lpstr>
      <vt:lpstr>Background</vt:lpstr>
      <vt:lpstr>Background: What is Title IX/VAWA?</vt:lpstr>
      <vt:lpstr>Background: What is Title IX/VAWA?</vt:lpstr>
      <vt:lpstr>PowerPoint Presentation</vt:lpstr>
      <vt:lpstr>PowerPoint Presentation</vt:lpstr>
      <vt:lpstr>Dynamics of the Title IX Grievance Process</vt:lpstr>
      <vt:lpstr>Dynamics of the Title IX Grievance Process </vt:lpstr>
      <vt:lpstr>Dynamics of the Title IX Grievance Process </vt:lpstr>
      <vt:lpstr>Dynamics of the Title IX Grievance Process </vt:lpstr>
      <vt:lpstr>Dynamics of the Title IX Grievance Process </vt:lpstr>
      <vt:lpstr>Dynamics of the Title IX Grievance Process </vt:lpstr>
      <vt:lpstr>Dynamics of the Title IX Grievance Process </vt:lpstr>
      <vt:lpstr>Dynamics of the Title IX Grievance Process </vt:lpstr>
      <vt:lpstr>Dynamics of the Title IX Grievance Process </vt:lpstr>
      <vt:lpstr>Statistics</vt:lpstr>
      <vt:lpstr>Statistics…  and their limits</vt:lpstr>
      <vt:lpstr>Neurobiology of Trauma  (and limitations)</vt:lpstr>
      <vt:lpstr>Neurobiology of Trauma  (and limitations)</vt:lpstr>
      <vt:lpstr>Neurobiology of Trauma  (and limitations)</vt:lpstr>
      <vt:lpstr>Neurobiology of Trauma  (and limitations)</vt:lpstr>
      <vt:lpstr>Neurobiology of Trauma  (and limitations)</vt:lpstr>
      <vt:lpstr>Dynamics of the Title IX Grievance Process</vt:lpstr>
      <vt:lpstr>PowerPoint Presentation</vt:lpstr>
      <vt:lpstr>Investigations– Purpose &amp; Scope</vt:lpstr>
      <vt:lpstr>Investigations– Purpose &amp; Scope</vt:lpstr>
      <vt:lpstr>Preparing for and Conducting Hearings</vt:lpstr>
      <vt:lpstr>Goals of the CB Process</vt:lpstr>
      <vt:lpstr>Preparing to Adjudicate</vt:lpstr>
      <vt:lpstr>Preparing to Adjudicate</vt:lpstr>
      <vt:lpstr>Preparing for and Conducting Hearings</vt:lpstr>
      <vt:lpstr>Hearing Practices- Serving Impartially</vt:lpstr>
      <vt:lpstr>Hearing Practices- Serving Impartially</vt:lpstr>
      <vt:lpstr>Hearing Practices</vt:lpstr>
      <vt:lpstr>Hearing Procedures </vt:lpstr>
      <vt:lpstr>Preparing for and Conducting Hearings</vt:lpstr>
      <vt:lpstr>Evidentiary Issues During Hearings</vt:lpstr>
      <vt:lpstr>Evidentiary Issues During Hearings</vt:lpstr>
      <vt:lpstr>Evidentiary Issues During Hearings- Relevance </vt:lpstr>
      <vt:lpstr>Evidentiary Issues During Hearings- Privileged Information </vt:lpstr>
      <vt:lpstr>Evidentiary Issues During Hearings- Sexual History</vt:lpstr>
      <vt:lpstr>Evidentiary Issues During Hearings- Prior or Subsequent Misconduct </vt:lpstr>
      <vt:lpstr>Evidentiary Issues During Hearings- Directly Related </vt:lpstr>
      <vt:lpstr>Evidentiary Issues During Hearings- Character</vt:lpstr>
      <vt:lpstr>Evidentiary Issues During Hearings</vt:lpstr>
      <vt:lpstr>Evidentiary Issues During Hearings</vt:lpstr>
      <vt:lpstr>Preparing for and Conducting Hearings</vt:lpstr>
      <vt:lpstr>Questioning During Hearings</vt:lpstr>
      <vt:lpstr>Questioning During Hearings-  Cross Examination</vt:lpstr>
      <vt:lpstr>Questioning During Hearings- Cross Examination</vt:lpstr>
      <vt:lpstr>Scenario</vt:lpstr>
      <vt:lpstr>Scenario</vt:lpstr>
      <vt:lpstr>Questioning During Hearings</vt:lpstr>
      <vt:lpstr>Questioning Technique –  Manner Matters!</vt:lpstr>
      <vt:lpstr>Questioning Techniques</vt:lpstr>
      <vt:lpstr>“Hard Questions”</vt:lpstr>
      <vt:lpstr>Questioning Techniques – Phrasing</vt:lpstr>
      <vt:lpstr>Questioning Techniques – Phrasing</vt:lpstr>
      <vt:lpstr>Decision Making and Outcomes</vt:lpstr>
      <vt:lpstr>Assessing Credibility</vt:lpstr>
      <vt:lpstr>Assessing Credibility - Demeanor</vt:lpstr>
      <vt:lpstr>Demeanor Evidence – Beware!</vt:lpstr>
      <vt:lpstr>Assessing Credibility– Bias/Interest</vt:lpstr>
      <vt:lpstr>Assessing Credibility- Detail</vt:lpstr>
      <vt:lpstr>Assessing Credibility- Corroboration</vt:lpstr>
      <vt:lpstr>Assessing Credibility – Common Sense</vt:lpstr>
      <vt:lpstr>Assessing Credibility and Evidence–  Special Issues</vt:lpstr>
      <vt:lpstr>Decision Making  and Outcomes</vt:lpstr>
      <vt:lpstr>Deliberation Techniques –  Fundamentals</vt:lpstr>
      <vt:lpstr>Deliberation Techniques - Process</vt:lpstr>
      <vt:lpstr>Deliberation Techniques – Process</vt:lpstr>
      <vt:lpstr>Burden of Proof</vt:lpstr>
      <vt:lpstr>Deliberations and Outcomes- Written Rationales</vt:lpstr>
      <vt:lpstr>Deliberations and Outcomes –  Determination</vt:lpstr>
      <vt:lpstr>Deliberations and Outcomes –  Remedies &amp; Sanctions</vt:lpstr>
      <vt:lpstr>Deliberations and Outcomes –  Remedies &amp; Sanctions</vt:lpstr>
      <vt:lpstr>Deliberations and Outcomes –  Remedies &amp; Sanctions (Students)</vt:lpstr>
      <vt:lpstr>Deliberations and Outcomes –  Remedies &amp; Sanctions (Employees)</vt:lpstr>
      <vt:lpstr>Deliberations and Outcomes –  Appeals</vt:lpstr>
      <vt:lpstr>Deliberations and Outcomes –  Appeals</vt:lpstr>
      <vt:lpstr>Before we close…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Drexel University Conduct Board Training</dc:title>
  <dc:creator>Kenney,Lindsay</dc:creator>
  <cp:lastModifiedBy>Lindsay Kenney</cp:lastModifiedBy>
  <cp:revision>2</cp:revision>
  <dcterms:created xsi:type="dcterms:W3CDTF">2020-09-29T19:06:43Z</dcterms:created>
  <dcterms:modified xsi:type="dcterms:W3CDTF">2020-12-01T03:35:16Z</dcterms:modified>
</cp:coreProperties>
</file>