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 id="2147483693" r:id="rId4"/>
    <p:sldMasterId id="2147483705" r:id="rId5"/>
  </p:sldMasterIdLst>
  <p:notesMasterIdLst>
    <p:notesMasterId r:id="rId40"/>
  </p:notesMasterIdLst>
  <p:handoutMasterIdLst>
    <p:handoutMasterId r:id="rId41"/>
  </p:handoutMasterIdLst>
  <p:sldIdLst>
    <p:sldId id="256" r:id="rId6"/>
    <p:sldId id="258" r:id="rId7"/>
    <p:sldId id="259" r:id="rId8"/>
    <p:sldId id="257" r:id="rId9"/>
    <p:sldId id="267" r:id="rId10"/>
    <p:sldId id="268" r:id="rId11"/>
    <p:sldId id="269" r:id="rId12"/>
    <p:sldId id="270" r:id="rId13"/>
    <p:sldId id="263" r:id="rId14"/>
    <p:sldId id="293" r:id="rId15"/>
    <p:sldId id="271" r:id="rId16"/>
    <p:sldId id="288" r:id="rId17"/>
    <p:sldId id="279" r:id="rId18"/>
    <p:sldId id="264" r:id="rId19"/>
    <p:sldId id="265" r:id="rId20"/>
    <p:sldId id="275" r:id="rId21"/>
    <p:sldId id="276" r:id="rId22"/>
    <p:sldId id="278" r:id="rId23"/>
    <p:sldId id="280" r:id="rId24"/>
    <p:sldId id="281" r:id="rId25"/>
    <p:sldId id="273" r:id="rId26"/>
    <p:sldId id="272" r:id="rId27"/>
    <p:sldId id="283" r:id="rId28"/>
    <p:sldId id="284" r:id="rId29"/>
    <p:sldId id="290" r:id="rId30"/>
    <p:sldId id="286" r:id="rId31"/>
    <p:sldId id="289" r:id="rId32"/>
    <p:sldId id="261" r:id="rId33"/>
    <p:sldId id="262" r:id="rId34"/>
    <p:sldId id="260" r:id="rId35"/>
    <p:sldId id="291" r:id="rId36"/>
    <p:sldId id="277" r:id="rId37"/>
    <p:sldId id="266" r:id="rId38"/>
    <p:sldId id="292"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1" d="100"/>
          <a:sy n="81" d="100"/>
        </p:scale>
        <p:origin x="-78" y="-8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6784374-FD98-4A14-87BA-D29AB4B52424}" type="datetimeFigureOut">
              <a:rPr lang="en-US" smtClean="0"/>
              <a:t>1/27/2014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A1AC7DF-D592-4AB8-92B2-F88A35DA8E07}" type="slidenum">
              <a:rPr lang="en-US" smtClean="0"/>
              <a:t>‹#›</a:t>
            </a:fld>
            <a:endParaRPr lang="en-US"/>
          </a:p>
        </p:txBody>
      </p:sp>
    </p:spTree>
    <p:extLst>
      <p:ext uri="{BB962C8B-B14F-4D97-AF65-F5344CB8AC3E}">
        <p14:creationId xmlns:p14="http://schemas.microsoft.com/office/powerpoint/2010/main" val="2917718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815958-0879-4902-B5AE-D20ECF5EBB8E}" type="datetimeFigureOut">
              <a:rPr lang="en-US" smtClean="0"/>
              <a:t>1/27/2014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7B507D4-BFA0-4B74-BC61-EBF1BAF19606}" type="slidenum">
              <a:rPr lang="en-US" smtClean="0"/>
              <a:t>‹#›</a:t>
            </a:fld>
            <a:endParaRPr lang="en-US"/>
          </a:p>
        </p:txBody>
      </p:sp>
    </p:spTree>
    <p:extLst>
      <p:ext uri="{BB962C8B-B14F-4D97-AF65-F5344CB8AC3E}">
        <p14:creationId xmlns:p14="http://schemas.microsoft.com/office/powerpoint/2010/main" val="94058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a:t>
            </a:fld>
            <a:endParaRPr lang="en-US"/>
          </a:p>
        </p:txBody>
      </p:sp>
    </p:spTree>
    <p:extLst>
      <p:ext uri="{BB962C8B-B14F-4D97-AF65-F5344CB8AC3E}">
        <p14:creationId xmlns:p14="http://schemas.microsoft.com/office/powerpoint/2010/main" val="172352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10</a:t>
            </a:fld>
            <a:endParaRPr lang="en-US"/>
          </a:p>
        </p:txBody>
      </p:sp>
    </p:spTree>
    <p:extLst>
      <p:ext uri="{BB962C8B-B14F-4D97-AF65-F5344CB8AC3E}">
        <p14:creationId xmlns:p14="http://schemas.microsoft.com/office/powerpoint/2010/main" val="182598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11</a:t>
            </a:fld>
            <a:endParaRPr lang="en-US"/>
          </a:p>
        </p:txBody>
      </p:sp>
    </p:spTree>
    <p:extLst>
      <p:ext uri="{BB962C8B-B14F-4D97-AF65-F5344CB8AC3E}">
        <p14:creationId xmlns:p14="http://schemas.microsoft.com/office/powerpoint/2010/main" val="119311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12</a:t>
            </a:fld>
            <a:endParaRPr lang="en-US"/>
          </a:p>
        </p:txBody>
      </p:sp>
    </p:spTree>
    <p:extLst>
      <p:ext uri="{BB962C8B-B14F-4D97-AF65-F5344CB8AC3E}">
        <p14:creationId xmlns:p14="http://schemas.microsoft.com/office/powerpoint/2010/main" val="147039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13</a:t>
            </a:fld>
            <a:endParaRPr lang="en-US"/>
          </a:p>
        </p:txBody>
      </p:sp>
    </p:spTree>
    <p:extLst>
      <p:ext uri="{BB962C8B-B14F-4D97-AF65-F5344CB8AC3E}">
        <p14:creationId xmlns:p14="http://schemas.microsoft.com/office/powerpoint/2010/main" val="1835957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14</a:t>
            </a:fld>
            <a:endParaRPr lang="en-US"/>
          </a:p>
        </p:txBody>
      </p:sp>
    </p:spTree>
    <p:extLst>
      <p:ext uri="{BB962C8B-B14F-4D97-AF65-F5344CB8AC3E}">
        <p14:creationId xmlns:p14="http://schemas.microsoft.com/office/powerpoint/2010/main" val="2022111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15</a:t>
            </a:fld>
            <a:endParaRPr lang="en-US"/>
          </a:p>
        </p:txBody>
      </p:sp>
    </p:spTree>
    <p:extLst>
      <p:ext uri="{BB962C8B-B14F-4D97-AF65-F5344CB8AC3E}">
        <p14:creationId xmlns:p14="http://schemas.microsoft.com/office/powerpoint/2010/main" val="334766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16</a:t>
            </a:fld>
            <a:endParaRPr lang="en-US"/>
          </a:p>
        </p:txBody>
      </p:sp>
    </p:spTree>
    <p:extLst>
      <p:ext uri="{BB962C8B-B14F-4D97-AF65-F5344CB8AC3E}">
        <p14:creationId xmlns:p14="http://schemas.microsoft.com/office/powerpoint/2010/main" val="149784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17</a:t>
            </a:fld>
            <a:endParaRPr lang="en-US"/>
          </a:p>
        </p:txBody>
      </p:sp>
    </p:spTree>
    <p:extLst>
      <p:ext uri="{BB962C8B-B14F-4D97-AF65-F5344CB8AC3E}">
        <p14:creationId xmlns:p14="http://schemas.microsoft.com/office/powerpoint/2010/main" val="117611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18</a:t>
            </a:fld>
            <a:endParaRPr lang="en-US"/>
          </a:p>
        </p:txBody>
      </p:sp>
    </p:spTree>
    <p:extLst>
      <p:ext uri="{BB962C8B-B14F-4D97-AF65-F5344CB8AC3E}">
        <p14:creationId xmlns:p14="http://schemas.microsoft.com/office/powerpoint/2010/main" val="181622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19</a:t>
            </a:fld>
            <a:endParaRPr lang="en-US"/>
          </a:p>
        </p:txBody>
      </p:sp>
    </p:spTree>
    <p:extLst>
      <p:ext uri="{BB962C8B-B14F-4D97-AF65-F5344CB8AC3E}">
        <p14:creationId xmlns:p14="http://schemas.microsoft.com/office/powerpoint/2010/main" val="107386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a:t>
            </a:fld>
            <a:endParaRPr lang="en-US"/>
          </a:p>
        </p:txBody>
      </p:sp>
    </p:spTree>
    <p:extLst>
      <p:ext uri="{BB962C8B-B14F-4D97-AF65-F5344CB8AC3E}">
        <p14:creationId xmlns:p14="http://schemas.microsoft.com/office/powerpoint/2010/main" val="137767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20</a:t>
            </a:fld>
            <a:endParaRPr lang="en-US"/>
          </a:p>
        </p:txBody>
      </p:sp>
    </p:spTree>
    <p:extLst>
      <p:ext uri="{BB962C8B-B14F-4D97-AF65-F5344CB8AC3E}">
        <p14:creationId xmlns:p14="http://schemas.microsoft.com/office/powerpoint/2010/main" val="3420701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21</a:t>
            </a:fld>
            <a:endParaRPr lang="en-US"/>
          </a:p>
        </p:txBody>
      </p:sp>
    </p:spTree>
    <p:extLst>
      <p:ext uri="{BB962C8B-B14F-4D97-AF65-F5344CB8AC3E}">
        <p14:creationId xmlns:p14="http://schemas.microsoft.com/office/powerpoint/2010/main" val="2627470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22</a:t>
            </a:fld>
            <a:endParaRPr lang="en-US"/>
          </a:p>
        </p:txBody>
      </p:sp>
    </p:spTree>
    <p:extLst>
      <p:ext uri="{BB962C8B-B14F-4D97-AF65-F5344CB8AC3E}">
        <p14:creationId xmlns:p14="http://schemas.microsoft.com/office/powerpoint/2010/main" val="252671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23</a:t>
            </a:fld>
            <a:endParaRPr lang="en-US"/>
          </a:p>
        </p:txBody>
      </p:sp>
    </p:spTree>
    <p:extLst>
      <p:ext uri="{BB962C8B-B14F-4D97-AF65-F5344CB8AC3E}">
        <p14:creationId xmlns:p14="http://schemas.microsoft.com/office/powerpoint/2010/main" val="2745992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24</a:t>
            </a:fld>
            <a:endParaRPr lang="en-US"/>
          </a:p>
        </p:txBody>
      </p:sp>
    </p:spTree>
    <p:extLst>
      <p:ext uri="{BB962C8B-B14F-4D97-AF65-F5344CB8AC3E}">
        <p14:creationId xmlns:p14="http://schemas.microsoft.com/office/powerpoint/2010/main" val="3909095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25</a:t>
            </a:fld>
            <a:endParaRPr lang="en-US"/>
          </a:p>
        </p:txBody>
      </p:sp>
    </p:spTree>
    <p:extLst>
      <p:ext uri="{BB962C8B-B14F-4D97-AF65-F5344CB8AC3E}">
        <p14:creationId xmlns:p14="http://schemas.microsoft.com/office/powerpoint/2010/main" val="1454681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26</a:t>
            </a:fld>
            <a:endParaRPr lang="en-US"/>
          </a:p>
        </p:txBody>
      </p:sp>
    </p:spTree>
    <p:extLst>
      <p:ext uri="{BB962C8B-B14F-4D97-AF65-F5344CB8AC3E}">
        <p14:creationId xmlns:p14="http://schemas.microsoft.com/office/powerpoint/2010/main" val="3634878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59A616-CD38-4876-BDCD-548B4E98A3B6}"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71613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28</a:t>
            </a:fld>
            <a:endParaRPr lang="en-US"/>
          </a:p>
        </p:txBody>
      </p:sp>
    </p:spTree>
    <p:extLst>
      <p:ext uri="{BB962C8B-B14F-4D97-AF65-F5344CB8AC3E}">
        <p14:creationId xmlns:p14="http://schemas.microsoft.com/office/powerpoint/2010/main" val="349656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29</a:t>
            </a:fld>
            <a:endParaRPr lang="en-US"/>
          </a:p>
        </p:txBody>
      </p:sp>
    </p:spTree>
    <p:extLst>
      <p:ext uri="{BB962C8B-B14F-4D97-AF65-F5344CB8AC3E}">
        <p14:creationId xmlns:p14="http://schemas.microsoft.com/office/powerpoint/2010/main" val="361653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a:t>
            </a:fld>
            <a:endParaRPr lang="en-US"/>
          </a:p>
        </p:txBody>
      </p:sp>
    </p:spTree>
    <p:extLst>
      <p:ext uri="{BB962C8B-B14F-4D97-AF65-F5344CB8AC3E}">
        <p14:creationId xmlns:p14="http://schemas.microsoft.com/office/powerpoint/2010/main" val="208882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30</a:t>
            </a:fld>
            <a:endParaRPr lang="en-US"/>
          </a:p>
        </p:txBody>
      </p:sp>
    </p:spTree>
    <p:extLst>
      <p:ext uri="{BB962C8B-B14F-4D97-AF65-F5344CB8AC3E}">
        <p14:creationId xmlns:p14="http://schemas.microsoft.com/office/powerpoint/2010/main" val="3242352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31</a:t>
            </a:fld>
            <a:endParaRPr lang="en-US"/>
          </a:p>
        </p:txBody>
      </p:sp>
    </p:spTree>
    <p:extLst>
      <p:ext uri="{BB962C8B-B14F-4D97-AF65-F5344CB8AC3E}">
        <p14:creationId xmlns:p14="http://schemas.microsoft.com/office/powerpoint/2010/main" val="3316835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32</a:t>
            </a:fld>
            <a:endParaRPr lang="en-US"/>
          </a:p>
        </p:txBody>
      </p:sp>
    </p:spTree>
    <p:extLst>
      <p:ext uri="{BB962C8B-B14F-4D97-AF65-F5344CB8AC3E}">
        <p14:creationId xmlns:p14="http://schemas.microsoft.com/office/powerpoint/2010/main" val="1713363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33</a:t>
            </a:fld>
            <a:endParaRPr lang="en-US"/>
          </a:p>
        </p:txBody>
      </p:sp>
    </p:spTree>
    <p:extLst>
      <p:ext uri="{BB962C8B-B14F-4D97-AF65-F5344CB8AC3E}">
        <p14:creationId xmlns:p14="http://schemas.microsoft.com/office/powerpoint/2010/main" val="2342306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34</a:t>
            </a:fld>
            <a:endParaRPr lang="en-US"/>
          </a:p>
        </p:txBody>
      </p:sp>
    </p:spTree>
    <p:extLst>
      <p:ext uri="{BB962C8B-B14F-4D97-AF65-F5344CB8AC3E}">
        <p14:creationId xmlns:p14="http://schemas.microsoft.com/office/powerpoint/2010/main" val="12663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4</a:t>
            </a:fld>
            <a:endParaRPr lang="en-US"/>
          </a:p>
        </p:txBody>
      </p:sp>
    </p:spTree>
    <p:extLst>
      <p:ext uri="{BB962C8B-B14F-4D97-AF65-F5344CB8AC3E}">
        <p14:creationId xmlns:p14="http://schemas.microsoft.com/office/powerpoint/2010/main" val="211565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5</a:t>
            </a:fld>
            <a:endParaRPr lang="en-US"/>
          </a:p>
        </p:txBody>
      </p:sp>
    </p:spTree>
    <p:extLst>
      <p:ext uri="{BB962C8B-B14F-4D97-AF65-F5344CB8AC3E}">
        <p14:creationId xmlns:p14="http://schemas.microsoft.com/office/powerpoint/2010/main" val="369089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6</a:t>
            </a:fld>
            <a:endParaRPr lang="en-US"/>
          </a:p>
        </p:txBody>
      </p:sp>
    </p:spTree>
    <p:extLst>
      <p:ext uri="{BB962C8B-B14F-4D97-AF65-F5344CB8AC3E}">
        <p14:creationId xmlns:p14="http://schemas.microsoft.com/office/powerpoint/2010/main" val="169286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7</a:t>
            </a:fld>
            <a:endParaRPr lang="en-US"/>
          </a:p>
        </p:txBody>
      </p:sp>
    </p:spTree>
    <p:extLst>
      <p:ext uri="{BB962C8B-B14F-4D97-AF65-F5344CB8AC3E}">
        <p14:creationId xmlns:p14="http://schemas.microsoft.com/office/powerpoint/2010/main" val="2675403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8</a:t>
            </a:fld>
            <a:endParaRPr lang="en-US"/>
          </a:p>
        </p:txBody>
      </p:sp>
    </p:spTree>
    <p:extLst>
      <p:ext uri="{BB962C8B-B14F-4D97-AF65-F5344CB8AC3E}">
        <p14:creationId xmlns:p14="http://schemas.microsoft.com/office/powerpoint/2010/main" val="145909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B507D4-BFA0-4B74-BC61-EBF1BAF19606}" type="slidenum">
              <a:rPr lang="en-US" smtClean="0"/>
              <a:t>9</a:t>
            </a:fld>
            <a:endParaRPr lang="en-US"/>
          </a:p>
        </p:txBody>
      </p:sp>
    </p:spTree>
    <p:extLst>
      <p:ext uri="{BB962C8B-B14F-4D97-AF65-F5344CB8AC3E}">
        <p14:creationId xmlns:p14="http://schemas.microsoft.com/office/powerpoint/2010/main" val="344057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4"/>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41" y="609600"/>
            <a:ext cx="809413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80" y="609601"/>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6" y="609600"/>
            <a:ext cx="7060151"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530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82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24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134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76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45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31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67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283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973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73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749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18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037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238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7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054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43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718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0381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304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D62A45-9172-4FBA-8155-1BD82921CC19}"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3F34A6-7690-4CCD-8867-0332C20D6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026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FAC7B58-818F-4097-9E7F-80CAF0AA2703}"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B0E62E1-A99D-4672-811B-4DE287CF3B9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81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211098-5538-4392-BEA7-F17D7158262F}"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E5B8A-A909-4F0D-A8C2-E64E151D8B7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6009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DAE87E3-4C7D-49E9-919D-017D93D014C7}"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809819-C3E1-49A5-89A1-01F83120DA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7149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644BF60-D5D9-4029-8A6E-06C837906AEC}"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EA0F7B-156A-466A-BDD1-DD828B5A46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26343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34FBC5-858D-4B3E-A735-F81C1A5AA8DC}"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4226A01-EDD4-407A-9D89-8DD1A133C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043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902BE91-4904-4B9E-8A79-3CC6A7BCC2F9}"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08667D6-7554-49DF-AE07-7F86F2FE025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17199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8439C5-4E03-4B75-935E-67F9A16A5BC9}"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A4D9BF-EAA3-4699-8AA4-A983A0209B8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42450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5DE0A4-5242-46C6-93C7-939E3EEBC04B}"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CBCC719-0185-4AD8-970B-A704D964DA3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102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75FFF8-BB81-4CA3-91CD-40ABCF15317D}"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109AF7D-3716-4CA6-94CE-4941C4A7D4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042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04FF7F-5439-40DB-ACB9-7992FAF6A519}"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5E4C3A-896D-4E65-A1F0-21B7345A549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837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CB6CC5-9508-4B97-9642-B8A1E4B138E7}" type="datetimeFigureOut">
              <a:rPr lang="en-US">
                <a:solidFill>
                  <a:prstClr val="black">
                    <a:tint val="75000"/>
                  </a:prstClr>
                </a:solidFill>
              </a:rPr>
              <a:pPr>
                <a:defRPr/>
              </a:pPr>
              <a:t>1/27/2014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4D7331-E964-4FDF-8B6E-8FF4D452959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012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53"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53" y="2737253"/>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5" y="2160983"/>
            <a:ext cx="418561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92" y="2737253"/>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524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265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700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274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731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43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241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749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47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81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57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4" y="514929"/>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1/27/2014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4"/>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7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1/27/2014</a:t>
            </a:fld>
            <a:endParaRPr lang="en-US" dirty="0"/>
          </a:p>
        </p:txBody>
      </p:sp>
      <p:sp>
        <p:nvSpPr>
          <p:cNvPr id="5" name="Footer Placeholder 4"/>
          <p:cNvSpPr>
            <a:spLocks noGrp="1"/>
          </p:cNvSpPr>
          <p:nvPr>
            <p:ph type="ftr" sz="quarter" idx="3"/>
          </p:nvPr>
        </p:nvSpPr>
        <p:spPr>
          <a:xfrm>
            <a:off x="677335" y="604137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74"/>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D62A45-9172-4FBA-8155-1BD82921CC19}" type="datetimeFigureOut">
              <a:rPr lang="en-US" smtClean="0">
                <a:solidFill>
                  <a:prstClr val="black">
                    <a:tint val="75000"/>
                  </a:prstClr>
                </a:solidFill>
              </a:rPr>
              <a:pPr defTabSz="914400"/>
              <a:t>1/27/2014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23F34A6-7690-4CCD-8867-0332C20D63C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8734211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6D62A45-9172-4FBA-8155-1BD82921CC19}" type="datetimeFigureOut">
              <a:rPr lang="en-US" smtClean="0">
                <a:solidFill>
                  <a:prstClr val="black">
                    <a:tint val="75000"/>
                  </a:prstClr>
                </a:solidFill>
              </a:rPr>
              <a:pPr defTabSz="914400"/>
              <a:t>1/27/2014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23F34A6-7690-4CCD-8867-0332C20D63C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555925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4"/>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C9895783-7AC7-45FA-A142-61DB553B561A}" type="datetimeFigureOut">
              <a:rPr lang="en-US">
                <a:solidFill>
                  <a:prstClr val="black">
                    <a:tint val="75000"/>
                  </a:prstClr>
                </a:solidFill>
              </a:rPr>
              <a:pPr defTabSz="914400">
                <a:defRPr/>
              </a:pPr>
              <a:t>1/27/2014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124EAC30-8713-400F-91AE-EC12392DCA75}" type="slidenum">
              <a:rPr lang="en-US">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376676140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3F741-2EC1-DA4F-A03F-10430CED33A3}" type="datetimeFigureOut">
              <a:rPr lang="en-US" smtClean="0">
                <a:solidFill>
                  <a:prstClr val="black">
                    <a:tint val="75000"/>
                  </a:prstClr>
                </a:solidFill>
              </a:rPr>
              <a:pPr/>
              <a:t>1/27/2014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2E48E-693C-7A4F-A7B3-2AADEA08AC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41496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gif"/><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25.xml"/><Relationship Id="rId16" Type="http://schemas.openxmlformats.org/officeDocument/2006/relationships/image" Target="../media/image40.jpeg"/><Relationship Id="rId1" Type="http://schemas.openxmlformats.org/officeDocument/2006/relationships/slideLayout" Target="../slideLayouts/slideLayout5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3.emf"/><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47.emf"/><Relationship Id="rId11" Type="http://schemas.openxmlformats.org/officeDocument/2006/relationships/image" Target="../media/image52.jpeg"/><Relationship Id="rId5" Type="http://schemas.openxmlformats.org/officeDocument/2006/relationships/image" Target="../media/image46.emf"/><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Aimee.wyatt@mnps.org" TargetMode="External"/><Relationship Id="rId5" Type="http://schemas.openxmlformats.org/officeDocument/2006/relationships/hyperlink" Target="mailto:Paula.barkley@mnps.org" TargetMode="External"/><Relationship Id="rId4" Type="http://schemas.openxmlformats.org/officeDocument/2006/relationships/hyperlink" Target="mailto:Starr.herrman@mnp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Academies of Nashville:  From Implementation to Integration</a:t>
            </a:r>
            <a:endParaRPr lang="en-US" dirty="0"/>
          </a:p>
        </p:txBody>
      </p:sp>
      <p:sp>
        <p:nvSpPr>
          <p:cNvPr id="3" name="Subtitle 2"/>
          <p:cNvSpPr>
            <a:spLocks noGrp="1"/>
          </p:cNvSpPr>
          <p:nvPr>
            <p:ph type="subTitle" idx="1"/>
          </p:nvPr>
        </p:nvSpPr>
        <p:spPr/>
        <p:txBody>
          <a:bodyPr>
            <a:normAutofit lnSpcReduction="10000"/>
          </a:bodyPr>
          <a:lstStyle/>
          <a:p>
            <a:r>
              <a:rPr lang="en-US" dirty="0" smtClean="0"/>
              <a:t>Paula Barkley, Academy Coach</a:t>
            </a:r>
          </a:p>
          <a:p>
            <a:r>
              <a:rPr lang="en-US" dirty="0" smtClean="0"/>
              <a:t>Aimee Wyatt, Executive Lead Principal for High Schools</a:t>
            </a:r>
          </a:p>
          <a:p>
            <a:r>
              <a:rPr lang="en-US" dirty="0" smtClean="0"/>
              <a:t>Metropolitan Nashville Public Schools</a:t>
            </a:r>
          </a:p>
        </p:txBody>
      </p:sp>
      <p:pic>
        <p:nvPicPr>
          <p:cNvPr id="5" name="Picture 4" descr="academies_of_nashville.jpg"/>
          <p:cNvPicPr>
            <a:picLocks noChangeAspect="1"/>
          </p:cNvPicPr>
          <p:nvPr/>
        </p:nvPicPr>
        <p:blipFill>
          <a:blip r:embed="rId3"/>
          <a:stretch>
            <a:fillRect/>
          </a:stretch>
        </p:blipFill>
        <p:spPr>
          <a:xfrm>
            <a:off x="766119" y="2555074"/>
            <a:ext cx="2247431" cy="2252078"/>
          </a:xfrm>
          <a:prstGeom prst="rect">
            <a:avLst/>
          </a:prstGeom>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952" y="5670261"/>
            <a:ext cx="2951163"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047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91" y="0"/>
            <a:ext cx="9050216" cy="875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238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Development in Academies</a:t>
            </a:r>
          </a:p>
        </p:txBody>
      </p:sp>
      <p:sp>
        <p:nvSpPr>
          <p:cNvPr id="3" name="Content Placeholder 2"/>
          <p:cNvSpPr>
            <a:spLocks noGrp="1"/>
          </p:cNvSpPr>
          <p:nvPr>
            <p:ph idx="1"/>
          </p:nvPr>
        </p:nvSpPr>
        <p:spPr>
          <a:xfrm>
            <a:off x="677335" y="1390921"/>
            <a:ext cx="8596668" cy="5125791"/>
          </a:xfrm>
        </p:spPr>
        <p:txBody>
          <a:bodyPr>
            <a:noAutofit/>
          </a:bodyPr>
          <a:lstStyle/>
          <a:p>
            <a:pPr marL="0" indent="0">
              <a:buNone/>
            </a:pPr>
            <a:r>
              <a:rPr lang="en-US" sz="2400" b="1" dirty="0"/>
              <a:t>Advisory Period</a:t>
            </a:r>
          </a:p>
          <a:p>
            <a:r>
              <a:rPr lang="en-US" sz="2400" dirty="0"/>
              <a:t>Data Chats</a:t>
            </a:r>
          </a:p>
          <a:p>
            <a:r>
              <a:rPr lang="en-US" sz="2400" dirty="0"/>
              <a:t>College Access Information pertinent to grade level</a:t>
            </a:r>
          </a:p>
          <a:p>
            <a:r>
              <a:rPr lang="en-US" sz="2400" dirty="0"/>
              <a:t>Inviting former students or business and community partners to speak about college </a:t>
            </a:r>
            <a:r>
              <a:rPr lang="en-US" sz="2400" dirty="0" smtClean="0"/>
              <a:t>experience</a:t>
            </a:r>
          </a:p>
          <a:p>
            <a:pPr marL="0" indent="0">
              <a:buNone/>
            </a:pPr>
            <a:endParaRPr lang="en-US" sz="2400" dirty="0"/>
          </a:p>
          <a:p>
            <a:pPr marL="0" indent="0">
              <a:buNone/>
            </a:pPr>
            <a:r>
              <a:rPr lang="en-US" sz="2400" b="1" dirty="0"/>
              <a:t>Developing a College Going Culture</a:t>
            </a:r>
          </a:p>
          <a:p>
            <a:r>
              <a:rPr lang="en-US" sz="2400" dirty="0"/>
              <a:t>College Door Decorating Competitions</a:t>
            </a:r>
          </a:p>
          <a:p>
            <a:r>
              <a:rPr lang="en-US" sz="2400" dirty="0"/>
              <a:t>College Apparel Days</a:t>
            </a:r>
          </a:p>
          <a:p>
            <a:r>
              <a:rPr lang="en-US" sz="2400" dirty="0"/>
              <a:t>Implementation of School-wide AVID </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074" y="3480848"/>
            <a:ext cx="4662054" cy="332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73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t="21001" r="25000" b="6000"/>
          <a:stretch>
            <a:fillRect/>
          </a:stretch>
        </p:blipFill>
        <p:spPr bwMode="auto">
          <a:xfrm>
            <a:off x="101600" y="1358900"/>
            <a:ext cx="11887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t="21001" r="25000" b="6000"/>
          <a:stretch>
            <a:fillRect/>
          </a:stretch>
        </p:blipFill>
        <p:spPr bwMode="auto">
          <a:xfrm>
            <a:off x="3" y="36475"/>
            <a:ext cx="12264572" cy="682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841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of Teachers </a:t>
            </a:r>
            <a:br>
              <a:rPr lang="en-US" dirty="0"/>
            </a:br>
            <a:r>
              <a:rPr lang="en-US" dirty="0"/>
              <a:t>Support Teams of Students</a:t>
            </a:r>
          </a:p>
        </p:txBody>
      </p:sp>
      <p:sp>
        <p:nvSpPr>
          <p:cNvPr id="5" name="Content Placeholder 4"/>
          <p:cNvSpPr>
            <a:spLocks noGrp="1"/>
          </p:cNvSpPr>
          <p:nvPr>
            <p:ph idx="1"/>
          </p:nvPr>
        </p:nvSpPr>
        <p:spPr>
          <a:xfrm>
            <a:off x="677335" y="1931836"/>
            <a:ext cx="8596668" cy="4109531"/>
          </a:xfrm>
        </p:spPr>
        <p:txBody>
          <a:bodyPr>
            <a:normAutofit/>
          </a:bodyPr>
          <a:lstStyle/>
          <a:p>
            <a:pPr marL="0" lvl="0" indent="0" defTabSz="914400">
              <a:spcBef>
                <a:spcPct val="20000"/>
              </a:spcBef>
              <a:buClrTx/>
              <a:buSzTx/>
              <a:buNone/>
              <a:defRPr/>
            </a:pPr>
            <a:r>
              <a:rPr lang="en-US" sz="2400" b="1" dirty="0">
                <a:solidFill>
                  <a:prstClr val="black"/>
                </a:solidFill>
                <a:latin typeface="Calibri"/>
              </a:rPr>
              <a:t>Integration of Teams Leads To:</a:t>
            </a:r>
          </a:p>
          <a:p>
            <a:pPr marL="0" lvl="0" indent="0" defTabSz="914400">
              <a:spcBef>
                <a:spcPct val="20000"/>
              </a:spcBef>
              <a:buClrTx/>
              <a:buSzTx/>
              <a:buNone/>
              <a:defRPr/>
            </a:pPr>
            <a:endParaRPr lang="en-US" sz="2400" b="1"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Academic and behavioral support</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Accountability and responsibility for  learning</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Inter-disciplinary connections and relevance</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Intervention and enrichment opportunities  </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332" y="2511336"/>
            <a:ext cx="411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007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Teaching and Learning</a:t>
            </a:r>
            <a:endParaRPr lang="en-US" dirty="0"/>
          </a:p>
        </p:txBody>
      </p:sp>
      <p:sp>
        <p:nvSpPr>
          <p:cNvPr id="3" name="Content Placeholder 2"/>
          <p:cNvSpPr>
            <a:spLocks noGrp="1"/>
          </p:cNvSpPr>
          <p:nvPr>
            <p:ph idx="1"/>
          </p:nvPr>
        </p:nvSpPr>
        <p:spPr>
          <a:xfrm>
            <a:off x="677335" y="1482812"/>
            <a:ext cx="8596668" cy="4558551"/>
          </a:xfrm>
        </p:spPr>
        <p:txBody>
          <a:bodyPr/>
          <a:lstStyle/>
          <a:p>
            <a:r>
              <a:rPr lang="en-US" sz="2400" dirty="0"/>
              <a:t>Project and Inquiry-based, real world application</a:t>
            </a:r>
          </a:p>
          <a:p>
            <a:r>
              <a:rPr lang="en-US" sz="2400" dirty="0"/>
              <a:t>Work-based learning experiences</a:t>
            </a:r>
          </a:p>
          <a:p>
            <a:r>
              <a:rPr lang="en-US" sz="2400" dirty="0"/>
              <a:t>Acceleration options – AP, IB, Cambridge AICE, and dual enrollment</a:t>
            </a:r>
          </a:p>
          <a:p>
            <a:r>
              <a:rPr lang="en-US" sz="2400" dirty="0"/>
              <a:t>Virtual/online learning</a:t>
            </a:r>
          </a:p>
          <a:p>
            <a:r>
              <a:rPr lang="en-US" sz="2400" dirty="0"/>
              <a:t>PD: blended learning, project-based learning, ACT Prep, highly effective teaming, and Merit Scholar Prep</a:t>
            </a:r>
          </a:p>
          <a:p>
            <a:r>
              <a:rPr lang="en-US" sz="2400" dirty="0"/>
              <a:t>Teacher  externships</a:t>
            </a:r>
          </a:p>
          <a:p>
            <a:endParaRPr lang="en-US" dirty="0"/>
          </a:p>
        </p:txBody>
      </p:sp>
      <p:pic>
        <p:nvPicPr>
          <p:cNvPr id="14338" name="Picture 2" descr="C:\Users\awyatt\AppData\Local\Microsoft\Windows\Temporary Internet Files\Content.IE5\S9R74DXP\MM90028678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50432" y="3862388"/>
            <a:ext cx="2821132" cy="279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494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Inter-disciplinary Team Planning</a:t>
            </a:r>
            <a:br>
              <a:rPr lang="en-US" dirty="0"/>
            </a:br>
            <a:r>
              <a:rPr lang="en-US" dirty="0"/>
              <a:t> (Math, English, Science, Social Studies, CTE)</a:t>
            </a:r>
          </a:p>
        </p:txBody>
      </p:sp>
      <p:sp>
        <p:nvSpPr>
          <p:cNvPr id="3" name="Content Placeholder 2"/>
          <p:cNvSpPr>
            <a:spLocks noGrp="1"/>
          </p:cNvSpPr>
          <p:nvPr>
            <p:ph idx="1"/>
          </p:nvPr>
        </p:nvSpPr>
        <p:spPr/>
        <p:txBody>
          <a:bodyPr/>
          <a:lstStyle/>
          <a:p>
            <a:pPr marL="0" lvl="0" indent="0" defTabSz="914400">
              <a:spcBef>
                <a:spcPct val="20000"/>
              </a:spcBef>
              <a:buClrTx/>
              <a:buSzTx/>
              <a:buNone/>
              <a:defRPr/>
            </a:pPr>
            <a:r>
              <a:rPr lang="en-US" sz="2800" b="1" dirty="0">
                <a:solidFill>
                  <a:prstClr val="black"/>
                </a:solidFill>
                <a:latin typeface="Calibri"/>
              </a:rPr>
              <a:t>Weekly Team Meetings During Scheduled Common Planning</a:t>
            </a:r>
          </a:p>
          <a:p>
            <a:pPr marL="274320" lvl="0" indent="-274320" defTabSz="914400">
              <a:spcBef>
                <a:spcPct val="20000"/>
              </a:spcBef>
              <a:buClrTx/>
              <a:buSzTx/>
              <a:buFont typeface="Arial" panose="020B0604020202020204" pitchFamily="34" charset="0"/>
              <a:buChar char="•"/>
              <a:defRPr/>
            </a:pPr>
            <a:r>
              <a:rPr lang="en-US" sz="2800" dirty="0">
                <a:solidFill>
                  <a:prstClr val="black"/>
                </a:solidFill>
                <a:latin typeface="Calibri"/>
              </a:rPr>
              <a:t>Provide Responsive Interventions</a:t>
            </a:r>
          </a:p>
          <a:p>
            <a:pPr marL="274320" lvl="0" indent="-274320" defTabSz="914400">
              <a:spcBef>
                <a:spcPct val="20000"/>
              </a:spcBef>
              <a:buClrTx/>
              <a:buSzTx/>
              <a:buFont typeface="Arial" panose="020B0604020202020204" pitchFamily="34" charset="0"/>
              <a:buChar char="•"/>
              <a:defRPr/>
            </a:pPr>
            <a:r>
              <a:rPr lang="en-US" sz="2800" dirty="0">
                <a:solidFill>
                  <a:prstClr val="black"/>
                </a:solidFill>
                <a:latin typeface="Calibri"/>
              </a:rPr>
              <a:t>Ensure Relevant, Real World Connections </a:t>
            </a:r>
          </a:p>
          <a:p>
            <a:pPr marL="274320" lvl="0" indent="-274320" defTabSz="914400">
              <a:spcBef>
                <a:spcPct val="20000"/>
              </a:spcBef>
              <a:buClrTx/>
              <a:buSzTx/>
              <a:buFont typeface="Arial" panose="020B0604020202020204" pitchFamily="34" charset="0"/>
              <a:buChar char="•"/>
              <a:defRPr/>
            </a:pPr>
            <a:r>
              <a:rPr lang="en-US" sz="2800" dirty="0">
                <a:solidFill>
                  <a:prstClr val="black"/>
                </a:solidFill>
                <a:latin typeface="Calibri"/>
              </a:rPr>
              <a:t>Design Inter-disciplinary, Standards-based, </a:t>
            </a:r>
            <a:endParaRPr lang="en-US" sz="2800" dirty="0" smtClean="0">
              <a:solidFill>
                <a:prstClr val="black"/>
              </a:solidFill>
              <a:latin typeface="Calibri"/>
            </a:endParaRPr>
          </a:p>
          <a:p>
            <a:pPr marL="0" lvl="0" indent="0" defTabSz="914400">
              <a:spcBef>
                <a:spcPct val="20000"/>
              </a:spcBef>
              <a:buClrTx/>
              <a:buSzTx/>
              <a:buNone/>
              <a:defRPr/>
            </a:pPr>
            <a:r>
              <a:rPr lang="en-US" sz="2800" dirty="0" smtClean="0">
                <a:solidFill>
                  <a:prstClr val="black"/>
                </a:solidFill>
                <a:latin typeface="Calibri"/>
              </a:rPr>
              <a:t>   Project-based </a:t>
            </a:r>
            <a:r>
              <a:rPr lang="en-US" sz="2800" dirty="0">
                <a:solidFill>
                  <a:prstClr val="black"/>
                </a:solidFill>
                <a:latin typeface="Calibri"/>
              </a:rPr>
              <a:t>Units of Instruction</a:t>
            </a:r>
          </a:p>
          <a:p>
            <a:pPr marL="0" indent="0">
              <a:buNone/>
            </a:pPr>
            <a:endParaRPr lang="en-US" dirty="0"/>
          </a:p>
        </p:txBody>
      </p:sp>
      <p:pic>
        <p:nvPicPr>
          <p:cNvPr id="3075" name="Picture 3" descr="C:\Users\awyatt\AppData\Local\Microsoft\Windows\Temporary Internet Files\Content.IE5\LP8R2QBR\MC900334268[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781" y="3423327"/>
            <a:ext cx="2542378" cy="246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8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ACADEMY TEAM COMMON PLANNING TIME</a:t>
            </a:r>
            <a:br>
              <a:rPr lang="en-US" dirty="0"/>
            </a:br>
            <a:r>
              <a:rPr lang="en-US" dirty="0"/>
              <a:t> MEETING DOCUMENTATION</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836" y="1898484"/>
            <a:ext cx="4611651" cy="2557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6357" y="3425780"/>
            <a:ext cx="4829931" cy="322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85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Template Categories</a:t>
            </a:r>
          </a:p>
        </p:txBody>
      </p:sp>
      <p:sp>
        <p:nvSpPr>
          <p:cNvPr id="4" name="Content Placeholder 3"/>
          <p:cNvSpPr>
            <a:spLocks noGrp="1"/>
          </p:cNvSpPr>
          <p:nvPr>
            <p:ph sz="half" idx="1"/>
          </p:nvPr>
        </p:nvSpPr>
        <p:spPr>
          <a:xfrm>
            <a:off x="677336" y="1635617"/>
            <a:ext cx="4184035" cy="4405744"/>
          </a:xfrm>
        </p:spPr>
        <p:txBody>
          <a:bodyPr/>
          <a:lstStyle/>
          <a:p>
            <a:pPr lvl="0" defTabSz="914400">
              <a:spcBef>
                <a:spcPct val="20000"/>
              </a:spcBef>
              <a:buClrTx/>
              <a:buSzTx/>
              <a:buFont typeface="Arial" panose="020B0604020202020204" pitchFamily="34" charset="0"/>
              <a:buChar char="•"/>
            </a:pPr>
            <a:r>
              <a:rPr lang="en-US" sz="2800" dirty="0">
                <a:solidFill>
                  <a:prstClr val="black"/>
                </a:solidFill>
                <a:latin typeface="Calibri"/>
              </a:rPr>
              <a:t>Student Progress</a:t>
            </a:r>
          </a:p>
          <a:p>
            <a:pPr lvl="0" defTabSz="914400">
              <a:spcBef>
                <a:spcPct val="20000"/>
              </a:spcBef>
              <a:buClrTx/>
              <a:buSzTx/>
              <a:buFont typeface="Arial" panose="020B0604020202020204" pitchFamily="34" charset="0"/>
              <a:buChar char="•"/>
            </a:pPr>
            <a:r>
              <a:rPr lang="en-US" sz="2800" dirty="0">
                <a:solidFill>
                  <a:prstClr val="black"/>
                </a:solidFill>
                <a:latin typeface="Calibri"/>
              </a:rPr>
              <a:t>Curriculum</a:t>
            </a:r>
          </a:p>
          <a:p>
            <a:pPr lvl="0" defTabSz="914400">
              <a:spcBef>
                <a:spcPct val="20000"/>
              </a:spcBef>
              <a:buClrTx/>
              <a:buSzTx/>
              <a:buFont typeface="Arial" panose="020B0604020202020204" pitchFamily="34" charset="0"/>
              <a:buChar char="•"/>
            </a:pPr>
            <a:r>
              <a:rPr lang="en-US" sz="2800" dirty="0">
                <a:solidFill>
                  <a:prstClr val="black"/>
                </a:solidFill>
                <a:latin typeface="Calibri"/>
              </a:rPr>
              <a:t>Instruction</a:t>
            </a:r>
          </a:p>
          <a:p>
            <a:pPr lvl="0" defTabSz="914400">
              <a:spcBef>
                <a:spcPct val="20000"/>
              </a:spcBef>
              <a:buClrTx/>
              <a:buSzTx/>
              <a:buFont typeface="Arial" panose="020B0604020202020204" pitchFamily="34" charset="0"/>
              <a:buChar char="•"/>
            </a:pPr>
            <a:r>
              <a:rPr lang="en-US" sz="2800" dirty="0">
                <a:solidFill>
                  <a:prstClr val="black"/>
                </a:solidFill>
                <a:latin typeface="Calibri"/>
              </a:rPr>
              <a:t>Professional Development</a:t>
            </a:r>
          </a:p>
          <a:p>
            <a:pPr lvl="0" defTabSz="914400">
              <a:spcBef>
                <a:spcPct val="20000"/>
              </a:spcBef>
              <a:buClrTx/>
              <a:buSzTx/>
              <a:buFont typeface="Arial" panose="020B0604020202020204" pitchFamily="34" charset="0"/>
              <a:buChar char="•"/>
            </a:pPr>
            <a:r>
              <a:rPr lang="en-US" sz="2800" dirty="0">
                <a:solidFill>
                  <a:prstClr val="black"/>
                </a:solidFill>
                <a:latin typeface="Calibri"/>
              </a:rPr>
              <a:t>Analysis of Outcomes</a:t>
            </a:r>
          </a:p>
          <a:p>
            <a:endParaRPr lang="en-US" dirty="0"/>
          </a:p>
        </p:txBody>
      </p:sp>
      <p:sp>
        <p:nvSpPr>
          <p:cNvPr id="5" name="Content Placeholder 4"/>
          <p:cNvSpPr>
            <a:spLocks noGrp="1"/>
          </p:cNvSpPr>
          <p:nvPr>
            <p:ph sz="half" idx="2"/>
          </p:nvPr>
        </p:nvSpPr>
        <p:spPr>
          <a:xfrm>
            <a:off x="5089969" y="1635617"/>
            <a:ext cx="4184035" cy="4405746"/>
          </a:xfrm>
        </p:spPr>
        <p:txBody>
          <a:bodyPr/>
          <a:lstStyle/>
          <a:p>
            <a:pPr lvl="0" defTabSz="914400">
              <a:spcBef>
                <a:spcPct val="20000"/>
              </a:spcBef>
              <a:buClrTx/>
              <a:buSzTx/>
              <a:buFont typeface="Arial" panose="020B0604020202020204" pitchFamily="34" charset="0"/>
              <a:buChar char="•"/>
            </a:pPr>
            <a:r>
              <a:rPr lang="en-US" sz="2800" dirty="0">
                <a:solidFill>
                  <a:prstClr val="black"/>
                </a:solidFill>
                <a:latin typeface="Calibri"/>
              </a:rPr>
              <a:t>Structure</a:t>
            </a:r>
          </a:p>
          <a:p>
            <a:pPr lvl="0" defTabSz="914400">
              <a:spcBef>
                <a:spcPct val="20000"/>
              </a:spcBef>
              <a:buClrTx/>
              <a:buSzTx/>
              <a:buFont typeface="Arial" panose="020B0604020202020204" pitchFamily="34" charset="0"/>
              <a:buChar char="•"/>
            </a:pPr>
            <a:r>
              <a:rPr lang="en-US" sz="2800" dirty="0">
                <a:solidFill>
                  <a:prstClr val="black"/>
                </a:solidFill>
                <a:latin typeface="Calibri"/>
              </a:rPr>
              <a:t>Parent Involvement</a:t>
            </a:r>
          </a:p>
          <a:p>
            <a:pPr lvl="0" defTabSz="914400">
              <a:spcBef>
                <a:spcPct val="20000"/>
              </a:spcBef>
              <a:buClrTx/>
              <a:buSzTx/>
              <a:buFont typeface="Arial" panose="020B0604020202020204" pitchFamily="34" charset="0"/>
              <a:buChar char="•"/>
            </a:pPr>
            <a:r>
              <a:rPr lang="en-US" sz="2800" dirty="0">
                <a:solidFill>
                  <a:prstClr val="black"/>
                </a:solidFill>
                <a:latin typeface="Calibri"/>
              </a:rPr>
              <a:t>Community Involvement</a:t>
            </a:r>
          </a:p>
          <a:p>
            <a:pPr lvl="0" defTabSz="914400">
              <a:spcBef>
                <a:spcPct val="20000"/>
              </a:spcBef>
              <a:buClrTx/>
              <a:buSzTx/>
              <a:buFont typeface="Arial" panose="020B0604020202020204" pitchFamily="34" charset="0"/>
              <a:buChar char="•"/>
            </a:pPr>
            <a:r>
              <a:rPr lang="en-US" sz="2800" dirty="0">
                <a:solidFill>
                  <a:prstClr val="black"/>
                </a:solidFill>
                <a:latin typeface="Calibri"/>
              </a:rPr>
              <a:t>Academy Business</a:t>
            </a:r>
          </a:p>
          <a:p>
            <a:pPr lvl="0" defTabSz="914400">
              <a:spcBef>
                <a:spcPct val="20000"/>
              </a:spcBef>
              <a:buClrTx/>
              <a:buSzTx/>
              <a:buFont typeface="Arial" panose="020B0604020202020204" pitchFamily="34" charset="0"/>
              <a:buChar char="•"/>
            </a:pPr>
            <a:r>
              <a:rPr lang="en-US" sz="2800" dirty="0">
                <a:solidFill>
                  <a:prstClr val="black"/>
                </a:solidFill>
                <a:latin typeface="Calibri"/>
              </a:rPr>
              <a:t>Supporting Documentation</a:t>
            </a:r>
          </a:p>
          <a:p>
            <a:endParaRPr lang="en-US" dirty="0"/>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8650" y="2809154"/>
            <a:ext cx="2693987"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4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Content/Course Alike Planning</a:t>
            </a:r>
          </a:p>
        </p:txBody>
      </p:sp>
      <p:sp>
        <p:nvSpPr>
          <p:cNvPr id="5" name="Content Placeholder 4"/>
          <p:cNvSpPr>
            <a:spLocks noGrp="1"/>
          </p:cNvSpPr>
          <p:nvPr>
            <p:ph idx="1"/>
          </p:nvPr>
        </p:nvSpPr>
        <p:spPr>
          <a:xfrm>
            <a:off x="677335" y="1571225"/>
            <a:ext cx="8596668" cy="4470139"/>
          </a:xfrm>
        </p:spPr>
        <p:txBody>
          <a:bodyPr>
            <a:normAutofit/>
          </a:bodyPr>
          <a:lstStyle/>
          <a:p>
            <a:pPr marL="0" lvl="0" indent="0" algn="ctr" defTabSz="914400">
              <a:spcBef>
                <a:spcPct val="20000"/>
              </a:spcBef>
              <a:buClrTx/>
              <a:buSzTx/>
              <a:buNone/>
              <a:defRPr/>
            </a:pPr>
            <a:r>
              <a:rPr lang="en-US" sz="2400" b="1" dirty="0">
                <a:solidFill>
                  <a:prstClr val="black"/>
                </a:solidFill>
                <a:latin typeface="Calibri"/>
              </a:rPr>
              <a:t>Weekly Team Meetings During Scheduled Common Planning</a:t>
            </a:r>
          </a:p>
          <a:p>
            <a:pPr marL="0" lvl="0" indent="0" algn="ctr" defTabSz="914400">
              <a:spcBef>
                <a:spcPct val="20000"/>
              </a:spcBef>
              <a:buClrTx/>
              <a:buSzTx/>
              <a:buNone/>
              <a:defRPr/>
            </a:pPr>
            <a:r>
              <a:rPr lang="en-US" sz="2400" b="1" dirty="0">
                <a:solidFill>
                  <a:prstClr val="black"/>
                </a:solidFill>
                <a:latin typeface="Calibri"/>
              </a:rPr>
              <a:t> </a:t>
            </a: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Pace and Sequence Instruction</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Discuss Effective Teaching Strategies</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Create Common Summative Assessments</a:t>
            </a:r>
          </a:p>
          <a:p>
            <a:pPr marL="0" lvl="0" indent="0" defTabSz="914400">
              <a:spcBef>
                <a:spcPct val="20000"/>
              </a:spcBef>
              <a:buClrTx/>
              <a:buSzTx/>
              <a:buNone/>
              <a:defRPr/>
            </a:pPr>
            <a:endParaRPr lang="en-US" sz="2400" dirty="0">
              <a:solidFill>
                <a:prstClr val="black"/>
              </a:solidFill>
              <a:latin typeface="Calibri"/>
            </a:endParaRPr>
          </a:p>
          <a:p>
            <a:pPr marL="274320" lvl="0" indent="-274320" defTabSz="914400">
              <a:spcBef>
                <a:spcPct val="20000"/>
              </a:spcBef>
              <a:buClrTx/>
              <a:buSzTx/>
              <a:buFont typeface="Arial" panose="020B0604020202020204" pitchFamily="34" charset="0"/>
              <a:buChar char="•"/>
              <a:defRPr/>
            </a:pPr>
            <a:r>
              <a:rPr lang="en-US" sz="2400" dirty="0">
                <a:solidFill>
                  <a:prstClr val="black"/>
                </a:solidFill>
                <a:latin typeface="Calibri"/>
              </a:rPr>
              <a:t>Analyze Assessments (Building Level, District Level, and State Level Testing Data)</a:t>
            </a:r>
          </a:p>
          <a:p>
            <a:endParaRPr lang="en-US" dirty="0"/>
          </a:p>
        </p:txBody>
      </p:sp>
      <p:pic>
        <p:nvPicPr>
          <p:cNvPr id="3074" name="Picture 2" descr="C:\Users\awyatt\AppData\Local\Microsoft\Windows\Temporary Internet Files\Content.IE5\FFQWXH52\MC90005528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418" y="2414106"/>
            <a:ext cx="2225644" cy="230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4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Content/Course Alike Teams </a:t>
            </a:r>
            <a:br>
              <a:rPr lang="en-US" dirty="0"/>
            </a:br>
            <a:r>
              <a:rPr lang="en-US" dirty="0"/>
              <a:t>Provide EOC Support</a:t>
            </a:r>
          </a:p>
        </p:txBody>
      </p:sp>
      <p:sp>
        <p:nvSpPr>
          <p:cNvPr id="3" name="Content Placeholder 2"/>
          <p:cNvSpPr>
            <a:spLocks noGrp="1"/>
          </p:cNvSpPr>
          <p:nvPr>
            <p:ph idx="1"/>
          </p:nvPr>
        </p:nvSpPr>
        <p:spPr/>
        <p:txBody>
          <a:bodyPr>
            <a:normAutofit fontScale="92500" lnSpcReduction="20000"/>
          </a:bodyPr>
          <a:lstStyle/>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Standards-based Teaching</a:t>
            </a:r>
          </a:p>
          <a:p>
            <a:pPr marL="0" lvl="0" indent="0" defTabSz="914400">
              <a:spcBef>
                <a:spcPct val="20000"/>
              </a:spcBef>
              <a:buClrTx/>
              <a:buSzTx/>
              <a:buNone/>
            </a:pPr>
            <a:endParaRPr lang="en-US" altLang="en-US" sz="2400" dirty="0">
              <a:solidFill>
                <a:prstClr val="black"/>
              </a:solidFill>
              <a:latin typeface="Calibri"/>
            </a:endParaRPr>
          </a:p>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Use of Formative Assessment for Instructional Decisions</a:t>
            </a:r>
          </a:p>
          <a:p>
            <a:pPr marL="0" lvl="0" indent="0" defTabSz="914400">
              <a:spcBef>
                <a:spcPct val="20000"/>
              </a:spcBef>
              <a:buClrTx/>
              <a:buSzTx/>
              <a:buNone/>
            </a:pPr>
            <a:endParaRPr lang="en-US" altLang="en-US" sz="2400" dirty="0">
              <a:solidFill>
                <a:prstClr val="black"/>
              </a:solidFill>
              <a:latin typeface="Calibri"/>
            </a:endParaRPr>
          </a:p>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Teach Deficit Skills Essential to Mastery of Standards</a:t>
            </a:r>
          </a:p>
          <a:p>
            <a:pPr marL="0" lvl="0" indent="0" defTabSz="914400">
              <a:spcBef>
                <a:spcPct val="20000"/>
              </a:spcBef>
              <a:buClrTx/>
              <a:buSzTx/>
              <a:buNone/>
            </a:pPr>
            <a:endParaRPr lang="en-US" altLang="en-US" sz="2400" dirty="0">
              <a:solidFill>
                <a:prstClr val="black"/>
              </a:solidFill>
              <a:latin typeface="Calibri"/>
            </a:endParaRPr>
          </a:p>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Use Summative Assessment for Determining Mastery</a:t>
            </a:r>
          </a:p>
          <a:p>
            <a:pPr marL="0" lvl="0" indent="0" defTabSz="914400">
              <a:spcBef>
                <a:spcPct val="20000"/>
              </a:spcBef>
              <a:buClrTx/>
              <a:buSzTx/>
              <a:buNone/>
            </a:pPr>
            <a:endParaRPr lang="en-US" altLang="en-US" sz="2400" dirty="0">
              <a:solidFill>
                <a:prstClr val="black"/>
              </a:solidFill>
              <a:latin typeface="Calibri"/>
            </a:endParaRPr>
          </a:p>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Re-Teach Non-Mastered Standards</a:t>
            </a:r>
          </a:p>
          <a:p>
            <a:pPr marL="0" lvl="0" indent="0" defTabSz="914400">
              <a:spcBef>
                <a:spcPct val="20000"/>
              </a:spcBef>
              <a:buClrTx/>
              <a:buSzTx/>
              <a:buNone/>
            </a:pPr>
            <a:endParaRPr lang="en-US" altLang="en-US" sz="2400" dirty="0">
              <a:solidFill>
                <a:prstClr val="black"/>
              </a:solidFill>
              <a:latin typeface="Calibri"/>
            </a:endParaRPr>
          </a:p>
          <a:p>
            <a:pPr lvl="0" defTabSz="914400">
              <a:spcBef>
                <a:spcPct val="20000"/>
              </a:spcBef>
              <a:buClrTx/>
              <a:buSzTx/>
              <a:buFont typeface="Arial" panose="020B0604020202020204" pitchFamily="34" charset="0"/>
              <a:buChar char="•"/>
            </a:pPr>
            <a:r>
              <a:rPr lang="en-US" altLang="en-US" sz="2400" dirty="0">
                <a:solidFill>
                  <a:prstClr val="black"/>
                </a:solidFill>
                <a:latin typeface="Calibri"/>
              </a:rPr>
              <a:t>Reassess as Needed</a:t>
            </a:r>
          </a:p>
          <a:p>
            <a:endParaRPr lang="en-US" dirty="0"/>
          </a:p>
        </p:txBody>
      </p:sp>
      <p:pic>
        <p:nvPicPr>
          <p:cNvPr id="17410" name="Picture 2" descr="C:\Users\awyatt\AppData\Local\Microsoft\Windows\Temporary Internet Files\Content.IE5\O3MF7JT4\MC90005694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084" y="3394364"/>
            <a:ext cx="3030810" cy="286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6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Metropolitan Nashville Public Schools</a:t>
            </a:r>
            <a:endParaRPr lang="en-US" dirty="0"/>
          </a:p>
        </p:txBody>
      </p:sp>
      <p:sp>
        <p:nvSpPr>
          <p:cNvPr id="3" name="Content Placeholder 2"/>
          <p:cNvSpPr>
            <a:spLocks noGrp="1"/>
          </p:cNvSpPr>
          <p:nvPr>
            <p:ph idx="1"/>
          </p:nvPr>
        </p:nvSpPr>
        <p:spPr>
          <a:xfrm>
            <a:off x="677335" y="1754666"/>
            <a:ext cx="8596668" cy="4286703"/>
          </a:xfrm>
        </p:spPr>
        <p:txBody>
          <a:bodyPr/>
          <a:lstStyle/>
          <a:p>
            <a:r>
              <a:rPr lang="en-US" sz="2400" dirty="0"/>
              <a:t>Approximately 81,000 students, 76% FARM, diverse</a:t>
            </a:r>
          </a:p>
          <a:p>
            <a:r>
              <a:rPr lang="en-US" sz="2400" dirty="0" smtClean="0"/>
              <a:t>10,000 </a:t>
            </a:r>
            <a:r>
              <a:rPr lang="en-US" sz="2400" dirty="0"/>
              <a:t>school system employees, 5,200 teachers</a:t>
            </a:r>
          </a:p>
          <a:p>
            <a:r>
              <a:rPr lang="en-US" sz="2400" dirty="0"/>
              <a:t>$671m School budget, $11,080 per pupil </a:t>
            </a:r>
            <a:r>
              <a:rPr lang="en-US" sz="2400" dirty="0" smtClean="0"/>
              <a:t>expenditure</a:t>
            </a:r>
          </a:p>
          <a:p>
            <a:pPr lvl="0">
              <a:buClr>
                <a:srgbClr val="5FCBEF"/>
              </a:buClr>
            </a:pPr>
            <a:r>
              <a:rPr lang="en-US" sz="2400" dirty="0">
                <a:solidFill>
                  <a:prstClr val="black">
                    <a:lumMod val="75000"/>
                    <a:lumOff val="25000"/>
                  </a:prstClr>
                </a:solidFill>
              </a:rPr>
              <a:t>26 high schools,12 </a:t>
            </a:r>
            <a:r>
              <a:rPr lang="en-US" sz="2400" dirty="0" smtClean="0">
                <a:solidFill>
                  <a:prstClr val="black">
                    <a:lumMod val="75000"/>
                    <a:lumOff val="25000"/>
                  </a:prstClr>
                </a:solidFill>
              </a:rPr>
              <a:t>large zoned </a:t>
            </a:r>
            <a:r>
              <a:rPr lang="en-US" sz="2400" dirty="0">
                <a:solidFill>
                  <a:prstClr val="black">
                    <a:lumMod val="75000"/>
                    <a:lumOff val="25000"/>
                  </a:prstClr>
                </a:solidFill>
              </a:rPr>
              <a:t>high schools (16,000 students, 1,000 teachers)</a:t>
            </a:r>
          </a:p>
          <a:p>
            <a:r>
              <a:rPr lang="en-US" sz="2400" dirty="0" smtClean="0"/>
              <a:t>Began the journey to redesign high schools in </a:t>
            </a:r>
          </a:p>
          <a:p>
            <a:pPr marL="0" indent="0">
              <a:buNone/>
            </a:pPr>
            <a:r>
              <a:rPr lang="en-US" sz="2400" dirty="0"/>
              <a:t> </a:t>
            </a:r>
            <a:r>
              <a:rPr lang="en-US" sz="2400" dirty="0" smtClean="0"/>
              <a:t>   2006</a:t>
            </a:r>
            <a:endParaRPr lang="en-US" sz="2400"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231" y="3721995"/>
            <a:ext cx="4645769" cy="31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15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Development</a:t>
            </a:r>
          </a:p>
        </p:txBody>
      </p:sp>
      <p:sp>
        <p:nvSpPr>
          <p:cNvPr id="4" name="Content Placeholder 3"/>
          <p:cNvSpPr>
            <a:spLocks noGrp="1"/>
          </p:cNvSpPr>
          <p:nvPr>
            <p:ph sz="half" idx="1"/>
          </p:nvPr>
        </p:nvSpPr>
        <p:spPr>
          <a:xfrm>
            <a:off x="677336" y="1558351"/>
            <a:ext cx="4184035" cy="4483017"/>
          </a:xfrm>
        </p:spPr>
        <p:txBody>
          <a:bodyPr>
            <a:normAutofit lnSpcReduction="10000"/>
          </a:bodyPr>
          <a:lstStyle/>
          <a:p>
            <a:r>
              <a:rPr lang="en-US" sz="2400" dirty="0"/>
              <a:t>SLC Principles</a:t>
            </a:r>
          </a:p>
          <a:p>
            <a:endParaRPr lang="en-US" sz="2400" dirty="0"/>
          </a:p>
          <a:p>
            <a:r>
              <a:rPr lang="en-US" sz="2400" dirty="0"/>
              <a:t>Team Leader Training</a:t>
            </a:r>
          </a:p>
          <a:p>
            <a:endParaRPr lang="en-US" sz="2400" dirty="0"/>
          </a:p>
          <a:p>
            <a:r>
              <a:rPr lang="en-US" sz="2400" dirty="0"/>
              <a:t>Highly Effective Teaming</a:t>
            </a:r>
          </a:p>
          <a:p>
            <a:endParaRPr lang="en-US" sz="2400" dirty="0"/>
          </a:p>
          <a:p>
            <a:r>
              <a:rPr lang="en-US" sz="2400" dirty="0"/>
              <a:t>Standards-based Teaching and Assessment</a:t>
            </a:r>
          </a:p>
          <a:p>
            <a:endParaRPr lang="en-US" sz="2400" dirty="0"/>
          </a:p>
          <a:p>
            <a:r>
              <a:rPr lang="en-US" sz="2400" dirty="0"/>
              <a:t>Teaching on the Block</a:t>
            </a:r>
          </a:p>
          <a:p>
            <a:endParaRPr lang="en-US" dirty="0"/>
          </a:p>
        </p:txBody>
      </p:sp>
      <p:sp>
        <p:nvSpPr>
          <p:cNvPr id="5" name="Content Placeholder 4"/>
          <p:cNvSpPr>
            <a:spLocks noGrp="1"/>
          </p:cNvSpPr>
          <p:nvPr>
            <p:ph sz="half" idx="2"/>
          </p:nvPr>
        </p:nvSpPr>
        <p:spPr>
          <a:xfrm>
            <a:off x="5089969" y="1545467"/>
            <a:ext cx="4184035" cy="4495897"/>
          </a:xfrm>
        </p:spPr>
        <p:txBody>
          <a:bodyPr>
            <a:normAutofit lnSpcReduction="10000"/>
          </a:bodyPr>
          <a:lstStyle/>
          <a:p>
            <a:r>
              <a:rPr lang="en-US" sz="2400" dirty="0"/>
              <a:t>Data Warehouse/Data Driven Decision Making</a:t>
            </a:r>
          </a:p>
          <a:p>
            <a:endParaRPr lang="en-US" sz="2400" dirty="0"/>
          </a:p>
          <a:p>
            <a:r>
              <a:rPr lang="en-US" sz="2400" dirty="0"/>
              <a:t>Inter-Disciplinary Teaching and Learning</a:t>
            </a:r>
          </a:p>
          <a:p>
            <a:endParaRPr lang="en-US" sz="2400" dirty="0"/>
          </a:p>
          <a:p>
            <a:r>
              <a:rPr lang="en-US" sz="2400" dirty="0"/>
              <a:t>Project-based Learning</a:t>
            </a:r>
          </a:p>
          <a:p>
            <a:endParaRPr lang="en-US" sz="2400" dirty="0"/>
          </a:p>
          <a:p>
            <a:r>
              <a:rPr lang="en-US" sz="2400" dirty="0"/>
              <a:t>Teacher Externship</a:t>
            </a:r>
          </a:p>
          <a:p>
            <a:endParaRPr lang="en-US" sz="2400" dirty="0"/>
          </a:p>
        </p:txBody>
      </p:sp>
      <p:pic>
        <p:nvPicPr>
          <p:cNvPr id="4101" name="Picture 5" descr="C:\Users\awyatt\AppData\Local\Microsoft\Windows\Temporary Internet Files\Content.IE5\FFQWXH52\MC90006014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2121" y="448375"/>
            <a:ext cx="2254910" cy="246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3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 Engagement </a:t>
            </a:r>
            <a:br>
              <a:rPr lang="en-US" dirty="0"/>
            </a:br>
            <a:r>
              <a:rPr lang="en-US" dirty="0"/>
              <a:t>Career Planning</a:t>
            </a:r>
          </a:p>
        </p:txBody>
      </p:sp>
      <p:sp>
        <p:nvSpPr>
          <p:cNvPr id="5" name="Content Placeholder 4"/>
          <p:cNvSpPr>
            <a:spLocks noGrp="1"/>
          </p:cNvSpPr>
          <p:nvPr>
            <p:ph idx="1"/>
          </p:nvPr>
        </p:nvSpPr>
        <p:spPr>
          <a:xfrm>
            <a:off x="677335" y="1815927"/>
            <a:ext cx="8596668" cy="4225441"/>
          </a:xfrm>
        </p:spPr>
        <p:txBody>
          <a:bodyPr>
            <a:normAutofit fontScale="92500" lnSpcReduction="10000"/>
          </a:bodyPr>
          <a:lstStyle/>
          <a:p>
            <a:pPr marL="0" lvl="0" indent="0" defTabSz="914400">
              <a:spcBef>
                <a:spcPct val="20000"/>
              </a:spcBef>
              <a:buClrTx/>
              <a:buSzTx/>
              <a:buNone/>
            </a:pPr>
            <a:r>
              <a:rPr lang="en-US" sz="2400" b="1" dirty="0">
                <a:solidFill>
                  <a:prstClr val="black"/>
                </a:solidFill>
                <a:latin typeface="Calibri"/>
              </a:rPr>
              <a:t>Parent Orientation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Career Exploration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Career Academies</a:t>
            </a:r>
          </a:p>
          <a:p>
            <a:pPr marL="0" lvl="0" indent="0" defTabSz="914400">
              <a:spcBef>
                <a:spcPct val="20000"/>
              </a:spcBef>
              <a:buClrTx/>
              <a:buSzTx/>
              <a:buNone/>
            </a:pPr>
            <a:endParaRPr lang="en-US" sz="2400" dirty="0">
              <a:solidFill>
                <a:prstClr val="black"/>
              </a:solidFill>
              <a:latin typeface="Calibri"/>
            </a:endParaRPr>
          </a:p>
          <a:p>
            <a:pPr marL="0" lvl="0" indent="0" defTabSz="914400">
              <a:spcBef>
                <a:spcPct val="20000"/>
              </a:spcBef>
              <a:buClrTx/>
              <a:buSzTx/>
              <a:buNone/>
            </a:pPr>
            <a:r>
              <a:rPr lang="en-US" sz="2400" b="1" dirty="0">
                <a:solidFill>
                  <a:prstClr val="black"/>
                </a:solidFill>
                <a:latin typeface="Calibri"/>
              </a:rPr>
              <a:t>Parent Communication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Academy Brochures, Academy Website, Academy Newsletters</a:t>
            </a:r>
          </a:p>
          <a:p>
            <a:pPr lvl="0" defTabSz="914400">
              <a:spcBef>
                <a:spcPct val="20000"/>
              </a:spcBef>
              <a:buClrTx/>
              <a:buSzTx/>
              <a:buFont typeface="Arial" panose="020B0604020202020204" pitchFamily="34" charset="0"/>
              <a:buChar char="•"/>
            </a:pPr>
            <a:r>
              <a:rPr lang="en-US" sz="2400" dirty="0">
                <a:solidFill>
                  <a:prstClr val="black"/>
                </a:solidFill>
                <a:latin typeface="Calibri"/>
              </a:rPr>
              <a:t>Academy Events, Parent Tours, Academy Showcase</a:t>
            </a:r>
          </a:p>
          <a:p>
            <a:pPr marL="0" lvl="0" indent="0" defTabSz="914400">
              <a:spcBef>
                <a:spcPct val="20000"/>
              </a:spcBef>
              <a:buClrTx/>
              <a:buSzTx/>
              <a:buNone/>
            </a:pPr>
            <a:endParaRPr lang="en-US" sz="2400" dirty="0">
              <a:solidFill>
                <a:prstClr val="black"/>
              </a:solidFill>
              <a:latin typeface="Calibri"/>
            </a:endParaRPr>
          </a:p>
          <a:p>
            <a:pPr marL="0" lvl="0" indent="0" defTabSz="914400">
              <a:spcBef>
                <a:spcPct val="20000"/>
              </a:spcBef>
              <a:buClrTx/>
              <a:buSzTx/>
              <a:buNone/>
            </a:pPr>
            <a:r>
              <a:rPr lang="en-US" sz="2400" b="1" dirty="0">
                <a:solidFill>
                  <a:prstClr val="black"/>
                </a:solidFill>
                <a:latin typeface="Calibri"/>
              </a:rPr>
              <a:t>Parent Input</a:t>
            </a:r>
          </a:p>
          <a:p>
            <a:pPr lvl="0" defTabSz="914400">
              <a:spcBef>
                <a:spcPct val="20000"/>
              </a:spcBef>
              <a:buClrTx/>
              <a:buSzTx/>
              <a:buFont typeface="Arial" panose="020B0604020202020204" pitchFamily="34" charset="0"/>
              <a:buChar char="•"/>
            </a:pPr>
            <a:r>
              <a:rPr lang="en-US" sz="2400" dirty="0">
                <a:solidFill>
                  <a:prstClr val="black"/>
                </a:solidFill>
                <a:latin typeface="Calibri"/>
              </a:rPr>
              <a:t>Academy Advisory Board</a:t>
            </a:r>
          </a:p>
          <a:p>
            <a:pPr lvl="0" defTabSz="914400">
              <a:spcBef>
                <a:spcPct val="20000"/>
              </a:spcBef>
              <a:buClrTx/>
              <a:buSzTx/>
              <a:buFont typeface="Arial" panose="020B0604020202020204" pitchFamily="34" charset="0"/>
              <a:buChar char="•"/>
            </a:pPr>
            <a:r>
              <a:rPr lang="en-US" sz="2400" dirty="0">
                <a:solidFill>
                  <a:prstClr val="black"/>
                </a:solidFill>
                <a:latin typeface="Calibri"/>
              </a:rPr>
              <a:t>TLG, Parent Ambassador Program</a:t>
            </a:r>
          </a:p>
          <a:p>
            <a:endParaRPr lang="en-US" dirty="0"/>
          </a:p>
        </p:txBody>
      </p:sp>
      <p:pic>
        <p:nvPicPr>
          <p:cNvPr id="13315" name="Picture 3" descr="C:\Users\awyatt\AppData\Local\Microsoft\Windows\Temporary Internet Files\Content.IE5\O3MF7JT4\MC900297575[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028" y="730646"/>
            <a:ext cx="3087735" cy="280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1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63" y="261870"/>
            <a:ext cx="8596668" cy="1320800"/>
          </a:xfrm>
        </p:spPr>
        <p:txBody>
          <a:bodyPr/>
          <a:lstStyle/>
          <a:p>
            <a:r>
              <a:rPr lang="en-US" dirty="0"/>
              <a:t>Parent Engagement</a:t>
            </a:r>
            <a:br>
              <a:rPr lang="en-US" dirty="0"/>
            </a:br>
            <a:r>
              <a:rPr lang="en-US" dirty="0"/>
              <a:t>College Planning</a:t>
            </a:r>
          </a:p>
        </p:txBody>
      </p:sp>
      <p:sp>
        <p:nvSpPr>
          <p:cNvPr id="4" name="Content Placeholder 3"/>
          <p:cNvSpPr>
            <a:spLocks noGrp="1"/>
          </p:cNvSpPr>
          <p:nvPr>
            <p:ph sz="half" idx="1"/>
          </p:nvPr>
        </p:nvSpPr>
        <p:spPr>
          <a:xfrm>
            <a:off x="677336" y="1532592"/>
            <a:ext cx="4184035" cy="4508775"/>
          </a:xfrm>
        </p:spPr>
        <p:txBody>
          <a:bodyPr>
            <a:normAutofit fontScale="92500" lnSpcReduction="20000"/>
          </a:bodyPr>
          <a:lstStyle/>
          <a:p>
            <a:pPr marL="0" lvl="0" indent="0" defTabSz="914400">
              <a:spcBef>
                <a:spcPct val="20000"/>
              </a:spcBef>
              <a:buClrTx/>
              <a:buSzTx/>
              <a:buNone/>
            </a:pPr>
            <a:r>
              <a:rPr lang="en-US" sz="2400" b="1" dirty="0">
                <a:solidFill>
                  <a:prstClr val="black"/>
                </a:solidFill>
                <a:latin typeface="Calibri"/>
              </a:rPr>
              <a:t>Parent Orientation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TN Diploma Project</a:t>
            </a:r>
          </a:p>
          <a:p>
            <a:pPr lvl="0" defTabSz="914400">
              <a:spcBef>
                <a:spcPct val="20000"/>
              </a:spcBef>
              <a:buClrTx/>
              <a:buSzTx/>
              <a:buFont typeface="Arial" panose="020B0604020202020204" pitchFamily="34" charset="0"/>
              <a:buChar char="•"/>
            </a:pPr>
            <a:r>
              <a:rPr lang="en-US" sz="2400" dirty="0">
                <a:solidFill>
                  <a:prstClr val="black"/>
                </a:solidFill>
                <a:latin typeface="Calibri"/>
              </a:rPr>
              <a:t>Testing Information</a:t>
            </a:r>
          </a:p>
          <a:p>
            <a:pPr marL="0" lvl="0" indent="0" defTabSz="914400">
              <a:spcBef>
                <a:spcPct val="20000"/>
              </a:spcBef>
              <a:buClrTx/>
              <a:buSzTx/>
              <a:buNone/>
            </a:pPr>
            <a:endParaRPr lang="en-US" sz="2400" b="1" dirty="0">
              <a:solidFill>
                <a:prstClr val="black"/>
              </a:solidFill>
              <a:latin typeface="Calibri"/>
            </a:endParaRPr>
          </a:p>
          <a:p>
            <a:pPr marL="0" lvl="0" indent="0" defTabSz="914400">
              <a:spcBef>
                <a:spcPct val="20000"/>
              </a:spcBef>
              <a:buClrTx/>
              <a:buSzTx/>
              <a:buNone/>
            </a:pPr>
            <a:r>
              <a:rPr lang="en-US" sz="2400" b="1" dirty="0">
                <a:solidFill>
                  <a:prstClr val="black"/>
                </a:solidFill>
                <a:latin typeface="Calibri"/>
              </a:rPr>
              <a:t>Parent Communication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Call-outs, newsletters, website, emails</a:t>
            </a:r>
          </a:p>
          <a:p>
            <a:pPr lvl="0" defTabSz="914400">
              <a:spcBef>
                <a:spcPct val="20000"/>
              </a:spcBef>
              <a:buClrTx/>
              <a:buSzTx/>
              <a:buFont typeface="Arial" panose="020B0604020202020204" pitchFamily="34" charset="0"/>
              <a:buChar char="•"/>
            </a:pPr>
            <a:r>
              <a:rPr lang="en-US" sz="2400" dirty="0">
                <a:solidFill>
                  <a:prstClr val="black"/>
                </a:solidFill>
                <a:latin typeface="Calibri"/>
              </a:rPr>
              <a:t>Individual and Team Conferences</a:t>
            </a:r>
          </a:p>
          <a:p>
            <a:endParaRPr lang="en-US" dirty="0"/>
          </a:p>
        </p:txBody>
      </p:sp>
      <p:sp>
        <p:nvSpPr>
          <p:cNvPr id="5" name="Content Placeholder 4"/>
          <p:cNvSpPr>
            <a:spLocks noGrp="1"/>
          </p:cNvSpPr>
          <p:nvPr>
            <p:ph sz="half" idx="2"/>
          </p:nvPr>
        </p:nvSpPr>
        <p:spPr>
          <a:xfrm>
            <a:off x="5089969" y="1481071"/>
            <a:ext cx="4184035" cy="4560292"/>
          </a:xfrm>
        </p:spPr>
        <p:txBody>
          <a:bodyPr>
            <a:normAutofit fontScale="92500" lnSpcReduction="20000"/>
          </a:bodyPr>
          <a:lstStyle/>
          <a:p>
            <a:pPr marL="0" lvl="0" indent="0" defTabSz="914400">
              <a:spcBef>
                <a:spcPct val="20000"/>
              </a:spcBef>
              <a:buClrTx/>
              <a:buSzTx/>
              <a:buNone/>
            </a:pPr>
            <a:r>
              <a:rPr lang="en-US" sz="2400" b="1" dirty="0">
                <a:solidFill>
                  <a:prstClr val="black"/>
                </a:solidFill>
                <a:latin typeface="Calibri"/>
              </a:rPr>
              <a:t>Registration Information</a:t>
            </a:r>
          </a:p>
          <a:p>
            <a:pPr lvl="0" defTabSz="914400">
              <a:spcBef>
                <a:spcPct val="20000"/>
              </a:spcBef>
              <a:buClrTx/>
              <a:buSzTx/>
              <a:buFont typeface="Arial" panose="020B0604020202020204" pitchFamily="34" charset="0"/>
              <a:buChar char="•"/>
            </a:pPr>
            <a:r>
              <a:rPr lang="en-US" sz="2400" dirty="0">
                <a:solidFill>
                  <a:prstClr val="black"/>
                </a:solidFill>
                <a:latin typeface="Calibri"/>
              </a:rPr>
              <a:t>Transcript Updates</a:t>
            </a:r>
          </a:p>
          <a:p>
            <a:pPr lvl="0" defTabSz="914400">
              <a:spcBef>
                <a:spcPct val="20000"/>
              </a:spcBef>
              <a:buClrTx/>
              <a:buSzTx/>
              <a:buFont typeface="Arial" panose="020B0604020202020204" pitchFamily="34" charset="0"/>
              <a:buChar char="•"/>
            </a:pPr>
            <a:r>
              <a:rPr lang="en-US" sz="2400" dirty="0">
                <a:solidFill>
                  <a:prstClr val="black"/>
                </a:solidFill>
                <a:latin typeface="Calibri"/>
              </a:rPr>
              <a:t>Dual Enrollment, Advanced Placement, AICE Information Night (Parent Signature Required)</a:t>
            </a:r>
          </a:p>
          <a:p>
            <a:pPr lvl="0" defTabSz="914400">
              <a:spcBef>
                <a:spcPct val="20000"/>
              </a:spcBef>
              <a:buClrTx/>
              <a:buSzTx/>
              <a:buFont typeface="Arial" panose="020B0604020202020204" pitchFamily="34" charset="0"/>
              <a:buChar char="•"/>
            </a:pPr>
            <a:r>
              <a:rPr lang="en-US" sz="2400" dirty="0">
                <a:solidFill>
                  <a:prstClr val="black"/>
                </a:solidFill>
                <a:latin typeface="Calibri"/>
              </a:rPr>
              <a:t>Redefining college</a:t>
            </a:r>
          </a:p>
          <a:p>
            <a:pPr marL="0" lvl="0" indent="0" defTabSz="914400">
              <a:spcBef>
                <a:spcPct val="20000"/>
              </a:spcBef>
              <a:buClrTx/>
              <a:buSzTx/>
              <a:buNone/>
            </a:pPr>
            <a:endParaRPr lang="en-US" sz="2400" dirty="0">
              <a:solidFill>
                <a:prstClr val="black"/>
              </a:solidFill>
              <a:latin typeface="Calibri"/>
            </a:endParaRPr>
          </a:p>
          <a:p>
            <a:pPr marL="0" lvl="0" indent="0" defTabSz="914400">
              <a:spcBef>
                <a:spcPct val="20000"/>
              </a:spcBef>
              <a:buClrTx/>
              <a:buSzTx/>
              <a:buNone/>
            </a:pPr>
            <a:r>
              <a:rPr lang="en-US" sz="2400" b="1" dirty="0">
                <a:solidFill>
                  <a:prstClr val="black"/>
                </a:solidFill>
                <a:latin typeface="Calibri"/>
              </a:rPr>
              <a:t>College Access Assistance</a:t>
            </a:r>
          </a:p>
          <a:p>
            <a:pPr lvl="0" defTabSz="914400">
              <a:spcBef>
                <a:spcPct val="20000"/>
              </a:spcBef>
              <a:buClrTx/>
              <a:buSzTx/>
              <a:buFont typeface="Arial" panose="020B0604020202020204" pitchFamily="34" charset="0"/>
              <a:buChar char="•"/>
            </a:pPr>
            <a:r>
              <a:rPr lang="en-US" sz="2400" dirty="0">
                <a:solidFill>
                  <a:prstClr val="black"/>
                </a:solidFill>
                <a:latin typeface="Calibri"/>
              </a:rPr>
              <a:t>College Information Night</a:t>
            </a:r>
          </a:p>
          <a:p>
            <a:pPr lvl="0" defTabSz="914400">
              <a:spcBef>
                <a:spcPct val="20000"/>
              </a:spcBef>
              <a:buClrTx/>
              <a:buSzTx/>
              <a:buFont typeface="Arial" panose="020B0604020202020204" pitchFamily="34" charset="0"/>
              <a:buChar char="•"/>
            </a:pPr>
            <a:r>
              <a:rPr lang="en-US" sz="2400" dirty="0">
                <a:solidFill>
                  <a:prstClr val="black"/>
                </a:solidFill>
                <a:latin typeface="Calibri"/>
              </a:rPr>
              <a:t>FAFSA Night</a:t>
            </a:r>
          </a:p>
          <a:p>
            <a:pPr lvl="0" defTabSz="914400">
              <a:spcBef>
                <a:spcPct val="20000"/>
              </a:spcBef>
              <a:buClrTx/>
              <a:buSzTx/>
              <a:buFont typeface="Arial" panose="020B0604020202020204" pitchFamily="34" charset="0"/>
              <a:buChar char="•"/>
            </a:pPr>
            <a:r>
              <a:rPr lang="en-US" sz="2400" dirty="0">
                <a:solidFill>
                  <a:prstClr val="black"/>
                </a:solidFill>
                <a:latin typeface="Calibri"/>
              </a:rPr>
              <a:t>College Fairs</a:t>
            </a:r>
          </a:p>
          <a:p>
            <a:pPr lvl="0" defTabSz="914400">
              <a:spcBef>
                <a:spcPct val="20000"/>
              </a:spcBef>
              <a:buClrTx/>
              <a:buSzTx/>
              <a:buFont typeface="Arial" panose="020B0604020202020204" pitchFamily="34" charset="0"/>
              <a:buChar char="•"/>
            </a:pPr>
            <a:r>
              <a:rPr lang="en-US" sz="2400" dirty="0">
                <a:solidFill>
                  <a:prstClr val="black"/>
                </a:solidFill>
                <a:latin typeface="Calibri"/>
              </a:rPr>
              <a:t>TN Achieves</a:t>
            </a:r>
          </a:p>
          <a:p>
            <a:endParaRPr lang="en-US" dirty="0"/>
          </a:p>
        </p:txBody>
      </p:sp>
      <p:pic>
        <p:nvPicPr>
          <p:cNvPr id="12290" name="Picture 2" descr="C:\Users\awyatt\AppData\Local\Microsoft\Windows\Temporary Internet Files\Content.IE5\UL5MAPMK\MP90039932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8562" y="2962933"/>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77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academy partner?</a:t>
            </a:r>
          </a:p>
        </p:txBody>
      </p:sp>
      <p:sp>
        <p:nvSpPr>
          <p:cNvPr id="3" name="Content Placeholder 2"/>
          <p:cNvSpPr>
            <a:spLocks noGrp="1"/>
          </p:cNvSpPr>
          <p:nvPr>
            <p:ph idx="1"/>
          </p:nvPr>
        </p:nvSpPr>
        <p:spPr>
          <a:xfrm>
            <a:off x="677335" y="1481070"/>
            <a:ext cx="7449078" cy="5279947"/>
          </a:xfrm>
        </p:spPr>
        <p:txBody>
          <a:bodyPr>
            <a:normAutofit fontScale="92500" lnSpcReduction="10000"/>
          </a:bodyPr>
          <a:lstStyle/>
          <a:p>
            <a:pPr defTabSz="914400">
              <a:spcBef>
                <a:spcPct val="20000"/>
              </a:spcBef>
              <a:buClrTx/>
              <a:buSzTx/>
              <a:buFont typeface="Wingdings" panose="05000000000000000000" pitchFamily="2" charset="2"/>
              <a:buChar char="§"/>
            </a:pPr>
            <a:r>
              <a:rPr lang="en-US" sz="3000" dirty="0">
                <a:solidFill>
                  <a:prstClr val="black"/>
                </a:solidFill>
                <a:latin typeface="Calibri"/>
              </a:rPr>
              <a:t>An Academy Partner is a PENCIL Partner that has formalized a partnership with a high school </a:t>
            </a:r>
            <a:r>
              <a:rPr lang="en-US" sz="3000" dirty="0" smtClean="0">
                <a:solidFill>
                  <a:prstClr val="black"/>
                </a:solidFill>
                <a:latin typeface="Calibri"/>
              </a:rPr>
              <a:t>academy.</a:t>
            </a:r>
          </a:p>
          <a:p>
            <a:pPr defTabSz="914400">
              <a:spcBef>
                <a:spcPct val="20000"/>
              </a:spcBef>
              <a:buClrTx/>
              <a:buSzTx/>
              <a:buFont typeface="Wingdings" panose="05000000000000000000" pitchFamily="2" charset="2"/>
              <a:buChar char="§"/>
            </a:pPr>
            <a:r>
              <a:rPr lang="en-US" sz="3000" dirty="0" smtClean="0">
                <a:solidFill>
                  <a:prstClr val="black"/>
                </a:solidFill>
                <a:latin typeface="Calibri"/>
              </a:rPr>
              <a:t>Partnership </a:t>
            </a:r>
            <a:r>
              <a:rPr lang="en-US" sz="3000" dirty="0">
                <a:solidFill>
                  <a:prstClr val="black"/>
                </a:solidFill>
                <a:latin typeface="Calibri"/>
              </a:rPr>
              <a:t>activities vary, depending on the academy’s needs and a business’s interests and resources. </a:t>
            </a:r>
            <a:endParaRPr lang="en-US" sz="3000" dirty="0" smtClean="0">
              <a:solidFill>
                <a:prstClr val="black"/>
              </a:solidFill>
              <a:latin typeface="Calibri"/>
            </a:endParaRPr>
          </a:p>
          <a:p>
            <a:pPr defTabSz="914400">
              <a:spcBef>
                <a:spcPct val="20000"/>
              </a:spcBef>
              <a:buClrTx/>
              <a:buSzTx/>
              <a:buFont typeface="Wingdings" panose="05000000000000000000" pitchFamily="2" charset="2"/>
              <a:buChar char="§"/>
            </a:pPr>
            <a:r>
              <a:rPr lang="en-US" sz="3000" dirty="0" smtClean="0">
                <a:solidFill>
                  <a:prstClr val="black"/>
                </a:solidFill>
                <a:latin typeface="Calibri"/>
              </a:rPr>
              <a:t>Goals </a:t>
            </a:r>
            <a:r>
              <a:rPr lang="en-US" sz="3000" dirty="0">
                <a:solidFill>
                  <a:prstClr val="black"/>
                </a:solidFill>
                <a:latin typeface="Calibri"/>
              </a:rPr>
              <a:t>for partnerships between businesses and academies are to improve graduation rates, build relationships between students and positive adult role models, and support positive outcomes after high school graduation, including further education and entry into high-wage, high-demand careers. </a:t>
            </a:r>
          </a:p>
          <a:p>
            <a:endParaRPr lang="en-US"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175" y="374072"/>
            <a:ext cx="40608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137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expectations of an </a:t>
            </a:r>
            <a:br>
              <a:rPr lang="en-US" dirty="0"/>
            </a:br>
            <a:r>
              <a:rPr lang="en-US" dirty="0"/>
              <a:t>academy partner?</a:t>
            </a:r>
          </a:p>
        </p:txBody>
      </p:sp>
      <p:sp>
        <p:nvSpPr>
          <p:cNvPr id="3" name="Content Placeholder 2"/>
          <p:cNvSpPr>
            <a:spLocks noGrp="1"/>
          </p:cNvSpPr>
          <p:nvPr>
            <p:ph idx="1"/>
          </p:nvPr>
        </p:nvSpPr>
        <p:spPr>
          <a:xfrm>
            <a:off x="728851" y="2534858"/>
            <a:ext cx="8596668" cy="4251199"/>
          </a:xfrm>
        </p:spPr>
        <p:txBody>
          <a:bodyPr>
            <a:noAutofit/>
          </a:bodyPr>
          <a:lstStyle/>
          <a:p>
            <a:r>
              <a:rPr lang="en-US" sz="2000" dirty="0"/>
              <a:t>Commit to work together for at least one school year</a:t>
            </a:r>
            <a:r>
              <a:rPr lang="en-US" sz="2000" dirty="0" smtClean="0"/>
              <a:t>.</a:t>
            </a:r>
            <a:endParaRPr lang="en-US" sz="2000" dirty="0"/>
          </a:p>
          <a:p>
            <a:r>
              <a:rPr lang="en-US" sz="2000" dirty="0"/>
              <a:t>Identify a partnership coordinator who will be the chief contact for the school</a:t>
            </a:r>
            <a:r>
              <a:rPr lang="en-US" sz="2000" dirty="0" smtClean="0"/>
              <a:t>.</a:t>
            </a:r>
            <a:endParaRPr lang="en-US" sz="2000" dirty="0"/>
          </a:p>
          <a:p>
            <a:r>
              <a:rPr lang="en-US" sz="2000" dirty="0"/>
              <a:t>Participate in a planning session with the school’s Academy Advisory Board to determine how best to work together with the school and with other academy partners</a:t>
            </a:r>
            <a:r>
              <a:rPr lang="en-US" sz="2000" dirty="0" smtClean="0"/>
              <a:t>.</a:t>
            </a:r>
            <a:endParaRPr lang="en-US" sz="2000" dirty="0"/>
          </a:p>
          <a:p>
            <a:r>
              <a:rPr lang="en-US" sz="2000" dirty="0"/>
              <a:t>Support the goals of the academy in at least one activity</a:t>
            </a:r>
            <a:r>
              <a:rPr lang="en-US" sz="2000" dirty="0" smtClean="0"/>
              <a:t>.</a:t>
            </a:r>
            <a:endParaRPr lang="en-US" sz="2000" dirty="0"/>
          </a:p>
          <a:p>
            <a:r>
              <a:rPr lang="en-US" sz="2000" dirty="0"/>
              <a:t>Report the time your organization spends on the partnership through www.schoolvolunteers.org</a:t>
            </a:r>
            <a:r>
              <a:rPr lang="en-US" sz="2000" dirty="0" smtClean="0"/>
              <a:t>.</a:t>
            </a:r>
            <a:endParaRPr 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809" y="388557"/>
            <a:ext cx="3954083" cy="256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763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p>
            <a:r>
              <a:rPr lang="en-US" b="1" dirty="0" smtClean="0"/>
              <a:t>TEACHER EXTERNSHIPS</a:t>
            </a:r>
            <a:endParaRPr lang="en-US" b="1" dirty="0"/>
          </a:p>
        </p:txBody>
      </p:sp>
      <p:pic>
        <p:nvPicPr>
          <p:cNvPr id="4" name="Content Placeholder 3" descr="externship cane ridge lee company 1 062210.JPG"/>
          <p:cNvPicPr>
            <a:picLocks noGrp="1" noChangeAspect="1"/>
          </p:cNvPicPr>
          <p:nvPr>
            <p:ph idx="1"/>
          </p:nvPr>
        </p:nvPicPr>
        <p:blipFill>
          <a:blip r:embed="rId3" cstate="print"/>
          <a:srcRect/>
          <a:stretch>
            <a:fillRect/>
          </a:stretch>
        </p:blipFill>
        <p:spPr>
          <a:xfrm>
            <a:off x="4140199" y="2700405"/>
            <a:ext cx="7518401" cy="4157595"/>
          </a:xfrm>
        </p:spPr>
      </p:pic>
      <p:pic>
        <p:nvPicPr>
          <p:cNvPr id="5" name="Picture 4" descr="Shoneys_red.jpg"/>
          <p:cNvPicPr>
            <a:picLocks noChangeAspect="1"/>
          </p:cNvPicPr>
          <p:nvPr/>
        </p:nvPicPr>
        <p:blipFill>
          <a:blip r:embed="rId4" cstate="print"/>
          <a:stretch>
            <a:fillRect/>
          </a:stretch>
        </p:blipFill>
        <p:spPr>
          <a:xfrm>
            <a:off x="914400" y="6248400"/>
            <a:ext cx="1475232" cy="381000"/>
          </a:xfrm>
          <a:prstGeom prst="rect">
            <a:avLst/>
          </a:prstGeom>
        </p:spPr>
      </p:pic>
      <p:pic>
        <p:nvPicPr>
          <p:cNvPr id="7" name="Picture 6" descr="CMT.jpg"/>
          <p:cNvPicPr>
            <a:picLocks noChangeAspect="1"/>
          </p:cNvPicPr>
          <p:nvPr/>
        </p:nvPicPr>
        <p:blipFill>
          <a:blip r:embed="rId5" cstate="print"/>
          <a:stretch>
            <a:fillRect/>
          </a:stretch>
        </p:blipFill>
        <p:spPr>
          <a:xfrm>
            <a:off x="0" y="1239012"/>
            <a:ext cx="2125472" cy="781812"/>
          </a:xfrm>
          <a:prstGeom prst="rect">
            <a:avLst/>
          </a:prstGeom>
        </p:spPr>
      </p:pic>
      <p:pic>
        <p:nvPicPr>
          <p:cNvPr id="8" name="Picture 7" descr="Centerstone LOGO.jpg"/>
          <p:cNvPicPr>
            <a:picLocks noChangeAspect="1"/>
          </p:cNvPicPr>
          <p:nvPr/>
        </p:nvPicPr>
        <p:blipFill>
          <a:blip r:embed="rId6" cstate="print"/>
          <a:stretch>
            <a:fillRect/>
          </a:stretch>
        </p:blipFill>
        <p:spPr>
          <a:xfrm>
            <a:off x="406400" y="3581400"/>
            <a:ext cx="1727200" cy="792480"/>
          </a:xfrm>
          <a:prstGeom prst="rect">
            <a:avLst/>
          </a:prstGeom>
        </p:spPr>
      </p:pic>
      <p:pic>
        <p:nvPicPr>
          <p:cNvPr id="9" name="Picture 8" descr="Deloitte LOGO.gif"/>
          <p:cNvPicPr>
            <a:picLocks noChangeAspect="1"/>
          </p:cNvPicPr>
          <p:nvPr/>
        </p:nvPicPr>
        <p:blipFill>
          <a:blip r:embed="rId7" cstate="print"/>
          <a:stretch>
            <a:fillRect/>
          </a:stretch>
        </p:blipFill>
        <p:spPr>
          <a:xfrm>
            <a:off x="3454400" y="1981200"/>
            <a:ext cx="2438400" cy="533400"/>
          </a:xfrm>
          <a:prstGeom prst="rect">
            <a:avLst/>
          </a:prstGeom>
        </p:spPr>
      </p:pic>
      <p:pic>
        <p:nvPicPr>
          <p:cNvPr id="10" name="Picture 9" descr="Dollar General.JPG"/>
          <p:cNvPicPr>
            <a:picLocks noChangeAspect="1"/>
          </p:cNvPicPr>
          <p:nvPr/>
        </p:nvPicPr>
        <p:blipFill>
          <a:blip r:embed="rId8" cstate="print"/>
          <a:stretch>
            <a:fillRect/>
          </a:stretch>
        </p:blipFill>
        <p:spPr>
          <a:xfrm>
            <a:off x="8128000" y="1143000"/>
            <a:ext cx="1803400" cy="819150"/>
          </a:xfrm>
          <a:prstGeom prst="rect">
            <a:avLst/>
          </a:prstGeom>
        </p:spPr>
      </p:pic>
      <p:pic>
        <p:nvPicPr>
          <p:cNvPr id="11" name="Picture 10" descr="Ford PAS.JPG"/>
          <p:cNvPicPr>
            <a:picLocks noChangeAspect="1"/>
          </p:cNvPicPr>
          <p:nvPr/>
        </p:nvPicPr>
        <p:blipFill>
          <a:blip r:embed="rId9" cstate="print"/>
          <a:stretch>
            <a:fillRect/>
          </a:stretch>
        </p:blipFill>
        <p:spPr>
          <a:xfrm>
            <a:off x="406400" y="5562600"/>
            <a:ext cx="3149600" cy="465064"/>
          </a:xfrm>
          <a:prstGeom prst="rect">
            <a:avLst/>
          </a:prstGeom>
        </p:spPr>
      </p:pic>
      <p:pic>
        <p:nvPicPr>
          <p:cNvPr id="12" name="Picture 11" descr="GaylordOpryland-logo-lg.jpg"/>
          <p:cNvPicPr>
            <a:picLocks noChangeAspect="1"/>
          </p:cNvPicPr>
          <p:nvPr/>
        </p:nvPicPr>
        <p:blipFill>
          <a:blip r:embed="rId10" cstate="print"/>
          <a:stretch>
            <a:fillRect/>
          </a:stretch>
        </p:blipFill>
        <p:spPr>
          <a:xfrm>
            <a:off x="1828800" y="2514600"/>
            <a:ext cx="2032000" cy="1187196"/>
          </a:xfrm>
          <a:prstGeom prst="rect">
            <a:avLst/>
          </a:prstGeom>
        </p:spPr>
      </p:pic>
      <p:pic>
        <p:nvPicPr>
          <p:cNvPr id="13" name="Picture 12" descr="HCA_TriStar Logo_bw.jpg"/>
          <p:cNvPicPr>
            <a:picLocks noChangeAspect="1"/>
          </p:cNvPicPr>
          <p:nvPr/>
        </p:nvPicPr>
        <p:blipFill>
          <a:blip r:embed="rId11" cstate="print"/>
          <a:stretch>
            <a:fillRect/>
          </a:stretch>
        </p:blipFill>
        <p:spPr>
          <a:xfrm>
            <a:off x="4368800" y="1219200"/>
            <a:ext cx="2438400" cy="542544"/>
          </a:xfrm>
          <a:prstGeom prst="rect">
            <a:avLst/>
          </a:prstGeom>
        </p:spPr>
      </p:pic>
      <p:pic>
        <p:nvPicPr>
          <p:cNvPr id="14" name="Picture 13" descr="LP Foundation.jpg"/>
          <p:cNvPicPr>
            <a:picLocks noChangeAspect="1"/>
          </p:cNvPicPr>
          <p:nvPr/>
        </p:nvPicPr>
        <p:blipFill>
          <a:blip r:embed="rId12" cstate="print"/>
          <a:stretch>
            <a:fillRect/>
          </a:stretch>
        </p:blipFill>
        <p:spPr>
          <a:xfrm>
            <a:off x="2235200" y="1258824"/>
            <a:ext cx="1727200" cy="762000"/>
          </a:xfrm>
          <a:prstGeom prst="rect">
            <a:avLst/>
          </a:prstGeom>
        </p:spPr>
      </p:pic>
      <p:pic>
        <p:nvPicPr>
          <p:cNvPr id="15" name="Picture 14" descr="SaintThomasHealth_Wi#4BDA93.jpg"/>
          <p:cNvPicPr>
            <a:picLocks noChangeAspect="1"/>
          </p:cNvPicPr>
          <p:nvPr/>
        </p:nvPicPr>
        <p:blipFill>
          <a:blip r:embed="rId13" cstate="print"/>
          <a:stretch>
            <a:fillRect/>
          </a:stretch>
        </p:blipFill>
        <p:spPr>
          <a:xfrm>
            <a:off x="6299200" y="2133600"/>
            <a:ext cx="2223008" cy="515112"/>
          </a:xfrm>
          <a:prstGeom prst="rect">
            <a:avLst/>
          </a:prstGeom>
        </p:spPr>
      </p:pic>
      <p:pic>
        <p:nvPicPr>
          <p:cNvPr id="16" name="Picture 15" descr="Stantec_logo.jpg"/>
          <p:cNvPicPr>
            <a:picLocks noChangeAspect="1"/>
          </p:cNvPicPr>
          <p:nvPr/>
        </p:nvPicPr>
        <p:blipFill>
          <a:blip r:embed="rId14" cstate="print"/>
          <a:stretch>
            <a:fillRect/>
          </a:stretch>
        </p:blipFill>
        <p:spPr>
          <a:xfrm>
            <a:off x="406400" y="4724400"/>
            <a:ext cx="1727200" cy="658368"/>
          </a:xfrm>
          <a:prstGeom prst="rect">
            <a:avLst/>
          </a:prstGeom>
        </p:spPr>
      </p:pic>
      <p:pic>
        <p:nvPicPr>
          <p:cNvPr id="17" name="Picture 16" descr="Vanderbilt.jpg"/>
          <p:cNvPicPr>
            <a:picLocks noChangeAspect="1"/>
          </p:cNvPicPr>
          <p:nvPr/>
        </p:nvPicPr>
        <p:blipFill>
          <a:blip r:embed="rId15" cstate="print"/>
          <a:stretch>
            <a:fillRect/>
          </a:stretch>
        </p:blipFill>
        <p:spPr>
          <a:xfrm>
            <a:off x="2235200" y="4191000"/>
            <a:ext cx="1422400" cy="584200"/>
          </a:xfrm>
          <a:prstGeom prst="rect">
            <a:avLst/>
          </a:prstGeom>
        </p:spPr>
      </p:pic>
      <p:pic>
        <p:nvPicPr>
          <p:cNvPr id="19" name="Picture 18" descr="US Community logo_4C.jpg"/>
          <p:cNvPicPr>
            <a:picLocks noChangeAspect="1"/>
          </p:cNvPicPr>
          <p:nvPr/>
        </p:nvPicPr>
        <p:blipFill>
          <a:blip r:embed="rId16" cstate="print"/>
          <a:stretch>
            <a:fillRect/>
          </a:stretch>
        </p:blipFill>
        <p:spPr>
          <a:xfrm>
            <a:off x="304800" y="2362200"/>
            <a:ext cx="1219200" cy="1092708"/>
          </a:xfrm>
          <a:prstGeom prst="rect">
            <a:avLst/>
          </a:prstGeom>
        </p:spPr>
      </p:pic>
      <p:pic>
        <p:nvPicPr>
          <p:cNvPr id="21" name="Picture 20" descr="meharry.JPG"/>
          <p:cNvPicPr>
            <a:picLocks noChangeAspect="1"/>
          </p:cNvPicPr>
          <p:nvPr/>
        </p:nvPicPr>
        <p:blipFill>
          <a:blip r:embed="rId17" cstate="print"/>
          <a:stretch>
            <a:fillRect/>
          </a:stretch>
        </p:blipFill>
        <p:spPr>
          <a:xfrm>
            <a:off x="9245600" y="2133600"/>
            <a:ext cx="2413000" cy="533400"/>
          </a:xfrm>
          <a:prstGeom prst="rect">
            <a:avLst/>
          </a:prstGeom>
        </p:spPr>
      </p:pic>
      <p:pic>
        <p:nvPicPr>
          <p:cNvPr id="20" name="Picture 19" descr="UNHSlogoFINAL.JPG"/>
          <p:cNvPicPr>
            <a:picLocks noChangeAspect="1"/>
          </p:cNvPicPr>
          <p:nvPr/>
        </p:nvPicPr>
        <p:blipFill>
          <a:blip r:embed="rId18" cstate="print"/>
          <a:stretch>
            <a:fillRect/>
          </a:stretch>
        </p:blipFill>
        <p:spPr>
          <a:xfrm>
            <a:off x="9931400" y="781812"/>
            <a:ext cx="2641600" cy="1219200"/>
          </a:xfrm>
          <a:prstGeom prst="rect">
            <a:avLst/>
          </a:prstGeom>
        </p:spPr>
      </p:pic>
      <p:pic>
        <p:nvPicPr>
          <p:cNvPr id="22" name="Picture 21"/>
          <p:cNvPicPr>
            <a:picLocks noChangeAspect="1"/>
          </p:cNvPicPr>
          <p:nvPr/>
        </p:nvPicPr>
        <p:blipFill>
          <a:blip r:embed="rId19">
            <a:alphaModFix/>
          </a:blip>
          <a:stretch>
            <a:fillRect/>
          </a:stretch>
        </p:blipFill>
        <p:spPr>
          <a:xfrm>
            <a:off x="2" y="118029"/>
            <a:ext cx="9956801" cy="983145"/>
          </a:xfrm>
          <a:prstGeom prst="rect">
            <a:avLst/>
          </a:prstGeom>
        </p:spPr>
      </p:pic>
      <p:sp>
        <p:nvSpPr>
          <p:cNvPr id="23" name="TextBox 22"/>
          <p:cNvSpPr txBox="1"/>
          <p:nvPr/>
        </p:nvSpPr>
        <p:spPr>
          <a:xfrm>
            <a:off x="914401" y="304800"/>
            <a:ext cx="8063344" cy="707886"/>
          </a:xfrm>
          <a:prstGeom prst="rect">
            <a:avLst/>
          </a:prstGeom>
          <a:noFill/>
        </p:spPr>
        <p:txBody>
          <a:bodyPr wrap="square" rtlCol="0">
            <a:spAutoFit/>
          </a:bodyPr>
          <a:lstStyle/>
          <a:p>
            <a:r>
              <a:rPr lang="en-US" sz="4000" b="1" dirty="0" smtClean="0">
                <a:solidFill>
                  <a:prstClr val="white"/>
                </a:solidFill>
              </a:rPr>
              <a:t>TEACHER EXTERNSHIPS</a:t>
            </a:r>
            <a:endParaRPr lang="en-US" sz="4000" b="1" dirty="0">
              <a:solidFill>
                <a:prstClr val="white"/>
              </a:solidFill>
            </a:endParaRPr>
          </a:p>
        </p:txBody>
      </p:sp>
    </p:spTree>
    <p:extLst>
      <p:ext uri="{BB962C8B-B14F-4D97-AF65-F5344CB8AC3E}">
        <p14:creationId xmlns:p14="http://schemas.microsoft.com/office/powerpoint/2010/main" val="265119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2804103"/>
              </p:ext>
            </p:extLst>
          </p:nvPr>
        </p:nvGraphicFramePr>
        <p:xfrm>
          <a:off x="-1" y="533405"/>
          <a:ext cx="12192001" cy="10293555"/>
        </p:xfrm>
        <a:graphic>
          <a:graphicData uri="http://schemas.openxmlformats.org/drawingml/2006/table">
            <a:tbl>
              <a:tblPr firstRow="1" firstCol="1" lastRow="1" lastCol="1" bandRow="1" bandCol="1">
                <a:tableStyleId>{5C22544A-7EE6-4342-B048-85BDC9FD1C3A}</a:tableStyleId>
              </a:tblPr>
              <a:tblGrid>
                <a:gridCol w="2272731"/>
                <a:gridCol w="5305916"/>
                <a:gridCol w="2115577"/>
                <a:gridCol w="1550964"/>
                <a:gridCol w="946813"/>
              </a:tblGrid>
              <a:tr h="857413">
                <a:tc>
                  <a:txBody>
                    <a:bodyPr/>
                    <a:lstStyle/>
                    <a:p>
                      <a:pPr marL="0" marR="0">
                        <a:lnSpc>
                          <a:spcPct val="115000"/>
                        </a:lnSpc>
                        <a:spcBef>
                          <a:spcPts val="0"/>
                        </a:spcBef>
                        <a:spcAft>
                          <a:spcPts val="0"/>
                        </a:spcAft>
                        <a:tabLst>
                          <a:tab pos="523875" algn="l"/>
                          <a:tab pos="1144905" algn="ctr"/>
                        </a:tabLst>
                      </a:pPr>
                      <a:r>
                        <a:rPr lang="en-US" sz="1200" dirty="0">
                          <a:effectLst/>
                        </a:rPr>
                        <a:t>	Goal</a:t>
                      </a:r>
                      <a:endParaRPr lang="en-US" sz="1200" dirty="0">
                        <a:effectLst/>
                        <a:latin typeface="Times New Roman"/>
                        <a:ea typeface="Times New Roman"/>
                        <a:cs typeface="Times New Roman"/>
                      </a:endParaRPr>
                    </a:p>
                  </a:txBody>
                  <a:tcPr marL="72881" marR="72881" marT="0" marB="0"/>
                </a:tc>
                <a:tc>
                  <a:txBody>
                    <a:bodyPr/>
                    <a:lstStyle/>
                    <a:p>
                      <a:pPr marL="0" marR="0" algn="ctr">
                        <a:lnSpc>
                          <a:spcPct val="115000"/>
                        </a:lnSpc>
                        <a:spcBef>
                          <a:spcPts val="0"/>
                        </a:spcBef>
                        <a:spcAft>
                          <a:spcPts val="0"/>
                        </a:spcAft>
                      </a:pPr>
                      <a:r>
                        <a:rPr lang="en-US" sz="1200">
                          <a:effectLst/>
                        </a:rPr>
                        <a:t>Action Plan</a:t>
                      </a:r>
                      <a:endParaRPr lang="en-US" sz="1200">
                        <a:effectLst/>
                        <a:latin typeface="Times New Roman"/>
                        <a:ea typeface="Times New Roman"/>
                        <a:cs typeface="Times New Roman"/>
                      </a:endParaRPr>
                    </a:p>
                  </a:txBody>
                  <a:tcPr marL="72881" marR="72881" marT="0" marB="0"/>
                </a:tc>
                <a:tc>
                  <a:txBody>
                    <a:bodyPr/>
                    <a:lstStyle/>
                    <a:p>
                      <a:pPr marL="0" marR="0" algn="ctr">
                        <a:lnSpc>
                          <a:spcPct val="115000"/>
                        </a:lnSpc>
                        <a:spcBef>
                          <a:spcPts val="0"/>
                        </a:spcBef>
                        <a:spcAft>
                          <a:spcPts val="0"/>
                        </a:spcAft>
                      </a:pPr>
                      <a:r>
                        <a:rPr lang="en-US" sz="1200">
                          <a:effectLst/>
                        </a:rPr>
                        <a:t>Lead Person(s)</a:t>
                      </a:r>
                      <a:endParaRPr lang="en-US" sz="1200">
                        <a:effectLst/>
                        <a:latin typeface="Times New Roman"/>
                        <a:ea typeface="Times New Roman"/>
                        <a:cs typeface="Times New Roman"/>
                      </a:endParaRPr>
                    </a:p>
                  </a:txBody>
                  <a:tcPr marL="72881" marR="72881" marT="0" marB="0"/>
                </a:tc>
                <a:tc>
                  <a:txBody>
                    <a:bodyPr/>
                    <a:lstStyle/>
                    <a:p>
                      <a:pPr marL="0" marR="0" algn="ctr">
                        <a:lnSpc>
                          <a:spcPct val="115000"/>
                        </a:lnSpc>
                        <a:spcBef>
                          <a:spcPts val="0"/>
                        </a:spcBef>
                        <a:spcAft>
                          <a:spcPts val="0"/>
                        </a:spcAft>
                      </a:pPr>
                      <a:r>
                        <a:rPr lang="en-US" sz="1200" dirty="0">
                          <a:effectLst/>
                        </a:rPr>
                        <a:t>Evidence </a:t>
                      </a:r>
                      <a:endParaRPr lang="en-US" sz="1200" dirty="0">
                        <a:effectLst/>
                        <a:latin typeface="Times New Roman"/>
                        <a:ea typeface="Times New Roman"/>
                        <a:cs typeface="Times New Roman"/>
                      </a:endParaRPr>
                    </a:p>
                  </a:txBody>
                  <a:tcPr marL="72881" marR="72881" marT="0" marB="0"/>
                </a:tc>
                <a:tc>
                  <a:txBody>
                    <a:bodyPr/>
                    <a:lstStyle/>
                    <a:p>
                      <a:pPr marL="0" marR="0" algn="ctr">
                        <a:lnSpc>
                          <a:spcPct val="115000"/>
                        </a:lnSpc>
                        <a:spcBef>
                          <a:spcPts val="0"/>
                        </a:spcBef>
                        <a:spcAft>
                          <a:spcPts val="0"/>
                        </a:spcAft>
                      </a:pPr>
                      <a:r>
                        <a:rPr lang="en-US" sz="1200">
                          <a:effectLst/>
                        </a:rPr>
                        <a:t>Timeline / Due Date</a:t>
                      </a:r>
                      <a:endParaRPr lang="en-US" sz="1200">
                        <a:effectLst/>
                        <a:latin typeface="Times New Roman"/>
                        <a:ea typeface="Times New Roman"/>
                        <a:cs typeface="Times New Roman"/>
                      </a:endParaRPr>
                    </a:p>
                  </a:txBody>
                  <a:tcPr marL="72881" marR="72881" marT="0" marB="0"/>
                </a:tc>
              </a:tr>
              <a:tr h="1007407">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Guest Speakers</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Provide weekly speaker for Friday  advisory classes</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Tina Starr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Weekly Advisory Schedule</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2012-2013</a:t>
                      </a:r>
                      <a:endParaRPr lang="en-US" sz="1200" dirty="0">
                        <a:effectLst/>
                        <a:latin typeface="Times New Roman"/>
                        <a:ea typeface="Times New Roman"/>
                        <a:cs typeface="Times New Roman"/>
                      </a:endParaRPr>
                    </a:p>
                  </a:txBody>
                  <a:tcPr marL="72881" marR="72881" marT="0" marB="0"/>
                </a:tc>
              </a:tr>
              <a:tr h="875836">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Showcase</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Provide tradeshow booth for Academy Showcase</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Event Booth</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Jan. 29, 2013</a:t>
                      </a:r>
                      <a:endParaRPr lang="en-US" sz="1200" dirty="0">
                        <a:effectLst/>
                        <a:latin typeface="Times New Roman"/>
                        <a:ea typeface="Times New Roman"/>
                        <a:cs typeface="Times New Roman"/>
                      </a:endParaRPr>
                    </a:p>
                  </a:txBody>
                  <a:tcPr marL="72881" marR="72881" marT="0" marB="0"/>
                </a:tc>
              </a:tr>
              <a:tr h="940800">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Curriculum Advice</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Provide input, presentation, and presenter for Henrietta Lacks Inter-disciplinary unit.</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 Dr. Cadwallader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PBL Unit Plan</a:t>
                      </a:r>
                    </a:p>
                    <a:p>
                      <a:pPr marL="0" marR="0">
                        <a:lnSpc>
                          <a:spcPct val="115000"/>
                        </a:lnSpc>
                        <a:spcBef>
                          <a:spcPts val="0"/>
                        </a:spcBef>
                        <a:spcAft>
                          <a:spcPts val="0"/>
                        </a:spcAft>
                      </a:pPr>
                      <a:r>
                        <a:rPr lang="en-US" sz="1200">
                          <a:effectLst/>
                        </a:rPr>
                        <a:t>Event</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Spring 2013</a:t>
                      </a:r>
                      <a:endParaRPr lang="en-US" sz="1200" dirty="0">
                        <a:effectLst/>
                        <a:latin typeface="Times New Roman"/>
                        <a:ea typeface="Times New Roman"/>
                        <a:cs typeface="Times New Roman"/>
                      </a:endParaRPr>
                    </a:p>
                  </a:txBody>
                  <a:tcPr marL="72881" marR="72881" marT="0" marB="0"/>
                </a:tc>
              </a:tr>
              <a:tr h="1269328">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Field Trips/Tours/Job Shadowing</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Provide tours of Aegis Labs for all tenth graders in Health Science and Law; provide job shadowing for all eleventh graders in Health Science and Law</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Schedule of tours/ Schedule of Shadowing</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2012-2013</a:t>
                      </a:r>
                      <a:endParaRPr lang="en-US" sz="1200" dirty="0">
                        <a:effectLst/>
                        <a:latin typeface="Times New Roman"/>
                        <a:ea typeface="Times New Roman"/>
                        <a:cs typeface="Times New Roman"/>
                      </a:endParaRPr>
                    </a:p>
                  </a:txBody>
                  <a:tcPr marL="72881" marR="72881" marT="0" marB="0"/>
                </a:tc>
              </a:tr>
              <a:tr h="1167781">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Intersession</a:t>
                      </a:r>
                    </a:p>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 </a:t>
                      </a:r>
                    </a:p>
                    <a:p>
                      <a:pPr marL="0" marR="0">
                        <a:lnSpc>
                          <a:spcPct val="115000"/>
                        </a:lnSpc>
                        <a:spcBef>
                          <a:spcPts val="0"/>
                        </a:spcBef>
                        <a:spcAft>
                          <a:spcPts val="0"/>
                        </a:spcAft>
                      </a:pPr>
                      <a:r>
                        <a:rPr lang="en-US" sz="1200" dirty="0">
                          <a:effectLst/>
                        </a:rPr>
                        <a:t>Provide Aegis Labs Boot Camp for eight seniors</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 Darcie Duckworth</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Agenda for Boot Camp</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March 19-21</a:t>
                      </a:r>
                    </a:p>
                    <a:p>
                      <a:pPr marL="0" marR="0">
                        <a:lnSpc>
                          <a:spcPct val="115000"/>
                        </a:lnSpc>
                        <a:spcBef>
                          <a:spcPts val="0"/>
                        </a:spcBef>
                        <a:spcAft>
                          <a:spcPts val="0"/>
                        </a:spcAft>
                      </a:pPr>
                      <a:r>
                        <a:rPr lang="en-US" sz="1200" dirty="0">
                          <a:effectLst/>
                        </a:rPr>
                        <a:t>2013</a:t>
                      </a:r>
                      <a:endParaRPr lang="en-US" sz="1200" dirty="0">
                        <a:effectLst/>
                        <a:latin typeface="Times New Roman"/>
                        <a:ea typeface="Times New Roman"/>
                        <a:cs typeface="Times New Roman"/>
                      </a:endParaRPr>
                    </a:p>
                  </a:txBody>
                  <a:tcPr marL="72881" marR="72881" marT="0" marB="0"/>
                </a:tc>
              </a:tr>
              <a:tr h="1071963">
                <a:tc>
                  <a:txBody>
                    <a:bodyPr/>
                    <a:lstStyle/>
                    <a:p>
                      <a:pPr marL="0" marR="0">
                        <a:lnSpc>
                          <a:spcPct val="115000"/>
                        </a:lnSpc>
                        <a:spcBef>
                          <a:spcPts val="0"/>
                        </a:spcBef>
                        <a:spcAft>
                          <a:spcPts val="0"/>
                        </a:spcAft>
                      </a:pPr>
                      <a:r>
                        <a:rPr lang="en-US" sz="1200">
                          <a:effectLst/>
                        </a:rPr>
                        <a:t>Accreditation</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Write letter of support; participate in NCAC academy review</a:t>
                      </a:r>
                    </a:p>
                    <a:p>
                      <a:pPr marL="0" marR="0">
                        <a:lnSpc>
                          <a:spcPct val="115000"/>
                        </a:lnSpc>
                        <a:spcBef>
                          <a:spcPts val="0"/>
                        </a:spcBef>
                        <a:spcAft>
                          <a:spcPts val="0"/>
                        </a:spcAft>
                      </a:pPr>
                      <a:r>
                        <a:rPr lang="en-US" sz="1200" dirty="0">
                          <a:effectLst/>
                        </a:rPr>
                        <a:t> </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NSOP Notebooks; NCAC Review</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May 2013</a:t>
                      </a:r>
                      <a:endParaRPr lang="en-US" sz="1200" dirty="0">
                        <a:effectLst/>
                        <a:latin typeface="Times New Roman"/>
                        <a:ea typeface="Times New Roman"/>
                        <a:cs typeface="Times New Roman"/>
                      </a:endParaRPr>
                    </a:p>
                  </a:txBody>
                  <a:tcPr marL="72881" marR="72881" marT="0" marB="0"/>
                </a:tc>
              </a:tr>
              <a:tr h="1057772">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School Tours and FordHub</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Present to guests about the power of business engagement</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2013-2014 Academy Calendar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2012-2013</a:t>
                      </a:r>
                      <a:endParaRPr lang="en-US" sz="1200" dirty="0">
                        <a:effectLst/>
                        <a:latin typeface="Times New Roman"/>
                        <a:ea typeface="Times New Roman"/>
                        <a:cs typeface="Times New Roman"/>
                      </a:endParaRPr>
                    </a:p>
                  </a:txBody>
                  <a:tcPr marL="72881" marR="72881" marT="0" marB="0"/>
                </a:tc>
              </a:tr>
              <a:tr h="875836">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Community Investment</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Track community service hours in schoolvolunteers.org</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a:effectLst/>
                        </a:rPr>
                        <a:t>Kristie Shafer</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800">
                          <a:effectLst/>
                        </a:rPr>
                        <a:t>Pencil Report</a:t>
                      </a:r>
                      <a:endParaRPr lang="en-US" sz="10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800">
                          <a:effectLst/>
                        </a:rPr>
                        <a:t>2012-2013</a:t>
                      </a:r>
                      <a:endParaRPr lang="en-US" sz="1000">
                        <a:effectLst/>
                        <a:latin typeface="Times New Roman"/>
                        <a:ea typeface="Times New Roman"/>
                        <a:cs typeface="Times New Roman"/>
                      </a:endParaRPr>
                    </a:p>
                  </a:txBody>
                  <a:tcPr marL="72881" marR="72881" marT="0" marB="0"/>
                </a:tc>
              </a:tr>
              <a:tr h="1169419">
                <a:tc>
                  <a:txBody>
                    <a:bodyPr/>
                    <a:lstStyle/>
                    <a:p>
                      <a:pPr marL="0" marR="0">
                        <a:lnSpc>
                          <a:spcPct val="115000"/>
                        </a:lnSpc>
                        <a:spcBef>
                          <a:spcPts val="0"/>
                        </a:spcBef>
                        <a:spcAft>
                          <a:spcPts val="0"/>
                        </a:spcAft>
                      </a:pPr>
                      <a:r>
                        <a:rPr lang="en-US" sz="1200">
                          <a:effectLst/>
                        </a:rPr>
                        <a:t> </a:t>
                      </a:r>
                    </a:p>
                    <a:p>
                      <a:pPr marL="0" marR="0">
                        <a:lnSpc>
                          <a:spcPct val="115000"/>
                        </a:lnSpc>
                        <a:spcBef>
                          <a:spcPts val="0"/>
                        </a:spcBef>
                        <a:spcAft>
                          <a:spcPts val="0"/>
                        </a:spcAft>
                      </a:pPr>
                      <a:r>
                        <a:rPr lang="en-US" sz="1200">
                          <a:effectLst/>
                        </a:rPr>
                        <a:t>Academy Advisory Board</a:t>
                      </a:r>
                    </a:p>
                    <a:p>
                      <a:pPr marL="0" marR="0">
                        <a:lnSpc>
                          <a:spcPct val="115000"/>
                        </a:lnSpc>
                        <a:spcBef>
                          <a:spcPts val="0"/>
                        </a:spcBef>
                        <a:spcAft>
                          <a:spcPts val="0"/>
                        </a:spcAft>
                      </a:pPr>
                      <a:r>
                        <a:rPr lang="en-US" sz="1200">
                          <a:effectLst/>
                        </a:rPr>
                        <a:t> </a:t>
                      </a:r>
                      <a:endParaRPr lang="en-US" sz="12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Serve on advisory board for 2012-2013 school year. Attend quarterly meetings; meet with academy coach and teachers to plan for 2013-2014 experiential learning and calendar events</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1200" dirty="0">
                          <a:effectLst/>
                        </a:rPr>
                        <a:t>Kristie Shafer or designee</a:t>
                      </a:r>
                      <a:endParaRPr lang="en-US" sz="1200" dirty="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800">
                          <a:effectLst/>
                        </a:rPr>
                        <a:t>Sign in sheets/minutes</a:t>
                      </a:r>
                      <a:endParaRPr lang="en-US" sz="1000">
                        <a:effectLst/>
                        <a:latin typeface="Times New Roman"/>
                        <a:ea typeface="Times New Roman"/>
                        <a:cs typeface="Times New Roman"/>
                      </a:endParaRPr>
                    </a:p>
                  </a:txBody>
                  <a:tcPr marL="72881" marR="72881" marT="0" marB="0"/>
                </a:tc>
                <a:tc>
                  <a:txBody>
                    <a:bodyPr/>
                    <a:lstStyle/>
                    <a:p>
                      <a:pPr marL="0" marR="0">
                        <a:lnSpc>
                          <a:spcPct val="115000"/>
                        </a:lnSpc>
                        <a:spcBef>
                          <a:spcPts val="0"/>
                        </a:spcBef>
                        <a:spcAft>
                          <a:spcPts val="0"/>
                        </a:spcAft>
                      </a:pPr>
                      <a:r>
                        <a:rPr lang="en-US" sz="800" dirty="0">
                          <a:effectLst/>
                        </a:rPr>
                        <a:t>2012-2013</a:t>
                      </a:r>
                      <a:endParaRPr lang="en-US" sz="1000" dirty="0">
                        <a:effectLst/>
                        <a:latin typeface="Times New Roman"/>
                        <a:ea typeface="Times New Roman"/>
                        <a:cs typeface="Times New Roman"/>
                      </a:endParaRPr>
                    </a:p>
                  </a:txBody>
                  <a:tcPr marL="72881" marR="72881" marT="0" marB="0"/>
                </a:tc>
              </a:tr>
            </a:tbl>
          </a:graphicData>
        </a:graphic>
      </p:graphicFrame>
      <p:sp>
        <p:nvSpPr>
          <p:cNvPr id="5" name="Rectangle 1"/>
          <p:cNvSpPr>
            <a:spLocks noChangeArrowheads="1"/>
          </p:cNvSpPr>
          <p:nvPr/>
        </p:nvSpPr>
        <p:spPr bwMode="auto">
          <a:xfrm>
            <a:off x="15631" y="215915"/>
            <a:ext cx="11988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523875" algn="l"/>
                <a:tab pos="1144588" algn="ctr"/>
              </a:tabLst>
              <a:defRPr>
                <a:solidFill>
                  <a:schemeClr val="tx1"/>
                </a:solidFill>
                <a:latin typeface="Arial" pitchFamily="34" charset="0"/>
              </a:defRPr>
            </a:lvl1pPr>
            <a:lvl2pPr fontAlgn="base">
              <a:spcBef>
                <a:spcPct val="0"/>
              </a:spcBef>
              <a:spcAft>
                <a:spcPct val="0"/>
              </a:spcAft>
              <a:tabLst>
                <a:tab pos="523875" algn="l"/>
                <a:tab pos="1144588" algn="ctr"/>
              </a:tabLst>
              <a:defRPr>
                <a:solidFill>
                  <a:schemeClr val="tx1"/>
                </a:solidFill>
                <a:latin typeface="Arial" pitchFamily="34" charset="0"/>
              </a:defRPr>
            </a:lvl2pPr>
            <a:lvl3pPr fontAlgn="base">
              <a:spcBef>
                <a:spcPct val="0"/>
              </a:spcBef>
              <a:spcAft>
                <a:spcPct val="0"/>
              </a:spcAft>
              <a:tabLst>
                <a:tab pos="523875" algn="l"/>
                <a:tab pos="1144588" algn="ctr"/>
              </a:tabLst>
              <a:defRPr>
                <a:solidFill>
                  <a:schemeClr val="tx1"/>
                </a:solidFill>
                <a:latin typeface="Arial" pitchFamily="34" charset="0"/>
              </a:defRPr>
            </a:lvl3pPr>
            <a:lvl4pPr fontAlgn="base">
              <a:spcBef>
                <a:spcPct val="0"/>
              </a:spcBef>
              <a:spcAft>
                <a:spcPct val="0"/>
              </a:spcAft>
              <a:tabLst>
                <a:tab pos="523875" algn="l"/>
                <a:tab pos="1144588" algn="ctr"/>
              </a:tabLst>
              <a:defRPr>
                <a:solidFill>
                  <a:schemeClr val="tx1"/>
                </a:solidFill>
                <a:latin typeface="Arial" pitchFamily="34" charset="0"/>
              </a:defRPr>
            </a:lvl4pPr>
            <a:lvl5pPr fontAlgn="base">
              <a:spcBef>
                <a:spcPct val="0"/>
              </a:spcBef>
              <a:spcAft>
                <a:spcPct val="0"/>
              </a:spcAft>
              <a:tabLst>
                <a:tab pos="523875" algn="l"/>
                <a:tab pos="1144588" algn="ctr"/>
              </a:tabLst>
              <a:defRPr>
                <a:solidFill>
                  <a:schemeClr val="tx1"/>
                </a:solidFill>
                <a:latin typeface="Arial" pitchFamily="34" charset="0"/>
              </a:defRPr>
            </a:lvl5pPr>
            <a:lvl6pPr fontAlgn="base">
              <a:spcBef>
                <a:spcPct val="0"/>
              </a:spcBef>
              <a:spcAft>
                <a:spcPct val="0"/>
              </a:spcAft>
              <a:tabLst>
                <a:tab pos="523875" algn="l"/>
                <a:tab pos="1144588" algn="ctr"/>
              </a:tabLst>
              <a:defRPr>
                <a:solidFill>
                  <a:schemeClr val="tx1"/>
                </a:solidFill>
                <a:latin typeface="Arial" pitchFamily="34" charset="0"/>
              </a:defRPr>
            </a:lvl6pPr>
            <a:lvl7pPr fontAlgn="base">
              <a:spcBef>
                <a:spcPct val="0"/>
              </a:spcBef>
              <a:spcAft>
                <a:spcPct val="0"/>
              </a:spcAft>
              <a:tabLst>
                <a:tab pos="523875" algn="l"/>
                <a:tab pos="1144588" algn="ctr"/>
              </a:tabLst>
              <a:defRPr>
                <a:solidFill>
                  <a:schemeClr val="tx1"/>
                </a:solidFill>
                <a:latin typeface="Arial" pitchFamily="34" charset="0"/>
              </a:defRPr>
            </a:lvl7pPr>
            <a:lvl8pPr fontAlgn="base">
              <a:spcBef>
                <a:spcPct val="0"/>
              </a:spcBef>
              <a:spcAft>
                <a:spcPct val="0"/>
              </a:spcAft>
              <a:tabLst>
                <a:tab pos="523875" algn="l"/>
                <a:tab pos="1144588" algn="ctr"/>
              </a:tabLst>
              <a:defRPr>
                <a:solidFill>
                  <a:schemeClr val="tx1"/>
                </a:solidFill>
                <a:latin typeface="Arial" pitchFamily="34" charset="0"/>
              </a:defRPr>
            </a:lvl8pPr>
            <a:lvl9pPr fontAlgn="base">
              <a:spcBef>
                <a:spcPct val="0"/>
              </a:spcBef>
              <a:spcAft>
                <a:spcPct val="0"/>
              </a:spcAft>
              <a:tabLst>
                <a:tab pos="523875" algn="l"/>
                <a:tab pos="1144588" algn="ctr"/>
              </a:tabLst>
              <a:defRPr>
                <a:solidFill>
                  <a:schemeClr val="tx1"/>
                </a:solidFill>
                <a:latin typeface="Arial" pitchFamily="34" charset="0"/>
              </a:defRPr>
            </a:lvl9pPr>
          </a:lstStyle>
          <a:p>
            <a:pPr defTabSz="914400"/>
            <a:r>
              <a:rPr lang="en-US" altLang="en-US" sz="1400" b="1" dirty="0" smtClean="0">
                <a:solidFill>
                  <a:prstClr val="black"/>
                </a:solidFill>
                <a:latin typeface="Calibri" pitchFamily="34" charset="0"/>
                <a:ea typeface="Times New Roman" pitchFamily="18" charset="0"/>
                <a:cs typeface="Calibri" pitchFamily="34" charset="0"/>
              </a:rPr>
              <a:t>2012-2013 Academy Action Plan    Academy Coach: Paula Barkley             Academy of Health Science and Law/Aegis Labs</a:t>
            </a:r>
          </a:p>
          <a:p>
            <a:pPr algn="r" defTabSz="914400"/>
            <a:endParaRPr lang="en-US" altLang="en-US" sz="2000" dirty="0">
              <a:solidFill>
                <a:prstClr val="black"/>
              </a:solidFill>
              <a:latin typeface="Calibri" pitchFamily="34" charset="0"/>
              <a:cs typeface="Calibri" pitchFamily="34" charset="0"/>
            </a:endParaRPr>
          </a:p>
          <a:p>
            <a:pPr algn="r" defTabSz="914400"/>
            <a:endParaRPr lang="en-US" altLang="en-US" sz="1200" dirty="0" smtClean="0">
              <a:solidFill>
                <a:prstClr val="black"/>
              </a:solidFill>
            </a:endParaRPr>
          </a:p>
          <a:p>
            <a:pPr algn="r" defTabSz="914400" eaLnBrk="0" hangingPunct="0"/>
            <a:r>
              <a:rPr lang="en-US" altLang="en-US" sz="1200" dirty="0" smtClean="0">
                <a:solidFill>
                  <a:prstClr val="black"/>
                </a:solidFill>
                <a:latin typeface="Calibri" pitchFamily="34" charset="0"/>
                <a:ea typeface="Times New Roman" pitchFamily="18" charset="0"/>
                <a:cs typeface="Calibri" pitchFamily="34" charset="0"/>
              </a:rPr>
              <a:t>									</a:t>
            </a:r>
            <a:endParaRPr lang="en-US" altLang="en-US" sz="1200" dirty="0" smtClean="0">
              <a:solidFill>
                <a:prstClr val="black"/>
              </a:solidFill>
            </a:endParaRPr>
          </a:p>
          <a:p>
            <a:pPr algn="r" defTabSz="914400" eaLnBrk="0" hangingPunct="0"/>
            <a:endParaRPr lang="en-US" altLang="en-US" sz="1200" dirty="0" smtClean="0">
              <a:solidFill>
                <a:prstClr val="black"/>
              </a:solidFill>
            </a:endParaRPr>
          </a:p>
        </p:txBody>
      </p:sp>
    </p:spTree>
    <p:extLst>
      <p:ext uri="{BB962C8B-B14F-4D97-AF65-F5344CB8AC3E}">
        <p14:creationId xmlns:p14="http://schemas.microsoft.com/office/powerpoint/2010/main" val="1107575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4"/>
          <p:cNvGrpSpPr>
            <a:grpSpLocks/>
          </p:cNvGrpSpPr>
          <p:nvPr/>
        </p:nvGrpSpPr>
        <p:grpSpPr bwMode="auto">
          <a:xfrm>
            <a:off x="436036" y="357189"/>
            <a:ext cx="11755967" cy="6505575"/>
            <a:chOff x="1080" y="1456"/>
            <a:chExt cx="13885" cy="10244"/>
          </a:xfrm>
        </p:grpSpPr>
        <p:sp>
          <p:nvSpPr>
            <p:cNvPr id="22539" name="Text Box 5"/>
            <p:cNvSpPr txBox="1">
              <a:spLocks noChangeArrowheads="1"/>
            </p:cNvSpPr>
            <p:nvPr/>
          </p:nvSpPr>
          <p:spPr bwMode="auto">
            <a:xfrm>
              <a:off x="7920" y="1456"/>
              <a:ext cx="6767" cy="2880"/>
            </a:xfrm>
            <a:prstGeom prst="rect">
              <a:avLst/>
            </a:prstGeom>
            <a:solidFill>
              <a:srgbClr val="FFFFFF">
                <a:alpha val="90979"/>
              </a:srgb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pPr>
              <a:r>
                <a:rPr lang="en-US" sz="1600" b="1" dirty="0">
                  <a:solidFill>
                    <a:prstClr val="white"/>
                  </a:solidFill>
                  <a:latin typeface="Calibri" pitchFamily="34" charset="0"/>
                </a:rPr>
                <a:t>Academy Partner Recruitment Process</a:t>
              </a:r>
            </a:p>
            <a:p>
              <a:pPr algn="ctr" defTabSz="914400" eaLnBrk="1" fontAlgn="base" hangingPunct="1">
                <a:spcBef>
                  <a:spcPct val="0"/>
                </a:spcBef>
                <a:spcAft>
                  <a:spcPct val="0"/>
                </a:spcAft>
              </a:pPr>
              <a:r>
                <a:rPr lang="en-US" sz="1200" dirty="0">
                  <a:solidFill>
                    <a:prstClr val="white"/>
                  </a:solidFill>
                  <a:latin typeface="Calibri" pitchFamily="34" charset="0"/>
                </a:rPr>
                <a:t>      </a:t>
              </a: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black"/>
                </a:solidFill>
                <a:latin typeface="Calibri" pitchFamily="34" charset="0"/>
              </a:endParaRPr>
            </a:p>
            <a:p>
              <a:pPr defTabSz="914400" eaLnBrk="1" fontAlgn="base" hangingPunct="1">
                <a:spcBef>
                  <a:spcPct val="0"/>
                </a:spcBef>
                <a:spcAft>
                  <a:spcPct val="0"/>
                </a:spcAft>
              </a:pPr>
              <a:r>
                <a:rPr lang="en-US" sz="1200" dirty="0">
                  <a:solidFill>
                    <a:prstClr val="black"/>
                  </a:solidFill>
                  <a:latin typeface="Calibri" pitchFamily="34" charset="0"/>
                </a:rPr>
                <a:t>Prospective Academy Partners can be identified in a variety of ways and at any level. Prospects are forwarded to PENCIL Foundation and the MNPS SLC Director to ensure that Partners are finding the most appropriate places to become engaged.  </a:t>
              </a:r>
              <a:endParaRPr lang="en-US" dirty="0">
                <a:solidFill>
                  <a:prstClr val="black"/>
                </a:solidFill>
                <a:latin typeface="Calibri" pitchFamily="34" charset="0"/>
              </a:endParaRPr>
            </a:p>
          </p:txBody>
        </p:sp>
        <p:sp>
          <p:nvSpPr>
            <p:cNvPr id="22540" name="Text Box 6"/>
            <p:cNvSpPr txBox="1">
              <a:spLocks noChangeArrowheads="1"/>
            </p:cNvSpPr>
            <p:nvPr/>
          </p:nvSpPr>
          <p:spPr bwMode="auto">
            <a:xfrm>
              <a:off x="10800" y="5415"/>
              <a:ext cx="4165" cy="2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1200" dirty="0">
                  <a:solidFill>
                    <a:prstClr val="black"/>
                  </a:solidFill>
                  <a:latin typeface="Times New Roman" pitchFamily="18" charset="0"/>
                </a:rPr>
                <a:t>        </a:t>
              </a: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black"/>
                </a:solidFill>
                <a:latin typeface="Calibri" pitchFamily="34" charset="0"/>
              </a:endParaRPr>
            </a:p>
            <a:p>
              <a:pPr defTabSz="914400" eaLnBrk="1" fontAlgn="base" hangingPunct="1">
                <a:spcBef>
                  <a:spcPct val="0"/>
                </a:spcBef>
                <a:spcAft>
                  <a:spcPct val="0"/>
                </a:spcAft>
              </a:pPr>
              <a:r>
                <a:rPr lang="en-US" sz="1200" dirty="0">
                  <a:solidFill>
                    <a:prstClr val="black"/>
                  </a:solidFill>
                  <a:latin typeface="Calibri" pitchFamily="34" charset="0"/>
                </a:rPr>
                <a:t>The Nashville Area Chamber of Commerce supports the work of the Academies of Nashville Partnership Councils and convenes the Chamber CEO Champions.</a:t>
              </a:r>
              <a:endParaRPr lang="en-US" dirty="0">
                <a:solidFill>
                  <a:prstClr val="black"/>
                </a:solidFill>
              </a:endParaRPr>
            </a:p>
          </p:txBody>
        </p:sp>
        <p:sp>
          <p:nvSpPr>
            <p:cNvPr id="22541" name="Text Box 7"/>
            <p:cNvSpPr txBox="1">
              <a:spLocks noChangeArrowheads="1"/>
            </p:cNvSpPr>
            <p:nvPr/>
          </p:nvSpPr>
          <p:spPr bwMode="auto">
            <a:xfrm>
              <a:off x="1620" y="1456"/>
              <a:ext cx="4140" cy="28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fontAlgn="base" hangingPunct="1">
                <a:spcBef>
                  <a:spcPct val="0"/>
                </a:spcBef>
                <a:spcAft>
                  <a:spcPct val="0"/>
                </a:spcAft>
              </a:pPr>
              <a:r>
                <a:rPr lang="en-US" sz="1200" dirty="0">
                  <a:solidFill>
                    <a:prstClr val="white"/>
                  </a:solidFill>
                  <a:latin typeface="Times New Roman" pitchFamily="18" charset="0"/>
                </a:rPr>
                <a:t>        </a:t>
              </a: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white"/>
                </a:solidFill>
                <a:latin typeface="Calibri" pitchFamily="34" charset="0"/>
              </a:endParaRPr>
            </a:p>
            <a:p>
              <a:pPr defTabSz="914400" eaLnBrk="1" fontAlgn="base" hangingPunct="1">
                <a:spcBef>
                  <a:spcPct val="0"/>
                </a:spcBef>
                <a:spcAft>
                  <a:spcPct val="0"/>
                </a:spcAft>
              </a:pPr>
              <a:endParaRPr lang="en-US" sz="1200" dirty="0">
                <a:solidFill>
                  <a:prstClr val="black"/>
                </a:solidFill>
                <a:latin typeface="Calibri" pitchFamily="34" charset="0"/>
              </a:endParaRPr>
            </a:p>
            <a:p>
              <a:pPr defTabSz="914400" eaLnBrk="1" fontAlgn="base" hangingPunct="1">
                <a:spcBef>
                  <a:spcPct val="0"/>
                </a:spcBef>
                <a:spcAft>
                  <a:spcPct val="0"/>
                </a:spcAft>
              </a:pPr>
              <a:r>
                <a:rPr lang="en-US" sz="1200" dirty="0">
                  <a:solidFill>
                    <a:prstClr val="black"/>
                  </a:solidFill>
                  <a:latin typeface="Calibri" pitchFamily="34" charset="0"/>
                </a:rPr>
                <a:t>Alignment Nashville facilitates the process for the High School Committee to align community organizations with resources for schools on every level.</a:t>
              </a:r>
              <a:endParaRPr lang="en-US" dirty="0">
                <a:solidFill>
                  <a:prstClr val="black"/>
                </a:solidFill>
              </a:endParaRPr>
            </a:p>
          </p:txBody>
        </p:sp>
        <p:pic>
          <p:nvPicPr>
            <p:cNvPr id="22542" name="Picture 4" descr="ANlogo.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 y="9540"/>
              <a:ext cx="234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Text Box 9"/>
            <p:cNvSpPr txBox="1">
              <a:spLocks noChangeArrowheads="1"/>
            </p:cNvSpPr>
            <p:nvPr/>
          </p:nvSpPr>
          <p:spPr bwMode="auto">
            <a:xfrm>
              <a:off x="1080" y="4695"/>
              <a:ext cx="4680" cy="4680"/>
            </a:xfrm>
            <a:prstGeom prst="rect">
              <a:avLst/>
            </a:prstGeom>
            <a:solidFill>
              <a:srgbClr val="D8D8D8">
                <a:alpha val="90979"/>
              </a:srgbClr>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pPr>
              <a:r>
                <a:rPr lang="en-US" sz="2000" b="1" dirty="0">
                  <a:solidFill>
                    <a:prstClr val="black"/>
                  </a:solidFill>
                  <a:latin typeface="Calibri" pitchFamily="34" charset="0"/>
                </a:rPr>
                <a:t>Assist</a:t>
              </a:r>
            </a:p>
            <a:p>
              <a:pPr defTabSz="914400" eaLnBrk="1" fontAlgn="base" hangingPunct="1">
                <a:spcBef>
                  <a:spcPct val="0"/>
                </a:spcBef>
                <a:spcAft>
                  <a:spcPct val="0"/>
                </a:spcAft>
              </a:pPr>
              <a:endParaRPr lang="en-US" sz="1200" dirty="0">
                <a:solidFill>
                  <a:prstClr val="white"/>
                </a:solidFill>
                <a:latin typeface="Times New Roman" pitchFamily="18" charset="0"/>
              </a:endParaRPr>
            </a:p>
            <a:p>
              <a:pPr defTabSz="914400" eaLnBrk="1" fontAlgn="base" hangingPunct="1">
                <a:spcBef>
                  <a:spcPct val="0"/>
                </a:spcBef>
                <a:spcAft>
                  <a:spcPct val="0"/>
                </a:spcAft>
              </a:pPr>
              <a:endParaRPr lang="en-US" sz="1200" dirty="0">
                <a:solidFill>
                  <a:prstClr val="white"/>
                </a:solidFill>
                <a:latin typeface="Times New Roman" pitchFamily="18" charset="0"/>
              </a:endParaRPr>
            </a:p>
            <a:p>
              <a:pPr defTabSz="914400" eaLnBrk="1" fontAlgn="base" hangingPunct="1">
                <a:spcBef>
                  <a:spcPct val="0"/>
                </a:spcBef>
                <a:spcAft>
                  <a:spcPct val="0"/>
                </a:spcAft>
              </a:pPr>
              <a:endParaRPr lang="en-US" sz="1200" dirty="0">
                <a:solidFill>
                  <a:prstClr val="white"/>
                </a:solidFill>
                <a:latin typeface="Times New Roman" pitchFamily="18" charset="0"/>
              </a:endParaRPr>
            </a:p>
            <a:p>
              <a:pPr defTabSz="914400" eaLnBrk="1" fontAlgn="base" hangingPunct="1">
                <a:spcBef>
                  <a:spcPct val="0"/>
                </a:spcBef>
                <a:spcAft>
                  <a:spcPct val="0"/>
                </a:spcAft>
              </a:pPr>
              <a:endParaRPr lang="en-US" sz="1000" dirty="0">
                <a:solidFill>
                  <a:prstClr val="black"/>
                </a:solidFill>
                <a:latin typeface="Calibri" pitchFamily="34" charset="0"/>
              </a:endParaRPr>
            </a:p>
            <a:p>
              <a:pPr defTabSz="914400" eaLnBrk="1" fontAlgn="base" hangingPunct="1">
                <a:spcBef>
                  <a:spcPct val="0"/>
                </a:spcBef>
                <a:spcAft>
                  <a:spcPct val="0"/>
                </a:spcAft>
              </a:pPr>
              <a:r>
                <a:rPr lang="en-US" sz="1000" dirty="0">
                  <a:solidFill>
                    <a:prstClr val="black"/>
                  </a:solidFill>
                  <a:latin typeface="Calibri" pitchFamily="34" charset="0"/>
                </a:rPr>
                <a:t>Needs of individual academies are assessed by the Academy Advisory Boards who:</a:t>
              </a:r>
            </a:p>
            <a:p>
              <a:pPr defTabSz="914400" eaLnBrk="1" fontAlgn="base" hangingPunct="1">
                <a:spcBef>
                  <a:spcPct val="0"/>
                </a:spcBef>
                <a:spcAft>
                  <a:spcPts val="1000"/>
                </a:spcAft>
                <a:buFont typeface="Symbol" pitchFamily="18" charset="2"/>
                <a:buChar char="·"/>
              </a:pPr>
              <a:r>
                <a:rPr lang="en-US" sz="1000" dirty="0">
                  <a:solidFill>
                    <a:prstClr val="black"/>
                  </a:solidFill>
                  <a:latin typeface="Calibri" pitchFamily="34" charset="0"/>
                </a:rPr>
                <a:t>Ensure academy curricula meets industry standards</a:t>
              </a:r>
            </a:p>
            <a:p>
              <a:pPr defTabSz="914400" eaLnBrk="1" fontAlgn="base" hangingPunct="1">
                <a:spcBef>
                  <a:spcPct val="0"/>
                </a:spcBef>
                <a:spcAft>
                  <a:spcPts val="1000"/>
                </a:spcAft>
                <a:buFont typeface="Symbol" pitchFamily="18" charset="2"/>
                <a:buChar char="·"/>
              </a:pPr>
              <a:r>
                <a:rPr lang="en-US" sz="1000" dirty="0">
                  <a:solidFill>
                    <a:prstClr val="black"/>
                  </a:solidFill>
                  <a:latin typeface="Calibri" pitchFamily="34" charset="0"/>
                </a:rPr>
                <a:t>Provide work-based learning opportunities for faculty and students</a:t>
              </a:r>
            </a:p>
            <a:p>
              <a:pPr defTabSz="914400" eaLnBrk="1" fontAlgn="base" hangingPunct="1">
                <a:spcBef>
                  <a:spcPct val="0"/>
                </a:spcBef>
                <a:spcAft>
                  <a:spcPts val="1000"/>
                </a:spcAft>
                <a:buFont typeface="Symbol" pitchFamily="18" charset="2"/>
                <a:buChar char="·"/>
              </a:pPr>
              <a:r>
                <a:rPr lang="en-US" sz="1000" dirty="0">
                  <a:solidFill>
                    <a:prstClr val="black"/>
                  </a:solidFill>
                  <a:latin typeface="Calibri" pitchFamily="34" charset="0"/>
                </a:rPr>
                <a:t>Identify additional academy needs</a:t>
              </a:r>
            </a:p>
            <a:p>
              <a:pPr defTabSz="914400" eaLnBrk="1" fontAlgn="base" hangingPunct="1">
                <a:spcBef>
                  <a:spcPct val="0"/>
                </a:spcBef>
                <a:spcAft>
                  <a:spcPct val="0"/>
                </a:spcAft>
              </a:pPr>
              <a:r>
                <a:rPr lang="en-US" sz="1000" dirty="0">
                  <a:solidFill>
                    <a:prstClr val="black"/>
                  </a:solidFill>
                  <a:latin typeface="Calibri" pitchFamily="34" charset="0"/>
                </a:rPr>
                <a:t> This information along with related academy data is presented to the Partnership Councils.  </a:t>
              </a:r>
            </a:p>
            <a:p>
              <a:pPr defTabSz="914400" eaLnBrk="1" fontAlgn="base" hangingPunct="1">
                <a:spcBef>
                  <a:spcPct val="0"/>
                </a:spcBef>
                <a:spcAft>
                  <a:spcPct val="0"/>
                </a:spcAft>
              </a:pPr>
              <a:endParaRPr lang="en-US" dirty="0">
                <a:solidFill>
                  <a:prstClr val="white"/>
                </a:solidFill>
                <a:latin typeface="Calibri" pitchFamily="34" charset="0"/>
              </a:endParaRPr>
            </a:p>
          </p:txBody>
        </p:sp>
        <p:sp>
          <p:nvSpPr>
            <p:cNvPr id="22544" name="Text Box 10"/>
            <p:cNvSpPr txBox="1">
              <a:spLocks noChangeArrowheads="1"/>
            </p:cNvSpPr>
            <p:nvPr/>
          </p:nvSpPr>
          <p:spPr bwMode="auto">
            <a:xfrm>
              <a:off x="6300" y="6675"/>
              <a:ext cx="4049" cy="4042"/>
            </a:xfrm>
            <a:prstGeom prst="rect">
              <a:avLst/>
            </a:prstGeom>
            <a:solidFill>
              <a:srgbClr val="D8D8D8">
                <a:alpha val="90979"/>
              </a:srgbClr>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pPr>
              <a:r>
                <a:rPr lang="en-US" sz="2000" b="1" dirty="0">
                  <a:solidFill>
                    <a:prstClr val="black"/>
                  </a:solidFill>
                  <a:latin typeface="Calibri" pitchFamily="34" charset="0"/>
                </a:rPr>
                <a:t>Advise</a:t>
              </a: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endParaRPr lang="en-US" sz="1000" dirty="0">
                <a:solidFill>
                  <a:prstClr val="black"/>
                </a:solidFill>
                <a:latin typeface="Calibri" pitchFamily="34" charset="0"/>
              </a:endParaRPr>
            </a:p>
            <a:p>
              <a:pPr defTabSz="914400" eaLnBrk="1" fontAlgn="base" hangingPunct="1">
                <a:spcBef>
                  <a:spcPct val="0"/>
                </a:spcBef>
                <a:spcAft>
                  <a:spcPct val="0"/>
                </a:spcAft>
              </a:pPr>
              <a:endParaRPr lang="en-US" sz="1000" dirty="0">
                <a:solidFill>
                  <a:prstClr val="black"/>
                </a:solidFill>
                <a:latin typeface="Calibri" pitchFamily="34" charset="0"/>
              </a:endParaRPr>
            </a:p>
            <a:p>
              <a:pPr defTabSz="914400" eaLnBrk="1" fontAlgn="base" hangingPunct="1">
                <a:spcBef>
                  <a:spcPct val="0"/>
                </a:spcBef>
                <a:spcAft>
                  <a:spcPct val="0"/>
                </a:spcAft>
              </a:pPr>
              <a:r>
                <a:rPr lang="en-US" sz="1000" dirty="0">
                  <a:solidFill>
                    <a:prstClr val="black"/>
                  </a:solidFill>
                  <a:latin typeface="Calibri" pitchFamily="34" charset="0"/>
                </a:rPr>
                <a:t>Partnership Councils look across academy lines to:</a:t>
              </a:r>
            </a:p>
            <a:p>
              <a:pPr defTabSz="914400" eaLnBrk="1" fontAlgn="base" hangingPunct="1">
                <a:spcBef>
                  <a:spcPct val="0"/>
                </a:spcBef>
                <a:spcAft>
                  <a:spcPct val="0"/>
                </a:spcAft>
                <a:buFont typeface="Symbol" pitchFamily="18" charset="2"/>
                <a:buChar char="·"/>
              </a:pPr>
              <a:r>
                <a:rPr lang="en-US" sz="1000" dirty="0">
                  <a:solidFill>
                    <a:prstClr val="black"/>
                  </a:solidFill>
                  <a:latin typeface="Calibri" pitchFamily="34" charset="0"/>
                </a:rPr>
                <a:t>Ensure equitable academy resources</a:t>
              </a:r>
            </a:p>
            <a:p>
              <a:pPr defTabSz="914400" eaLnBrk="1" fontAlgn="base" hangingPunct="1">
                <a:spcBef>
                  <a:spcPct val="0"/>
                </a:spcBef>
                <a:spcAft>
                  <a:spcPct val="0"/>
                </a:spcAft>
                <a:buFont typeface="Symbol" pitchFamily="18" charset="2"/>
                <a:buChar char="·"/>
              </a:pPr>
              <a:r>
                <a:rPr lang="en-US" sz="1000" dirty="0">
                  <a:solidFill>
                    <a:prstClr val="black"/>
                  </a:solidFill>
                  <a:latin typeface="Calibri" pitchFamily="34" charset="0"/>
                </a:rPr>
                <a:t>Ensure adequate academy resources</a:t>
              </a:r>
            </a:p>
            <a:p>
              <a:pPr defTabSz="914400" eaLnBrk="1" fontAlgn="base" hangingPunct="1">
                <a:spcBef>
                  <a:spcPct val="0"/>
                </a:spcBef>
                <a:spcAft>
                  <a:spcPct val="0"/>
                </a:spcAft>
                <a:buFont typeface="Symbol" pitchFamily="18" charset="2"/>
                <a:buChar char="·"/>
              </a:pPr>
              <a:r>
                <a:rPr lang="en-US" sz="1000" dirty="0">
                  <a:solidFill>
                    <a:prstClr val="black"/>
                  </a:solidFill>
                  <a:latin typeface="Calibri" pitchFamily="34" charset="0"/>
                </a:rPr>
                <a:t>Identify untapped resources</a:t>
              </a:r>
            </a:p>
            <a:p>
              <a:pPr defTabSz="914400" eaLnBrk="1" fontAlgn="base" hangingPunct="1">
                <a:spcBef>
                  <a:spcPct val="0"/>
                </a:spcBef>
                <a:spcAft>
                  <a:spcPct val="0"/>
                </a:spcAft>
                <a:buFont typeface="Symbol" pitchFamily="18" charset="2"/>
                <a:buChar char="·"/>
              </a:pPr>
              <a:r>
                <a:rPr lang="en-US" sz="1000" dirty="0">
                  <a:solidFill>
                    <a:prstClr val="black"/>
                  </a:solidFill>
                  <a:latin typeface="Calibri" pitchFamily="34" charset="0"/>
                </a:rPr>
                <a:t>Ensure workforce demands are met</a:t>
              </a:r>
            </a:p>
            <a:p>
              <a:pPr defTabSz="914400" eaLnBrk="1" fontAlgn="base" hangingPunct="1">
                <a:spcBef>
                  <a:spcPct val="0"/>
                </a:spcBef>
                <a:spcAft>
                  <a:spcPct val="0"/>
                </a:spcAft>
              </a:pPr>
              <a:r>
                <a:rPr lang="en-US" sz="1000" dirty="0">
                  <a:solidFill>
                    <a:prstClr val="black"/>
                  </a:solidFill>
                  <a:latin typeface="Calibri" pitchFamily="34" charset="0"/>
                </a:rPr>
                <a:t>Partnership Council needs and successes are presented to CEO Champions.  </a:t>
              </a:r>
              <a:endParaRPr lang="en-US" dirty="0">
                <a:solidFill>
                  <a:prstClr val="black"/>
                </a:solidFill>
              </a:endParaRPr>
            </a:p>
          </p:txBody>
        </p:sp>
        <p:sp>
          <p:nvSpPr>
            <p:cNvPr id="22545" name="Text Box 11"/>
            <p:cNvSpPr txBox="1">
              <a:spLocks noChangeArrowheads="1"/>
            </p:cNvSpPr>
            <p:nvPr/>
          </p:nvSpPr>
          <p:spPr bwMode="auto">
            <a:xfrm>
              <a:off x="10800" y="8835"/>
              <a:ext cx="3960" cy="2520"/>
            </a:xfrm>
            <a:prstGeom prst="rect">
              <a:avLst/>
            </a:prstGeom>
            <a:solidFill>
              <a:srgbClr val="D8D8D8">
                <a:alpha val="90979"/>
              </a:srgbClr>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eaLnBrk="1" fontAlgn="base" hangingPunct="1">
                <a:spcBef>
                  <a:spcPct val="0"/>
                </a:spcBef>
                <a:spcAft>
                  <a:spcPct val="0"/>
                </a:spcAft>
              </a:pPr>
              <a:r>
                <a:rPr lang="en-US" sz="2000" b="1" dirty="0">
                  <a:solidFill>
                    <a:prstClr val="black"/>
                  </a:solidFill>
                  <a:latin typeface="Calibri" pitchFamily="34" charset="0"/>
                </a:rPr>
                <a:t>Advocate</a:t>
              </a: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endParaRPr lang="en-US" sz="1000" dirty="0">
                <a:solidFill>
                  <a:prstClr val="white"/>
                </a:solidFill>
                <a:latin typeface="Calibri" pitchFamily="34" charset="0"/>
              </a:endParaRPr>
            </a:p>
            <a:p>
              <a:pPr defTabSz="914400" eaLnBrk="1" fontAlgn="base" hangingPunct="1">
                <a:spcBef>
                  <a:spcPct val="0"/>
                </a:spcBef>
                <a:spcAft>
                  <a:spcPct val="0"/>
                </a:spcAft>
              </a:pPr>
              <a:r>
                <a:rPr lang="en-US" sz="1000" dirty="0">
                  <a:solidFill>
                    <a:prstClr val="black"/>
                  </a:solidFill>
                  <a:latin typeface="Calibri" pitchFamily="34" charset="0"/>
                </a:rPr>
                <a:t>Communicate needs and successes to the broader Nashville Area community.  </a:t>
              </a:r>
            </a:p>
            <a:p>
              <a:pPr defTabSz="914400" eaLnBrk="1" fontAlgn="base" hangingPunct="1">
                <a:spcBef>
                  <a:spcPct val="0"/>
                </a:spcBef>
                <a:spcAft>
                  <a:spcPct val="0"/>
                </a:spcAft>
              </a:pPr>
              <a:endParaRPr lang="en-US" dirty="0">
                <a:solidFill>
                  <a:prstClr val="white"/>
                </a:solidFill>
              </a:endParaRPr>
            </a:p>
          </p:txBody>
        </p:sp>
        <p:cxnSp>
          <p:nvCxnSpPr>
            <p:cNvPr id="22546" name="AutoShape 12"/>
            <p:cNvCxnSpPr>
              <a:cxnSpLocks noChangeShapeType="1"/>
            </p:cNvCxnSpPr>
            <p:nvPr/>
          </p:nvCxnSpPr>
          <p:spPr bwMode="auto">
            <a:xfrm flipH="1" flipV="1">
              <a:off x="5760" y="3795"/>
              <a:ext cx="5760" cy="2520"/>
            </a:xfrm>
            <a:prstGeom prst="straightConnector1">
              <a:avLst/>
            </a:prstGeom>
            <a:noFill/>
            <a:ln w="508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2547" name="AutoShape 13"/>
            <p:cNvCxnSpPr>
              <a:cxnSpLocks noChangeShapeType="1"/>
            </p:cNvCxnSpPr>
            <p:nvPr/>
          </p:nvCxnSpPr>
          <p:spPr bwMode="auto">
            <a:xfrm flipH="1">
              <a:off x="4320" y="2536"/>
              <a:ext cx="3931" cy="1"/>
            </a:xfrm>
            <a:prstGeom prst="straightConnector1">
              <a:avLst/>
            </a:prstGeom>
            <a:noFill/>
            <a:ln w="508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2548" name="Line 14"/>
            <p:cNvSpPr>
              <a:spLocks noChangeShapeType="1"/>
            </p:cNvSpPr>
            <p:nvPr/>
          </p:nvSpPr>
          <p:spPr bwMode="auto">
            <a:xfrm flipV="1">
              <a:off x="12600" y="4155"/>
              <a:ext cx="0" cy="1620"/>
            </a:xfrm>
            <a:prstGeom prst="line">
              <a:avLst/>
            </a:prstGeom>
            <a:noFill/>
            <a:ln w="508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dirty="0">
                <a:solidFill>
                  <a:prstClr val="black"/>
                </a:solidFill>
                <a:latin typeface="Arial" charset="0"/>
              </a:endParaRPr>
            </a:p>
          </p:txBody>
        </p:sp>
      </p:grpSp>
      <p:pic>
        <p:nvPicPr>
          <p:cNvPr id="22531" name="Picture 6" descr="NC_2C_HLogo_prosp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3124200"/>
            <a:ext cx="2336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7600" y="5410200"/>
            <a:ext cx="307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8400" y="3962405"/>
            <a:ext cx="3124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00" y="2743200"/>
            <a:ext cx="2159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2743200"/>
            <a:ext cx="1397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4003" y="685804"/>
            <a:ext cx="20193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44003" y="685801"/>
            <a:ext cx="2298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2" descr="AN logo"/>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7200" y="381001"/>
            <a:ext cx="14478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962406" y="6324600"/>
            <a:ext cx="3018903" cy="369332"/>
          </a:xfrm>
          <a:prstGeom prst="rect">
            <a:avLst/>
          </a:prstGeom>
          <a:noFill/>
        </p:spPr>
        <p:txBody>
          <a:bodyPr wrap="none" rtlCol="0">
            <a:spAutoFit/>
          </a:bodyPr>
          <a:lstStyle/>
          <a:p>
            <a:pPr defTabSz="914400" fontAlgn="base">
              <a:spcBef>
                <a:spcPct val="0"/>
              </a:spcBef>
              <a:spcAft>
                <a:spcPct val="0"/>
              </a:spcAft>
            </a:pPr>
            <a:r>
              <a:rPr lang="en-US" dirty="0" smtClean="0">
                <a:solidFill>
                  <a:prstClr val="black"/>
                </a:solidFill>
                <a:latin typeface="Arial" charset="0"/>
              </a:rPr>
              <a:t>www.nashvillechamber.com</a:t>
            </a:r>
            <a:endParaRPr lang="en-US" dirty="0">
              <a:solidFill>
                <a:prstClr val="black"/>
              </a:solidFill>
              <a:latin typeface="Arial" charset="0"/>
            </a:endParaRPr>
          </a:p>
        </p:txBody>
      </p:sp>
    </p:spTree>
    <p:extLst>
      <p:ext uri="{BB962C8B-B14F-4D97-AF65-F5344CB8AC3E}">
        <p14:creationId xmlns:p14="http://schemas.microsoft.com/office/powerpoint/2010/main" val="1200420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0809802"/>
              </p:ext>
            </p:extLst>
          </p:nvPr>
        </p:nvGraphicFramePr>
        <p:xfrm>
          <a:off x="677868" y="1631093"/>
          <a:ext cx="8596311" cy="2038388"/>
        </p:xfrm>
        <a:graphic>
          <a:graphicData uri="http://schemas.openxmlformats.org/drawingml/2006/table">
            <a:tbl>
              <a:tblPr firstRow="1" bandRow="1">
                <a:tableStyleId>{5C22544A-7EE6-4342-B048-85BDC9FD1C3A}</a:tableStyleId>
              </a:tblPr>
              <a:tblGrid>
                <a:gridCol w="2865437"/>
                <a:gridCol w="2865437"/>
                <a:gridCol w="2865437"/>
              </a:tblGrid>
              <a:tr h="512947">
                <a:tc>
                  <a:txBody>
                    <a:bodyPr/>
                    <a:lstStyle/>
                    <a:p>
                      <a:r>
                        <a:rPr lang="en-US" dirty="0" smtClean="0"/>
                        <a:t>School</a:t>
                      </a:r>
                      <a:endParaRPr lang="en-US" dirty="0"/>
                    </a:p>
                  </a:txBody>
                  <a:tcPr/>
                </a:tc>
                <a:tc>
                  <a:txBody>
                    <a:bodyPr/>
                    <a:lstStyle/>
                    <a:p>
                      <a:r>
                        <a:rPr lang="en-US" dirty="0" smtClean="0"/>
                        <a:t>District</a:t>
                      </a:r>
                      <a:endParaRPr lang="en-US" dirty="0"/>
                    </a:p>
                  </a:txBody>
                  <a:tcPr/>
                </a:tc>
                <a:tc>
                  <a:txBody>
                    <a:bodyPr/>
                    <a:lstStyle/>
                    <a:p>
                      <a:r>
                        <a:rPr lang="en-US" dirty="0" smtClean="0"/>
                        <a:t>Community</a:t>
                      </a:r>
                      <a:endParaRPr lang="en-US" dirty="0"/>
                    </a:p>
                  </a:txBody>
                  <a:tcPr/>
                </a:tc>
              </a:tr>
              <a:tr h="512947">
                <a:tc>
                  <a:txBody>
                    <a:bodyPr/>
                    <a:lstStyle/>
                    <a:p>
                      <a:r>
                        <a:rPr lang="en-US" dirty="0" smtClean="0"/>
                        <a:t>Academy Dashboard and Accreditation</a:t>
                      </a:r>
                      <a:endParaRPr lang="en-US" dirty="0"/>
                    </a:p>
                  </a:txBody>
                  <a:tcPr/>
                </a:tc>
                <a:tc>
                  <a:txBody>
                    <a:bodyPr/>
                    <a:lstStyle/>
                    <a:p>
                      <a:r>
                        <a:rPr lang="en-US" dirty="0" smtClean="0"/>
                        <a:t>5 Characteristics Dashboard</a:t>
                      </a:r>
                      <a:endParaRPr lang="en-US" dirty="0"/>
                    </a:p>
                  </a:txBody>
                  <a:tcPr/>
                </a:tc>
                <a:tc>
                  <a:txBody>
                    <a:bodyPr/>
                    <a:lstStyle/>
                    <a:p>
                      <a:r>
                        <a:rPr lang="en-US" dirty="0" smtClean="0"/>
                        <a:t>Partnership Dashboard</a:t>
                      </a:r>
                      <a:endParaRPr lang="en-US" dirty="0"/>
                    </a:p>
                  </a:txBody>
                  <a:tcPr/>
                </a:tc>
              </a:tr>
              <a:tr h="885361">
                <a:tc>
                  <a:txBody>
                    <a:bodyPr/>
                    <a:lstStyle/>
                    <a:p>
                      <a:r>
                        <a:rPr lang="en-US" dirty="0" smtClean="0"/>
                        <a:t>School Improvement Plan and Advisory Boards</a:t>
                      </a:r>
                      <a:endParaRPr lang="en-US" dirty="0"/>
                    </a:p>
                  </a:txBody>
                  <a:tcPr/>
                </a:tc>
                <a:tc>
                  <a:txBody>
                    <a:bodyPr/>
                    <a:lstStyle/>
                    <a:p>
                      <a:r>
                        <a:rPr lang="en-US" dirty="0" smtClean="0"/>
                        <a:t>Strategic</a:t>
                      </a:r>
                      <a:r>
                        <a:rPr lang="en-US" baseline="0" dirty="0" smtClean="0"/>
                        <a:t> Plan and High School Action Plan</a:t>
                      </a:r>
                      <a:endParaRPr lang="en-US" dirty="0"/>
                    </a:p>
                  </a:txBody>
                  <a:tcPr/>
                </a:tc>
                <a:tc>
                  <a:txBody>
                    <a:bodyPr/>
                    <a:lstStyle/>
                    <a:p>
                      <a:r>
                        <a:rPr lang="en-US" dirty="0" smtClean="0"/>
                        <a:t>Partnership Councils, CEO Champions, PENCIL report</a:t>
                      </a:r>
                      <a:endParaRPr lang="en-US" dirty="0"/>
                    </a:p>
                  </a:txBody>
                  <a:tcPr/>
                </a:tc>
              </a:tr>
            </a:tbl>
          </a:graphicData>
        </a:graphic>
      </p:graphicFrame>
      <p:sp>
        <p:nvSpPr>
          <p:cNvPr id="5" name="TextBox 4"/>
          <p:cNvSpPr txBox="1"/>
          <p:nvPr/>
        </p:nvSpPr>
        <p:spPr>
          <a:xfrm>
            <a:off x="677335" y="3781169"/>
            <a:ext cx="8596668" cy="2954655"/>
          </a:xfrm>
          <a:prstGeom prst="rect">
            <a:avLst/>
          </a:prstGeom>
          <a:noFill/>
        </p:spPr>
        <p:txBody>
          <a:bodyPr wrap="square" rtlCol="0">
            <a:spAutoFit/>
          </a:bodyPr>
          <a:lstStyle/>
          <a:p>
            <a:r>
              <a:rPr lang="en-US" sz="2800" dirty="0" smtClean="0"/>
              <a:t>Improvements in:</a:t>
            </a:r>
          </a:p>
          <a:p>
            <a:pPr marL="285750" indent="-285750">
              <a:buFont typeface="Arial" panose="020B0604020202020204" pitchFamily="34" charset="0"/>
              <a:buChar char="•"/>
            </a:pPr>
            <a:r>
              <a:rPr lang="en-US" sz="2800" dirty="0" smtClean="0"/>
              <a:t>Achievement</a:t>
            </a:r>
          </a:p>
          <a:p>
            <a:pPr marL="285750" indent="-285750">
              <a:buFont typeface="Arial" panose="020B0604020202020204" pitchFamily="34" charset="0"/>
              <a:buChar char="•"/>
            </a:pPr>
            <a:r>
              <a:rPr lang="en-US" sz="2800" dirty="0" smtClean="0"/>
              <a:t>Attendance</a:t>
            </a:r>
          </a:p>
          <a:p>
            <a:pPr marL="285750" indent="-285750">
              <a:buFont typeface="Arial" panose="020B0604020202020204" pitchFamily="34" charset="0"/>
              <a:buChar char="•"/>
            </a:pPr>
            <a:r>
              <a:rPr lang="en-US" sz="2800" dirty="0" smtClean="0"/>
              <a:t>Discipline</a:t>
            </a:r>
          </a:p>
          <a:p>
            <a:pPr marL="285750" indent="-285750">
              <a:buFont typeface="Arial" panose="020B0604020202020204" pitchFamily="34" charset="0"/>
              <a:buChar char="•"/>
            </a:pPr>
            <a:r>
              <a:rPr lang="en-US" sz="2800" dirty="0" smtClean="0"/>
              <a:t>Climate</a:t>
            </a:r>
          </a:p>
          <a:p>
            <a:pPr marL="285750" indent="-285750">
              <a:buFont typeface="Arial" panose="020B0604020202020204" pitchFamily="34" charset="0"/>
              <a:buChar char="•"/>
            </a:pPr>
            <a:r>
              <a:rPr lang="en-US" sz="2800" dirty="0" smtClean="0"/>
              <a:t>Community engagement</a:t>
            </a:r>
          </a:p>
          <a:p>
            <a:endParaRPr lang="en-US" dirty="0"/>
          </a:p>
        </p:txBody>
      </p:sp>
      <p:sp>
        <p:nvSpPr>
          <p:cNvPr id="7" name="TextBox 6"/>
          <p:cNvSpPr txBox="1"/>
          <p:nvPr/>
        </p:nvSpPr>
        <p:spPr>
          <a:xfrm>
            <a:off x="4201297" y="4324865"/>
            <a:ext cx="5659395" cy="1569660"/>
          </a:xfrm>
          <a:prstGeom prst="rect">
            <a:avLst/>
          </a:prstGeom>
          <a:noFill/>
          <a:ln w="19050">
            <a:solidFill>
              <a:schemeClr val="tx1"/>
            </a:solidFill>
            <a:prstDash val="sysDash"/>
          </a:ln>
        </p:spPr>
        <p:txBody>
          <a:bodyPr wrap="square" rtlCol="0">
            <a:spAutoFit/>
          </a:bodyPr>
          <a:lstStyle/>
          <a:p>
            <a:r>
              <a:rPr lang="en-US" sz="2400" b="1" i="1" dirty="0" smtClean="0">
                <a:latin typeface="Georgia" panose="02040502050405020303" pitchFamily="18" charset="0"/>
              </a:rPr>
              <a:t>According to the Nashville Police Department, the average</a:t>
            </a:r>
          </a:p>
          <a:p>
            <a:r>
              <a:rPr lang="en-US" sz="2400" b="1" i="1" dirty="0" smtClean="0">
                <a:latin typeface="Georgia" panose="02040502050405020303" pitchFamily="18" charset="0"/>
              </a:rPr>
              <a:t>age of a gang member went from </a:t>
            </a:r>
            <a:r>
              <a:rPr lang="en-US" sz="2400" b="1" i="1" u="sng" dirty="0" smtClean="0">
                <a:latin typeface="Georgia" panose="02040502050405020303" pitchFamily="18" charset="0"/>
              </a:rPr>
              <a:t>16</a:t>
            </a:r>
            <a:r>
              <a:rPr lang="en-US" sz="2400" b="1" i="1" dirty="0" smtClean="0">
                <a:latin typeface="Georgia" panose="02040502050405020303" pitchFamily="18" charset="0"/>
              </a:rPr>
              <a:t> in 2006 to </a:t>
            </a:r>
            <a:r>
              <a:rPr lang="en-US" sz="2400" b="1" i="1" u="sng" dirty="0" smtClean="0">
                <a:latin typeface="Georgia" panose="02040502050405020303" pitchFamily="18" charset="0"/>
              </a:rPr>
              <a:t>22</a:t>
            </a:r>
            <a:r>
              <a:rPr lang="en-US" sz="2400" b="1" i="1" dirty="0" smtClean="0">
                <a:latin typeface="Georgia" panose="02040502050405020303" pitchFamily="18" charset="0"/>
              </a:rPr>
              <a:t> in 2012.</a:t>
            </a:r>
            <a:endParaRPr lang="en-US" sz="2400" b="1" i="1" dirty="0">
              <a:latin typeface="Georgia" panose="02040502050405020303" pitchFamily="18" charset="0"/>
            </a:endParaRPr>
          </a:p>
        </p:txBody>
      </p:sp>
    </p:spTree>
    <p:extLst>
      <p:ext uri="{BB962C8B-B14F-4D97-AF65-F5344CB8AC3E}">
        <p14:creationId xmlns:p14="http://schemas.microsoft.com/office/powerpoint/2010/main" val="1132945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5356" y="222421"/>
            <a:ext cx="9452919" cy="6487297"/>
          </a:xfrm>
          <a:prstGeom prst="rect">
            <a:avLst/>
          </a:prstGeom>
        </p:spPr>
      </p:pic>
    </p:spTree>
    <p:extLst>
      <p:ext uri="{BB962C8B-B14F-4D97-AF65-F5344CB8AC3E}">
        <p14:creationId xmlns:p14="http://schemas.microsoft.com/office/powerpoint/2010/main" val="126755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Mission</a:t>
            </a:r>
            <a:endParaRPr lang="en-US" dirty="0"/>
          </a:p>
        </p:txBody>
      </p:sp>
      <p:sp>
        <p:nvSpPr>
          <p:cNvPr id="3" name="Content Placeholder 2"/>
          <p:cNvSpPr>
            <a:spLocks noGrp="1"/>
          </p:cNvSpPr>
          <p:nvPr>
            <p:ph idx="1"/>
          </p:nvPr>
        </p:nvSpPr>
        <p:spPr/>
        <p:txBody>
          <a:bodyPr/>
          <a:lstStyle/>
          <a:p>
            <a:r>
              <a:rPr lang="en-US" sz="2800" dirty="0"/>
              <a:t>All high school students will belong to a personalized smaller learning community engaged around interests where relationships are valued.  Instruction will be project-based, applied and integrated where meaningful business engagement is evident, post secondary institutions are involved and the community is supportive. </a:t>
            </a:r>
          </a:p>
          <a:p>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983" y="646575"/>
            <a:ext cx="3354676" cy="171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636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971" y="568036"/>
            <a:ext cx="5332319"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Characteristics of a High School Graduate:</a:t>
            </a:r>
            <a:endParaRPr lang="en-US" dirty="0"/>
          </a:p>
        </p:txBody>
      </p:sp>
      <p:sp>
        <p:nvSpPr>
          <p:cNvPr id="3" name="Content Placeholder 2"/>
          <p:cNvSpPr>
            <a:spLocks noGrp="1"/>
          </p:cNvSpPr>
          <p:nvPr>
            <p:ph idx="1"/>
          </p:nvPr>
        </p:nvSpPr>
        <p:spPr>
          <a:xfrm>
            <a:off x="677335" y="1801092"/>
            <a:ext cx="6222229" cy="4558144"/>
          </a:xfrm>
        </p:spPr>
        <p:txBody>
          <a:bodyPr>
            <a:normAutofit fontScale="92500" lnSpcReduction="20000"/>
          </a:bodyPr>
          <a:lstStyle/>
          <a:p>
            <a:r>
              <a:rPr lang="en-US" sz="2400" dirty="0"/>
              <a:t>a plan for postsecondary education and career</a:t>
            </a:r>
          </a:p>
          <a:p>
            <a:endParaRPr lang="en-US" sz="2400" dirty="0"/>
          </a:p>
          <a:p>
            <a:r>
              <a:rPr lang="en-US" sz="2400" dirty="0"/>
              <a:t> at least a 21 composite score on the ACT</a:t>
            </a:r>
          </a:p>
          <a:p>
            <a:endParaRPr lang="en-US" sz="2400" dirty="0"/>
          </a:p>
          <a:p>
            <a:r>
              <a:rPr lang="en-US" sz="2400" dirty="0"/>
              <a:t> a work-based or service learning experience, </a:t>
            </a:r>
            <a:r>
              <a:rPr lang="en-US" sz="2400" dirty="0" smtClean="0"/>
              <a:t>or </a:t>
            </a:r>
            <a:r>
              <a:rPr lang="en-US" sz="2400" dirty="0"/>
              <a:t>a capstone research project</a:t>
            </a:r>
          </a:p>
          <a:p>
            <a:endParaRPr lang="en-US" sz="2400" dirty="0"/>
          </a:p>
          <a:p>
            <a:r>
              <a:rPr lang="en-US" sz="2400" dirty="0"/>
              <a:t> at least one course completed online</a:t>
            </a:r>
          </a:p>
          <a:p>
            <a:endParaRPr lang="en-US" sz="2400" dirty="0"/>
          </a:p>
          <a:p>
            <a:r>
              <a:rPr lang="en-US" sz="2400" dirty="0"/>
              <a:t> college credit, a nationally-recognized 	professional certification, or both</a:t>
            </a:r>
          </a:p>
          <a:p>
            <a:endParaRPr lang="en-US" dirty="0"/>
          </a:p>
        </p:txBody>
      </p:sp>
    </p:spTree>
    <p:extLst>
      <p:ext uri="{BB962C8B-B14F-4D97-AF65-F5344CB8AC3E}">
        <p14:creationId xmlns:p14="http://schemas.microsoft.com/office/powerpoint/2010/main" val="467436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16" y="0"/>
            <a:ext cx="106445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550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Standards of </a:t>
            </a:r>
            <a:r>
              <a:rPr lang="en-US" dirty="0" smtClean="0"/>
              <a:t>Practice (NCAC)</a:t>
            </a:r>
            <a:endParaRPr lang="en-US" dirty="0"/>
          </a:p>
        </p:txBody>
      </p:sp>
      <p:sp>
        <p:nvSpPr>
          <p:cNvPr id="3" name="Content Placeholder 2"/>
          <p:cNvSpPr>
            <a:spLocks noGrp="1"/>
          </p:cNvSpPr>
          <p:nvPr>
            <p:ph sz="half" idx="1"/>
          </p:nvPr>
        </p:nvSpPr>
        <p:spPr>
          <a:xfrm>
            <a:off x="677336" y="1571223"/>
            <a:ext cx="4184035" cy="4470138"/>
          </a:xfrm>
        </p:spPr>
        <p:txBody>
          <a:bodyPr>
            <a:normAutofit lnSpcReduction="10000"/>
          </a:bodyPr>
          <a:lstStyle/>
          <a:p>
            <a:r>
              <a:rPr lang="en-US" sz="2800" dirty="0"/>
              <a:t>Defined Mission and Goals</a:t>
            </a:r>
          </a:p>
          <a:p>
            <a:r>
              <a:rPr lang="en-US" sz="2800" dirty="0"/>
              <a:t>Academy Structure</a:t>
            </a:r>
          </a:p>
          <a:p>
            <a:r>
              <a:rPr lang="en-US" sz="2800" dirty="0"/>
              <a:t>Host District and High School</a:t>
            </a:r>
          </a:p>
          <a:p>
            <a:r>
              <a:rPr lang="en-US" sz="2800" dirty="0"/>
              <a:t>Faculty and Staff</a:t>
            </a:r>
          </a:p>
          <a:p>
            <a:r>
              <a:rPr lang="en-US" sz="2800" dirty="0"/>
              <a:t>Professional Development</a:t>
            </a:r>
          </a:p>
          <a:p>
            <a:endParaRPr lang="en-US" dirty="0"/>
          </a:p>
        </p:txBody>
      </p:sp>
      <p:sp>
        <p:nvSpPr>
          <p:cNvPr id="4" name="Content Placeholder 3"/>
          <p:cNvSpPr>
            <a:spLocks noGrp="1"/>
          </p:cNvSpPr>
          <p:nvPr>
            <p:ph sz="half" idx="2"/>
          </p:nvPr>
        </p:nvSpPr>
        <p:spPr>
          <a:xfrm>
            <a:off x="5089969" y="1584101"/>
            <a:ext cx="4184035" cy="4457261"/>
          </a:xfrm>
        </p:spPr>
        <p:txBody>
          <a:bodyPr>
            <a:normAutofit lnSpcReduction="10000"/>
          </a:bodyPr>
          <a:lstStyle/>
          <a:p>
            <a:r>
              <a:rPr lang="en-US" sz="2800" dirty="0"/>
              <a:t>Governance and Leadership</a:t>
            </a:r>
          </a:p>
          <a:p>
            <a:r>
              <a:rPr lang="en-US" sz="2800" dirty="0"/>
              <a:t>Curriculum and Instruction</a:t>
            </a:r>
          </a:p>
          <a:p>
            <a:r>
              <a:rPr lang="en-US" sz="2800" dirty="0"/>
              <a:t>Employer, Higher Education, and Community Involvement</a:t>
            </a:r>
          </a:p>
          <a:p>
            <a:r>
              <a:rPr lang="en-US" sz="2800" dirty="0"/>
              <a:t>Student Assessment</a:t>
            </a:r>
          </a:p>
          <a:p>
            <a:r>
              <a:rPr lang="en-US" sz="2800" dirty="0"/>
              <a:t>Cycle of Improvement</a:t>
            </a:r>
          </a:p>
          <a:p>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625" y="2244435"/>
            <a:ext cx="3917375" cy="261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174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8" y="473676"/>
            <a:ext cx="8596668" cy="1320800"/>
          </a:xfrm>
        </p:spPr>
        <p:txBody>
          <a:bodyPr/>
          <a:lstStyle/>
          <a:p>
            <a:r>
              <a:rPr lang="en-US" dirty="0" smtClean="0"/>
              <a:t>Successes and Challenges</a:t>
            </a:r>
            <a:endParaRPr lang="en-US" dirty="0"/>
          </a:p>
        </p:txBody>
      </p:sp>
      <p:sp>
        <p:nvSpPr>
          <p:cNvPr id="4" name="Content Placeholder 3"/>
          <p:cNvSpPr>
            <a:spLocks noGrp="1"/>
          </p:cNvSpPr>
          <p:nvPr>
            <p:ph sz="half" idx="1"/>
          </p:nvPr>
        </p:nvSpPr>
        <p:spPr>
          <a:xfrm>
            <a:off x="677336" y="1346889"/>
            <a:ext cx="4184035" cy="5337246"/>
          </a:xfrm>
        </p:spPr>
        <p:txBody>
          <a:bodyPr>
            <a:normAutofit lnSpcReduction="10000"/>
          </a:bodyPr>
          <a:lstStyle/>
          <a:p>
            <a:pPr marL="0" indent="0">
              <a:buNone/>
            </a:pPr>
            <a:r>
              <a:rPr lang="en-US" sz="2000" u="sng" dirty="0" smtClean="0"/>
              <a:t>Successes</a:t>
            </a:r>
            <a:r>
              <a:rPr lang="en-US" sz="2000" dirty="0" smtClean="0"/>
              <a:t>:</a:t>
            </a:r>
          </a:p>
          <a:p>
            <a:r>
              <a:rPr lang="en-US" sz="2000" dirty="0" smtClean="0"/>
              <a:t>Increase in Graduation Rate</a:t>
            </a:r>
          </a:p>
          <a:p>
            <a:r>
              <a:rPr lang="en-US" sz="2000" dirty="0" smtClean="0"/>
              <a:t>Increase in English and math achievement results</a:t>
            </a:r>
          </a:p>
          <a:p>
            <a:r>
              <a:rPr lang="en-US" sz="2000" dirty="0" smtClean="0"/>
              <a:t>Increase in Attendance</a:t>
            </a:r>
          </a:p>
          <a:p>
            <a:r>
              <a:rPr lang="en-US" sz="2000" dirty="0" smtClean="0"/>
              <a:t>Decrease in Discipline</a:t>
            </a:r>
          </a:p>
          <a:p>
            <a:r>
              <a:rPr lang="en-US" sz="2000" dirty="0" smtClean="0"/>
              <a:t>Increase in positive responses to culture surveys of teachers, students, and parents</a:t>
            </a:r>
          </a:p>
          <a:p>
            <a:r>
              <a:rPr lang="en-US" sz="2000" dirty="0" smtClean="0"/>
              <a:t>Increase in community engagement</a:t>
            </a:r>
          </a:p>
          <a:p>
            <a:r>
              <a:rPr lang="en-US" sz="2000" dirty="0" smtClean="0"/>
              <a:t>Increase in positive public relations and media coverage</a:t>
            </a:r>
          </a:p>
          <a:p>
            <a:r>
              <a:rPr lang="en-US" sz="2000" dirty="0" smtClean="0"/>
              <a:t>Recognized by the President of the United States</a:t>
            </a:r>
            <a:endParaRPr lang="en-US" sz="2000" dirty="0"/>
          </a:p>
        </p:txBody>
      </p:sp>
      <p:sp>
        <p:nvSpPr>
          <p:cNvPr id="5" name="Content Placeholder 4"/>
          <p:cNvSpPr>
            <a:spLocks noGrp="1"/>
          </p:cNvSpPr>
          <p:nvPr>
            <p:ph sz="half" idx="2"/>
          </p:nvPr>
        </p:nvSpPr>
        <p:spPr>
          <a:xfrm>
            <a:off x="5051332" y="2163523"/>
            <a:ext cx="4184035" cy="4694477"/>
          </a:xfrm>
        </p:spPr>
        <p:txBody>
          <a:bodyPr>
            <a:normAutofit lnSpcReduction="10000"/>
          </a:bodyPr>
          <a:lstStyle/>
          <a:p>
            <a:pPr marL="0" indent="0">
              <a:buNone/>
            </a:pPr>
            <a:r>
              <a:rPr lang="en-US" sz="2000" u="sng" dirty="0" smtClean="0"/>
              <a:t>Challenges</a:t>
            </a:r>
            <a:r>
              <a:rPr lang="en-US" sz="2000" dirty="0" smtClean="0"/>
              <a:t>:</a:t>
            </a:r>
          </a:p>
          <a:p>
            <a:r>
              <a:rPr lang="en-US" sz="2000" dirty="0" smtClean="0"/>
              <a:t>Data dip in the </a:t>
            </a:r>
          </a:p>
          <a:p>
            <a:pPr marL="0" indent="0">
              <a:buNone/>
            </a:pPr>
            <a:r>
              <a:rPr lang="en-US" sz="2000" dirty="0"/>
              <a:t> </a:t>
            </a:r>
            <a:r>
              <a:rPr lang="en-US" sz="2000" dirty="0" smtClean="0"/>
              <a:t>    beginning</a:t>
            </a:r>
          </a:p>
          <a:p>
            <a:r>
              <a:rPr lang="en-US" sz="2000" dirty="0" smtClean="0"/>
              <a:t>Finding the right leadership</a:t>
            </a:r>
          </a:p>
          <a:p>
            <a:r>
              <a:rPr lang="en-US" sz="2000" dirty="0" smtClean="0"/>
              <a:t>Onboarding and developing PD for new personnel</a:t>
            </a:r>
          </a:p>
          <a:p>
            <a:r>
              <a:rPr lang="en-US" sz="2000" dirty="0" smtClean="0"/>
              <a:t>Keeping team integrity</a:t>
            </a:r>
          </a:p>
          <a:p>
            <a:r>
              <a:rPr lang="en-US" sz="2000" dirty="0" smtClean="0"/>
              <a:t>Continuous Improvement Model – reassessing while trying to move forward</a:t>
            </a:r>
          </a:p>
          <a:p>
            <a:r>
              <a:rPr lang="en-US" sz="2000" dirty="0" smtClean="0"/>
              <a:t>Keeping partners engaged and clear lines of communication</a:t>
            </a:r>
          </a:p>
          <a:p>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366" y="11245"/>
            <a:ext cx="4391634" cy="329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795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69" y="4209684"/>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t>Visit Nashville!</a:t>
            </a:r>
            <a:endParaRPr lang="en-US" dirty="0"/>
          </a:p>
        </p:txBody>
      </p:sp>
      <p:sp>
        <p:nvSpPr>
          <p:cNvPr id="6" name="Content Placeholder 5"/>
          <p:cNvSpPr>
            <a:spLocks noGrp="1"/>
          </p:cNvSpPr>
          <p:nvPr>
            <p:ph idx="1"/>
          </p:nvPr>
        </p:nvSpPr>
        <p:spPr>
          <a:xfrm>
            <a:off x="1781908" y="1688124"/>
            <a:ext cx="6998678" cy="4353240"/>
          </a:xfrm>
        </p:spPr>
        <p:txBody>
          <a:bodyPr>
            <a:normAutofit/>
          </a:bodyPr>
          <a:lstStyle/>
          <a:p>
            <a:pPr marL="0" indent="0" algn="ctr">
              <a:buNone/>
            </a:pPr>
            <a:r>
              <a:rPr lang="en-US" sz="3200" dirty="0" smtClean="0"/>
              <a:t>Nashville Ford Next Generation Learning Hub Study Tour</a:t>
            </a:r>
          </a:p>
          <a:p>
            <a:pPr marL="0" indent="0" algn="ctr">
              <a:buNone/>
            </a:pPr>
            <a:r>
              <a:rPr lang="en-US" sz="3200" dirty="0" smtClean="0"/>
              <a:t>March 31-April 2</a:t>
            </a:r>
          </a:p>
          <a:p>
            <a:pPr marL="0" indent="0" algn="ctr">
              <a:buNone/>
            </a:pPr>
            <a:r>
              <a:rPr lang="en-US" sz="3200" dirty="0" smtClean="0"/>
              <a:t>Contact:  </a:t>
            </a:r>
            <a:r>
              <a:rPr lang="en-US" sz="3200" dirty="0" smtClean="0">
                <a:hlinkClick r:id="rId4"/>
              </a:rPr>
              <a:t>Starr.herrman@mnps.org</a:t>
            </a:r>
            <a:endParaRPr lang="en-US" sz="3200" dirty="0" smtClean="0"/>
          </a:p>
          <a:p>
            <a:pPr marL="0" indent="0" algn="ctr">
              <a:buNone/>
            </a:pPr>
            <a:endParaRPr lang="en-US" sz="3200" dirty="0"/>
          </a:p>
          <a:p>
            <a:pPr marL="0" indent="0" algn="ctr">
              <a:buNone/>
            </a:pPr>
            <a:r>
              <a:rPr lang="en-US" sz="2400" dirty="0" smtClean="0"/>
              <a:t>Webinar information:  </a:t>
            </a:r>
            <a:r>
              <a:rPr lang="en-US" sz="2400" dirty="0" smtClean="0">
                <a:hlinkClick r:id="rId5"/>
              </a:rPr>
              <a:t>Paula.barkley@mnps.org</a:t>
            </a:r>
            <a:r>
              <a:rPr lang="en-US" sz="2400" dirty="0" smtClean="0"/>
              <a:t> or </a:t>
            </a:r>
            <a:r>
              <a:rPr lang="en-US" sz="2400" dirty="0" smtClean="0">
                <a:hlinkClick r:id="rId6"/>
              </a:rPr>
              <a:t>Aimee.wyatt@mnps.org</a:t>
            </a:r>
            <a:endParaRPr lang="en-US" sz="2400" dirty="0" smtClean="0"/>
          </a:p>
          <a:p>
            <a:pPr marL="0" indent="0" algn="ctr">
              <a:buNone/>
            </a:pPr>
            <a:endParaRPr lang="en-US" sz="2400" dirty="0"/>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0586" y="0"/>
            <a:ext cx="3015394" cy="2258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58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486032"/>
            <a:ext cx="8596668" cy="1046205"/>
          </a:xfrm>
        </p:spPr>
        <p:txBody>
          <a:bodyPr/>
          <a:lstStyle/>
          <a:p>
            <a:r>
              <a:rPr lang="en-US" dirty="0" smtClean="0"/>
              <a:t>Academy Structure</a:t>
            </a:r>
            <a:endParaRPr lang="en-US" dirty="0"/>
          </a:p>
        </p:txBody>
      </p:sp>
      <p:sp>
        <p:nvSpPr>
          <p:cNvPr id="3" name="Content Placeholder 2"/>
          <p:cNvSpPr>
            <a:spLocks noGrp="1"/>
          </p:cNvSpPr>
          <p:nvPr>
            <p:ph idx="1"/>
          </p:nvPr>
        </p:nvSpPr>
        <p:spPr>
          <a:xfrm>
            <a:off x="677335" y="1532240"/>
            <a:ext cx="8596668" cy="4509125"/>
          </a:xfrm>
        </p:spPr>
        <p:txBody>
          <a:bodyPr>
            <a:normAutofit/>
          </a:bodyPr>
          <a:lstStyle/>
          <a:p>
            <a:pPr marL="0" indent="0">
              <a:buNone/>
            </a:pPr>
            <a:r>
              <a:rPr lang="en-US" sz="2100" dirty="0"/>
              <a:t>Academies of Nashville characteristics:</a:t>
            </a:r>
          </a:p>
          <a:p>
            <a:endParaRPr lang="en-US" sz="2100" dirty="0"/>
          </a:p>
          <a:p>
            <a:r>
              <a:rPr lang="en-US" sz="2100" dirty="0"/>
              <a:t>Freshmen Academies</a:t>
            </a:r>
          </a:p>
          <a:p>
            <a:r>
              <a:rPr lang="en-US" sz="2100" dirty="0"/>
              <a:t>Academies with </a:t>
            </a:r>
            <a:r>
              <a:rPr lang="en-US" sz="2100" dirty="0" smtClean="0"/>
              <a:t>career/thematic </a:t>
            </a:r>
            <a:r>
              <a:rPr lang="en-US" sz="2100" dirty="0"/>
              <a:t>focus for </a:t>
            </a:r>
            <a:r>
              <a:rPr lang="en-US" sz="2100" dirty="0" smtClean="0"/>
              <a:t>grades </a:t>
            </a:r>
            <a:r>
              <a:rPr lang="en-US" sz="2100" dirty="0"/>
              <a:t>10-12</a:t>
            </a:r>
          </a:p>
          <a:p>
            <a:r>
              <a:rPr lang="en-US" sz="2100" dirty="0"/>
              <a:t>Teacher teams with common planning </a:t>
            </a:r>
            <a:r>
              <a:rPr lang="en-US" sz="2100" dirty="0" smtClean="0"/>
              <a:t>time</a:t>
            </a:r>
          </a:p>
          <a:p>
            <a:r>
              <a:rPr lang="en-US" sz="2100" dirty="0" smtClean="0"/>
              <a:t>Each school has an Academy Coach</a:t>
            </a:r>
            <a:endParaRPr lang="en-US" sz="2100" dirty="0"/>
          </a:p>
          <a:p>
            <a:r>
              <a:rPr lang="en-US" sz="2100" dirty="0" smtClean="0"/>
              <a:t>Each academy has an Assistant Principal, Counselor, and a Lead Teacher</a:t>
            </a:r>
            <a:endParaRPr lang="en-US" dirty="0" smtClean="0"/>
          </a:p>
          <a:p>
            <a:r>
              <a:rPr lang="en-US" sz="2100" dirty="0" smtClean="0"/>
              <a:t>Academies selected based on workforce projections, college offerings, stakeholder surveys, resources, and partnerships</a:t>
            </a:r>
            <a:endParaRPr lang="en-US" sz="21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081" y="782347"/>
            <a:ext cx="4012261" cy="190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932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Beginning…</a:t>
            </a:r>
            <a:endParaRPr lang="en-US" dirty="0"/>
          </a:p>
        </p:txBody>
      </p:sp>
      <p:sp>
        <p:nvSpPr>
          <p:cNvPr id="3" name="Content Placeholder 2"/>
          <p:cNvSpPr>
            <a:spLocks noGrp="1"/>
          </p:cNvSpPr>
          <p:nvPr>
            <p:ph idx="1"/>
          </p:nvPr>
        </p:nvSpPr>
        <p:spPr>
          <a:xfrm>
            <a:off x="677335" y="1544598"/>
            <a:ext cx="8596668" cy="4496767"/>
          </a:xfrm>
        </p:spPr>
        <p:txBody>
          <a:bodyPr>
            <a:normAutofit/>
          </a:bodyPr>
          <a:lstStyle/>
          <a:p>
            <a:r>
              <a:rPr lang="en-US" sz="2400" dirty="0" smtClean="0"/>
              <a:t>Ninth grade Academies were created using the 4 </a:t>
            </a:r>
            <a:r>
              <a:rPr lang="en-US" sz="2400" dirty="0" err="1" smtClean="0"/>
              <a:t>Rs</a:t>
            </a:r>
            <a:r>
              <a:rPr lang="en-US" sz="2400" dirty="0" smtClean="0"/>
              <a:t> as the foundation:  Rigor, Relevance, Relationship, and Readiness</a:t>
            </a:r>
          </a:p>
          <a:p>
            <a:r>
              <a:rPr lang="en-US" sz="2400" dirty="0" smtClean="0"/>
              <a:t>Teacher teams developed on the middle school concept</a:t>
            </a:r>
          </a:p>
          <a:p>
            <a:r>
              <a:rPr lang="en-US" sz="2400" dirty="0" smtClean="0"/>
              <a:t>Advisory addressed relationship issues</a:t>
            </a:r>
          </a:p>
          <a:p>
            <a:r>
              <a:rPr lang="en-US" sz="2400" dirty="0" smtClean="0"/>
              <a:t>Over-aged, under-credited 9</a:t>
            </a:r>
            <a:r>
              <a:rPr lang="en-US" sz="2400" baseline="30000" dirty="0" smtClean="0"/>
              <a:t>th</a:t>
            </a:r>
            <a:r>
              <a:rPr lang="en-US" sz="2400" dirty="0" smtClean="0"/>
              <a:t> graders were the norm; developed Freshman Seminar was introduced as a drop out prevention program</a:t>
            </a:r>
          </a:p>
          <a:p>
            <a:pPr lvl="1"/>
            <a:r>
              <a:rPr lang="en-US" sz="2200" dirty="0" smtClean="0"/>
              <a:t>College and career readiness</a:t>
            </a:r>
          </a:p>
          <a:p>
            <a:pPr lvl="1"/>
            <a:r>
              <a:rPr lang="en-US" sz="2200" dirty="0" smtClean="0"/>
              <a:t>Experiential learning</a:t>
            </a:r>
          </a:p>
          <a:p>
            <a:pPr lvl="1"/>
            <a:r>
              <a:rPr lang="en-US" sz="2200" dirty="0" smtClean="0"/>
              <a:t>Professional skills rubric</a:t>
            </a:r>
          </a:p>
        </p:txBody>
      </p:sp>
      <p:pic>
        <p:nvPicPr>
          <p:cNvPr id="9218" name="Picture 2" descr="C:\Users\awyatt\AppData\Local\Microsoft\Windows\Temporary Internet Files\Content.IE5\LP8R2QBR\MP90043066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0091" y="3955473"/>
            <a:ext cx="2763982" cy="276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45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Development Ninth Grade</a:t>
            </a:r>
          </a:p>
        </p:txBody>
      </p:sp>
      <p:sp>
        <p:nvSpPr>
          <p:cNvPr id="3" name="Content Placeholder 2"/>
          <p:cNvSpPr>
            <a:spLocks noGrp="1"/>
          </p:cNvSpPr>
          <p:nvPr>
            <p:ph idx="1"/>
          </p:nvPr>
        </p:nvSpPr>
        <p:spPr>
          <a:xfrm>
            <a:off x="677335" y="1687133"/>
            <a:ext cx="8596668" cy="4354230"/>
          </a:xfrm>
        </p:spPr>
        <p:txBody>
          <a:bodyPr>
            <a:normAutofit lnSpcReduction="10000"/>
          </a:bodyPr>
          <a:lstStyle/>
          <a:p>
            <a:r>
              <a:rPr lang="en-US" sz="2400" dirty="0"/>
              <a:t>Freshman Seminar Career Exploration Curriculum</a:t>
            </a:r>
          </a:p>
          <a:p>
            <a:endParaRPr lang="en-US" sz="2400" dirty="0"/>
          </a:p>
          <a:p>
            <a:r>
              <a:rPr lang="en-US" sz="2400" dirty="0"/>
              <a:t>Freshman Seminar Business and Community Speakers</a:t>
            </a:r>
          </a:p>
          <a:p>
            <a:endParaRPr lang="en-US" sz="2400" dirty="0"/>
          </a:p>
          <a:p>
            <a:r>
              <a:rPr lang="en-US" sz="2400" dirty="0"/>
              <a:t>Shoney’s Career Exploration Fair</a:t>
            </a:r>
          </a:p>
          <a:p>
            <a:endParaRPr lang="en-US" sz="2400" dirty="0"/>
          </a:p>
          <a:p>
            <a:r>
              <a:rPr lang="en-US" sz="2400" dirty="0"/>
              <a:t>Career Academy Showcase</a:t>
            </a:r>
          </a:p>
          <a:p>
            <a:endParaRPr lang="en-US" sz="2400" dirty="0"/>
          </a:p>
          <a:p>
            <a:r>
              <a:rPr lang="en-US" sz="2400" dirty="0"/>
              <a:t>Career Academy/Pathway Tours</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162" y="409329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455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College Planning in Ninth Grade</a:t>
            </a:r>
          </a:p>
        </p:txBody>
      </p:sp>
      <p:sp>
        <p:nvSpPr>
          <p:cNvPr id="3" name="Content Placeholder 2"/>
          <p:cNvSpPr>
            <a:spLocks noGrp="1"/>
          </p:cNvSpPr>
          <p:nvPr>
            <p:ph idx="1"/>
          </p:nvPr>
        </p:nvSpPr>
        <p:spPr>
          <a:xfrm>
            <a:off x="677335" y="1571225"/>
            <a:ext cx="8596668" cy="4470139"/>
          </a:xfrm>
        </p:spPr>
        <p:txBody>
          <a:bodyPr>
            <a:normAutofit lnSpcReduction="10000"/>
          </a:bodyPr>
          <a:lstStyle/>
          <a:p>
            <a:r>
              <a:rPr lang="en-US" sz="2400" dirty="0"/>
              <a:t>Freshman Seminar Transition to high school curriculum </a:t>
            </a:r>
          </a:p>
          <a:p>
            <a:endParaRPr lang="en-US" sz="2400" dirty="0"/>
          </a:p>
          <a:p>
            <a:r>
              <a:rPr lang="en-US" sz="2400" dirty="0"/>
              <a:t>College Prep Program of Studies for all (TN Diploma Project)</a:t>
            </a:r>
          </a:p>
          <a:p>
            <a:endParaRPr lang="en-US" sz="2400" dirty="0"/>
          </a:p>
          <a:p>
            <a:r>
              <a:rPr lang="en-US" sz="2400" dirty="0"/>
              <a:t>Freshman Seminar College Speakers</a:t>
            </a:r>
          </a:p>
          <a:p>
            <a:endParaRPr lang="en-US" sz="2400" dirty="0"/>
          </a:p>
          <a:p>
            <a:r>
              <a:rPr lang="en-US" sz="2400" dirty="0"/>
              <a:t>College Fair</a:t>
            </a:r>
          </a:p>
          <a:p>
            <a:endParaRPr lang="en-US" sz="2400" dirty="0"/>
          </a:p>
          <a:p>
            <a:r>
              <a:rPr lang="en-US" sz="2400" dirty="0"/>
              <a:t>College Visit</a:t>
            </a:r>
          </a:p>
          <a:p>
            <a:endParaRPr lang="en-US" dirty="0"/>
          </a:p>
        </p:txBody>
      </p:sp>
      <p:pic>
        <p:nvPicPr>
          <p:cNvPr id="10242" name="Picture 2" descr="C:\Users\awyatt\AppData\Local\Microsoft\Windows\Temporary Internet Files\Content.IE5\UL5MAPMK\MP9004225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757" y="3311235"/>
            <a:ext cx="4532207" cy="302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Eighth Grade</a:t>
            </a:r>
          </a:p>
        </p:txBody>
      </p:sp>
      <p:sp>
        <p:nvSpPr>
          <p:cNvPr id="4" name="Content Placeholder 3"/>
          <p:cNvSpPr>
            <a:spLocks noGrp="1"/>
          </p:cNvSpPr>
          <p:nvPr>
            <p:ph sz="half" idx="1"/>
          </p:nvPr>
        </p:nvSpPr>
        <p:spPr>
          <a:xfrm>
            <a:off x="677336" y="1545465"/>
            <a:ext cx="4184035" cy="4495896"/>
          </a:xfrm>
        </p:spPr>
        <p:txBody>
          <a:bodyPr>
            <a:normAutofit/>
          </a:bodyPr>
          <a:lstStyle/>
          <a:p>
            <a:pPr marL="0" indent="0">
              <a:buNone/>
            </a:pPr>
            <a:r>
              <a:rPr lang="en-US" sz="2400" dirty="0"/>
              <a:t>Introducing High School 101 Spring 2014</a:t>
            </a:r>
          </a:p>
          <a:p>
            <a:endParaRPr lang="en-US" sz="2400" dirty="0"/>
          </a:p>
          <a:p>
            <a:r>
              <a:rPr lang="en-US" sz="2400" dirty="0"/>
              <a:t>Freshman </a:t>
            </a:r>
            <a:r>
              <a:rPr lang="en-US" sz="2400" dirty="0" smtClean="0"/>
              <a:t>Academy</a:t>
            </a:r>
          </a:p>
          <a:p>
            <a:r>
              <a:rPr lang="en-US" sz="2400" dirty="0" smtClean="0"/>
              <a:t>Credits and course progression</a:t>
            </a:r>
          </a:p>
          <a:p>
            <a:r>
              <a:rPr lang="en-US" sz="2400" dirty="0" smtClean="0"/>
              <a:t>Goal setting</a:t>
            </a:r>
            <a:endParaRPr lang="en-US" sz="2400" dirty="0"/>
          </a:p>
          <a:p>
            <a:r>
              <a:rPr lang="en-US" sz="2400" dirty="0"/>
              <a:t>Career </a:t>
            </a:r>
            <a:r>
              <a:rPr lang="en-US" sz="2400" dirty="0" smtClean="0"/>
              <a:t>Academies</a:t>
            </a:r>
            <a:endParaRPr lang="en-US" sz="2400" dirty="0"/>
          </a:p>
          <a:p>
            <a:r>
              <a:rPr lang="en-US" sz="2400" dirty="0"/>
              <a:t>College Access</a:t>
            </a:r>
          </a:p>
          <a:p>
            <a:endParaRPr lang="en-US" dirty="0"/>
          </a:p>
        </p:txBody>
      </p:sp>
      <p:sp>
        <p:nvSpPr>
          <p:cNvPr id="5" name="Content Placeholder 4"/>
          <p:cNvSpPr>
            <a:spLocks noGrp="1"/>
          </p:cNvSpPr>
          <p:nvPr>
            <p:ph sz="half" idx="2"/>
          </p:nvPr>
        </p:nvSpPr>
        <p:spPr>
          <a:xfrm>
            <a:off x="5089969" y="1596981"/>
            <a:ext cx="4184035" cy="4444382"/>
          </a:xfrm>
        </p:spPr>
        <p:txBody>
          <a:bodyPr>
            <a:normAutofit/>
          </a:bodyPr>
          <a:lstStyle/>
          <a:p>
            <a:pPr marL="0" indent="0">
              <a:buNone/>
            </a:pPr>
            <a:r>
              <a:rPr lang="en-US" sz="2400" dirty="0" smtClean="0"/>
              <a:t>Introducing Academy Choice Fall 2015</a:t>
            </a:r>
          </a:p>
          <a:p>
            <a:pPr marL="0" indent="0">
              <a:buNone/>
            </a:pPr>
            <a:endParaRPr lang="en-US" sz="2400" dirty="0" smtClean="0"/>
          </a:p>
          <a:p>
            <a:r>
              <a:rPr lang="en-US" sz="2400" dirty="0" smtClean="0"/>
              <a:t>8</a:t>
            </a:r>
            <a:r>
              <a:rPr lang="en-US" sz="2400" baseline="30000" dirty="0" smtClean="0"/>
              <a:t>th</a:t>
            </a:r>
            <a:r>
              <a:rPr lang="en-US" sz="2400" dirty="0" smtClean="0"/>
              <a:t> graders will be able to select the school they want to attend based on Academy interest</a:t>
            </a:r>
            <a:endParaRPr lang="en-US" sz="2400" dirty="0"/>
          </a:p>
        </p:txBody>
      </p:sp>
      <p:pic>
        <p:nvPicPr>
          <p:cNvPr id="11272" name="Picture 8" descr="C:\Users\awyatt\AppData\Local\Microsoft\Windows\Temporary Internet Files\Content.IE5\LP8R2QBR\MP9004422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555" y="4336472"/>
            <a:ext cx="32004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007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7335" y="251921"/>
            <a:ext cx="8279428" cy="6209572"/>
          </a:xfrm>
          <a:prstGeom prst="rect">
            <a:avLst/>
          </a:prstGeom>
        </p:spPr>
      </p:pic>
    </p:spTree>
    <p:extLst>
      <p:ext uri="{BB962C8B-B14F-4D97-AF65-F5344CB8AC3E}">
        <p14:creationId xmlns:p14="http://schemas.microsoft.com/office/powerpoint/2010/main" val="518325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291</TotalTime>
  <Words>1595</Words>
  <Application>Microsoft Office PowerPoint</Application>
  <PresentationFormat>Custom</PresentationFormat>
  <Paragraphs>406</Paragraphs>
  <Slides>34</Slides>
  <Notes>34</Notes>
  <HiddenSlides>0</HiddenSlides>
  <MMClips>0</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Facet</vt:lpstr>
      <vt:lpstr>Office Theme</vt:lpstr>
      <vt:lpstr>1_Office Theme</vt:lpstr>
      <vt:lpstr>2_Office Theme</vt:lpstr>
      <vt:lpstr>3_Office Theme</vt:lpstr>
      <vt:lpstr>The Academies of Nashville:  From Implementation to Integration</vt:lpstr>
      <vt:lpstr>Metropolitan Nashville Public Schools</vt:lpstr>
      <vt:lpstr>High School Mission</vt:lpstr>
      <vt:lpstr>Academy Structure</vt:lpstr>
      <vt:lpstr>In the Beginning…</vt:lpstr>
      <vt:lpstr>Career Development Ninth Grade</vt:lpstr>
      <vt:lpstr>College Planning in Ninth Grade</vt:lpstr>
      <vt:lpstr>Eighth Grade</vt:lpstr>
      <vt:lpstr>PowerPoint Presentation</vt:lpstr>
      <vt:lpstr>PowerPoint Presentation</vt:lpstr>
      <vt:lpstr>Continued Development in Academies</vt:lpstr>
      <vt:lpstr>PowerPoint Presentation</vt:lpstr>
      <vt:lpstr>Teams of Teachers  Support Teams of Students</vt:lpstr>
      <vt:lpstr>Transforming Teaching and Learning</vt:lpstr>
      <vt:lpstr>Inter-disciplinary Team Planning  (Math, English, Science, Social Studies, CTE)</vt:lpstr>
      <vt:lpstr>ACADEMY TEAM COMMON PLANNING TIME  MEETING DOCUMENTATION</vt:lpstr>
      <vt:lpstr>Template Categories</vt:lpstr>
      <vt:lpstr>Content/Course Alike Planning</vt:lpstr>
      <vt:lpstr>Content/Course Alike Teams  Provide EOC Support</vt:lpstr>
      <vt:lpstr>Professional Development</vt:lpstr>
      <vt:lpstr>Parent Engagement  Career Planning</vt:lpstr>
      <vt:lpstr>Parent Engagement College Planning</vt:lpstr>
      <vt:lpstr>What is an academy partner?</vt:lpstr>
      <vt:lpstr>What are the expectations of an  academy partner?</vt:lpstr>
      <vt:lpstr>TEACHER EXTERNSHIPS</vt:lpstr>
      <vt:lpstr>PowerPoint Presentation</vt:lpstr>
      <vt:lpstr>PowerPoint Presentation</vt:lpstr>
      <vt:lpstr>Tracking Results</vt:lpstr>
      <vt:lpstr>PowerPoint Presentation</vt:lpstr>
      <vt:lpstr>Characteristics of a High School Graduate:</vt:lpstr>
      <vt:lpstr>PowerPoint Presentation</vt:lpstr>
      <vt:lpstr>National Standards of Practice (NCAC)</vt:lpstr>
      <vt:lpstr>Successes and Challenges</vt:lpstr>
      <vt:lpstr>Visit Nashville!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Academies of Nashville</dc:title>
  <dc:creator>kevin wyatt</dc:creator>
  <cp:lastModifiedBy>Wyatt, Aimee (MNPS)</cp:lastModifiedBy>
  <cp:revision>32</cp:revision>
  <cp:lastPrinted>2014-01-27T17:46:30Z</cp:lastPrinted>
  <dcterms:created xsi:type="dcterms:W3CDTF">2014-01-20T19:37:21Z</dcterms:created>
  <dcterms:modified xsi:type="dcterms:W3CDTF">2014-01-27T17:54:49Z</dcterms:modified>
</cp:coreProperties>
</file>