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353" r:id="rId1"/>
  </p:sldMasterIdLst>
  <p:notesMasterIdLst>
    <p:notesMasterId r:id="rId54"/>
  </p:notesMasterIdLst>
  <p:handoutMasterIdLst>
    <p:handoutMasterId r:id="rId55"/>
  </p:handoutMasterIdLst>
  <p:sldIdLst>
    <p:sldId id="283" r:id="rId2"/>
    <p:sldId id="359" r:id="rId3"/>
    <p:sldId id="360" r:id="rId4"/>
    <p:sldId id="284" r:id="rId5"/>
    <p:sldId id="394" r:id="rId6"/>
    <p:sldId id="489" r:id="rId7"/>
    <p:sldId id="311" r:id="rId8"/>
    <p:sldId id="312" r:id="rId9"/>
    <p:sldId id="358" r:id="rId10"/>
    <p:sldId id="313" r:id="rId11"/>
    <p:sldId id="456" r:id="rId12"/>
    <p:sldId id="473" r:id="rId13"/>
    <p:sldId id="485" r:id="rId14"/>
    <p:sldId id="397" r:id="rId15"/>
    <p:sldId id="316" r:id="rId16"/>
    <p:sldId id="425" r:id="rId17"/>
    <p:sldId id="461" r:id="rId18"/>
    <p:sldId id="463" r:id="rId19"/>
    <p:sldId id="477" r:id="rId20"/>
    <p:sldId id="500" r:id="rId21"/>
    <p:sldId id="435" r:id="rId22"/>
    <p:sldId id="479" r:id="rId23"/>
    <p:sldId id="434" r:id="rId24"/>
    <p:sldId id="418" r:id="rId25"/>
    <p:sldId id="419" r:id="rId26"/>
    <p:sldId id="486" r:id="rId27"/>
    <p:sldId id="420" r:id="rId28"/>
    <p:sldId id="496" r:id="rId29"/>
    <p:sldId id="454" r:id="rId30"/>
    <p:sldId id="423" r:id="rId31"/>
    <p:sldId id="344" r:id="rId32"/>
    <p:sldId id="361" r:id="rId33"/>
    <p:sldId id="458" r:id="rId34"/>
    <p:sldId id="457" r:id="rId35"/>
    <p:sldId id="338" r:id="rId36"/>
    <p:sldId id="369" r:id="rId37"/>
    <p:sldId id="494" r:id="rId38"/>
    <p:sldId id="393" r:id="rId39"/>
    <p:sldId id="505" r:id="rId40"/>
    <p:sldId id="506" r:id="rId41"/>
    <p:sldId id="341" r:id="rId42"/>
    <p:sldId id="371" r:id="rId43"/>
    <p:sldId id="493" r:id="rId44"/>
    <p:sldId id="468" r:id="rId45"/>
    <p:sldId id="526" r:id="rId46"/>
    <p:sldId id="516" r:id="rId47"/>
    <p:sldId id="524" r:id="rId48"/>
    <p:sldId id="525" r:id="rId49"/>
    <p:sldId id="509" r:id="rId50"/>
    <p:sldId id="507" r:id="rId51"/>
    <p:sldId id="508" r:id="rId52"/>
    <p:sldId id="497" r:id="rId53"/>
  </p:sldIdLst>
  <p:sldSz cx="9144000" cy="6858000" type="screen4x3"/>
  <p:notesSz cx="6950075" cy="9236075"/>
  <p:embeddedFontLst>
    <p:embeddedFont>
      <p:font typeface="Calibri" pitchFamily="34" charset="0"/>
      <p:regular r:id="rId56"/>
      <p:bold r:id="rId57"/>
      <p:italic r:id="rId58"/>
      <p:boldItalic r:id="rId59"/>
    </p:embeddedFont>
    <p:embeddedFont>
      <p:font typeface="Georgia" pitchFamily="18" charset="0"/>
      <p:regular r:id="rId60"/>
      <p:bold r:id="rId61"/>
      <p:italic r:id="rId62"/>
      <p:boldItalic r:id="rId63"/>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AFFFF"/>
    <a:srgbClr val="CCFFFF"/>
    <a:srgbClr val="FFCC00"/>
    <a:srgbClr val="FF33CC"/>
    <a:srgbClr val="0099FF"/>
    <a:srgbClr val="FF9900"/>
    <a:srgbClr val="33CCFF"/>
    <a:srgbClr val="F724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7133" autoAdjust="0"/>
  </p:normalViewPr>
  <p:slideViewPr>
    <p:cSldViewPr>
      <p:cViewPr>
        <p:scale>
          <a:sx n="60" d="100"/>
          <a:sy n="60" d="100"/>
        </p:scale>
        <p:origin x="-164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92" y="-90"/>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F063C-486A-4E1C-984F-FECF70526FD7}" type="doc">
      <dgm:prSet loTypeId="urn:microsoft.com/office/officeart/2005/8/layout/hList3" loCatId="list" qsTypeId="urn:microsoft.com/office/officeart/2005/8/quickstyle/simple5" qsCatId="simple" csTypeId="urn:microsoft.com/office/officeart/2005/8/colors/accent1_4" csCatId="accent1" phldr="1"/>
      <dgm:spPr/>
      <dgm:t>
        <a:bodyPr/>
        <a:lstStyle/>
        <a:p>
          <a:endParaRPr lang="en-US"/>
        </a:p>
      </dgm:t>
    </dgm:pt>
    <dgm:pt modelId="{245BA02E-0A4B-41AB-A2CE-0E1AF9680658}">
      <dgm:prSet phldrT="[Text]"/>
      <dgm:spPr/>
      <dgm:t>
        <a:bodyPr/>
        <a:lstStyle/>
        <a:p>
          <a:r>
            <a:rPr lang="en-US" dirty="0" smtClean="0"/>
            <a:t>Recognition Process</a:t>
          </a:r>
          <a:endParaRPr lang="en-US" dirty="0"/>
        </a:p>
      </dgm:t>
    </dgm:pt>
    <dgm:pt modelId="{1E7D5A19-A2F9-4AC1-A617-7099BEFA9ECA}" type="parTrans" cxnId="{07671DA9-B20E-42C4-8851-F38DB602F83C}">
      <dgm:prSet/>
      <dgm:spPr/>
      <dgm:t>
        <a:bodyPr/>
        <a:lstStyle/>
        <a:p>
          <a:endParaRPr lang="en-US"/>
        </a:p>
      </dgm:t>
    </dgm:pt>
    <dgm:pt modelId="{8FF6BAE5-1FC9-4A56-B0AB-5F314E40DB6A}" type="sibTrans" cxnId="{07671DA9-B20E-42C4-8851-F38DB602F83C}">
      <dgm:prSet/>
      <dgm:spPr/>
      <dgm:t>
        <a:bodyPr/>
        <a:lstStyle/>
        <a:p>
          <a:endParaRPr lang="en-US"/>
        </a:p>
      </dgm:t>
    </dgm:pt>
    <dgm:pt modelId="{DED76C03-A0D0-4F46-8CE6-83E4C2732819}">
      <dgm:prSet phldrT="[Text]"/>
      <dgm:spPr/>
      <dgm:t>
        <a:bodyPr/>
        <a:lstStyle/>
        <a:p>
          <a:r>
            <a:rPr lang="en-US" b="1" dirty="0" smtClean="0"/>
            <a:t>Approval or Denial of Student Organization Recognition (made by USGA and OCA)</a:t>
          </a:r>
          <a:endParaRPr lang="en-US" b="1" dirty="0"/>
        </a:p>
      </dgm:t>
    </dgm:pt>
    <dgm:pt modelId="{78B5AE6A-410E-4B00-841B-6E59012B372D}" type="parTrans" cxnId="{E8797B84-AAE0-4563-98FB-5DC5645B0D26}">
      <dgm:prSet/>
      <dgm:spPr/>
      <dgm:t>
        <a:bodyPr/>
        <a:lstStyle/>
        <a:p>
          <a:endParaRPr lang="en-US"/>
        </a:p>
      </dgm:t>
    </dgm:pt>
    <dgm:pt modelId="{F6F8818E-0D26-45C0-A16F-C566FDFB7EBF}" type="sibTrans" cxnId="{E8797B84-AAE0-4563-98FB-5DC5645B0D26}">
      <dgm:prSet/>
      <dgm:spPr/>
      <dgm:t>
        <a:bodyPr/>
        <a:lstStyle/>
        <a:p>
          <a:endParaRPr lang="en-US"/>
        </a:p>
      </dgm:t>
    </dgm:pt>
    <dgm:pt modelId="{7F500BD8-48A0-4885-A178-3C8262505514}">
      <dgm:prSet phldrT="[Text]"/>
      <dgm:spPr/>
      <dgm:t>
        <a:bodyPr/>
        <a:lstStyle/>
        <a:p>
          <a:r>
            <a:rPr lang="en-US" b="1" dirty="0" smtClean="0"/>
            <a:t>President and VP attend SOOT training</a:t>
          </a:r>
          <a:endParaRPr lang="en-US" b="1" dirty="0"/>
        </a:p>
      </dgm:t>
    </dgm:pt>
    <dgm:pt modelId="{061F84BF-AB26-4740-98FD-9DD52C3B0F83}" type="parTrans" cxnId="{D5CEFF45-E5C0-4599-B305-7D0008C2F3BB}">
      <dgm:prSet/>
      <dgm:spPr/>
      <dgm:t>
        <a:bodyPr/>
        <a:lstStyle/>
        <a:p>
          <a:endParaRPr lang="en-US"/>
        </a:p>
      </dgm:t>
    </dgm:pt>
    <dgm:pt modelId="{75C5C367-217C-42FA-A2C4-E00F39C2FF29}" type="sibTrans" cxnId="{D5CEFF45-E5C0-4599-B305-7D0008C2F3BB}">
      <dgm:prSet/>
      <dgm:spPr/>
      <dgm:t>
        <a:bodyPr/>
        <a:lstStyle/>
        <a:p>
          <a:endParaRPr lang="en-US"/>
        </a:p>
      </dgm:t>
    </dgm:pt>
    <dgm:pt modelId="{B985D946-8044-461D-BFF3-EB7FE0F0B2C9}">
      <dgm:prSet phldrT="[Text]"/>
      <dgm:spPr/>
      <dgm:t>
        <a:bodyPr/>
        <a:lstStyle/>
        <a:p>
          <a:r>
            <a:rPr lang="en-US" b="1" dirty="0" smtClean="0"/>
            <a:t>Advisor Confirmation Form</a:t>
          </a:r>
          <a:endParaRPr lang="en-US" b="1" dirty="0"/>
        </a:p>
      </dgm:t>
    </dgm:pt>
    <dgm:pt modelId="{6D3F0A3A-F706-4576-AC76-980C4D3FD3BD}" type="parTrans" cxnId="{76094FAF-C82D-4108-9726-C6D8C9F5C783}">
      <dgm:prSet/>
      <dgm:spPr/>
      <dgm:t>
        <a:bodyPr/>
        <a:lstStyle/>
        <a:p>
          <a:endParaRPr lang="en-US"/>
        </a:p>
      </dgm:t>
    </dgm:pt>
    <dgm:pt modelId="{9EB87059-1027-48B8-8A50-0FBAC64233A2}" type="sibTrans" cxnId="{76094FAF-C82D-4108-9726-C6D8C9F5C783}">
      <dgm:prSet/>
      <dgm:spPr/>
      <dgm:t>
        <a:bodyPr/>
        <a:lstStyle/>
        <a:p>
          <a:endParaRPr lang="en-US"/>
        </a:p>
      </dgm:t>
    </dgm:pt>
    <dgm:pt modelId="{4B119241-E32E-4CD8-B74B-56FF0F777ED4}">
      <dgm:prSet phldrT="[Text]"/>
      <dgm:spPr/>
      <dgm:t>
        <a:bodyPr/>
        <a:lstStyle/>
        <a:p>
          <a:r>
            <a:rPr lang="en-US" b="1" dirty="0" smtClean="0"/>
            <a:t>Review of Recognition Application by the Undergraduate Student Government Association (USGA)</a:t>
          </a:r>
          <a:endParaRPr lang="en-US" b="1" dirty="0"/>
        </a:p>
      </dgm:t>
    </dgm:pt>
    <dgm:pt modelId="{A98DF1FE-F7A2-43AB-8BD2-F75DC788028E}" type="parTrans" cxnId="{B235097F-EA39-41E9-932D-820AD0559111}">
      <dgm:prSet/>
      <dgm:spPr/>
      <dgm:t>
        <a:bodyPr/>
        <a:lstStyle/>
        <a:p>
          <a:endParaRPr lang="en-US"/>
        </a:p>
      </dgm:t>
    </dgm:pt>
    <dgm:pt modelId="{48D1AA8C-9373-4B6B-8C3D-212C5FBE1F78}" type="sibTrans" cxnId="{B235097F-EA39-41E9-932D-820AD0559111}">
      <dgm:prSet/>
      <dgm:spPr/>
      <dgm:t>
        <a:bodyPr/>
        <a:lstStyle/>
        <a:p>
          <a:endParaRPr lang="en-US"/>
        </a:p>
      </dgm:t>
    </dgm:pt>
    <dgm:pt modelId="{4FE7018F-3232-41CA-AF94-62B88D9E9257}">
      <dgm:prSet phldrT="[Text]"/>
      <dgm:spPr/>
      <dgm:t>
        <a:bodyPr/>
        <a:lstStyle/>
        <a:p>
          <a:r>
            <a:rPr lang="en-US" b="1" dirty="0" smtClean="0"/>
            <a:t>In-person Trainings for Treasurer</a:t>
          </a:r>
          <a:endParaRPr lang="en-US" b="1" dirty="0"/>
        </a:p>
      </dgm:t>
    </dgm:pt>
    <dgm:pt modelId="{85938CDF-8300-44BA-B4DD-BF63652F7DE3}" type="parTrans" cxnId="{46FD31BF-D554-42C1-A749-36F9B3B1E838}">
      <dgm:prSet/>
      <dgm:spPr/>
      <dgm:t>
        <a:bodyPr/>
        <a:lstStyle/>
        <a:p>
          <a:endParaRPr lang="en-US"/>
        </a:p>
      </dgm:t>
    </dgm:pt>
    <dgm:pt modelId="{3A925FEE-CEB1-4EA2-827F-7C07AFDC7162}" type="sibTrans" cxnId="{46FD31BF-D554-42C1-A749-36F9B3B1E838}">
      <dgm:prSet/>
      <dgm:spPr/>
      <dgm:t>
        <a:bodyPr/>
        <a:lstStyle/>
        <a:p>
          <a:endParaRPr lang="en-US"/>
        </a:p>
      </dgm:t>
    </dgm:pt>
    <dgm:pt modelId="{61BEE0E4-EEB2-4F44-BD57-F6E18527B862}">
      <dgm:prSet phldrT="[Text]"/>
      <dgm:spPr/>
      <dgm:t>
        <a:bodyPr/>
        <a:lstStyle/>
        <a:p>
          <a:r>
            <a:rPr lang="en-US" b="1" dirty="0" smtClean="0"/>
            <a:t>Review of Recognition Status on Student Organization’s </a:t>
          </a:r>
          <a:r>
            <a:rPr lang="en-US" b="1" dirty="0" err="1" smtClean="0"/>
            <a:t>DragonLink</a:t>
          </a:r>
          <a:r>
            <a:rPr lang="en-US" b="1" dirty="0" smtClean="0"/>
            <a:t> Profile page (date of recognition)</a:t>
          </a:r>
          <a:endParaRPr lang="en-US" b="1" dirty="0"/>
        </a:p>
      </dgm:t>
    </dgm:pt>
    <dgm:pt modelId="{891D9294-3860-4C3D-9C58-6B85448F55FD}" type="parTrans" cxnId="{01E5894C-1E9E-4979-AD54-6135727DE5B9}">
      <dgm:prSet/>
      <dgm:spPr/>
      <dgm:t>
        <a:bodyPr/>
        <a:lstStyle/>
        <a:p>
          <a:endParaRPr lang="en-US"/>
        </a:p>
      </dgm:t>
    </dgm:pt>
    <dgm:pt modelId="{BE615333-AFA1-4D81-9437-63BBA41C13BC}" type="sibTrans" cxnId="{01E5894C-1E9E-4979-AD54-6135727DE5B9}">
      <dgm:prSet/>
      <dgm:spPr/>
      <dgm:t>
        <a:bodyPr/>
        <a:lstStyle/>
        <a:p>
          <a:endParaRPr lang="en-US"/>
        </a:p>
      </dgm:t>
    </dgm:pt>
    <dgm:pt modelId="{DCCBF33C-7001-46CC-8CF6-27A23ABCFB89}">
      <dgm:prSet phldrT="[Text]"/>
      <dgm:spPr/>
      <dgm:t>
        <a:bodyPr/>
        <a:lstStyle/>
        <a:p>
          <a:r>
            <a:rPr lang="en-US" b="1" dirty="0" err="1" smtClean="0"/>
            <a:t>DragonLink</a:t>
          </a:r>
          <a:r>
            <a:rPr lang="en-US" b="1" dirty="0" smtClean="0"/>
            <a:t> Recognition Application</a:t>
          </a:r>
          <a:endParaRPr lang="en-US" b="1" dirty="0"/>
        </a:p>
      </dgm:t>
    </dgm:pt>
    <dgm:pt modelId="{7FF73C83-C909-4D7B-9698-3D8767630958}" type="parTrans" cxnId="{57831041-BAC8-47A8-84BC-A6E8A216042E}">
      <dgm:prSet/>
      <dgm:spPr/>
      <dgm:t>
        <a:bodyPr/>
        <a:lstStyle/>
        <a:p>
          <a:endParaRPr lang="en-US"/>
        </a:p>
      </dgm:t>
    </dgm:pt>
    <dgm:pt modelId="{5A7C348F-BD4C-4D29-BDCF-2AACD40B9C9C}" type="sibTrans" cxnId="{57831041-BAC8-47A8-84BC-A6E8A216042E}">
      <dgm:prSet/>
      <dgm:spPr/>
      <dgm:t>
        <a:bodyPr/>
        <a:lstStyle/>
        <a:p>
          <a:endParaRPr lang="en-US"/>
        </a:p>
      </dgm:t>
    </dgm:pt>
    <dgm:pt modelId="{4B6BDEF9-ED0B-4891-B1A0-33020CE1C69C}" type="pres">
      <dgm:prSet presAssocID="{F6AF063C-486A-4E1C-984F-FECF70526FD7}" presName="composite" presStyleCnt="0">
        <dgm:presLayoutVars>
          <dgm:chMax val="1"/>
          <dgm:dir/>
          <dgm:resizeHandles val="exact"/>
        </dgm:presLayoutVars>
      </dgm:prSet>
      <dgm:spPr/>
      <dgm:t>
        <a:bodyPr/>
        <a:lstStyle/>
        <a:p>
          <a:endParaRPr lang="en-US"/>
        </a:p>
      </dgm:t>
    </dgm:pt>
    <dgm:pt modelId="{0FD61A1A-CF58-4A7E-95BB-4CF96F16D41F}" type="pres">
      <dgm:prSet presAssocID="{245BA02E-0A4B-41AB-A2CE-0E1AF9680658}" presName="roof" presStyleLbl="dkBgShp" presStyleIdx="0" presStyleCnt="2" custLinFactNeighborX="885"/>
      <dgm:spPr/>
      <dgm:t>
        <a:bodyPr/>
        <a:lstStyle/>
        <a:p>
          <a:endParaRPr lang="en-US"/>
        </a:p>
      </dgm:t>
    </dgm:pt>
    <dgm:pt modelId="{9A3646F7-C4F1-46B6-AA4A-EB37443B9373}" type="pres">
      <dgm:prSet presAssocID="{245BA02E-0A4B-41AB-A2CE-0E1AF9680658}" presName="pillars" presStyleCnt="0"/>
      <dgm:spPr/>
      <dgm:t>
        <a:bodyPr/>
        <a:lstStyle/>
        <a:p>
          <a:endParaRPr lang="en-US"/>
        </a:p>
      </dgm:t>
    </dgm:pt>
    <dgm:pt modelId="{D5AE7572-B162-4B89-9C37-A1F88B2E35B6}" type="pres">
      <dgm:prSet presAssocID="{245BA02E-0A4B-41AB-A2CE-0E1AF9680658}" presName="pillar1" presStyleLbl="node1" presStyleIdx="0" presStyleCnt="7">
        <dgm:presLayoutVars>
          <dgm:bulletEnabled val="1"/>
        </dgm:presLayoutVars>
      </dgm:prSet>
      <dgm:spPr/>
      <dgm:t>
        <a:bodyPr/>
        <a:lstStyle/>
        <a:p>
          <a:endParaRPr lang="en-US"/>
        </a:p>
      </dgm:t>
    </dgm:pt>
    <dgm:pt modelId="{66F9B721-E560-4434-A4EB-365CFD04906A}" type="pres">
      <dgm:prSet presAssocID="{B985D946-8044-461D-BFF3-EB7FE0F0B2C9}" presName="pillarX" presStyleLbl="node1" presStyleIdx="1" presStyleCnt="7">
        <dgm:presLayoutVars>
          <dgm:bulletEnabled val="1"/>
        </dgm:presLayoutVars>
      </dgm:prSet>
      <dgm:spPr/>
      <dgm:t>
        <a:bodyPr/>
        <a:lstStyle/>
        <a:p>
          <a:endParaRPr lang="en-US"/>
        </a:p>
      </dgm:t>
    </dgm:pt>
    <dgm:pt modelId="{54599A51-0858-4484-A083-4D83DF9F156E}" type="pres">
      <dgm:prSet presAssocID="{4B119241-E32E-4CD8-B74B-56FF0F777ED4}" presName="pillarX" presStyleLbl="node1" presStyleIdx="2" presStyleCnt="7">
        <dgm:presLayoutVars>
          <dgm:bulletEnabled val="1"/>
        </dgm:presLayoutVars>
      </dgm:prSet>
      <dgm:spPr/>
      <dgm:t>
        <a:bodyPr/>
        <a:lstStyle/>
        <a:p>
          <a:endParaRPr lang="en-US"/>
        </a:p>
      </dgm:t>
    </dgm:pt>
    <dgm:pt modelId="{8976D258-20E9-4078-9A94-5B3B49447FA6}" type="pres">
      <dgm:prSet presAssocID="{DED76C03-A0D0-4F46-8CE6-83E4C2732819}" presName="pillarX" presStyleLbl="node1" presStyleIdx="3" presStyleCnt="7">
        <dgm:presLayoutVars>
          <dgm:bulletEnabled val="1"/>
        </dgm:presLayoutVars>
      </dgm:prSet>
      <dgm:spPr/>
      <dgm:t>
        <a:bodyPr/>
        <a:lstStyle/>
        <a:p>
          <a:endParaRPr lang="en-US"/>
        </a:p>
      </dgm:t>
    </dgm:pt>
    <dgm:pt modelId="{5AE82465-7BA7-497E-9BDB-647398513CCB}" type="pres">
      <dgm:prSet presAssocID="{7F500BD8-48A0-4885-A178-3C8262505514}" presName="pillarX" presStyleLbl="node1" presStyleIdx="4" presStyleCnt="7">
        <dgm:presLayoutVars>
          <dgm:bulletEnabled val="1"/>
        </dgm:presLayoutVars>
      </dgm:prSet>
      <dgm:spPr/>
      <dgm:t>
        <a:bodyPr/>
        <a:lstStyle/>
        <a:p>
          <a:endParaRPr lang="en-US"/>
        </a:p>
      </dgm:t>
    </dgm:pt>
    <dgm:pt modelId="{26096CB7-2696-4B2F-A54D-5115F253A19E}" type="pres">
      <dgm:prSet presAssocID="{4FE7018F-3232-41CA-AF94-62B88D9E9257}" presName="pillarX" presStyleLbl="node1" presStyleIdx="5" presStyleCnt="7">
        <dgm:presLayoutVars>
          <dgm:bulletEnabled val="1"/>
        </dgm:presLayoutVars>
      </dgm:prSet>
      <dgm:spPr/>
      <dgm:t>
        <a:bodyPr/>
        <a:lstStyle/>
        <a:p>
          <a:endParaRPr lang="en-US"/>
        </a:p>
      </dgm:t>
    </dgm:pt>
    <dgm:pt modelId="{F8466366-3CAD-46D0-AE05-CBAB4523956B}" type="pres">
      <dgm:prSet presAssocID="{61BEE0E4-EEB2-4F44-BD57-F6E18527B862}" presName="pillarX" presStyleLbl="node1" presStyleIdx="6" presStyleCnt="7">
        <dgm:presLayoutVars>
          <dgm:bulletEnabled val="1"/>
        </dgm:presLayoutVars>
      </dgm:prSet>
      <dgm:spPr/>
      <dgm:t>
        <a:bodyPr/>
        <a:lstStyle/>
        <a:p>
          <a:endParaRPr lang="en-US"/>
        </a:p>
      </dgm:t>
    </dgm:pt>
    <dgm:pt modelId="{BDE499C7-5C8C-4FF8-8995-41144D7A4B6A}" type="pres">
      <dgm:prSet presAssocID="{245BA02E-0A4B-41AB-A2CE-0E1AF9680658}" presName="base" presStyleLbl="dkBgShp" presStyleIdx="1" presStyleCnt="2"/>
      <dgm:spPr/>
      <dgm:t>
        <a:bodyPr/>
        <a:lstStyle/>
        <a:p>
          <a:endParaRPr lang="en-US"/>
        </a:p>
      </dgm:t>
    </dgm:pt>
  </dgm:ptLst>
  <dgm:cxnLst>
    <dgm:cxn modelId="{47C50571-B3D7-41E4-92C3-CABFECE8A6FC}" type="presOf" srcId="{DCCBF33C-7001-46CC-8CF6-27A23ABCFB89}" destId="{D5AE7572-B162-4B89-9C37-A1F88B2E35B6}" srcOrd="0" destOrd="0" presId="urn:microsoft.com/office/officeart/2005/8/layout/hList3"/>
    <dgm:cxn modelId="{48DCE81C-5101-489A-8103-C64E585DE768}" type="presOf" srcId="{F6AF063C-486A-4E1C-984F-FECF70526FD7}" destId="{4B6BDEF9-ED0B-4891-B1A0-33020CE1C69C}" srcOrd="0" destOrd="0" presId="urn:microsoft.com/office/officeart/2005/8/layout/hList3"/>
    <dgm:cxn modelId="{F29345F3-5478-4A26-A363-AC64EFF13737}" type="presOf" srcId="{61BEE0E4-EEB2-4F44-BD57-F6E18527B862}" destId="{F8466366-3CAD-46D0-AE05-CBAB4523956B}" srcOrd="0" destOrd="0" presId="urn:microsoft.com/office/officeart/2005/8/layout/hList3"/>
    <dgm:cxn modelId="{57831041-BAC8-47A8-84BC-A6E8A216042E}" srcId="{245BA02E-0A4B-41AB-A2CE-0E1AF9680658}" destId="{DCCBF33C-7001-46CC-8CF6-27A23ABCFB89}" srcOrd="0" destOrd="0" parTransId="{7FF73C83-C909-4D7B-9698-3D8767630958}" sibTransId="{5A7C348F-BD4C-4D29-BDCF-2AACD40B9C9C}"/>
    <dgm:cxn modelId="{B235097F-EA39-41E9-932D-820AD0559111}" srcId="{245BA02E-0A4B-41AB-A2CE-0E1AF9680658}" destId="{4B119241-E32E-4CD8-B74B-56FF0F777ED4}" srcOrd="2" destOrd="0" parTransId="{A98DF1FE-F7A2-43AB-8BD2-F75DC788028E}" sibTransId="{48D1AA8C-9373-4B6B-8C3D-212C5FBE1F78}"/>
    <dgm:cxn modelId="{AFABDE8D-90E1-40D7-AC62-B7871962A19B}" type="presOf" srcId="{245BA02E-0A4B-41AB-A2CE-0E1AF9680658}" destId="{0FD61A1A-CF58-4A7E-95BB-4CF96F16D41F}" srcOrd="0" destOrd="0" presId="urn:microsoft.com/office/officeart/2005/8/layout/hList3"/>
    <dgm:cxn modelId="{E8797B84-AAE0-4563-98FB-5DC5645B0D26}" srcId="{245BA02E-0A4B-41AB-A2CE-0E1AF9680658}" destId="{DED76C03-A0D0-4F46-8CE6-83E4C2732819}" srcOrd="3" destOrd="0" parTransId="{78B5AE6A-410E-4B00-841B-6E59012B372D}" sibTransId="{F6F8818E-0D26-45C0-A16F-C566FDFB7EBF}"/>
    <dgm:cxn modelId="{7B8EE2D0-1C7A-4BB9-B2AD-9978B20CD776}" type="presOf" srcId="{7F500BD8-48A0-4885-A178-3C8262505514}" destId="{5AE82465-7BA7-497E-9BDB-647398513CCB}" srcOrd="0" destOrd="0" presId="urn:microsoft.com/office/officeart/2005/8/layout/hList3"/>
    <dgm:cxn modelId="{445FCC15-4F68-4030-9A15-8F33E447B748}" type="presOf" srcId="{B985D946-8044-461D-BFF3-EB7FE0F0B2C9}" destId="{66F9B721-E560-4434-A4EB-365CFD04906A}" srcOrd="0" destOrd="0" presId="urn:microsoft.com/office/officeart/2005/8/layout/hList3"/>
    <dgm:cxn modelId="{B5F3F58B-20C9-40CC-B055-77C05CB981F9}" type="presOf" srcId="{4B119241-E32E-4CD8-B74B-56FF0F777ED4}" destId="{54599A51-0858-4484-A083-4D83DF9F156E}" srcOrd="0" destOrd="0" presId="urn:microsoft.com/office/officeart/2005/8/layout/hList3"/>
    <dgm:cxn modelId="{07671DA9-B20E-42C4-8851-F38DB602F83C}" srcId="{F6AF063C-486A-4E1C-984F-FECF70526FD7}" destId="{245BA02E-0A4B-41AB-A2CE-0E1AF9680658}" srcOrd="0" destOrd="0" parTransId="{1E7D5A19-A2F9-4AC1-A617-7099BEFA9ECA}" sibTransId="{8FF6BAE5-1FC9-4A56-B0AB-5F314E40DB6A}"/>
    <dgm:cxn modelId="{70EB900C-9F9E-4306-AB08-CAD9766FC0DA}" type="presOf" srcId="{DED76C03-A0D0-4F46-8CE6-83E4C2732819}" destId="{8976D258-20E9-4078-9A94-5B3B49447FA6}" srcOrd="0" destOrd="0" presId="urn:microsoft.com/office/officeart/2005/8/layout/hList3"/>
    <dgm:cxn modelId="{BBDA7A30-62C3-4E30-A76E-365DE42D13EC}" type="presOf" srcId="{4FE7018F-3232-41CA-AF94-62B88D9E9257}" destId="{26096CB7-2696-4B2F-A54D-5115F253A19E}" srcOrd="0" destOrd="0" presId="urn:microsoft.com/office/officeart/2005/8/layout/hList3"/>
    <dgm:cxn modelId="{46FD31BF-D554-42C1-A749-36F9B3B1E838}" srcId="{245BA02E-0A4B-41AB-A2CE-0E1AF9680658}" destId="{4FE7018F-3232-41CA-AF94-62B88D9E9257}" srcOrd="5" destOrd="0" parTransId="{85938CDF-8300-44BA-B4DD-BF63652F7DE3}" sibTransId="{3A925FEE-CEB1-4EA2-827F-7C07AFDC7162}"/>
    <dgm:cxn modelId="{D5CEFF45-E5C0-4599-B305-7D0008C2F3BB}" srcId="{245BA02E-0A4B-41AB-A2CE-0E1AF9680658}" destId="{7F500BD8-48A0-4885-A178-3C8262505514}" srcOrd="4" destOrd="0" parTransId="{061F84BF-AB26-4740-98FD-9DD52C3B0F83}" sibTransId="{75C5C367-217C-42FA-A2C4-E00F39C2FF29}"/>
    <dgm:cxn modelId="{76094FAF-C82D-4108-9726-C6D8C9F5C783}" srcId="{245BA02E-0A4B-41AB-A2CE-0E1AF9680658}" destId="{B985D946-8044-461D-BFF3-EB7FE0F0B2C9}" srcOrd="1" destOrd="0" parTransId="{6D3F0A3A-F706-4576-AC76-980C4D3FD3BD}" sibTransId="{9EB87059-1027-48B8-8A50-0FBAC64233A2}"/>
    <dgm:cxn modelId="{01E5894C-1E9E-4979-AD54-6135727DE5B9}" srcId="{245BA02E-0A4B-41AB-A2CE-0E1AF9680658}" destId="{61BEE0E4-EEB2-4F44-BD57-F6E18527B862}" srcOrd="6" destOrd="0" parTransId="{891D9294-3860-4C3D-9C58-6B85448F55FD}" sibTransId="{BE615333-AFA1-4D81-9437-63BBA41C13BC}"/>
    <dgm:cxn modelId="{AF1AE405-A9F8-4511-BB18-249631CEE28B}" type="presParOf" srcId="{4B6BDEF9-ED0B-4891-B1A0-33020CE1C69C}" destId="{0FD61A1A-CF58-4A7E-95BB-4CF96F16D41F}" srcOrd="0" destOrd="0" presId="urn:microsoft.com/office/officeart/2005/8/layout/hList3"/>
    <dgm:cxn modelId="{B1F39217-20C6-438B-B7BD-9B6C323E3F92}" type="presParOf" srcId="{4B6BDEF9-ED0B-4891-B1A0-33020CE1C69C}" destId="{9A3646F7-C4F1-46B6-AA4A-EB37443B9373}" srcOrd="1" destOrd="0" presId="urn:microsoft.com/office/officeart/2005/8/layout/hList3"/>
    <dgm:cxn modelId="{1B8C5F32-CB4A-4B87-9E49-77FF98D0E809}" type="presParOf" srcId="{9A3646F7-C4F1-46B6-AA4A-EB37443B9373}" destId="{D5AE7572-B162-4B89-9C37-A1F88B2E35B6}" srcOrd="0" destOrd="0" presId="urn:microsoft.com/office/officeart/2005/8/layout/hList3"/>
    <dgm:cxn modelId="{2A3AF33F-5E31-48F0-8376-FFA3E55A7F1C}" type="presParOf" srcId="{9A3646F7-C4F1-46B6-AA4A-EB37443B9373}" destId="{66F9B721-E560-4434-A4EB-365CFD04906A}" srcOrd="1" destOrd="0" presId="urn:microsoft.com/office/officeart/2005/8/layout/hList3"/>
    <dgm:cxn modelId="{EC43E530-0686-4E47-8EA1-B39DE29096B0}" type="presParOf" srcId="{9A3646F7-C4F1-46B6-AA4A-EB37443B9373}" destId="{54599A51-0858-4484-A083-4D83DF9F156E}" srcOrd="2" destOrd="0" presId="urn:microsoft.com/office/officeart/2005/8/layout/hList3"/>
    <dgm:cxn modelId="{8A841B89-12DF-4C33-BC48-52B754EA132B}" type="presParOf" srcId="{9A3646F7-C4F1-46B6-AA4A-EB37443B9373}" destId="{8976D258-20E9-4078-9A94-5B3B49447FA6}" srcOrd="3" destOrd="0" presId="urn:microsoft.com/office/officeart/2005/8/layout/hList3"/>
    <dgm:cxn modelId="{C8F4458D-8FA2-473C-9ABC-A3417E8A13DB}" type="presParOf" srcId="{9A3646F7-C4F1-46B6-AA4A-EB37443B9373}" destId="{5AE82465-7BA7-497E-9BDB-647398513CCB}" srcOrd="4" destOrd="0" presId="urn:microsoft.com/office/officeart/2005/8/layout/hList3"/>
    <dgm:cxn modelId="{7253A696-18AB-4D31-84C7-A6714D9CAE96}" type="presParOf" srcId="{9A3646F7-C4F1-46B6-AA4A-EB37443B9373}" destId="{26096CB7-2696-4B2F-A54D-5115F253A19E}" srcOrd="5" destOrd="0" presId="urn:microsoft.com/office/officeart/2005/8/layout/hList3"/>
    <dgm:cxn modelId="{4365AB21-2A44-4385-99B1-988C285D30FD}" type="presParOf" srcId="{9A3646F7-C4F1-46B6-AA4A-EB37443B9373}" destId="{F8466366-3CAD-46D0-AE05-CBAB4523956B}" srcOrd="6" destOrd="0" presId="urn:microsoft.com/office/officeart/2005/8/layout/hList3"/>
    <dgm:cxn modelId="{464415DB-802F-4C74-A6FE-4DE5ED48FDBB}" type="presParOf" srcId="{4B6BDEF9-ED0B-4891-B1A0-33020CE1C69C}" destId="{BDE499C7-5C8C-4FF8-8995-41144D7A4B6A}" srcOrd="2" destOrd="0" presId="urn:microsoft.com/office/officeart/2005/8/layout/h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D61A1A-CF58-4A7E-95BB-4CF96F16D41F}">
      <dsp:nvSpPr>
        <dsp:cNvPr id="0" name=""/>
        <dsp:cNvSpPr/>
      </dsp:nvSpPr>
      <dsp:spPr>
        <a:xfrm>
          <a:off x="0" y="0"/>
          <a:ext cx="8686800" cy="1577340"/>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Recognition Process</a:t>
          </a:r>
          <a:endParaRPr lang="en-US" sz="6500" kern="1200" dirty="0"/>
        </a:p>
      </dsp:txBody>
      <dsp:txXfrm>
        <a:off x="0" y="0"/>
        <a:ext cx="8686800" cy="1577340"/>
      </dsp:txXfrm>
    </dsp:sp>
    <dsp:sp modelId="{D5AE7572-B162-4B89-9C37-A1F88B2E35B6}">
      <dsp:nvSpPr>
        <dsp:cNvPr id="0" name=""/>
        <dsp:cNvSpPr/>
      </dsp:nvSpPr>
      <dsp:spPr>
        <a:xfrm>
          <a:off x="1060" y="1577340"/>
          <a:ext cx="1240668" cy="3312414"/>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DragonLink</a:t>
          </a:r>
          <a:r>
            <a:rPr lang="en-US" sz="1400" b="1" kern="1200" dirty="0" smtClean="0"/>
            <a:t> Recognition Application</a:t>
          </a:r>
          <a:endParaRPr lang="en-US" sz="1400" b="1" kern="1200" dirty="0"/>
        </a:p>
      </dsp:txBody>
      <dsp:txXfrm>
        <a:off x="1060" y="1577340"/>
        <a:ext cx="1240668" cy="3312414"/>
      </dsp:txXfrm>
    </dsp:sp>
    <dsp:sp modelId="{66F9B721-E560-4434-A4EB-365CFD04906A}">
      <dsp:nvSpPr>
        <dsp:cNvPr id="0" name=""/>
        <dsp:cNvSpPr/>
      </dsp:nvSpPr>
      <dsp:spPr>
        <a:xfrm>
          <a:off x="1241728" y="1577340"/>
          <a:ext cx="1240668" cy="3312414"/>
        </a:xfrm>
        <a:prstGeom prst="rect">
          <a:avLst/>
        </a:prstGeom>
        <a:gradFill rotWithShape="0">
          <a:gsLst>
            <a:gs pos="0">
              <a:schemeClr val="accent1">
                <a:shade val="50000"/>
                <a:hueOff val="103268"/>
                <a:satOff val="-2160"/>
                <a:lumOff val="12018"/>
                <a:alphaOff val="0"/>
                <a:shade val="51000"/>
                <a:satMod val="130000"/>
              </a:schemeClr>
            </a:gs>
            <a:gs pos="80000">
              <a:schemeClr val="accent1">
                <a:shade val="50000"/>
                <a:hueOff val="103268"/>
                <a:satOff val="-2160"/>
                <a:lumOff val="12018"/>
                <a:alphaOff val="0"/>
                <a:shade val="93000"/>
                <a:satMod val="130000"/>
              </a:schemeClr>
            </a:gs>
            <a:gs pos="100000">
              <a:schemeClr val="accent1">
                <a:shade val="50000"/>
                <a:hueOff val="103268"/>
                <a:satOff val="-2160"/>
                <a:lumOff val="120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Advisor Confirmation Form</a:t>
          </a:r>
          <a:endParaRPr lang="en-US" sz="1400" b="1" kern="1200" dirty="0"/>
        </a:p>
      </dsp:txBody>
      <dsp:txXfrm>
        <a:off x="1241728" y="1577340"/>
        <a:ext cx="1240668" cy="3312414"/>
      </dsp:txXfrm>
    </dsp:sp>
    <dsp:sp modelId="{54599A51-0858-4484-A083-4D83DF9F156E}">
      <dsp:nvSpPr>
        <dsp:cNvPr id="0" name=""/>
        <dsp:cNvSpPr/>
      </dsp:nvSpPr>
      <dsp:spPr>
        <a:xfrm>
          <a:off x="2482397" y="1577340"/>
          <a:ext cx="1240668" cy="3312414"/>
        </a:xfrm>
        <a:prstGeom prst="rect">
          <a:avLst/>
        </a:prstGeom>
        <a:gradFill rotWithShape="0">
          <a:gsLst>
            <a:gs pos="0">
              <a:schemeClr val="accent1">
                <a:shade val="50000"/>
                <a:hueOff val="206536"/>
                <a:satOff val="-4320"/>
                <a:lumOff val="24036"/>
                <a:alphaOff val="0"/>
                <a:shade val="51000"/>
                <a:satMod val="130000"/>
              </a:schemeClr>
            </a:gs>
            <a:gs pos="80000">
              <a:schemeClr val="accent1">
                <a:shade val="50000"/>
                <a:hueOff val="206536"/>
                <a:satOff val="-4320"/>
                <a:lumOff val="24036"/>
                <a:alphaOff val="0"/>
                <a:shade val="93000"/>
                <a:satMod val="130000"/>
              </a:schemeClr>
            </a:gs>
            <a:gs pos="100000">
              <a:schemeClr val="accent1">
                <a:shade val="50000"/>
                <a:hueOff val="206536"/>
                <a:satOff val="-4320"/>
                <a:lumOff val="240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Review of Recognition Application by the Undergraduate Student Government Association (USGA)</a:t>
          </a:r>
          <a:endParaRPr lang="en-US" sz="1400" b="1" kern="1200" dirty="0"/>
        </a:p>
      </dsp:txBody>
      <dsp:txXfrm>
        <a:off x="2482397" y="1577340"/>
        <a:ext cx="1240668" cy="3312414"/>
      </dsp:txXfrm>
    </dsp:sp>
    <dsp:sp modelId="{8976D258-20E9-4078-9A94-5B3B49447FA6}">
      <dsp:nvSpPr>
        <dsp:cNvPr id="0" name=""/>
        <dsp:cNvSpPr/>
      </dsp:nvSpPr>
      <dsp:spPr>
        <a:xfrm>
          <a:off x="3723065" y="1577340"/>
          <a:ext cx="1240668" cy="3312414"/>
        </a:xfrm>
        <a:prstGeom prst="rect">
          <a:avLst/>
        </a:prstGeom>
        <a:gradFill rotWithShape="0">
          <a:gsLst>
            <a:gs pos="0">
              <a:schemeClr val="accent1">
                <a:shade val="50000"/>
                <a:hueOff val="309803"/>
                <a:satOff val="-6480"/>
                <a:lumOff val="36054"/>
                <a:alphaOff val="0"/>
                <a:shade val="51000"/>
                <a:satMod val="130000"/>
              </a:schemeClr>
            </a:gs>
            <a:gs pos="80000">
              <a:schemeClr val="accent1">
                <a:shade val="50000"/>
                <a:hueOff val="309803"/>
                <a:satOff val="-6480"/>
                <a:lumOff val="36054"/>
                <a:alphaOff val="0"/>
                <a:shade val="93000"/>
                <a:satMod val="130000"/>
              </a:schemeClr>
            </a:gs>
            <a:gs pos="100000">
              <a:schemeClr val="accent1">
                <a:shade val="50000"/>
                <a:hueOff val="309803"/>
                <a:satOff val="-6480"/>
                <a:lumOff val="360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Approval or Denial of Student Organization Recognition (made by USGA and OCA)</a:t>
          </a:r>
          <a:endParaRPr lang="en-US" sz="1400" b="1" kern="1200" dirty="0"/>
        </a:p>
      </dsp:txBody>
      <dsp:txXfrm>
        <a:off x="3723065" y="1577340"/>
        <a:ext cx="1240668" cy="3312414"/>
      </dsp:txXfrm>
    </dsp:sp>
    <dsp:sp modelId="{5AE82465-7BA7-497E-9BDB-647398513CCB}">
      <dsp:nvSpPr>
        <dsp:cNvPr id="0" name=""/>
        <dsp:cNvSpPr/>
      </dsp:nvSpPr>
      <dsp:spPr>
        <a:xfrm>
          <a:off x="4963734" y="1577340"/>
          <a:ext cx="1240668" cy="3312414"/>
        </a:xfrm>
        <a:prstGeom prst="rect">
          <a:avLst/>
        </a:prstGeom>
        <a:gradFill rotWithShape="0">
          <a:gsLst>
            <a:gs pos="0">
              <a:schemeClr val="accent1">
                <a:shade val="50000"/>
                <a:hueOff val="309803"/>
                <a:satOff val="-6480"/>
                <a:lumOff val="36054"/>
                <a:alphaOff val="0"/>
                <a:shade val="51000"/>
                <a:satMod val="130000"/>
              </a:schemeClr>
            </a:gs>
            <a:gs pos="80000">
              <a:schemeClr val="accent1">
                <a:shade val="50000"/>
                <a:hueOff val="309803"/>
                <a:satOff val="-6480"/>
                <a:lumOff val="36054"/>
                <a:alphaOff val="0"/>
                <a:shade val="93000"/>
                <a:satMod val="130000"/>
              </a:schemeClr>
            </a:gs>
            <a:gs pos="100000">
              <a:schemeClr val="accent1">
                <a:shade val="50000"/>
                <a:hueOff val="309803"/>
                <a:satOff val="-6480"/>
                <a:lumOff val="360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President and VP attend SOOT training</a:t>
          </a:r>
          <a:endParaRPr lang="en-US" sz="1400" b="1" kern="1200" dirty="0"/>
        </a:p>
      </dsp:txBody>
      <dsp:txXfrm>
        <a:off x="4963734" y="1577340"/>
        <a:ext cx="1240668" cy="3312414"/>
      </dsp:txXfrm>
    </dsp:sp>
    <dsp:sp modelId="{26096CB7-2696-4B2F-A54D-5115F253A19E}">
      <dsp:nvSpPr>
        <dsp:cNvPr id="0" name=""/>
        <dsp:cNvSpPr/>
      </dsp:nvSpPr>
      <dsp:spPr>
        <a:xfrm>
          <a:off x="6204402" y="1577340"/>
          <a:ext cx="1240668" cy="3312414"/>
        </a:xfrm>
        <a:prstGeom prst="rect">
          <a:avLst/>
        </a:prstGeom>
        <a:gradFill rotWithShape="0">
          <a:gsLst>
            <a:gs pos="0">
              <a:schemeClr val="accent1">
                <a:shade val="50000"/>
                <a:hueOff val="206536"/>
                <a:satOff val="-4320"/>
                <a:lumOff val="24036"/>
                <a:alphaOff val="0"/>
                <a:shade val="51000"/>
                <a:satMod val="130000"/>
              </a:schemeClr>
            </a:gs>
            <a:gs pos="80000">
              <a:schemeClr val="accent1">
                <a:shade val="50000"/>
                <a:hueOff val="206536"/>
                <a:satOff val="-4320"/>
                <a:lumOff val="24036"/>
                <a:alphaOff val="0"/>
                <a:shade val="93000"/>
                <a:satMod val="130000"/>
              </a:schemeClr>
            </a:gs>
            <a:gs pos="100000">
              <a:schemeClr val="accent1">
                <a:shade val="50000"/>
                <a:hueOff val="206536"/>
                <a:satOff val="-4320"/>
                <a:lumOff val="240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In-person Trainings for Treasurer</a:t>
          </a:r>
          <a:endParaRPr lang="en-US" sz="1400" b="1" kern="1200" dirty="0"/>
        </a:p>
      </dsp:txBody>
      <dsp:txXfrm>
        <a:off x="6204402" y="1577340"/>
        <a:ext cx="1240668" cy="3312414"/>
      </dsp:txXfrm>
    </dsp:sp>
    <dsp:sp modelId="{F8466366-3CAD-46D0-AE05-CBAB4523956B}">
      <dsp:nvSpPr>
        <dsp:cNvPr id="0" name=""/>
        <dsp:cNvSpPr/>
      </dsp:nvSpPr>
      <dsp:spPr>
        <a:xfrm>
          <a:off x="7445071" y="1577340"/>
          <a:ext cx="1240668" cy="3312414"/>
        </a:xfrm>
        <a:prstGeom prst="rect">
          <a:avLst/>
        </a:prstGeom>
        <a:gradFill rotWithShape="0">
          <a:gsLst>
            <a:gs pos="0">
              <a:schemeClr val="accent1">
                <a:shade val="50000"/>
                <a:hueOff val="103268"/>
                <a:satOff val="-2160"/>
                <a:lumOff val="12018"/>
                <a:alphaOff val="0"/>
                <a:shade val="51000"/>
                <a:satMod val="130000"/>
              </a:schemeClr>
            </a:gs>
            <a:gs pos="80000">
              <a:schemeClr val="accent1">
                <a:shade val="50000"/>
                <a:hueOff val="103268"/>
                <a:satOff val="-2160"/>
                <a:lumOff val="12018"/>
                <a:alphaOff val="0"/>
                <a:shade val="93000"/>
                <a:satMod val="130000"/>
              </a:schemeClr>
            </a:gs>
            <a:gs pos="100000">
              <a:schemeClr val="accent1">
                <a:shade val="50000"/>
                <a:hueOff val="103268"/>
                <a:satOff val="-2160"/>
                <a:lumOff val="120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Review of Recognition Status on Student Organization’s </a:t>
          </a:r>
          <a:r>
            <a:rPr lang="en-US" sz="1400" b="1" kern="1200" dirty="0" err="1" smtClean="0"/>
            <a:t>DragonLink</a:t>
          </a:r>
          <a:r>
            <a:rPr lang="en-US" sz="1400" b="1" kern="1200" dirty="0" smtClean="0"/>
            <a:t> Profile page (date of recognition)</a:t>
          </a:r>
          <a:endParaRPr lang="en-US" sz="1400" b="1" kern="1200" dirty="0"/>
        </a:p>
      </dsp:txBody>
      <dsp:txXfrm>
        <a:off x="7445071" y="1577340"/>
        <a:ext cx="1240668" cy="3312414"/>
      </dsp:txXfrm>
    </dsp:sp>
    <dsp:sp modelId="{BDE499C7-5C8C-4FF8-8995-41144D7A4B6A}">
      <dsp:nvSpPr>
        <dsp:cNvPr id="0" name=""/>
        <dsp:cNvSpPr/>
      </dsp:nvSpPr>
      <dsp:spPr>
        <a:xfrm>
          <a:off x="0" y="4889754"/>
          <a:ext cx="8686800" cy="368046"/>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3012329"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cs typeface="+mn-cs"/>
              </a:defRPr>
            </a:lvl1pPr>
          </a:lstStyle>
          <a:p>
            <a:pPr>
              <a:defRPr/>
            </a:pPr>
            <a:endParaRPr lang="en-US"/>
          </a:p>
        </p:txBody>
      </p:sp>
      <p:sp>
        <p:nvSpPr>
          <p:cNvPr id="95235" name="Rectangle 3"/>
          <p:cNvSpPr>
            <a:spLocks noGrp="1" noChangeArrowheads="1"/>
          </p:cNvSpPr>
          <p:nvPr>
            <p:ph type="dt" sz="quarter" idx="1"/>
          </p:nvPr>
        </p:nvSpPr>
        <p:spPr bwMode="auto">
          <a:xfrm>
            <a:off x="3936173" y="1"/>
            <a:ext cx="3012329"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cs typeface="+mn-cs"/>
              </a:defRPr>
            </a:lvl1pPr>
          </a:lstStyle>
          <a:p>
            <a:pPr>
              <a:defRPr/>
            </a:pPr>
            <a:endParaRPr lang="en-US"/>
          </a:p>
        </p:txBody>
      </p:sp>
      <p:sp>
        <p:nvSpPr>
          <p:cNvPr id="95236" name="Rectangle 4"/>
          <p:cNvSpPr>
            <a:spLocks noGrp="1" noChangeArrowheads="1"/>
          </p:cNvSpPr>
          <p:nvPr>
            <p:ph type="ftr" sz="quarter" idx="2"/>
          </p:nvPr>
        </p:nvSpPr>
        <p:spPr bwMode="auto">
          <a:xfrm>
            <a:off x="0" y="8772526"/>
            <a:ext cx="3012329"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cs typeface="+mn-cs"/>
              </a:defRPr>
            </a:lvl1pPr>
          </a:lstStyle>
          <a:p>
            <a:pPr>
              <a:defRPr/>
            </a:pPr>
            <a:endParaRPr lang="en-US"/>
          </a:p>
        </p:txBody>
      </p:sp>
      <p:sp>
        <p:nvSpPr>
          <p:cNvPr id="95237" name="Rectangle 5"/>
          <p:cNvSpPr>
            <a:spLocks noGrp="1" noChangeArrowheads="1"/>
          </p:cNvSpPr>
          <p:nvPr>
            <p:ph type="sldNum" sz="quarter" idx="3"/>
          </p:nvPr>
        </p:nvSpPr>
        <p:spPr bwMode="auto">
          <a:xfrm>
            <a:off x="3936173" y="8772526"/>
            <a:ext cx="3012329"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cs typeface="+mn-cs"/>
              </a:defRPr>
            </a:lvl1pPr>
          </a:lstStyle>
          <a:p>
            <a:pPr>
              <a:defRPr/>
            </a:pPr>
            <a:fld id="{66000A7B-BAD6-4C9E-B453-8949928C0475}" type="slidenum">
              <a:rPr lang="en-US"/>
              <a:pPr>
                <a:defRPr/>
              </a:pPr>
              <a:t>‹#›</a:t>
            </a:fld>
            <a:endParaRPr lang="en-US"/>
          </a:p>
        </p:txBody>
      </p:sp>
    </p:spTree>
    <p:extLst>
      <p:ext uri="{BB962C8B-B14F-4D97-AF65-F5344CB8AC3E}">
        <p14:creationId xmlns:p14="http://schemas.microsoft.com/office/powerpoint/2010/main" xmlns="" val="674121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1"/>
            <a:ext cx="3012329"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cs typeface="+mn-cs"/>
              </a:defRPr>
            </a:lvl1pPr>
          </a:lstStyle>
          <a:p>
            <a:pPr>
              <a:defRPr/>
            </a:pPr>
            <a:endParaRPr lang="en-US"/>
          </a:p>
        </p:txBody>
      </p:sp>
      <p:sp>
        <p:nvSpPr>
          <p:cNvPr id="138243" name="Rectangle 3"/>
          <p:cNvSpPr>
            <a:spLocks noGrp="1" noChangeArrowheads="1"/>
          </p:cNvSpPr>
          <p:nvPr>
            <p:ph type="dt" idx="1"/>
          </p:nvPr>
        </p:nvSpPr>
        <p:spPr bwMode="auto">
          <a:xfrm>
            <a:off x="3936173" y="1"/>
            <a:ext cx="3012329"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cs typeface="+mn-cs"/>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6" name="Rectangle 6"/>
          <p:cNvSpPr>
            <a:spLocks noGrp="1" noChangeArrowheads="1"/>
          </p:cNvSpPr>
          <p:nvPr>
            <p:ph type="ftr" sz="quarter" idx="4"/>
          </p:nvPr>
        </p:nvSpPr>
        <p:spPr bwMode="auto">
          <a:xfrm>
            <a:off x="0" y="8772526"/>
            <a:ext cx="3012329"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cs typeface="+mn-cs"/>
              </a:defRPr>
            </a:lvl1pPr>
          </a:lstStyle>
          <a:p>
            <a:pPr>
              <a:defRPr/>
            </a:pPr>
            <a:endParaRPr lang="en-US"/>
          </a:p>
        </p:txBody>
      </p:sp>
      <p:sp>
        <p:nvSpPr>
          <p:cNvPr id="138247" name="Rectangle 7"/>
          <p:cNvSpPr>
            <a:spLocks noGrp="1" noChangeArrowheads="1"/>
          </p:cNvSpPr>
          <p:nvPr>
            <p:ph type="sldNum" sz="quarter" idx="5"/>
          </p:nvPr>
        </p:nvSpPr>
        <p:spPr bwMode="auto">
          <a:xfrm>
            <a:off x="3936173" y="8772526"/>
            <a:ext cx="3012329"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cs typeface="+mn-cs"/>
              </a:defRPr>
            </a:lvl1pPr>
          </a:lstStyle>
          <a:p>
            <a:pPr>
              <a:defRPr/>
            </a:pPr>
            <a:fld id="{0A234A91-4612-4ED4-867C-728657613ED4}" type="slidenum">
              <a:rPr lang="en-US"/>
              <a:pPr>
                <a:defRPr/>
              </a:pPr>
              <a:t>‹#›</a:t>
            </a:fld>
            <a:endParaRPr lang="en-US"/>
          </a:p>
        </p:txBody>
      </p:sp>
      <p:sp>
        <p:nvSpPr>
          <p:cNvPr id="2" name="Notes Placeholder 1"/>
          <p:cNvSpPr>
            <a:spLocks noGrp="1"/>
          </p:cNvSpPr>
          <p:nvPr>
            <p:ph type="body" sz="quarter" idx="3"/>
          </p:nvPr>
        </p:nvSpPr>
        <p:spPr>
          <a:xfrm>
            <a:off x="695637" y="4387851"/>
            <a:ext cx="5558801"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13942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6C670559-F4F7-47DD-99D9-8A63CB33AE6A}" type="slidenum">
              <a:rPr lang="en-US" smtClean="0"/>
              <a:pPr>
                <a:defRPr/>
              </a:pPr>
              <a:t>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16981FF2-B85B-4DED-9443-62A7496FF790}" type="slidenum">
              <a:rPr lang="en-US" smtClean="0"/>
              <a:pPr>
                <a:defRPr/>
              </a:pPr>
              <a:t>10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936173" y="8772526"/>
            <a:ext cx="3012329"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AC2241C9-345C-4DDC-A6B6-F5744ADB5D06}" type="slidenum">
              <a:rPr lang="en-US" sz="1200"/>
              <a:pPr algn="r" eaLnBrk="1" hangingPunct="1"/>
              <a:t>11</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5162F568-5A69-4ED8-B528-53D3344DE57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5751766C-2825-4137-B41D-AC44393EEDE7}" type="slidenum">
              <a:rPr lang="en-US" smtClean="0"/>
              <a:pPr>
                <a:defRPr/>
              </a:pPr>
              <a:t>15</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1A561ECD-E8D6-4340-92CC-971566A8C79C}" type="slidenum">
              <a:rPr lang="en-US" smtClean="0"/>
              <a:pPr>
                <a:defRPr/>
              </a:pPr>
              <a:t>17</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a:defRPr/>
            </a:pPr>
            <a:fld id="{E8D376C6-8D34-43D5-8F63-CCE6F45A07E1}" type="slidenum">
              <a:rPr lang="en-US" smtClean="0"/>
              <a:pPr>
                <a:defRPr/>
              </a:pPr>
              <a:t>18</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71F771F6-3DB3-4C3D-A5D7-448609BFD053}" type="slidenum">
              <a:rPr lang="en-US" smtClean="0"/>
              <a:pPr>
                <a:defRPr/>
              </a:pPr>
              <a:t>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a:defRPr/>
            </a:pPr>
            <a:fld id="{6DC890F5-0372-4EC1-B5CE-85EF2F75F6D5}" type="slidenum">
              <a:rPr lang="en-US" smtClean="0"/>
              <a:pPr>
                <a:defRPr/>
              </a:pPr>
              <a:t>22</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936173" y="8772526"/>
            <a:ext cx="3012329"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1689FB05-9A53-4103-829E-1E6EC3959413}" type="slidenum">
              <a:rPr lang="en-US" sz="1200"/>
              <a:pPr algn="r" eaLnBrk="1" hangingPunct="1"/>
              <a:t>24</a:t>
            </a:fld>
            <a:endParaRPr lang="en-US" sz="12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936173" y="8772526"/>
            <a:ext cx="3012329"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06025AF9-0554-44FA-BE0C-D4C7B6645A30}" type="slidenum">
              <a:rPr lang="en-US" sz="1200"/>
              <a:pPr algn="r" eaLnBrk="1" hangingPunct="1"/>
              <a:t>25</a:t>
            </a:fld>
            <a:endParaRPr 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B47F4BCB-FE64-44A8-BA60-C0FE6DCA554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936173" y="8772526"/>
            <a:ext cx="3012329"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930E949D-27F2-4957-A02E-6ADFB4DD744A}" type="slidenum">
              <a:rPr lang="en-US" sz="1200"/>
              <a:pPr algn="r" eaLnBrk="1" hangingPunct="1"/>
              <a:t>27</a:t>
            </a:fld>
            <a:endParaRPr lang="en-US"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936173" y="8772526"/>
            <a:ext cx="3012329"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564493C5-7924-453B-8BC9-2126D55CBB11}" type="slidenum">
              <a:rPr lang="en-US" sz="1200"/>
              <a:pPr algn="r" eaLnBrk="1" hangingPunct="1"/>
              <a:t>28</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3A156B2B-9051-4168-8A4D-11F7936D0F67}" type="slidenum">
              <a:rPr lang="en-US" smtClean="0"/>
              <a:pPr>
                <a:defRPr/>
              </a:pPr>
              <a:t>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936173" y="8772526"/>
            <a:ext cx="3012329"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41F5FC6D-098A-4A19-88C2-882FE7D998C2}" type="slidenum">
              <a:rPr lang="en-US" sz="1200"/>
              <a:pPr algn="r" eaLnBrk="1" hangingPunct="1"/>
              <a:t>30</a:t>
            </a:fld>
            <a:endParaRPr lang="en-US" sz="12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4A1A4CCC-9207-4569-88A7-2076BFC2DF39}" type="slidenum">
              <a:rPr lang="en-US" smtClean="0"/>
              <a:pPr>
                <a:defRPr/>
              </a:pPr>
              <a:t>31</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p>
            <a:pPr>
              <a:defRPr/>
            </a:pPr>
            <a:fld id="{86D7FF98-118A-46AF-B337-BE7F2A657C49}" type="slidenum">
              <a:rPr lang="en-US" smtClean="0"/>
              <a:pPr>
                <a:defRPr/>
              </a:pPr>
              <a:t>32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936173" y="8772526"/>
            <a:ext cx="3012329"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85004658-769F-4CC7-B688-B6ABD3D43E7C}" type="slidenum">
              <a:rPr lang="en-US" sz="1200"/>
              <a:pPr algn="r" eaLnBrk="1" hangingPunct="1"/>
              <a:t>33</a:t>
            </a:fld>
            <a:endParaRPr lang="en-US"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936173" y="8772526"/>
            <a:ext cx="3012329"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C2084E39-EF39-456A-96F1-6744A9B73FDB}" type="slidenum">
              <a:rPr lang="en-US" sz="1200"/>
              <a:pPr algn="r" eaLnBrk="1" hangingPunct="1"/>
              <a:t>34</a:t>
            </a:fld>
            <a:endParaRPr lang="en-US"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p:txBody>
          <a:bodyPr/>
          <a:lstStyle/>
          <a:p>
            <a:pPr>
              <a:defRPr/>
            </a:pPr>
            <a:fld id="{CE65493B-C592-4EE0-BDF9-826FC6151355}" type="slidenum">
              <a:rPr lang="en-US" smtClean="0"/>
              <a:pPr>
                <a:defRPr/>
              </a:pPr>
              <a:t>35</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p:txBody>
          <a:bodyPr/>
          <a:lstStyle/>
          <a:p>
            <a:pPr>
              <a:defRPr/>
            </a:pPr>
            <a:fld id="{E1A1F0C5-03C0-4352-A6A6-BEE473B75B57}" type="slidenum">
              <a:rPr lang="en-US" smtClean="0"/>
              <a:pPr>
                <a:defRPr/>
              </a:pPr>
              <a:t>36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88AD44E-34CC-4CD6-B392-67D38E845545}"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62D53B8-8413-4D16-9968-3FBBD2F82B7F}"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0FA8860D-7654-40E4-81FF-CB77A74F77B5}" type="slidenum">
              <a:rPr lang="en-US" smtClean="0"/>
              <a:pPr>
                <a:defRPr/>
              </a:pPr>
              <a:t>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67E28B3-4C72-46FB-969E-11A9E06FA1D7}"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p:txBody>
          <a:bodyPr/>
          <a:lstStyle/>
          <a:p>
            <a:pPr>
              <a:defRPr/>
            </a:pPr>
            <a:fld id="{81A5B2F6-64DD-4D0E-9E1C-A9E7DE87E69F}" type="slidenum">
              <a:rPr lang="en-US" smtClean="0"/>
              <a:pPr>
                <a:defRPr/>
              </a:pPr>
              <a:t>41</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p:txBody>
          <a:bodyPr/>
          <a:lstStyle/>
          <a:p>
            <a:pPr>
              <a:defRPr/>
            </a:pPr>
            <a:fld id="{09D3E0A9-278D-435D-8594-F5AEAFF33092}" type="slidenum">
              <a:rPr lang="en-US" smtClean="0"/>
              <a:pPr>
                <a:defRPr/>
              </a:pPr>
              <a:t>42</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0416899-F29F-4F90-9DEC-59812E0F7B1C}"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B508338-10F7-44BE-99FA-3185FB351993}"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4FAC6E8-ABC9-4015-A173-CF8DFDE90141}"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5B44F11-B7BA-4D79-AC06-96427D2A64FC}"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p:txBody>
          <a:bodyPr/>
          <a:lstStyle/>
          <a:p>
            <a:pPr>
              <a:defRPr/>
            </a:pPr>
            <a:fld id="{43F19EEA-7DF7-4949-9E76-8C88A9554A8E}" type="slidenum">
              <a:rPr lang="en-US" smtClean="0"/>
              <a:pPr>
                <a:defRPr/>
              </a:pPr>
              <a:t>48</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CDE788D-4B65-43E5-A026-D147957B6608}"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5563EFB-69B2-49C6-96C2-CAF095CA6E1C}"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D6E1D98-0A04-4A5A-9165-B6F31C4F13D5}"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DACD52BA-0214-4CB9-817B-24C9DD5962F4}" type="slidenum">
              <a:rPr lang="en-US" smtClean="0"/>
              <a:pPr>
                <a:defRPr/>
              </a:pPr>
              <a:t>52</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6285622-0AD0-46DE-BBDF-C05D6EBDDA9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0557802A-C816-46FE-AAE2-09E37175519E}" type="slidenum">
              <a:rPr lang="en-US" smtClean="0"/>
              <a:pPr>
                <a:defRPr/>
              </a:pPr>
              <a:t>7</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AA54FC87-979C-4195-8230-A6CBBE91F8D2}" type="slidenum">
              <a:rPr lang="en-US" smtClean="0"/>
              <a:pPr>
                <a:defRPr/>
              </a:pPr>
              <a:t>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D46A266C-1562-4B87-81C1-90391799D0FC}" type="slidenum">
              <a:rPr lang="en-US" smtClean="0"/>
              <a:pPr>
                <a:defRPr/>
              </a:pPr>
              <a:t>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695637" y="4387851"/>
            <a:ext cx="5558801" cy="415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FF91BA6-7E0D-428E-91E7-5D98B665675F}" type="datetime1">
              <a:rPr lang="en-US" smtClean="0"/>
              <a:pPr>
                <a:defRPr/>
              </a:pPr>
              <a:t>8/26/2014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EC7392-93D7-438C-8A89-278486BBD193}" type="slidenum">
              <a:rPr lang="en-US" smtClean="0"/>
              <a:pPr>
                <a:defRPr/>
              </a:pPr>
              <a:t>‹#›</a:t>
            </a:fld>
            <a:endParaRPr lang="en-US"/>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1676400" y="1295400"/>
            <a:ext cx="5822830" cy="4114800"/>
          </a:xfrm>
          <a:prstGeom prst="rect">
            <a:avLst/>
          </a:prstGeom>
        </p:spPr>
      </p:pic>
    </p:spTree>
    <p:extLst>
      <p:ext uri="{BB962C8B-B14F-4D97-AF65-F5344CB8AC3E}">
        <p14:creationId xmlns:p14="http://schemas.microsoft.com/office/powerpoint/2010/main" xmlns="" val="138373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D0A932B-59F2-4A7C-BF4F-8CCDF2F48250}" type="datetime1">
              <a:rPr lang="en-US" smtClean="0"/>
              <a:pPr>
                <a:defRPr/>
              </a:pPr>
              <a:t>8/26/2014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FF7890-AE8A-4B8C-A308-64474AF9D36E}" type="slidenum">
              <a:rPr lang="en-US" smtClean="0"/>
              <a:pPr>
                <a:defRPr/>
              </a:pPr>
              <a:t>‹#›</a:t>
            </a:fld>
            <a:endParaRPr lang="en-US"/>
          </a:p>
        </p:txBody>
      </p:sp>
    </p:spTree>
    <p:extLst>
      <p:ext uri="{BB962C8B-B14F-4D97-AF65-F5344CB8AC3E}">
        <p14:creationId xmlns:p14="http://schemas.microsoft.com/office/powerpoint/2010/main" xmlns="" val="139432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5028930-9A42-41E3-AFCA-5B0D71C44C09}" type="datetime1">
              <a:rPr lang="en-US" smtClean="0"/>
              <a:pPr>
                <a:defRPr/>
              </a:pPr>
              <a:t>8/26/2014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EFB697-35B1-44FA-8C75-8D7A0E9D1157}" type="slidenum">
              <a:rPr lang="en-US" smtClean="0"/>
              <a:pPr>
                <a:defRPr/>
              </a:pPr>
              <a:t>‹#›</a:t>
            </a:fld>
            <a:endParaRPr lang="en-US"/>
          </a:p>
        </p:txBody>
      </p:sp>
    </p:spTree>
    <p:extLst>
      <p:ext uri="{BB962C8B-B14F-4D97-AF65-F5344CB8AC3E}">
        <p14:creationId xmlns:p14="http://schemas.microsoft.com/office/powerpoint/2010/main" xmlns="" val="138000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5A3749C-BACB-4EE1-B4DF-45137664C004}" type="datetime1">
              <a:rPr lang="en-US"/>
              <a:pPr>
                <a:defRPr/>
              </a:pPr>
              <a:t>8/26/2014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499CE29-BA30-424F-9ACB-164D0F7DFA2A}" type="slidenum">
              <a:rPr lang="en-US"/>
              <a:pPr>
                <a:defRPr/>
              </a:pPr>
              <a:t>‹#›</a:t>
            </a:fld>
            <a:endParaRPr lang="en-US"/>
          </a:p>
        </p:txBody>
      </p:sp>
    </p:spTree>
    <p:extLst>
      <p:ext uri="{BB962C8B-B14F-4D97-AF65-F5344CB8AC3E}">
        <p14:creationId xmlns:p14="http://schemas.microsoft.com/office/powerpoint/2010/main" xmlns="" val="425153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A5EC1FD-5661-4657-8015-4D4835AC2DE2}" type="datetime1">
              <a:rPr lang="en-US" smtClean="0"/>
              <a:pPr>
                <a:defRPr/>
              </a:pPr>
              <a:t>8/26/2014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B2C1D5-429C-4379-935E-7DD24FA91CF6}" type="slidenum">
              <a:rPr lang="en-US" smtClean="0"/>
              <a:pPr>
                <a:defRPr/>
              </a:pPr>
              <a:t>‹#›</a:t>
            </a:fld>
            <a:endParaRPr lang="en-US"/>
          </a:p>
        </p:txBody>
      </p:sp>
    </p:spTree>
    <p:extLst>
      <p:ext uri="{BB962C8B-B14F-4D97-AF65-F5344CB8AC3E}">
        <p14:creationId xmlns:p14="http://schemas.microsoft.com/office/powerpoint/2010/main" xmlns="" val="220800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6B80EC5-004C-42F0-97D4-99E93CF417CB}" type="datetime1">
              <a:rPr lang="en-US" smtClean="0"/>
              <a:pPr>
                <a:defRPr/>
              </a:pPr>
              <a:t>8/26/2014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AC438-9323-4186-AF28-89A6902BCD4F}" type="slidenum">
              <a:rPr lang="en-US" smtClean="0"/>
              <a:pPr>
                <a:defRPr/>
              </a:pPr>
              <a:t>‹#›</a:t>
            </a:fld>
            <a:endParaRPr lang="en-US"/>
          </a:p>
        </p:txBody>
      </p:sp>
    </p:spTree>
    <p:extLst>
      <p:ext uri="{BB962C8B-B14F-4D97-AF65-F5344CB8AC3E}">
        <p14:creationId xmlns:p14="http://schemas.microsoft.com/office/powerpoint/2010/main" xmlns="" val="331395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FE77987-39C8-4305-AAAD-48BE2967CADA}" type="datetime1">
              <a:rPr lang="en-US" smtClean="0"/>
              <a:pPr>
                <a:defRPr/>
              </a:pPr>
              <a:t>8/26/2014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AA0818-8980-4C14-92CC-02047ED86816}" type="slidenum">
              <a:rPr lang="en-US" smtClean="0"/>
              <a:pPr>
                <a:defRPr/>
              </a:pPr>
              <a:t>‹#›</a:t>
            </a:fld>
            <a:endParaRPr lang="en-US"/>
          </a:p>
        </p:txBody>
      </p:sp>
    </p:spTree>
    <p:extLst>
      <p:ext uri="{BB962C8B-B14F-4D97-AF65-F5344CB8AC3E}">
        <p14:creationId xmlns:p14="http://schemas.microsoft.com/office/powerpoint/2010/main" xmlns="" val="120036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C7923D1-FD65-4642-BA86-7B0B176DF3CB}" type="datetime1">
              <a:rPr lang="en-US" smtClean="0"/>
              <a:pPr>
                <a:defRPr/>
              </a:pPr>
              <a:t>8/26/2014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E4A8E66-F192-4B20-8EB7-215D7104563F}" type="slidenum">
              <a:rPr lang="en-US" smtClean="0"/>
              <a:pPr>
                <a:defRPr/>
              </a:pPr>
              <a:t>‹#›</a:t>
            </a:fld>
            <a:endParaRPr lang="en-US"/>
          </a:p>
        </p:txBody>
      </p:sp>
    </p:spTree>
    <p:extLst>
      <p:ext uri="{BB962C8B-B14F-4D97-AF65-F5344CB8AC3E}">
        <p14:creationId xmlns:p14="http://schemas.microsoft.com/office/powerpoint/2010/main" xmlns="" val="212784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D9143DE-7E30-48C3-B692-0DCC5B55BDC9}" type="datetime1">
              <a:rPr lang="en-US" smtClean="0"/>
              <a:pPr>
                <a:defRPr/>
              </a:pPr>
              <a:t>8/26/2014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AE943FC-1B32-466E-9EEC-F8BA463411E8}" type="slidenum">
              <a:rPr lang="en-US" smtClean="0"/>
              <a:pPr>
                <a:defRPr/>
              </a:pPr>
              <a:t>‹#›</a:t>
            </a:fld>
            <a:endParaRPr lang="en-US"/>
          </a:p>
        </p:txBody>
      </p:sp>
    </p:spTree>
    <p:extLst>
      <p:ext uri="{BB962C8B-B14F-4D97-AF65-F5344CB8AC3E}">
        <p14:creationId xmlns:p14="http://schemas.microsoft.com/office/powerpoint/2010/main" xmlns="" val="11977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D6027B-166E-4A32-9E65-52E5BD149FF3}" type="datetime1">
              <a:rPr lang="en-US" smtClean="0"/>
              <a:pPr>
                <a:defRPr/>
              </a:pPr>
              <a:t>8/26/2014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7E9F7DF-BBCA-4584-8225-BF8A84CB9B1B}" type="slidenum">
              <a:rPr lang="en-US" smtClean="0"/>
              <a:pPr>
                <a:defRPr/>
              </a:pPr>
              <a:t>‹#›</a:t>
            </a:fld>
            <a:endParaRPr lang="en-US"/>
          </a:p>
        </p:txBody>
      </p:sp>
    </p:spTree>
    <p:extLst>
      <p:ext uri="{BB962C8B-B14F-4D97-AF65-F5344CB8AC3E}">
        <p14:creationId xmlns:p14="http://schemas.microsoft.com/office/powerpoint/2010/main" xmlns="" val="102073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A05D26F-04E7-482C-92B4-C10537D317C8}" type="datetime1">
              <a:rPr lang="en-US" smtClean="0"/>
              <a:pPr>
                <a:defRPr/>
              </a:pPr>
              <a:t>8/26/2014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518108-C319-477B-BA4B-7BD29F2A96DF}" type="slidenum">
              <a:rPr lang="en-US" smtClean="0"/>
              <a:pPr>
                <a:defRPr/>
              </a:pPr>
              <a:t>‹#›</a:t>
            </a:fld>
            <a:endParaRPr lang="en-US"/>
          </a:p>
        </p:txBody>
      </p:sp>
    </p:spTree>
    <p:extLst>
      <p:ext uri="{BB962C8B-B14F-4D97-AF65-F5344CB8AC3E}">
        <p14:creationId xmlns:p14="http://schemas.microsoft.com/office/powerpoint/2010/main" xmlns="" val="46146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0146F2A-89C1-471D-8417-50A8A33BD1F7}" type="datetime1">
              <a:rPr lang="en-US" smtClean="0"/>
              <a:pPr>
                <a:defRPr/>
              </a:pPr>
              <a:t>8/26/2014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54AA3E-128A-4966-8367-623B565A0FBA}" type="slidenum">
              <a:rPr lang="en-US" smtClean="0"/>
              <a:pPr>
                <a:defRPr/>
              </a:pPr>
              <a:t>‹#›</a:t>
            </a:fld>
            <a:endParaRPr lang="en-US"/>
          </a:p>
        </p:txBody>
      </p:sp>
    </p:spTree>
    <p:extLst>
      <p:ext uri="{BB962C8B-B14F-4D97-AF65-F5344CB8AC3E}">
        <p14:creationId xmlns:p14="http://schemas.microsoft.com/office/powerpoint/2010/main" xmlns="" val="230946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BC2DC7E-B8E4-4AFF-B68B-6B6324CAEE89}" type="datetime1">
              <a:rPr lang="en-US" smtClean="0"/>
              <a:pPr>
                <a:defRPr/>
              </a:pPr>
              <a:t>8/26/2014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B474D9D-BFD7-4BC3-BE74-CC82291DA5FD}" type="slidenum">
              <a:rPr lang="en-US" smtClean="0"/>
              <a:pPr>
                <a:defRPr/>
              </a:pPr>
              <a:t>‹#›</a:t>
            </a:fld>
            <a:endParaRPr lang="en-US"/>
          </a:p>
        </p:txBody>
      </p:sp>
      <p:pic>
        <p:nvPicPr>
          <p:cNvPr id="7" name="Picture 6"/>
          <p:cNvPicPr>
            <a:picLocks noChangeAspect="1"/>
          </p:cNvPicPr>
          <p:nvPr userDrawn="1"/>
        </p:nvPicPr>
        <p:blipFill>
          <a:blip r:embed="rId1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1676400" y="1295400"/>
            <a:ext cx="5822830" cy="4114800"/>
          </a:xfrm>
          <a:prstGeom prst="rect">
            <a:avLst/>
          </a:prstGeom>
        </p:spPr>
      </p:pic>
    </p:spTree>
    <p:extLst>
      <p:ext uri="{BB962C8B-B14F-4D97-AF65-F5344CB8AC3E}">
        <p14:creationId xmlns:p14="http://schemas.microsoft.com/office/powerpoint/2010/main" xmlns="" val="3927084965"/>
      </p:ext>
    </p:extLst>
  </p:cSld>
  <p:clrMap bg1="dk1" tx1="lt1" bg2="dk2" tx2="lt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4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safac@drexel.ed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drexel.edu/safa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eservations@drexel.ed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drexel.edu/eventservi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askoca@drexel.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drexel.edu/o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ChestnutStreetCaterers@drexel.edu"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chestnutstreetcaterers.com/documents/CateringPolicyExceptionForm.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drexel.edu/studentaffairs/get_involved/campus_activities/student_organizations/resource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drexel.edu/facilities/transporta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rexel.edu/studentcenters"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http://www.drexel.edu/creesestudentcenter/infodesk/policyforms.html" TargetMode="External"/><Relationship Id="rId4" Type="http://schemas.openxmlformats.org/officeDocument/2006/relationships/hyperlink" Target="http://www.drexel.edu/creesestudentcenter/infodesk/DisplayCaseRequest.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drexel.edu/creesestudentcenter"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www.drexel.edu/creesestudentcenter/infodesk/policyforms.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rexel.edu/OCA"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tch33@drexel.edu"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drexel.edu/irt/web/persona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ww.drexel.edu/irt/org/policies/email/" TargetMode="External"/><Relationship Id="rId4" Type="http://schemas.openxmlformats.org/officeDocument/2006/relationships/hyperlink" Target="http://www.drexel.edu/IRT_new/support/webits/start_duweb.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drexel.edu/oca/OCAwebsite/so/Advisor%20Expectations%20and%20Role%20Checklist.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drexel.edu/studentaffairs/get_involved/campus_activities/student_organizations/resourc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drexel.edu/studentaffairs/get_involved/multicultural_program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drexel.edu/oed/disabilityResources/" TargetMode="External"/><Relationship Id="rId5" Type="http://schemas.openxmlformats.org/officeDocument/2006/relationships/hyperlink" Target="http://www.drexel.edu/studentaffairs/get_involved/multicultural_programs/sexuality/" TargetMode="External"/><Relationship Id="rId4" Type="http://schemas.openxmlformats.org/officeDocument/2006/relationships/hyperlink" Target="http://drexel.edu/oe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mailto:CEOLEAD@drexel.edu" TargetMode="External"/><Relationship Id="rId2" Type="http://schemas.openxmlformats.org/officeDocument/2006/relationships/hyperlink" Target="mailto:leadership@drexel.edu"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hyperlink" Target="mailto:seniors@drexel.edu"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drexel.edu/studentaffairs/get_involved/leadership_development/student_leadership/librar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bpf26@drexel.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sccs@drexel.edu"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www.stophazing.org/laws/pa_law.htm" TargetMode="External"/><Relationship Id="rId4" Type="http://schemas.openxmlformats.org/officeDocument/2006/relationships/hyperlink" Target="mailto:deanofstudents@drexel.edu"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askoca@drexel.ed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drexel.edu/oc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drexel.edu/oca" TargetMode="Externa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457200" y="457200"/>
            <a:ext cx="8229600" cy="5943600"/>
          </a:xfrm>
          <a:ln w="28575">
            <a:solidFill>
              <a:srgbClr val="001010"/>
            </a:solidFill>
          </a:ln>
        </p:spPr>
        <p:txBody>
          <a:bodyPr/>
          <a:lstStyle/>
          <a:p>
            <a:pPr eaLnBrk="1" hangingPunct="1">
              <a:defRPr/>
            </a:pPr>
            <a:r>
              <a:rPr lang="en-US" sz="5400" b="1" u="none" dirty="0" smtClean="0">
                <a:effectLst/>
              </a:rPr>
              <a:t>Student Organization </a:t>
            </a:r>
            <a:br>
              <a:rPr lang="en-US" sz="5400" b="1" u="none" dirty="0" smtClean="0">
                <a:effectLst/>
              </a:rPr>
            </a:br>
            <a:r>
              <a:rPr lang="en-US" sz="5400" b="1" u="none" dirty="0" smtClean="0">
                <a:effectLst/>
              </a:rPr>
              <a:t>Orientation Training </a:t>
            </a:r>
            <a:br>
              <a:rPr lang="en-US" sz="5400" b="1" u="none" dirty="0" smtClean="0">
                <a:effectLst/>
              </a:rPr>
            </a:br>
            <a:r>
              <a:rPr lang="en-US" sz="5400" b="1" u="none" dirty="0" smtClean="0">
                <a:effectLst/>
              </a:rPr>
              <a:t>2014-2015</a:t>
            </a:r>
            <a:br>
              <a:rPr lang="en-US" sz="5400" b="1" u="none" dirty="0" smtClean="0">
                <a:effectLst/>
              </a:rPr>
            </a:br>
            <a:r>
              <a:rPr lang="en-US" sz="5400" b="1" dirty="0" smtClean="0"/>
              <a:t>for Club Sports</a:t>
            </a:r>
            <a:endParaRPr lang="en-US" sz="5400" b="1" u="none" dirty="0" smtClean="0">
              <a:effectLst/>
            </a:endParaRPr>
          </a:p>
        </p:txBody>
      </p:sp>
      <p:sp>
        <p:nvSpPr>
          <p:cNvPr id="4098" name="Rectangle 11"/>
          <p:cNvSpPr>
            <a:spLocks noGrp="1" noChangeArrowheads="1"/>
          </p:cNvSpPr>
          <p:nvPr>
            <p:ph type="sldNum" sz="quarter" idx="12"/>
          </p:nvPr>
        </p:nvSpPr>
        <p:spPr/>
        <p:txBody>
          <a:bodyPr/>
          <a:lstStyle/>
          <a:p>
            <a:pPr>
              <a:defRPr/>
            </a:pPr>
            <a:fld id="{3115ADB3-EC33-4BBE-8ED6-59747DB0AF7E}" type="slidenum">
              <a:rPr lang="en-US" smtClean="0"/>
              <a:pPr>
                <a:defRPr/>
              </a:pPr>
              <a:t>1</a:t>
            </a:fld>
            <a:endParaRPr lang="en-US" smtClean="0"/>
          </a:p>
        </p:txBody>
      </p:sp>
      <p:sp>
        <p:nvSpPr>
          <p:cNvPr id="167942" name="Text Box 6"/>
          <p:cNvSpPr txBox="1">
            <a:spLocks noChangeArrowheads="1"/>
          </p:cNvSpPr>
          <p:nvPr/>
        </p:nvSpPr>
        <p:spPr bwMode="auto">
          <a:xfrm>
            <a:off x="457200" y="685800"/>
            <a:ext cx="8229600" cy="1189038"/>
          </a:xfrm>
          <a:prstGeom prst="rect">
            <a:avLst/>
          </a:prstGeom>
          <a:noFill/>
          <a:ln w="12700" algn="ctr">
            <a:noFill/>
            <a:miter lim="800000"/>
            <a:headEnd/>
            <a:tailEnd/>
          </a:ln>
          <a:effectLst/>
        </p:spPr>
        <p:txBody>
          <a:bodyPr>
            <a:spAutoFit/>
          </a:bodyPr>
          <a:lstStyle/>
          <a:p>
            <a:pPr marL="342900" indent="-342900" algn="ctr">
              <a:spcBef>
                <a:spcPct val="50000"/>
              </a:spcBef>
              <a:buClr>
                <a:schemeClr val="hlink"/>
              </a:buClr>
              <a:buSzPct val="65000"/>
              <a:buFont typeface="Wingdings" pitchFamily="2" charset="2"/>
              <a:buNone/>
              <a:defRPr/>
            </a:pPr>
            <a:r>
              <a:rPr lang="en-US" sz="7200" dirty="0" smtClean="0">
                <a:effectLst>
                  <a:outerShdw blurRad="38100" dist="38100" dir="2700000" algn="tl">
                    <a:srgbClr val="000000"/>
                  </a:outerShdw>
                </a:effectLst>
                <a:cs typeface="+mn-cs"/>
              </a:rPr>
              <a:t>Welcome to SOOT!</a:t>
            </a:r>
            <a:endParaRPr lang="en-US" sz="7200" dirty="0">
              <a:effectLst>
                <a:outerShdw blurRad="38100" dist="38100" dir="2700000" algn="tl">
                  <a:srgbClr val="000000"/>
                </a:outerShdw>
              </a:effectLst>
              <a:cs typeface="+mn-cs"/>
            </a:endParaRPr>
          </a:p>
        </p:txBody>
      </p:sp>
      <p:pic>
        <p:nvPicPr>
          <p:cNvPr id="4101" name="Picture 1"/>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70000"/>
                    </a14:imgEffect>
                  </a14:imgLayer>
                </a14:imgProps>
              </a:ext>
              <a:ext uri="{28A0092B-C50C-407E-A947-70E740481C1C}">
                <a14:useLocalDpi xmlns:a14="http://schemas.microsoft.com/office/drawing/2010/main" xmlns="" val="0"/>
              </a:ext>
            </a:extLst>
          </a:blip>
          <a:srcRect/>
          <a:stretch>
            <a:fillRect/>
          </a:stretch>
        </p:blipFill>
        <p:spPr bwMode="auto">
          <a:xfrm>
            <a:off x="3048000" y="5105400"/>
            <a:ext cx="2979738"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228600"/>
            <a:ext cx="8229600" cy="838200"/>
          </a:xfrm>
        </p:spPr>
        <p:txBody>
          <a:bodyPr/>
          <a:lstStyle/>
          <a:p>
            <a:pPr eaLnBrk="1" hangingPunct="1">
              <a:defRPr/>
            </a:pPr>
            <a:r>
              <a:rPr lang="en-US" sz="4800" dirty="0" smtClean="0"/>
              <a:t>Why Become Recognized?</a:t>
            </a:r>
          </a:p>
        </p:txBody>
      </p:sp>
      <p:sp>
        <p:nvSpPr>
          <p:cNvPr id="229379" name="Rectangle 3"/>
          <p:cNvSpPr>
            <a:spLocks noGrp="1" noChangeArrowheads="1"/>
          </p:cNvSpPr>
          <p:nvPr>
            <p:ph sz="half" idx="1"/>
          </p:nvPr>
        </p:nvSpPr>
        <p:spPr>
          <a:xfrm>
            <a:off x="228600" y="1143000"/>
            <a:ext cx="8839200" cy="5399088"/>
          </a:xfrm>
        </p:spPr>
        <p:txBody>
          <a:bodyPr>
            <a:normAutofit/>
          </a:bodyPr>
          <a:lstStyle/>
          <a:p>
            <a:pPr marL="0" indent="0">
              <a:lnSpc>
                <a:spcPct val="80000"/>
              </a:lnSpc>
              <a:buNone/>
              <a:defRPr/>
            </a:pPr>
            <a:r>
              <a:rPr lang="en-US" sz="2400" dirty="0"/>
              <a:t>Student </a:t>
            </a:r>
            <a:r>
              <a:rPr lang="en-US" sz="2400" dirty="0" smtClean="0"/>
              <a:t>organizations </a:t>
            </a:r>
            <a:r>
              <a:rPr lang="en-US" sz="2400" dirty="0"/>
              <a:t>are unable to operate until recognition is completed</a:t>
            </a:r>
            <a:r>
              <a:rPr lang="en-US" sz="2400" dirty="0" smtClean="0"/>
              <a:t>. Once all recognition steps are complete organizations can:</a:t>
            </a:r>
          </a:p>
          <a:p>
            <a:pPr marL="0" indent="0">
              <a:lnSpc>
                <a:spcPct val="80000"/>
              </a:lnSpc>
              <a:buNone/>
              <a:defRPr/>
            </a:pPr>
            <a:endParaRPr lang="en-US" sz="2400" dirty="0"/>
          </a:p>
          <a:p>
            <a:pPr marL="568325" indent="-222250">
              <a:lnSpc>
                <a:spcPct val="80000"/>
              </a:lnSpc>
              <a:defRPr/>
            </a:pPr>
            <a:r>
              <a:rPr lang="en-US" sz="2200" dirty="0" smtClean="0"/>
              <a:t>Use allocated </a:t>
            </a:r>
            <a:r>
              <a:rPr lang="en-US" sz="2200" b="1" dirty="0" smtClean="0"/>
              <a:t>funds</a:t>
            </a:r>
            <a:r>
              <a:rPr lang="en-US" sz="2200" dirty="0" smtClean="0"/>
              <a:t> from SAFAC and additional funding sources</a:t>
            </a:r>
          </a:p>
          <a:p>
            <a:pPr marL="568325" indent="-222250" eaLnBrk="1" hangingPunct="1">
              <a:lnSpc>
                <a:spcPct val="80000"/>
              </a:lnSpc>
              <a:defRPr/>
            </a:pPr>
            <a:r>
              <a:rPr lang="en-US" sz="2200" b="1" dirty="0" smtClean="0"/>
              <a:t>Reserve space </a:t>
            </a:r>
            <a:r>
              <a:rPr lang="en-US" sz="2200" dirty="0" smtClean="0"/>
              <a:t>on campus through Event Services </a:t>
            </a:r>
          </a:p>
          <a:p>
            <a:pPr marL="568325" indent="-222250" eaLnBrk="1" hangingPunct="1">
              <a:lnSpc>
                <a:spcPct val="80000"/>
              </a:lnSpc>
              <a:defRPr/>
            </a:pPr>
            <a:r>
              <a:rPr lang="en-US" sz="2200" dirty="0" smtClean="0"/>
              <a:t>Utilize Chestnut </a:t>
            </a:r>
            <a:r>
              <a:rPr lang="en-US" sz="2200" b="1" dirty="0" smtClean="0"/>
              <a:t>Street Catering, Event Services, Public Safety</a:t>
            </a:r>
            <a:r>
              <a:rPr lang="en-US" sz="2200" dirty="0" smtClean="0"/>
              <a:t>, etc.</a:t>
            </a:r>
          </a:p>
          <a:p>
            <a:pPr marL="568325" indent="-222250" eaLnBrk="1" hangingPunct="1">
              <a:lnSpc>
                <a:spcPct val="80000"/>
              </a:lnSpc>
              <a:defRPr/>
            </a:pPr>
            <a:r>
              <a:rPr lang="en-US" sz="2200" dirty="0" smtClean="0"/>
              <a:t>Gain access to the Student Organization Resource Center </a:t>
            </a:r>
            <a:r>
              <a:rPr lang="en-US" sz="2200" b="1" dirty="0" smtClean="0"/>
              <a:t>(SORC) </a:t>
            </a:r>
            <a:r>
              <a:rPr lang="en-US" sz="2200" dirty="0" smtClean="0"/>
              <a:t>supplies</a:t>
            </a:r>
          </a:p>
          <a:p>
            <a:pPr marL="568325" indent="-222250" eaLnBrk="1" hangingPunct="1">
              <a:lnSpc>
                <a:spcPct val="80000"/>
              </a:lnSpc>
              <a:defRPr/>
            </a:pPr>
            <a:r>
              <a:rPr lang="en-US" sz="2200" dirty="0" smtClean="0"/>
              <a:t>Bring outside </a:t>
            </a:r>
            <a:r>
              <a:rPr lang="en-US" sz="2200" b="1" dirty="0" smtClean="0"/>
              <a:t>vendors </a:t>
            </a:r>
            <a:r>
              <a:rPr lang="en-US" sz="2200" dirty="0" smtClean="0"/>
              <a:t>and speakers on to campus via the Contract Process</a:t>
            </a:r>
          </a:p>
          <a:p>
            <a:pPr marL="568325" indent="-222250" eaLnBrk="1" hangingPunct="1">
              <a:lnSpc>
                <a:spcPct val="80000"/>
              </a:lnSpc>
              <a:defRPr/>
            </a:pPr>
            <a:r>
              <a:rPr lang="en-US" sz="2200" b="1" dirty="0" smtClean="0"/>
              <a:t>Advertise</a:t>
            </a:r>
            <a:r>
              <a:rPr lang="en-US" sz="2200" dirty="0" smtClean="0"/>
              <a:t> Events to the University Community</a:t>
            </a:r>
          </a:p>
          <a:p>
            <a:pPr marL="568325" indent="-222250" eaLnBrk="1" hangingPunct="1">
              <a:lnSpc>
                <a:spcPct val="80000"/>
              </a:lnSpc>
              <a:defRPr/>
            </a:pPr>
            <a:r>
              <a:rPr lang="en-US" sz="2200" dirty="0" smtClean="0"/>
              <a:t>Access </a:t>
            </a:r>
            <a:r>
              <a:rPr lang="en-US" sz="2200" b="1" dirty="0" smtClean="0"/>
              <a:t>Storage</a:t>
            </a:r>
          </a:p>
          <a:p>
            <a:pPr marL="568325" indent="-222250" eaLnBrk="1" hangingPunct="1">
              <a:lnSpc>
                <a:spcPct val="80000"/>
              </a:lnSpc>
              <a:defRPr/>
            </a:pPr>
            <a:r>
              <a:rPr lang="en-US" sz="2200" dirty="0"/>
              <a:t>P</a:t>
            </a:r>
            <a:r>
              <a:rPr lang="en-US" sz="2200" dirty="0" smtClean="0"/>
              <a:t>articipate in </a:t>
            </a:r>
            <a:r>
              <a:rPr lang="en-US" sz="2200" b="1" dirty="0" smtClean="0"/>
              <a:t>Activities Unlimited  </a:t>
            </a:r>
            <a:r>
              <a:rPr lang="en-US" sz="2200" dirty="0" smtClean="0"/>
              <a:t>(student organization fair)</a:t>
            </a:r>
          </a:p>
          <a:p>
            <a:pPr marL="568325" indent="-222250" eaLnBrk="1" hangingPunct="1">
              <a:lnSpc>
                <a:spcPct val="80000"/>
              </a:lnSpc>
              <a:defRPr/>
            </a:pPr>
            <a:r>
              <a:rPr lang="en-US" sz="2200" dirty="0" smtClean="0"/>
              <a:t>Acquire free </a:t>
            </a:r>
            <a:r>
              <a:rPr lang="en-US" sz="2200" b="1" dirty="0" smtClean="0"/>
              <a:t>web space </a:t>
            </a:r>
            <a:r>
              <a:rPr lang="en-US" sz="2200" dirty="0" smtClean="0"/>
              <a:t>and an organization </a:t>
            </a:r>
            <a:r>
              <a:rPr lang="en-US" sz="2200" b="1" dirty="0" smtClean="0"/>
              <a:t>e-mail address </a:t>
            </a:r>
          </a:p>
        </p:txBody>
      </p:sp>
      <p:sp>
        <p:nvSpPr>
          <p:cNvPr id="16386" name="Rectangle 11"/>
          <p:cNvSpPr>
            <a:spLocks noGrp="1" noChangeArrowheads="1"/>
          </p:cNvSpPr>
          <p:nvPr>
            <p:ph type="sldNum" sz="quarter" idx="12"/>
          </p:nvPr>
        </p:nvSpPr>
        <p:spPr/>
        <p:txBody>
          <a:bodyPr/>
          <a:lstStyle/>
          <a:p>
            <a:pPr>
              <a:defRPr/>
            </a:pPr>
            <a:fld id="{B05AE3B6-A58F-47C1-BD42-688558C4FA64}" type="slidenum">
              <a:rPr lang="en-US" smtClean="0"/>
              <a:pPr>
                <a:defRPr/>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sldNum" sz="quarter" idx="12"/>
          </p:nvPr>
        </p:nvSpPr>
        <p:spPr/>
        <p:txBody>
          <a:bodyPr/>
          <a:lstStyle/>
          <a:p>
            <a:pPr>
              <a:defRPr/>
            </a:pPr>
            <a:fld id="{459A17D5-9923-4462-8CE7-561D0033996D}" type="slidenum">
              <a:rPr lang="en-US" smtClean="0"/>
              <a:pPr>
                <a:defRPr/>
              </a:pPr>
              <a:t>11</a:t>
            </a:fld>
            <a:endParaRPr lang="en-US" smtClean="0"/>
          </a:p>
        </p:txBody>
      </p:sp>
      <p:sp>
        <p:nvSpPr>
          <p:cNvPr id="225282" name="Rectangle 2"/>
          <p:cNvSpPr>
            <a:spLocks noGrp="1" noChangeArrowheads="1"/>
          </p:cNvSpPr>
          <p:nvPr>
            <p:ph type="title" idx="4294967295"/>
          </p:nvPr>
        </p:nvSpPr>
        <p:spPr>
          <a:xfrm>
            <a:off x="457200" y="2971800"/>
            <a:ext cx="8229600" cy="762000"/>
          </a:xfrm>
        </p:spPr>
        <p:txBody>
          <a:bodyPr>
            <a:noAutofit/>
          </a:bodyPr>
          <a:lstStyle/>
          <a:p>
            <a:pPr eaLnBrk="1" hangingPunct="1">
              <a:defRPr/>
            </a:pPr>
            <a:r>
              <a:rPr lang="en-US" sz="5400" b="1" dirty="0" smtClean="0">
                <a:solidFill>
                  <a:schemeClr val="bg1"/>
                </a:solidFill>
                <a:effectLst>
                  <a:outerShdw blurRad="38100" dist="38100" dir="2700000" algn="tl">
                    <a:srgbClr val="000000">
                      <a:alpha val="43137"/>
                    </a:srgbClr>
                  </a:outerShdw>
                </a:effectLst>
              </a:rPr>
              <a:t>II. Finances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11"/>
          <p:cNvSpPr>
            <a:spLocks noGrp="1" noChangeArrowheads="1"/>
          </p:cNvSpPr>
          <p:nvPr>
            <p:ph type="sldNum" sz="quarter" idx="12"/>
          </p:nvPr>
        </p:nvSpPr>
        <p:spPr/>
        <p:txBody>
          <a:bodyPr/>
          <a:lstStyle/>
          <a:p>
            <a:pPr>
              <a:defRPr/>
            </a:pPr>
            <a:fld id="{DB09940B-0922-4A34-B7D8-72C2CFC625E7}" type="slidenum">
              <a:rPr lang="en-US" smtClean="0"/>
              <a:pPr>
                <a:defRPr/>
              </a:pPr>
              <a:t>12</a:t>
            </a:fld>
            <a:endParaRPr lang="en-US" smtClean="0"/>
          </a:p>
        </p:txBody>
      </p:sp>
      <p:sp>
        <p:nvSpPr>
          <p:cNvPr id="358402" name="Rectangle 2"/>
          <p:cNvSpPr>
            <a:spLocks noGrp="1" noChangeArrowheads="1"/>
          </p:cNvSpPr>
          <p:nvPr>
            <p:ph type="title" idx="4294967295"/>
          </p:nvPr>
        </p:nvSpPr>
        <p:spPr>
          <a:xfrm>
            <a:off x="609600" y="26276"/>
            <a:ext cx="7772400" cy="1219200"/>
          </a:xfrm>
        </p:spPr>
        <p:txBody>
          <a:bodyPr/>
          <a:lstStyle/>
          <a:p>
            <a:pPr eaLnBrk="1" hangingPunct="1">
              <a:defRPr/>
            </a:pPr>
            <a:r>
              <a:rPr lang="en-US" sz="4800" dirty="0" smtClean="0"/>
              <a:t>What is SAFAC?</a:t>
            </a:r>
          </a:p>
        </p:txBody>
      </p:sp>
      <p:sp>
        <p:nvSpPr>
          <p:cNvPr id="358403" name="Rectangle 3"/>
          <p:cNvSpPr>
            <a:spLocks noGrp="1" noChangeArrowheads="1"/>
          </p:cNvSpPr>
          <p:nvPr>
            <p:ph type="body" idx="4294967295"/>
          </p:nvPr>
        </p:nvSpPr>
        <p:spPr>
          <a:xfrm>
            <a:off x="228600" y="1143000"/>
            <a:ext cx="8686800" cy="5334000"/>
          </a:xfrm>
        </p:spPr>
        <p:txBody>
          <a:bodyPr>
            <a:normAutofit lnSpcReduction="10000"/>
          </a:bodyPr>
          <a:lstStyle/>
          <a:p>
            <a:pPr algn="ctr" eaLnBrk="1" hangingPunct="1">
              <a:buFont typeface="Wingdings" pitchFamily="2" charset="2"/>
              <a:buNone/>
              <a:defRPr/>
            </a:pPr>
            <a:r>
              <a:rPr lang="en-US" sz="2800" dirty="0" smtClean="0"/>
              <a:t>Student Activity Fee Allocation Committee</a:t>
            </a:r>
          </a:p>
          <a:p>
            <a:pPr marL="0" indent="0" algn="ctr">
              <a:lnSpc>
                <a:spcPct val="90000"/>
              </a:lnSpc>
              <a:spcBef>
                <a:spcPts val="0"/>
              </a:spcBef>
              <a:buNone/>
              <a:defRPr/>
            </a:pPr>
            <a:r>
              <a:rPr lang="en-US" sz="2000" dirty="0"/>
              <a:t>A student group that oversees the distribution of the student activity </a:t>
            </a:r>
            <a:r>
              <a:rPr lang="en-US" sz="2000" dirty="0" smtClean="0"/>
              <a:t>fees</a:t>
            </a:r>
          </a:p>
          <a:p>
            <a:pPr marL="0" indent="0" algn="ctr">
              <a:lnSpc>
                <a:spcPct val="90000"/>
              </a:lnSpc>
              <a:spcBef>
                <a:spcPts val="0"/>
              </a:spcBef>
              <a:buNone/>
              <a:defRPr/>
            </a:pPr>
            <a:endParaRPr lang="en-US" sz="2000" dirty="0"/>
          </a:p>
          <a:p>
            <a:pPr marL="0" indent="0" algn="ctr" eaLnBrk="1" hangingPunct="1">
              <a:lnSpc>
                <a:spcPct val="90000"/>
              </a:lnSpc>
              <a:spcBef>
                <a:spcPts val="0"/>
              </a:spcBef>
              <a:buFont typeface="Wingdings" pitchFamily="2" charset="2"/>
              <a:buNone/>
              <a:defRPr/>
            </a:pPr>
            <a:endParaRPr lang="en-US" sz="800" dirty="0"/>
          </a:p>
          <a:p>
            <a:pPr marL="0" indent="0" algn="ctr" eaLnBrk="1" hangingPunct="1">
              <a:lnSpc>
                <a:spcPct val="90000"/>
              </a:lnSpc>
              <a:spcBef>
                <a:spcPts val="0"/>
              </a:spcBef>
              <a:buFont typeface="Wingdings" pitchFamily="2" charset="2"/>
              <a:buNone/>
              <a:defRPr/>
            </a:pPr>
            <a:r>
              <a:rPr lang="en-US" sz="2000" dirty="0" smtClean="0">
                <a:hlinkClick r:id="rId3"/>
              </a:rPr>
              <a:t>safac@drexel.edu</a:t>
            </a:r>
            <a:r>
              <a:rPr lang="en-US" sz="2000" dirty="0" smtClean="0"/>
              <a:t>	</a:t>
            </a:r>
            <a:r>
              <a:rPr lang="en-US" sz="2000" dirty="0" smtClean="0">
                <a:hlinkClick r:id="rId4"/>
              </a:rPr>
              <a:t>www.drexel.edu/safac</a:t>
            </a:r>
            <a:r>
              <a:rPr lang="en-US" sz="2000" dirty="0" smtClean="0"/>
              <a:t> </a:t>
            </a:r>
          </a:p>
          <a:p>
            <a:pPr marL="0" indent="0" algn="ctr" eaLnBrk="1" hangingPunct="1">
              <a:lnSpc>
                <a:spcPct val="90000"/>
              </a:lnSpc>
              <a:spcBef>
                <a:spcPts val="0"/>
              </a:spcBef>
              <a:buFont typeface="Wingdings" pitchFamily="2" charset="2"/>
              <a:buNone/>
              <a:defRPr/>
            </a:pPr>
            <a:endParaRPr lang="en-US" sz="2400" dirty="0" smtClean="0"/>
          </a:p>
          <a:p>
            <a:pPr lvl="0">
              <a:lnSpc>
                <a:spcPct val="90000"/>
              </a:lnSpc>
              <a:defRPr/>
            </a:pPr>
            <a:r>
              <a:rPr lang="en-US" sz="2600" dirty="0"/>
              <a:t>Undergraduate and Joint Student Organization Treasurers </a:t>
            </a:r>
            <a:r>
              <a:rPr lang="en-US" sz="2600" b="1" dirty="0"/>
              <a:t>must attend an in-person SAFAC Training session </a:t>
            </a:r>
            <a:r>
              <a:rPr lang="en-US" sz="2600" dirty="0"/>
              <a:t>to become educated on proper fiscal </a:t>
            </a:r>
            <a:r>
              <a:rPr lang="en-US" sz="2600" dirty="0" smtClean="0"/>
              <a:t>practices. Presidents and VPs are also highly encouraged to attend this session.</a:t>
            </a:r>
          </a:p>
          <a:p>
            <a:pPr lvl="0">
              <a:lnSpc>
                <a:spcPct val="90000"/>
              </a:lnSpc>
              <a:defRPr/>
            </a:pPr>
            <a:endParaRPr lang="en-US" sz="1200" dirty="0"/>
          </a:p>
          <a:p>
            <a:pPr lvl="0">
              <a:lnSpc>
                <a:spcPct val="90000"/>
              </a:lnSpc>
              <a:defRPr/>
            </a:pPr>
            <a:r>
              <a:rPr lang="en-US" sz="2600" dirty="0"/>
              <a:t>T</a:t>
            </a:r>
            <a:r>
              <a:rPr lang="en-US" sz="2600" dirty="0" smtClean="0"/>
              <a:t>reasurers </a:t>
            </a:r>
            <a:r>
              <a:rPr lang="en-US" sz="2600" dirty="0"/>
              <a:t>must be identified within the group’s </a:t>
            </a:r>
            <a:r>
              <a:rPr lang="en-US" sz="2600" dirty="0" err="1"/>
              <a:t>DragonLink</a:t>
            </a:r>
            <a:r>
              <a:rPr lang="en-US" sz="2600" dirty="0"/>
              <a:t> </a:t>
            </a:r>
            <a:r>
              <a:rPr lang="en-US" sz="2600" dirty="0" smtClean="0"/>
              <a:t>page in order to use funding and get credit for the training.</a:t>
            </a:r>
            <a:endParaRPr lang="en-US" sz="2600" dirty="0"/>
          </a:p>
          <a:p>
            <a:pPr lvl="0">
              <a:lnSpc>
                <a:spcPct val="90000"/>
              </a:lnSpc>
              <a:defRPr/>
            </a:pPr>
            <a:endParaRPr lang="en-US" sz="1200" dirty="0"/>
          </a:p>
          <a:p>
            <a:pPr lvl="0">
              <a:lnSpc>
                <a:spcPct val="90000"/>
              </a:lnSpc>
              <a:defRPr/>
            </a:pPr>
            <a:r>
              <a:rPr lang="en-US" sz="2600" dirty="0"/>
              <a:t>Training sessions will be held during the summer and fall terms and are required as part of the annual recognition process and to access FY’15  funds</a:t>
            </a:r>
          </a:p>
          <a:p>
            <a:pPr algn="ctr" eaLnBrk="1" hangingPunct="1">
              <a:spcBef>
                <a:spcPts val="0"/>
              </a:spcBef>
              <a:buFont typeface="Wingdings" pitchFamily="2" charset="2"/>
              <a:buNone/>
              <a:defRPr/>
            </a:pPr>
            <a:endParaRPr lang="en-US" sz="1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219200"/>
          </a:xfrm>
        </p:spPr>
        <p:txBody>
          <a:bodyPr>
            <a:normAutofit/>
          </a:bodyPr>
          <a:lstStyle/>
          <a:p>
            <a:pPr>
              <a:defRPr/>
            </a:pPr>
            <a:r>
              <a:rPr lang="en-US" sz="4800" dirty="0" smtClean="0"/>
              <a:t>Treasurer Training</a:t>
            </a:r>
            <a:endParaRPr lang="en-US" dirty="0"/>
          </a:p>
        </p:txBody>
      </p:sp>
      <p:sp>
        <p:nvSpPr>
          <p:cNvPr id="3" name="Content Placeholder 2"/>
          <p:cNvSpPr>
            <a:spLocks noGrp="1"/>
          </p:cNvSpPr>
          <p:nvPr>
            <p:ph sz="half" idx="1"/>
          </p:nvPr>
        </p:nvSpPr>
        <p:spPr>
          <a:xfrm>
            <a:off x="457200" y="1219200"/>
            <a:ext cx="8153400" cy="5334000"/>
          </a:xfrm>
        </p:spPr>
        <p:txBody>
          <a:bodyPr>
            <a:normAutofit fontScale="92500" lnSpcReduction="10000"/>
          </a:bodyPr>
          <a:lstStyle/>
          <a:p>
            <a:pPr marL="0" indent="0">
              <a:buFont typeface="Wingdings" pitchFamily="2" charset="2"/>
              <a:buNone/>
              <a:defRPr/>
            </a:pPr>
            <a:endParaRPr lang="en-US" sz="1000" dirty="0" smtClean="0">
              <a:solidFill>
                <a:srgbClr val="C00000"/>
              </a:solidFill>
            </a:endParaRPr>
          </a:p>
          <a:p>
            <a:pPr marL="0" indent="0">
              <a:buFont typeface="Wingdings" pitchFamily="2" charset="2"/>
              <a:buNone/>
              <a:defRPr/>
            </a:pPr>
            <a:r>
              <a:rPr lang="en-US" dirty="0" smtClean="0"/>
              <a:t>Items covered in detail during Treasurer Training include:</a:t>
            </a:r>
          </a:p>
          <a:p>
            <a:pPr marL="693738" indent="-236538">
              <a:defRPr/>
            </a:pPr>
            <a:r>
              <a:rPr lang="en-US" sz="2400" dirty="0" smtClean="0"/>
              <a:t>Use of funds</a:t>
            </a:r>
          </a:p>
          <a:p>
            <a:pPr marL="693738" indent="-236538">
              <a:defRPr/>
            </a:pPr>
            <a:r>
              <a:rPr lang="en-US" sz="2400" dirty="0" smtClean="0"/>
              <a:t>Financial Management and Operation</a:t>
            </a:r>
          </a:p>
          <a:p>
            <a:pPr marL="693738" indent="-236538">
              <a:defRPr/>
            </a:pPr>
            <a:r>
              <a:rPr lang="en-US" sz="2400" dirty="0" smtClean="0"/>
              <a:t>Accounts</a:t>
            </a:r>
          </a:p>
          <a:p>
            <a:pPr marL="693738" indent="-236538">
              <a:defRPr/>
            </a:pPr>
            <a:r>
              <a:rPr lang="en-US" sz="2400" dirty="0" smtClean="0"/>
              <a:t>Forms</a:t>
            </a:r>
          </a:p>
          <a:p>
            <a:pPr marL="693738" indent="-236538">
              <a:defRPr/>
            </a:pPr>
            <a:r>
              <a:rPr lang="en-US" sz="2400" dirty="0" smtClean="0"/>
              <a:t>Policies and Procedures</a:t>
            </a:r>
          </a:p>
          <a:p>
            <a:pPr marL="693738" indent="-236538">
              <a:defRPr/>
            </a:pPr>
            <a:r>
              <a:rPr lang="en-US" sz="2400" dirty="0" smtClean="0"/>
              <a:t>Fundraising</a:t>
            </a:r>
          </a:p>
          <a:p>
            <a:pPr marL="693738" indent="-236538">
              <a:defRPr/>
            </a:pPr>
            <a:r>
              <a:rPr lang="en-US" sz="2400" dirty="0" smtClean="0"/>
              <a:t>Membership Dues</a:t>
            </a:r>
          </a:p>
          <a:p>
            <a:pPr marL="693738" indent="-236538">
              <a:defRPr/>
            </a:pPr>
            <a:r>
              <a:rPr lang="en-US" sz="2400" dirty="0" smtClean="0"/>
              <a:t>Donations</a:t>
            </a:r>
          </a:p>
          <a:p>
            <a:pPr marL="693738" indent="-236538">
              <a:defRPr/>
            </a:pPr>
            <a:r>
              <a:rPr lang="en-US" sz="2400" dirty="0" smtClean="0"/>
              <a:t>Alternative Funding Sources</a:t>
            </a:r>
            <a:endParaRPr lang="en-US" sz="2400" dirty="0"/>
          </a:p>
          <a:p>
            <a:pPr marL="0" indent="0">
              <a:buFont typeface="Wingdings" pitchFamily="2" charset="2"/>
              <a:buNone/>
              <a:defRPr/>
            </a:pPr>
            <a:endParaRPr lang="en-US" sz="1800" dirty="0" smtClean="0">
              <a:solidFill>
                <a:srgbClr val="C00000"/>
              </a:solidFill>
            </a:endParaRPr>
          </a:p>
          <a:p>
            <a:pPr marL="0" indent="0">
              <a:buFont typeface="Wingdings" pitchFamily="2" charset="2"/>
              <a:buNone/>
              <a:defRPr/>
            </a:pPr>
            <a:endParaRPr lang="en-US" sz="2200" b="1" dirty="0" smtClean="0">
              <a:solidFill>
                <a:schemeClr val="accent6"/>
              </a:solidFill>
            </a:endParaRPr>
          </a:p>
          <a:p>
            <a:pPr marL="0" indent="0">
              <a:buNone/>
              <a:defRPr/>
            </a:pPr>
            <a:r>
              <a:rPr lang="en-US" sz="2200" b="1" dirty="0">
                <a:solidFill>
                  <a:schemeClr val="accent6"/>
                </a:solidFill>
              </a:rPr>
              <a:t>Note: All Club Sports requests must be approved by </a:t>
            </a:r>
            <a:r>
              <a:rPr lang="en-US" sz="2200" b="1" dirty="0" smtClean="0">
                <a:solidFill>
                  <a:schemeClr val="accent6"/>
                </a:solidFill>
              </a:rPr>
              <a:t>Bryan Ford in </a:t>
            </a:r>
            <a:r>
              <a:rPr lang="en-US" sz="2200" b="1" dirty="0">
                <a:solidFill>
                  <a:schemeClr val="accent6"/>
                </a:solidFill>
              </a:rPr>
              <a:t>Recreational Athletics prior to submitting to Kia Perkins</a:t>
            </a:r>
          </a:p>
          <a:p>
            <a:pPr marL="0" indent="0">
              <a:buFont typeface="Wingdings" pitchFamily="2" charset="2"/>
              <a:buNone/>
              <a:defRPr/>
            </a:pPr>
            <a:endParaRPr lang="en-US" sz="1800" dirty="0">
              <a:solidFill>
                <a:srgbClr val="FF33CC"/>
              </a:solidFill>
            </a:endParaRPr>
          </a:p>
          <a:p>
            <a:pPr>
              <a:defRPr/>
            </a:pPr>
            <a:endParaRPr lang="en-US" sz="1800" dirty="0"/>
          </a:p>
        </p:txBody>
      </p:sp>
      <p:sp>
        <p:nvSpPr>
          <p:cNvPr id="5" name="Slide Number Placeholder 4"/>
          <p:cNvSpPr>
            <a:spLocks noGrp="1"/>
          </p:cNvSpPr>
          <p:nvPr>
            <p:ph type="sldNum" sz="quarter" idx="12"/>
          </p:nvPr>
        </p:nvSpPr>
        <p:spPr/>
        <p:txBody>
          <a:bodyPr/>
          <a:lstStyle/>
          <a:p>
            <a:pPr>
              <a:defRPr/>
            </a:pPr>
            <a:fld id="{DD26B6C5-6684-4B41-969A-24FA64750C29}"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1"/>
          <p:cNvSpPr>
            <a:spLocks noGrp="1" noChangeArrowheads="1"/>
          </p:cNvSpPr>
          <p:nvPr>
            <p:ph type="sldNum" sz="quarter" idx="12"/>
          </p:nvPr>
        </p:nvSpPr>
        <p:spPr/>
        <p:txBody>
          <a:bodyPr/>
          <a:lstStyle/>
          <a:p>
            <a:pPr>
              <a:defRPr/>
            </a:pPr>
            <a:fld id="{76C3427C-5765-4AA4-8965-3D272714300D}" type="slidenum">
              <a:rPr lang="en-US" smtClean="0"/>
              <a:pPr>
                <a:defRPr/>
              </a:pPr>
              <a:t>14</a:t>
            </a:fld>
            <a:endParaRPr lang="en-US" smtClean="0"/>
          </a:p>
        </p:txBody>
      </p:sp>
      <p:sp>
        <p:nvSpPr>
          <p:cNvPr id="355330" name="Rectangle 2"/>
          <p:cNvSpPr>
            <a:spLocks noGrp="1" noChangeArrowheads="1"/>
          </p:cNvSpPr>
          <p:nvPr>
            <p:ph type="title" idx="4294967295"/>
          </p:nvPr>
        </p:nvSpPr>
        <p:spPr>
          <a:xfrm>
            <a:off x="0" y="76200"/>
            <a:ext cx="8686800" cy="1219200"/>
          </a:xfrm>
        </p:spPr>
        <p:txBody>
          <a:bodyPr/>
          <a:lstStyle/>
          <a:p>
            <a:pPr eaLnBrk="1" hangingPunct="1">
              <a:defRPr/>
            </a:pPr>
            <a:r>
              <a:rPr lang="en-US" sz="4800" dirty="0" smtClean="0"/>
              <a:t>Cost Centers</a:t>
            </a:r>
          </a:p>
        </p:txBody>
      </p:sp>
      <p:sp>
        <p:nvSpPr>
          <p:cNvPr id="355331" name="Rectangle 3"/>
          <p:cNvSpPr>
            <a:spLocks noGrp="1" noChangeArrowheads="1"/>
          </p:cNvSpPr>
          <p:nvPr>
            <p:ph type="body" idx="4294967295"/>
          </p:nvPr>
        </p:nvSpPr>
        <p:spPr>
          <a:xfrm>
            <a:off x="304800" y="1143000"/>
            <a:ext cx="8534400" cy="5562600"/>
          </a:xfrm>
        </p:spPr>
        <p:txBody>
          <a:bodyPr>
            <a:normAutofit fontScale="85000" lnSpcReduction="20000"/>
          </a:bodyPr>
          <a:lstStyle/>
          <a:p>
            <a:pPr marL="0" indent="0" eaLnBrk="1" hangingPunct="1">
              <a:buNone/>
              <a:defRPr/>
            </a:pPr>
            <a:r>
              <a:rPr lang="en-US" sz="2800" dirty="0" smtClean="0"/>
              <a:t>Each student organization will receive two (2) cost centers accounts:</a:t>
            </a:r>
          </a:p>
          <a:p>
            <a:pPr marL="693738" indent="-236538">
              <a:defRPr/>
            </a:pPr>
            <a:r>
              <a:rPr lang="en-US" sz="2600" dirty="0" smtClean="0"/>
              <a:t>17 SAFAC Cost Center: </a:t>
            </a:r>
          </a:p>
          <a:p>
            <a:pPr marL="1093788" lvl="1" indent="-236538">
              <a:defRPr/>
            </a:pPr>
            <a:r>
              <a:rPr lang="en-US" sz="2200" dirty="0" smtClean="0"/>
              <a:t>All SAFAC funds are deposited and accessed from this cost center</a:t>
            </a:r>
          </a:p>
          <a:p>
            <a:pPr marL="1093788" lvl="1" indent="-236538">
              <a:defRPr/>
            </a:pPr>
            <a:r>
              <a:rPr lang="en-US" sz="2200" dirty="0" smtClean="0"/>
              <a:t>These funds are allocated and returned based on FY </a:t>
            </a:r>
          </a:p>
          <a:p>
            <a:pPr marL="693738" indent="-236538">
              <a:defRPr/>
            </a:pPr>
            <a:r>
              <a:rPr lang="en-US" sz="2600" dirty="0" smtClean="0"/>
              <a:t>71 Rollover Cost Center: </a:t>
            </a:r>
          </a:p>
          <a:p>
            <a:pPr marL="1093788" lvl="1" indent="-236538">
              <a:defRPr/>
            </a:pPr>
            <a:r>
              <a:rPr lang="en-US" sz="2200" dirty="0" smtClean="0"/>
              <a:t>All fundraising, dues, and donations are deposited and accessed from this cost center</a:t>
            </a:r>
          </a:p>
          <a:p>
            <a:pPr marL="1093788" lvl="1" indent="-236538">
              <a:defRPr/>
            </a:pPr>
            <a:r>
              <a:rPr lang="en-US" sz="2200" dirty="0" smtClean="0"/>
              <a:t>These funds remain in your cost center until used</a:t>
            </a:r>
          </a:p>
          <a:p>
            <a:pPr marL="457200" lvl="1" indent="0">
              <a:lnSpc>
                <a:spcPct val="80000"/>
              </a:lnSpc>
              <a:buNone/>
            </a:pPr>
            <a:endParaRPr lang="en-US" sz="2200" dirty="0" smtClean="0"/>
          </a:p>
          <a:p>
            <a:pPr marL="457200" lvl="1" indent="0">
              <a:lnSpc>
                <a:spcPct val="80000"/>
              </a:lnSpc>
              <a:buNone/>
            </a:pPr>
            <a:r>
              <a:rPr lang="en-US" sz="2200" dirty="0"/>
              <a:t>	</a:t>
            </a:r>
            <a:r>
              <a:rPr lang="en-US" sz="2200" dirty="0" smtClean="0"/>
              <a:t>Example: </a:t>
            </a:r>
          </a:p>
          <a:p>
            <a:pPr lvl="2">
              <a:lnSpc>
                <a:spcPct val="80000"/>
              </a:lnSpc>
              <a:buNone/>
            </a:pPr>
            <a:r>
              <a:rPr lang="en-US" dirty="0" smtClean="0"/>
              <a:t>		</a:t>
            </a:r>
            <a:r>
              <a:rPr lang="en-US" u="sng" dirty="0" smtClean="0"/>
              <a:t>Cost Center	Fund# - Org#</a:t>
            </a:r>
          </a:p>
          <a:p>
            <a:pPr marL="914400" lvl="2" indent="0">
              <a:lnSpc>
                <a:spcPct val="80000"/>
              </a:lnSpc>
              <a:buNone/>
            </a:pPr>
            <a:r>
              <a:rPr lang="en-US" dirty="0" smtClean="0"/>
              <a:t>	Art Club   	170001-4199</a:t>
            </a:r>
          </a:p>
          <a:p>
            <a:pPr marL="914400" lvl="2" indent="0">
              <a:lnSpc>
                <a:spcPct val="80000"/>
              </a:lnSpc>
              <a:buNone/>
            </a:pPr>
            <a:r>
              <a:rPr lang="en-US" dirty="0" smtClean="0"/>
              <a:t>	Art Club   	710545-3526</a:t>
            </a:r>
          </a:p>
          <a:p>
            <a:pPr>
              <a:lnSpc>
                <a:spcPct val="80000"/>
              </a:lnSpc>
            </a:pPr>
            <a:endParaRPr lang="en-US" sz="1000" dirty="0" smtClean="0"/>
          </a:p>
          <a:p>
            <a:pPr marL="0" indent="0">
              <a:lnSpc>
                <a:spcPct val="80000"/>
              </a:lnSpc>
              <a:buNone/>
            </a:pPr>
            <a:r>
              <a:rPr lang="en-US" sz="2800" dirty="0" smtClean="0"/>
              <a:t>Undergraduate and Joint student organizations can view their account numbers via your </a:t>
            </a:r>
            <a:r>
              <a:rPr lang="en-US" sz="2800" dirty="0" err="1" smtClean="0"/>
              <a:t>DragonLink</a:t>
            </a:r>
            <a:r>
              <a:rPr lang="en-US" sz="2800" dirty="0" smtClean="0"/>
              <a:t> page</a:t>
            </a:r>
          </a:p>
          <a:p>
            <a:pPr>
              <a:lnSpc>
                <a:spcPct val="80000"/>
              </a:lnSpc>
            </a:pPr>
            <a:endParaRPr lang="en-US" sz="2800" dirty="0" smtClean="0"/>
          </a:p>
          <a:p>
            <a:pPr marL="0" indent="0">
              <a:lnSpc>
                <a:spcPct val="80000"/>
              </a:lnSpc>
              <a:buNone/>
            </a:pPr>
            <a:r>
              <a:rPr lang="en-US" sz="2800" dirty="0" smtClean="0"/>
              <a:t>Organizations can also view account balances via </a:t>
            </a:r>
            <a:r>
              <a:rPr lang="en-US" sz="2800" dirty="0" err="1" smtClean="0"/>
              <a:t>WebFinance</a:t>
            </a: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438400"/>
            <a:ext cx="8229600" cy="1371600"/>
          </a:xfrm>
        </p:spPr>
        <p:txBody>
          <a:bodyPr/>
          <a:lstStyle/>
          <a:p>
            <a:pPr eaLnBrk="1" hangingPunct="1">
              <a:defRPr/>
            </a:pPr>
            <a:r>
              <a:rPr lang="en-US" sz="5400" b="1" dirty="0" smtClean="0">
                <a:solidFill>
                  <a:schemeClr val="bg1"/>
                </a:solidFill>
                <a:effectLst>
                  <a:outerShdw blurRad="38100" dist="38100" dir="2700000" algn="tl">
                    <a:srgbClr val="000000">
                      <a:alpha val="43137"/>
                    </a:srgbClr>
                  </a:outerShdw>
                </a:effectLst>
              </a:rPr>
              <a:t>III. Event Planning</a:t>
            </a:r>
          </a:p>
        </p:txBody>
      </p:sp>
      <p:sp>
        <p:nvSpPr>
          <p:cNvPr id="41986" name="Rectangle 11"/>
          <p:cNvSpPr>
            <a:spLocks noGrp="1" noChangeArrowheads="1"/>
          </p:cNvSpPr>
          <p:nvPr>
            <p:ph type="sldNum" sz="quarter" idx="12"/>
          </p:nvPr>
        </p:nvSpPr>
        <p:spPr/>
        <p:txBody>
          <a:bodyPr/>
          <a:lstStyle/>
          <a:p>
            <a:pPr>
              <a:defRPr/>
            </a:pPr>
            <a:fld id="{5EF5671B-8768-40BB-9BFF-5A72028A9FA8}" type="slidenum">
              <a:rPr lang="en-US" smtClean="0"/>
              <a:pPr>
                <a:defRPr/>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11"/>
          <p:cNvSpPr>
            <a:spLocks noGrp="1" noChangeArrowheads="1"/>
          </p:cNvSpPr>
          <p:nvPr>
            <p:ph type="sldNum" sz="quarter" idx="12"/>
          </p:nvPr>
        </p:nvSpPr>
        <p:spPr/>
        <p:txBody>
          <a:bodyPr/>
          <a:lstStyle/>
          <a:p>
            <a:pPr>
              <a:defRPr/>
            </a:pPr>
            <a:fld id="{E3C0E6D7-7E2F-4126-8CF6-9423DB90F9B6}" type="slidenum">
              <a:rPr lang="en-US" smtClean="0"/>
              <a:pPr>
                <a:defRPr/>
              </a:pPr>
              <a:t>16</a:t>
            </a:fld>
            <a:endParaRPr lang="en-US" smtClean="0"/>
          </a:p>
        </p:txBody>
      </p:sp>
      <p:sp>
        <p:nvSpPr>
          <p:cNvPr id="115714" name="Rectangle 2"/>
          <p:cNvSpPr>
            <a:spLocks noGrp="1" noChangeArrowheads="1"/>
          </p:cNvSpPr>
          <p:nvPr>
            <p:ph type="title" idx="4294967295"/>
          </p:nvPr>
        </p:nvSpPr>
        <p:spPr>
          <a:xfrm>
            <a:off x="0" y="76200"/>
            <a:ext cx="8229600" cy="1143000"/>
          </a:xfrm>
        </p:spPr>
        <p:txBody>
          <a:bodyPr lIns="91440" tIns="45720" rIns="91440" bIns="45720"/>
          <a:lstStyle/>
          <a:p>
            <a:pPr eaLnBrk="1" hangingPunct="1">
              <a:defRPr/>
            </a:pPr>
            <a:r>
              <a:rPr lang="en-US" sz="4800" dirty="0" smtClean="0"/>
              <a:t>Event Planning</a:t>
            </a:r>
          </a:p>
        </p:txBody>
      </p:sp>
      <p:sp>
        <p:nvSpPr>
          <p:cNvPr id="115715" name="Rectangle 3"/>
          <p:cNvSpPr>
            <a:spLocks noGrp="1" noChangeArrowheads="1"/>
          </p:cNvSpPr>
          <p:nvPr>
            <p:ph type="body" sz="half" idx="4294967295"/>
          </p:nvPr>
        </p:nvSpPr>
        <p:spPr>
          <a:xfrm>
            <a:off x="838200" y="1143000"/>
            <a:ext cx="8001000" cy="5181600"/>
          </a:xfrm>
        </p:spPr>
        <p:txBody>
          <a:bodyPr>
            <a:normAutofit fontScale="70000" lnSpcReduction="20000"/>
          </a:bodyPr>
          <a:lstStyle/>
          <a:p>
            <a:pPr>
              <a:defRPr/>
            </a:pPr>
            <a:r>
              <a:rPr lang="en-US" sz="4100" dirty="0" smtClean="0"/>
              <a:t>ALWAYS go through the Club Sports Office first.  We will direct you through Event Services when needed.</a:t>
            </a:r>
          </a:p>
          <a:p>
            <a:pPr>
              <a:buNone/>
              <a:defRPr/>
            </a:pPr>
            <a:endParaRPr lang="en-US" sz="2800" dirty="0" smtClean="0"/>
          </a:p>
          <a:p>
            <a:pPr>
              <a:defRPr/>
            </a:pPr>
            <a:r>
              <a:rPr lang="en-US" sz="2800" dirty="0" smtClean="0"/>
              <a:t>OCA</a:t>
            </a:r>
            <a:endParaRPr lang="en-US" sz="2800" dirty="0"/>
          </a:p>
          <a:p>
            <a:pPr lvl="1">
              <a:defRPr/>
            </a:pPr>
            <a:r>
              <a:rPr lang="en-US" sz="2400" dirty="0"/>
              <a:t>Event and policy assistance and support</a:t>
            </a:r>
          </a:p>
          <a:p>
            <a:pPr lvl="1">
              <a:defRPr/>
            </a:pPr>
            <a:r>
              <a:rPr lang="en-US" sz="2400" dirty="0"/>
              <a:t>Resources and additional event planning assistance</a:t>
            </a:r>
          </a:p>
          <a:p>
            <a:pPr lvl="1">
              <a:defRPr/>
            </a:pPr>
            <a:r>
              <a:rPr lang="en-US" sz="2400" dirty="0"/>
              <a:t>Contracts</a:t>
            </a:r>
          </a:p>
          <a:p>
            <a:pPr lvl="1">
              <a:defRPr/>
            </a:pPr>
            <a:r>
              <a:rPr lang="en-US" sz="2400" dirty="0" smtClean="0"/>
              <a:t>Funding</a:t>
            </a:r>
          </a:p>
          <a:p>
            <a:pPr marL="457200" lvl="1" indent="0">
              <a:buNone/>
              <a:defRPr/>
            </a:pPr>
            <a:endParaRPr lang="en-US" dirty="0"/>
          </a:p>
          <a:p>
            <a:pPr eaLnBrk="1" hangingPunct="1">
              <a:defRPr/>
            </a:pPr>
            <a:r>
              <a:rPr lang="en-US" sz="2800" dirty="0" smtClean="0"/>
              <a:t>Event &amp; Conference Services</a:t>
            </a:r>
          </a:p>
          <a:p>
            <a:pPr lvl="1" eaLnBrk="1" hangingPunct="1">
              <a:defRPr/>
            </a:pPr>
            <a:r>
              <a:rPr lang="en-US" sz="2400" dirty="0" smtClean="0"/>
              <a:t>Room and space reservations </a:t>
            </a:r>
          </a:p>
          <a:p>
            <a:pPr lvl="1" eaLnBrk="1" hangingPunct="1">
              <a:defRPr/>
            </a:pPr>
            <a:r>
              <a:rPr lang="en-US" sz="2400" dirty="0" smtClean="0"/>
              <a:t>Tables and chairs, room set-ups, building policies, etc.</a:t>
            </a:r>
          </a:p>
          <a:p>
            <a:pPr lvl="1" eaLnBrk="1" hangingPunct="1">
              <a:defRPr/>
            </a:pPr>
            <a:r>
              <a:rPr lang="en-US" sz="2400" dirty="0" smtClean="0"/>
              <a:t>Food and Catering via Chestnut St. Catering (Sodexo)</a:t>
            </a:r>
          </a:p>
          <a:p>
            <a:pPr lvl="1" eaLnBrk="1" hangingPunct="1">
              <a:defRPr/>
            </a:pPr>
            <a:r>
              <a:rPr lang="en-US" sz="2400" dirty="0" smtClean="0"/>
              <a:t>Technical support – Audio and Visual Needs</a:t>
            </a:r>
          </a:p>
          <a:p>
            <a:pPr lvl="1" eaLnBrk="1" hangingPunct="1">
              <a:defRPr/>
            </a:pPr>
            <a:r>
              <a:rPr lang="en-US" sz="2400" dirty="0" smtClean="0"/>
              <a:t>Public Safety</a:t>
            </a:r>
          </a:p>
          <a:p>
            <a:pPr lvl="1" eaLnBrk="1" hangingPunct="1">
              <a:defRPr/>
            </a:pPr>
            <a:endParaRPr lang="en-US" sz="2400" dirty="0" smtClean="0"/>
          </a:p>
          <a:p>
            <a:pPr eaLnBrk="1" hangingPunct="1">
              <a:defRPr/>
            </a:pPr>
            <a:endParaRPr lang="en-US" sz="2800" dirty="0" smtClean="0"/>
          </a:p>
          <a:p>
            <a:pPr eaLnBrk="1" hangingPunct="1">
              <a:defRPr/>
            </a:pPr>
            <a:endParaRPr lang="en-US" sz="2800" dirty="0" smtClean="0"/>
          </a:p>
        </p:txBody>
      </p:sp>
      <p:sp>
        <p:nvSpPr>
          <p:cNvPr id="5" name="Slide Number Placeholder 7"/>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endParaRPr lang="en-US" sz="1400">
              <a:effectLst>
                <a:outerShdw blurRad="38100" dist="38100" dir="2700000" algn="tl">
                  <a:srgbClr val="000000"/>
                </a:outerShdw>
              </a:effectLst>
              <a:latin typeface="Arial" charset="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57200" y="152400"/>
            <a:ext cx="8229600" cy="838200"/>
          </a:xfrm>
        </p:spPr>
        <p:txBody>
          <a:bodyPr/>
          <a:lstStyle/>
          <a:p>
            <a:pPr eaLnBrk="1" hangingPunct="1">
              <a:defRPr/>
            </a:pPr>
            <a:r>
              <a:rPr lang="en-US" sz="4800" dirty="0" smtClean="0"/>
              <a:t>Contracts</a:t>
            </a:r>
          </a:p>
        </p:txBody>
      </p:sp>
      <p:sp>
        <p:nvSpPr>
          <p:cNvPr id="274435" name="Rectangle 3"/>
          <p:cNvSpPr>
            <a:spLocks noGrp="1" noChangeArrowheads="1"/>
          </p:cNvSpPr>
          <p:nvPr>
            <p:ph idx="1"/>
          </p:nvPr>
        </p:nvSpPr>
        <p:spPr>
          <a:xfrm>
            <a:off x="152400" y="1066800"/>
            <a:ext cx="8839200" cy="5638800"/>
          </a:xfrm>
        </p:spPr>
        <p:txBody>
          <a:bodyPr>
            <a:normAutofit lnSpcReduction="10000"/>
          </a:bodyPr>
          <a:lstStyle/>
          <a:p>
            <a:pPr eaLnBrk="1" hangingPunct="1">
              <a:lnSpc>
                <a:spcPct val="90000"/>
              </a:lnSpc>
              <a:defRPr/>
            </a:pPr>
            <a:r>
              <a:rPr lang="en-US" sz="2400" dirty="0" smtClean="0"/>
              <a:t>Required </a:t>
            </a:r>
            <a:r>
              <a:rPr lang="en-US" sz="2400" b="1" dirty="0" smtClean="0"/>
              <a:t>ANYTIME</a:t>
            </a:r>
            <a:r>
              <a:rPr lang="en-US" sz="2400" dirty="0" smtClean="0"/>
              <a:t> your organization brings anyone or any service to campus who is not a member of the current, existing Drexel community</a:t>
            </a:r>
          </a:p>
          <a:p>
            <a:pPr lvl="1">
              <a:lnSpc>
                <a:spcPct val="90000"/>
              </a:lnSpc>
              <a:defRPr/>
            </a:pPr>
            <a:r>
              <a:rPr lang="en-US" sz="2000" dirty="0" smtClean="0"/>
              <a:t>Need to ensure that both parties fulfill their obligation to the event</a:t>
            </a:r>
          </a:p>
          <a:p>
            <a:pPr lvl="1">
              <a:lnSpc>
                <a:spcPct val="90000"/>
              </a:lnSpc>
              <a:defRPr/>
            </a:pPr>
            <a:r>
              <a:rPr lang="en-US" sz="2000" dirty="0" smtClean="0"/>
              <a:t>Facilitates payment process and the use of Drexel University space</a:t>
            </a:r>
          </a:p>
          <a:p>
            <a:pPr lvl="1" eaLnBrk="1" hangingPunct="1">
              <a:lnSpc>
                <a:spcPct val="90000"/>
              </a:lnSpc>
              <a:defRPr/>
            </a:pPr>
            <a:r>
              <a:rPr lang="en-US" sz="2000" dirty="0" smtClean="0"/>
              <a:t>Required even if organization is NOT paying the performer/speaker</a:t>
            </a:r>
          </a:p>
          <a:p>
            <a:pPr lvl="1">
              <a:lnSpc>
                <a:spcPct val="90000"/>
              </a:lnSpc>
              <a:defRPr/>
            </a:pPr>
            <a:r>
              <a:rPr lang="en-US" sz="2000" dirty="0"/>
              <a:t>Examples : DJ’s, catering, speakers, amusements, instructors, etc</a:t>
            </a:r>
            <a:r>
              <a:rPr lang="en-US" sz="2000" dirty="0" smtClean="0"/>
              <a:t>.</a:t>
            </a:r>
          </a:p>
          <a:p>
            <a:pPr marL="914400" lvl="2" indent="0">
              <a:lnSpc>
                <a:spcPct val="90000"/>
              </a:lnSpc>
              <a:buNone/>
              <a:defRPr/>
            </a:pPr>
            <a:endParaRPr lang="en-US" sz="1200" dirty="0"/>
          </a:p>
          <a:p>
            <a:pPr>
              <a:lnSpc>
                <a:spcPct val="90000"/>
              </a:lnSpc>
              <a:defRPr/>
            </a:pPr>
            <a:r>
              <a:rPr lang="en-US" sz="2400" u="sng" dirty="0" smtClean="0"/>
              <a:t>Importance</a:t>
            </a:r>
            <a:endParaRPr lang="en-US" sz="2400" u="sng" dirty="0"/>
          </a:p>
          <a:p>
            <a:pPr lvl="1" eaLnBrk="1" hangingPunct="1">
              <a:lnSpc>
                <a:spcPct val="90000"/>
              </a:lnSpc>
              <a:defRPr/>
            </a:pPr>
            <a:r>
              <a:rPr lang="en-US" sz="2000" dirty="0"/>
              <a:t>To ensure that performers/vendors and student organizations are fully aware of the expectations and services to be provided</a:t>
            </a:r>
          </a:p>
          <a:p>
            <a:pPr lvl="1" eaLnBrk="1" hangingPunct="1">
              <a:lnSpc>
                <a:spcPct val="90000"/>
              </a:lnSpc>
              <a:defRPr/>
            </a:pPr>
            <a:r>
              <a:rPr lang="en-US" sz="2000" dirty="0"/>
              <a:t>Performers/vendors know terms of payment, event details, etc.</a:t>
            </a:r>
          </a:p>
          <a:p>
            <a:pPr lvl="1" eaLnBrk="1" hangingPunct="1">
              <a:lnSpc>
                <a:spcPct val="90000"/>
              </a:lnSpc>
              <a:defRPr/>
            </a:pPr>
            <a:r>
              <a:rPr lang="en-US" sz="2000" dirty="0"/>
              <a:t>Protects students, the student organization, and </a:t>
            </a:r>
            <a:r>
              <a:rPr lang="en-US" sz="2000" dirty="0" smtClean="0"/>
              <a:t>Drexel University</a:t>
            </a:r>
          </a:p>
          <a:p>
            <a:pPr lvl="1" eaLnBrk="1" hangingPunct="1">
              <a:lnSpc>
                <a:spcPct val="90000"/>
              </a:lnSpc>
              <a:defRPr/>
            </a:pPr>
            <a:r>
              <a:rPr lang="en-US" sz="2000" dirty="0" smtClean="0"/>
              <a:t>Only professional staff members from OCA are able to sign contracts and agreements on behalf of the university and your organizations. Student do not have the authority to do this.</a:t>
            </a:r>
          </a:p>
          <a:p>
            <a:pPr lvl="1" eaLnBrk="1" hangingPunct="1">
              <a:lnSpc>
                <a:spcPct val="90000"/>
              </a:lnSpc>
              <a:defRPr/>
            </a:pPr>
            <a:endParaRPr lang="en-US" sz="2000" i="1" dirty="0"/>
          </a:p>
          <a:p>
            <a:pPr marL="457200" lvl="1" indent="0" algn="ctr" eaLnBrk="1" hangingPunct="1">
              <a:lnSpc>
                <a:spcPct val="90000"/>
              </a:lnSpc>
              <a:buNone/>
              <a:defRPr/>
            </a:pPr>
            <a:r>
              <a:rPr lang="en-US" sz="2000" i="1" dirty="0" smtClean="0"/>
              <a:t>Submit Request for Contract form via </a:t>
            </a:r>
            <a:r>
              <a:rPr lang="en-US" sz="2000" i="1" dirty="0" err="1" smtClean="0"/>
              <a:t>DragonLink</a:t>
            </a:r>
            <a:r>
              <a:rPr lang="en-US" sz="2000" i="1" dirty="0" smtClean="0"/>
              <a:t> to the Office of Campus Activities (OCA)</a:t>
            </a:r>
            <a:endParaRPr lang="en-US" sz="2000" i="1" dirty="0"/>
          </a:p>
          <a:p>
            <a:pPr lvl="2">
              <a:lnSpc>
                <a:spcPct val="90000"/>
              </a:lnSpc>
              <a:defRPr/>
            </a:pPr>
            <a:endParaRPr lang="en-US" sz="2000" dirty="0" smtClean="0">
              <a:solidFill>
                <a:srgbClr val="FFFF00"/>
              </a:solidFill>
            </a:endParaRPr>
          </a:p>
        </p:txBody>
      </p:sp>
      <p:sp>
        <p:nvSpPr>
          <p:cNvPr id="44034" name="Rectangle 11"/>
          <p:cNvSpPr>
            <a:spLocks noGrp="1" noChangeArrowheads="1"/>
          </p:cNvSpPr>
          <p:nvPr>
            <p:ph type="sldNum" sz="quarter" idx="12"/>
          </p:nvPr>
        </p:nvSpPr>
        <p:spPr/>
        <p:txBody>
          <a:bodyPr/>
          <a:lstStyle/>
          <a:p>
            <a:pPr>
              <a:defRPr/>
            </a:pPr>
            <a:fld id="{E4F58BCF-0182-4CA3-83F8-15BB2D7DC7F1}" type="slidenum">
              <a:rPr lang="en-US" smtClean="0"/>
              <a:pPr>
                <a:defRPr/>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76200"/>
            <a:ext cx="8229600" cy="1295400"/>
          </a:xfrm>
        </p:spPr>
        <p:txBody>
          <a:bodyPr/>
          <a:lstStyle/>
          <a:p>
            <a:pPr eaLnBrk="1" hangingPunct="1">
              <a:defRPr/>
            </a:pPr>
            <a:r>
              <a:rPr lang="en-US" sz="4800" dirty="0" smtClean="0"/>
              <a:t>Contracts</a:t>
            </a:r>
          </a:p>
        </p:txBody>
      </p:sp>
      <p:sp>
        <p:nvSpPr>
          <p:cNvPr id="276483" name="Rectangle 3"/>
          <p:cNvSpPr>
            <a:spLocks noGrp="1" noChangeArrowheads="1"/>
          </p:cNvSpPr>
          <p:nvPr>
            <p:ph idx="1"/>
          </p:nvPr>
        </p:nvSpPr>
        <p:spPr>
          <a:xfrm>
            <a:off x="304800" y="1143000"/>
            <a:ext cx="8534400" cy="5257800"/>
          </a:xfrm>
          <a:ln w="12700" cap="sq">
            <a:miter lim="800000"/>
            <a:headEnd type="none" w="sm" len="sm"/>
            <a:tailEnd type="none" w="sm" len="sm"/>
          </a:ln>
          <a:extLst/>
        </p:spPr>
        <p:txBody>
          <a:bodyPr numCol="2"/>
          <a:lstStyle/>
          <a:p>
            <a:pPr eaLnBrk="1" hangingPunct="1">
              <a:lnSpc>
                <a:spcPct val="80000"/>
              </a:lnSpc>
              <a:buFont typeface="Wingdings" pitchFamily="2" charset="2"/>
              <a:buNone/>
              <a:defRPr/>
            </a:pPr>
            <a:endParaRPr lang="en-US" sz="400" dirty="0" smtClean="0"/>
          </a:p>
          <a:p>
            <a:pPr eaLnBrk="1" hangingPunct="1">
              <a:lnSpc>
                <a:spcPct val="80000"/>
              </a:lnSpc>
              <a:buFont typeface="Wingdings" pitchFamily="2" charset="2"/>
              <a:buNone/>
              <a:defRPr/>
            </a:pPr>
            <a:r>
              <a:rPr lang="en-US" sz="2400" dirty="0" smtClean="0"/>
              <a:t>Contracts required of:</a:t>
            </a:r>
          </a:p>
          <a:p>
            <a:pPr marL="800100" eaLnBrk="1" hangingPunct="1">
              <a:lnSpc>
                <a:spcPct val="80000"/>
              </a:lnSpc>
              <a:defRPr/>
            </a:pPr>
            <a:r>
              <a:rPr lang="en-US" sz="2200" dirty="0" smtClean="0"/>
              <a:t>Lecturers, speakers, presenters, etc.</a:t>
            </a:r>
          </a:p>
          <a:p>
            <a:pPr marL="800100" eaLnBrk="1" hangingPunct="1">
              <a:lnSpc>
                <a:spcPct val="80000"/>
              </a:lnSpc>
              <a:defRPr/>
            </a:pPr>
            <a:r>
              <a:rPr lang="en-US" sz="2200" dirty="0" smtClean="0"/>
              <a:t>Caterers</a:t>
            </a:r>
          </a:p>
          <a:p>
            <a:pPr marL="800100" eaLnBrk="1" hangingPunct="1">
              <a:lnSpc>
                <a:spcPct val="80000"/>
              </a:lnSpc>
              <a:defRPr/>
            </a:pPr>
            <a:r>
              <a:rPr lang="en-US" sz="2200" dirty="0" smtClean="0"/>
              <a:t>DJ’s</a:t>
            </a:r>
          </a:p>
          <a:p>
            <a:pPr marL="800100" eaLnBrk="1" hangingPunct="1">
              <a:lnSpc>
                <a:spcPct val="80000"/>
              </a:lnSpc>
              <a:defRPr/>
            </a:pPr>
            <a:r>
              <a:rPr lang="en-US" sz="2200" dirty="0" smtClean="0"/>
              <a:t>Bands</a:t>
            </a:r>
          </a:p>
          <a:p>
            <a:pPr marL="800100" eaLnBrk="1" hangingPunct="1">
              <a:lnSpc>
                <a:spcPct val="80000"/>
              </a:lnSpc>
              <a:defRPr/>
            </a:pPr>
            <a:r>
              <a:rPr lang="en-US" sz="2200" dirty="0" smtClean="0"/>
              <a:t>Carnival games and rides</a:t>
            </a:r>
          </a:p>
          <a:p>
            <a:pPr marL="800100" eaLnBrk="1" hangingPunct="1">
              <a:lnSpc>
                <a:spcPct val="80000"/>
              </a:lnSpc>
              <a:defRPr/>
            </a:pPr>
            <a:r>
              <a:rPr lang="en-US" sz="2200" dirty="0" smtClean="0"/>
              <a:t>Blood and bone marrow drives</a:t>
            </a:r>
          </a:p>
          <a:p>
            <a:pPr marL="800100" eaLnBrk="1" hangingPunct="1">
              <a:lnSpc>
                <a:spcPct val="80000"/>
              </a:lnSpc>
              <a:defRPr/>
            </a:pPr>
            <a:r>
              <a:rPr lang="en-US" sz="2200" dirty="0" smtClean="0"/>
              <a:t>Government officials</a:t>
            </a:r>
          </a:p>
          <a:p>
            <a:pPr marL="800100" eaLnBrk="1" hangingPunct="1">
              <a:lnSpc>
                <a:spcPct val="80000"/>
              </a:lnSpc>
              <a:defRPr/>
            </a:pPr>
            <a:r>
              <a:rPr lang="en-US" sz="2200" dirty="0" smtClean="0"/>
              <a:t>Any performer or media group (radio station)</a:t>
            </a:r>
          </a:p>
          <a:p>
            <a:pPr marL="800100" eaLnBrk="1" hangingPunct="1">
              <a:lnSpc>
                <a:spcPct val="80000"/>
              </a:lnSpc>
              <a:defRPr/>
            </a:pPr>
            <a:r>
              <a:rPr lang="en-US" sz="2200" dirty="0" smtClean="0"/>
              <a:t>Sponsorships</a:t>
            </a:r>
          </a:p>
          <a:p>
            <a:pPr marL="800100" eaLnBrk="1" hangingPunct="1">
              <a:lnSpc>
                <a:spcPct val="80000"/>
              </a:lnSpc>
              <a:defRPr/>
            </a:pPr>
            <a:r>
              <a:rPr lang="en-US" sz="2200" dirty="0" smtClean="0"/>
              <a:t>Restaurants</a:t>
            </a:r>
          </a:p>
          <a:p>
            <a:pPr marL="800100" eaLnBrk="1" hangingPunct="1">
              <a:lnSpc>
                <a:spcPct val="80000"/>
              </a:lnSpc>
              <a:defRPr/>
            </a:pPr>
            <a:r>
              <a:rPr lang="en-US" sz="2200" dirty="0" smtClean="0"/>
              <a:t>Service providers</a:t>
            </a:r>
          </a:p>
          <a:p>
            <a:pPr eaLnBrk="1" hangingPunct="1">
              <a:lnSpc>
                <a:spcPct val="80000"/>
              </a:lnSpc>
              <a:defRPr/>
            </a:pPr>
            <a:endParaRPr lang="en-US" sz="1200" dirty="0" smtClean="0"/>
          </a:p>
          <a:p>
            <a:pPr marL="0" indent="0" algn="ctr" eaLnBrk="1" hangingPunct="1">
              <a:lnSpc>
                <a:spcPct val="80000"/>
              </a:lnSpc>
              <a:buFont typeface="Wingdings" pitchFamily="2" charset="2"/>
              <a:buNone/>
              <a:defRPr/>
            </a:pPr>
            <a:endParaRPr lang="en-US" sz="2400" dirty="0" smtClean="0"/>
          </a:p>
          <a:p>
            <a:pPr marL="0" indent="0" algn="ctr" eaLnBrk="1" hangingPunct="1">
              <a:lnSpc>
                <a:spcPct val="80000"/>
              </a:lnSpc>
              <a:buNone/>
              <a:defRPr/>
            </a:pPr>
            <a:r>
              <a:rPr lang="en-US" sz="2800" dirty="0" smtClean="0"/>
              <a:t>SAFAC will not reimburse for alcohol as student organization funds are not permitted for this use</a:t>
            </a:r>
          </a:p>
          <a:p>
            <a:pPr marL="0" indent="0" algn="ctr" eaLnBrk="1" hangingPunct="1">
              <a:lnSpc>
                <a:spcPct val="80000"/>
              </a:lnSpc>
              <a:buNone/>
              <a:defRPr/>
            </a:pPr>
            <a:endParaRPr lang="en-US" sz="2800" dirty="0"/>
          </a:p>
          <a:p>
            <a:pPr marL="0" indent="0" algn="ctr" eaLnBrk="1" hangingPunct="1">
              <a:lnSpc>
                <a:spcPct val="80000"/>
              </a:lnSpc>
              <a:buNone/>
              <a:defRPr/>
            </a:pPr>
            <a:r>
              <a:rPr lang="en-US" sz="2800" dirty="0" smtClean="0"/>
              <a:t>If your organization will be hosting an event with alcohol, work with OCA</a:t>
            </a:r>
          </a:p>
          <a:p>
            <a:pPr algn="ctr" eaLnBrk="1" hangingPunct="1">
              <a:lnSpc>
                <a:spcPct val="80000"/>
              </a:lnSpc>
              <a:defRPr/>
            </a:pPr>
            <a:endParaRPr lang="en-US" sz="2000" dirty="0" smtClean="0"/>
          </a:p>
          <a:p>
            <a:pPr marL="0" indent="0" algn="ctr" eaLnBrk="1" hangingPunct="1">
              <a:lnSpc>
                <a:spcPct val="80000"/>
              </a:lnSpc>
              <a:buNone/>
              <a:defRPr/>
            </a:pPr>
            <a:endParaRPr lang="en-US" sz="2000" dirty="0"/>
          </a:p>
          <a:p>
            <a:pPr marL="0" indent="0" algn="ctr" eaLnBrk="1" hangingPunct="1">
              <a:lnSpc>
                <a:spcPct val="80000"/>
              </a:lnSpc>
              <a:buNone/>
              <a:defRPr/>
            </a:pPr>
            <a:r>
              <a:rPr lang="en-US" sz="2800" dirty="0" smtClean="0"/>
              <a:t>SAFAC will not reimburse for services in which a contract was not executed</a:t>
            </a:r>
          </a:p>
          <a:p>
            <a:pPr eaLnBrk="1" hangingPunct="1">
              <a:lnSpc>
                <a:spcPct val="80000"/>
              </a:lnSpc>
              <a:defRPr/>
            </a:pPr>
            <a:endParaRPr lang="en-US" sz="2400" dirty="0" smtClean="0">
              <a:solidFill>
                <a:srgbClr val="33CCFF"/>
              </a:solidFill>
            </a:endParaRPr>
          </a:p>
        </p:txBody>
      </p:sp>
      <p:sp>
        <p:nvSpPr>
          <p:cNvPr id="46082" name="Rectangle 11"/>
          <p:cNvSpPr>
            <a:spLocks noGrp="1" noChangeArrowheads="1"/>
          </p:cNvSpPr>
          <p:nvPr>
            <p:ph type="sldNum" sz="quarter" idx="12"/>
          </p:nvPr>
        </p:nvSpPr>
        <p:spPr/>
        <p:txBody>
          <a:bodyPr/>
          <a:lstStyle/>
          <a:p>
            <a:pPr>
              <a:defRPr/>
            </a:pPr>
            <a:fld id="{70E19A0A-93F4-44F3-A48C-F8A4BFB42C0A}" type="slidenum">
              <a:rPr lang="en-US" smtClean="0"/>
              <a:pPr>
                <a:defRPr/>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11"/>
          <p:cNvSpPr>
            <a:spLocks noGrp="1" noChangeArrowheads="1"/>
          </p:cNvSpPr>
          <p:nvPr>
            <p:ph type="sldNum" sz="quarter" idx="12"/>
          </p:nvPr>
        </p:nvSpPr>
        <p:spPr/>
        <p:txBody>
          <a:bodyPr/>
          <a:lstStyle/>
          <a:p>
            <a:pPr>
              <a:defRPr/>
            </a:pPr>
            <a:fld id="{22D09C72-07CF-4CA1-B09A-F8E0633E4FF6}" type="slidenum">
              <a:rPr lang="en-US" smtClean="0"/>
              <a:pPr>
                <a:defRPr/>
              </a:pPr>
              <a:t>19</a:t>
            </a:fld>
            <a:endParaRPr lang="en-US" smtClean="0"/>
          </a:p>
        </p:txBody>
      </p:sp>
      <p:sp>
        <p:nvSpPr>
          <p:cNvPr id="8" name="Text Box 40"/>
          <p:cNvSpPr txBox="1">
            <a:spLocks noChangeArrowheads="1"/>
          </p:cNvSpPr>
          <p:nvPr/>
        </p:nvSpPr>
        <p:spPr bwMode="auto">
          <a:xfrm>
            <a:off x="990600" y="1090613"/>
            <a:ext cx="7239000" cy="2677656"/>
          </a:xfrm>
          <a:prstGeom prst="rect">
            <a:avLst/>
          </a:prstGeom>
          <a:noFill/>
          <a:ln w="9525" algn="ctr">
            <a:solidFill>
              <a:schemeClr val="tx1"/>
            </a:solidFill>
            <a:miter lim="800000"/>
            <a:headEnd/>
            <a:tailEnd/>
          </a:ln>
          <a:effectLst/>
        </p:spPr>
        <p:txBody>
          <a:bodyPr>
            <a:spAutoFit/>
          </a:bodyPr>
          <a:lstStyle/>
          <a:p>
            <a:pPr marL="342900" indent="-342900" algn="ctr">
              <a:spcBef>
                <a:spcPct val="20000"/>
              </a:spcBef>
              <a:buClr>
                <a:schemeClr val="hlink"/>
              </a:buClr>
              <a:buSzPct val="65000"/>
              <a:buFont typeface="Wingdings" pitchFamily="2" charset="2"/>
              <a:buNone/>
              <a:defRPr/>
            </a:pPr>
            <a:r>
              <a:rPr lang="en-US" b="1" dirty="0">
                <a:solidFill>
                  <a:schemeClr val="tx2"/>
                </a:solidFill>
                <a:cs typeface="+mn-cs"/>
                <a:hlinkClick r:id="rId3"/>
              </a:rPr>
              <a:t>reservations@drexel.edu</a:t>
            </a:r>
            <a:endParaRPr lang="en-US" b="1" dirty="0">
              <a:solidFill>
                <a:schemeClr val="tx2"/>
              </a:solidFill>
              <a:cs typeface="+mn-cs"/>
            </a:endParaRPr>
          </a:p>
          <a:p>
            <a:pPr marL="342900" indent="-342900" algn="ctr">
              <a:spcBef>
                <a:spcPct val="20000"/>
              </a:spcBef>
              <a:buClr>
                <a:schemeClr val="hlink"/>
              </a:buClr>
              <a:buSzPct val="65000"/>
              <a:buFont typeface="Wingdings" pitchFamily="2" charset="2"/>
              <a:buNone/>
              <a:defRPr/>
            </a:pPr>
            <a:r>
              <a:rPr lang="en-US" b="1" dirty="0">
                <a:cs typeface="+mn-cs"/>
                <a:hlinkClick r:id="rId4"/>
              </a:rPr>
              <a:t>www.drexel.edu/eventservices </a:t>
            </a:r>
            <a:endParaRPr lang="en-US" b="1" dirty="0">
              <a:cs typeface="+mn-cs"/>
            </a:endParaRPr>
          </a:p>
          <a:p>
            <a:pPr marL="342900" indent="-342900" algn="ctr">
              <a:spcBef>
                <a:spcPct val="20000"/>
              </a:spcBef>
              <a:buClr>
                <a:schemeClr val="hlink"/>
              </a:buClr>
              <a:buSzPct val="65000"/>
              <a:buFont typeface="Wingdings" pitchFamily="2" charset="2"/>
              <a:buNone/>
              <a:defRPr/>
            </a:pPr>
            <a:r>
              <a:rPr lang="en-US" sz="2000" b="1" dirty="0">
                <a:cs typeface="+mn-cs"/>
              </a:rPr>
              <a:t>215-895-2520 </a:t>
            </a:r>
          </a:p>
          <a:p>
            <a:pPr marL="342900" indent="-342900" algn="ctr">
              <a:spcBef>
                <a:spcPct val="20000"/>
              </a:spcBef>
              <a:buClr>
                <a:schemeClr val="hlink"/>
              </a:buClr>
              <a:buSzPct val="65000"/>
              <a:buFont typeface="Wingdings" pitchFamily="2" charset="2"/>
              <a:buNone/>
              <a:defRPr/>
            </a:pPr>
            <a:r>
              <a:rPr lang="en-US" sz="1600" b="1" dirty="0">
                <a:cs typeface="+mn-cs"/>
              </a:rPr>
              <a:t>Creese Student Center, Suite 001</a:t>
            </a:r>
          </a:p>
          <a:p>
            <a:pPr marL="342900" indent="-342900" algn="ctr">
              <a:spcBef>
                <a:spcPct val="50000"/>
              </a:spcBef>
              <a:buClr>
                <a:schemeClr val="hlink"/>
              </a:buClr>
              <a:buSzPct val="65000"/>
              <a:buFont typeface="Wingdings" pitchFamily="2" charset="2"/>
              <a:buNone/>
              <a:defRPr/>
            </a:pPr>
            <a:r>
              <a:rPr lang="en-US" sz="2000" b="1" dirty="0">
                <a:cs typeface="+mn-cs"/>
              </a:rPr>
              <a:t>Monday and Friday, 8:00am-5:00pm</a:t>
            </a:r>
          </a:p>
          <a:p>
            <a:pPr marL="342900" indent="-342900" algn="ctr">
              <a:spcBef>
                <a:spcPct val="50000"/>
              </a:spcBef>
              <a:buClr>
                <a:schemeClr val="hlink"/>
              </a:buClr>
              <a:buSzPct val="65000"/>
              <a:buFont typeface="Wingdings" pitchFamily="2" charset="2"/>
              <a:buNone/>
              <a:defRPr/>
            </a:pPr>
            <a:r>
              <a:rPr lang="en-US" sz="2000" b="1" dirty="0">
                <a:cs typeface="+mn-cs"/>
              </a:rPr>
              <a:t>Tuesday-Thursday, </a:t>
            </a:r>
            <a:r>
              <a:rPr lang="en-US" sz="2000" b="1" dirty="0" smtClean="0">
                <a:cs typeface="+mn-cs"/>
              </a:rPr>
              <a:t>8:00am-6:00pm</a:t>
            </a:r>
            <a:endParaRPr lang="en-US" sz="2000" b="1" dirty="0">
              <a:cs typeface="+mn-cs"/>
            </a:endParaRPr>
          </a:p>
          <a:p>
            <a:pPr marL="342900" indent="-342900" algn="ctr">
              <a:spcBef>
                <a:spcPct val="50000"/>
              </a:spcBef>
              <a:buClr>
                <a:schemeClr val="hlink"/>
              </a:buClr>
              <a:buSzPct val="65000"/>
              <a:buFont typeface="Wingdings" pitchFamily="2" charset="2"/>
              <a:buNone/>
              <a:defRPr/>
            </a:pPr>
            <a:endParaRPr lang="en-US" sz="800" b="1" dirty="0" smtClean="0">
              <a:cs typeface="+mn-cs"/>
            </a:endParaRPr>
          </a:p>
        </p:txBody>
      </p:sp>
      <p:sp>
        <p:nvSpPr>
          <p:cNvPr id="9" name="Rectangle 41"/>
          <p:cNvSpPr txBox="1">
            <a:spLocks noChangeArrowheads="1"/>
          </p:cNvSpPr>
          <p:nvPr/>
        </p:nvSpPr>
        <p:spPr bwMode="auto">
          <a:xfrm>
            <a:off x="457200" y="152400"/>
            <a:ext cx="8229600" cy="990600"/>
          </a:xfrm>
          <a:prstGeom prst="rect">
            <a:avLst/>
          </a:prstGeom>
          <a:noFill/>
          <a:ln w="9525">
            <a:noFill/>
            <a:miter lim="800000"/>
            <a:headEnd/>
            <a:tailEnd/>
          </a:ln>
          <a:effectLst/>
        </p:spPr>
        <p:txBody>
          <a:bodyPr anchor="ctr"/>
          <a:lstStyle/>
          <a:p>
            <a:pPr algn="ctr">
              <a:defRPr/>
            </a:pPr>
            <a:r>
              <a:rPr lang="en-US" sz="4800" kern="0" dirty="0">
                <a:latin typeface="+mj-lt"/>
                <a:ea typeface="+mj-ea"/>
                <a:cs typeface="+mj-cs"/>
              </a:rPr>
              <a:t>Event &amp; Conference Services</a:t>
            </a:r>
          </a:p>
        </p:txBody>
      </p:sp>
      <p:sp>
        <p:nvSpPr>
          <p:cNvPr id="10" name="Text Box 49"/>
          <p:cNvSpPr txBox="1">
            <a:spLocks noChangeArrowheads="1"/>
          </p:cNvSpPr>
          <p:nvPr/>
        </p:nvSpPr>
        <p:spPr bwMode="auto">
          <a:xfrm>
            <a:off x="6934200" y="4495800"/>
            <a:ext cx="1905000" cy="641350"/>
          </a:xfrm>
          <a:prstGeom prst="rect">
            <a:avLst/>
          </a:prstGeom>
          <a:noFill/>
          <a:ln w="12700"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endParaRPr lang="en-US" sz="3600">
              <a:solidFill>
                <a:schemeClr val="tx2"/>
              </a:solidFill>
              <a:effectLst>
                <a:outerShdw blurRad="38100" dist="38100" dir="2700000" algn="tl">
                  <a:srgbClr val="000000"/>
                </a:outerShdw>
              </a:effectLst>
              <a:cs typeface="+mn-cs"/>
            </a:endParaRPr>
          </a:p>
        </p:txBody>
      </p:sp>
      <p:sp>
        <p:nvSpPr>
          <p:cNvPr id="11" name="Text Box 50"/>
          <p:cNvSpPr txBox="1">
            <a:spLocks noChangeArrowheads="1"/>
          </p:cNvSpPr>
          <p:nvPr/>
        </p:nvSpPr>
        <p:spPr bwMode="auto">
          <a:xfrm>
            <a:off x="457200" y="3810000"/>
            <a:ext cx="8229600" cy="2985433"/>
          </a:xfrm>
          <a:prstGeom prst="rect">
            <a:avLst/>
          </a:prstGeom>
          <a:noFill/>
          <a:ln w="12700" algn="ctr">
            <a:noFill/>
            <a:miter lim="800000"/>
            <a:headEnd/>
            <a:tailEnd/>
          </a:ln>
          <a:effectLst/>
        </p:spPr>
        <p:txBody>
          <a:bodyPr wrap="square">
            <a:spAutoFit/>
          </a:bodyPr>
          <a:lstStyle/>
          <a:p>
            <a:pPr algn="ctr">
              <a:spcBef>
                <a:spcPct val="50000"/>
              </a:spcBef>
              <a:buClr>
                <a:schemeClr val="hlink"/>
              </a:buClr>
              <a:buSzPct val="65000"/>
              <a:defRPr/>
            </a:pPr>
            <a:r>
              <a:rPr lang="en-US" sz="2000" b="1" dirty="0" smtClean="0">
                <a:cs typeface="+mn-cs"/>
              </a:rPr>
              <a:t>Event </a:t>
            </a:r>
            <a:r>
              <a:rPr lang="en-US" sz="2000" b="1" dirty="0">
                <a:cs typeface="+mn-cs"/>
              </a:rPr>
              <a:t>&amp; Conference Services is </a:t>
            </a:r>
            <a:r>
              <a:rPr lang="en-US" sz="2000" b="1" dirty="0" smtClean="0">
                <a:cs typeface="+mn-cs"/>
              </a:rPr>
              <a:t>the </a:t>
            </a:r>
            <a:r>
              <a:rPr lang="en-US" sz="2000" b="1" dirty="0">
                <a:cs typeface="+mn-cs"/>
              </a:rPr>
              <a:t>primary point-of-contact </a:t>
            </a:r>
            <a:r>
              <a:rPr lang="en-US" sz="2000" b="1" dirty="0" smtClean="0">
                <a:cs typeface="+mn-cs"/>
              </a:rPr>
              <a:t>for:</a:t>
            </a:r>
            <a:endParaRPr lang="en-US" sz="2000" b="1" dirty="0">
              <a:cs typeface="+mn-cs"/>
            </a:endParaRPr>
          </a:p>
          <a:p>
            <a:pPr lvl="1" algn="ctr">
              <a:spcBef>
                <a:spcPts val="600"/>
              </a:spcBef>
              <a:spcAft>
                <a:spcPts val="600"/>
              </a:spcAft>
              <a:buClr>
                <a:schemeClr val="hlink"/>
              </a:buClr>
              <a:buSzPct val="65000"/>
              <a:defRPr/>
            </a:pPr>
            <a:endParaRPr lang="en-US" sz="800" b="1" dirty="0">
              <a:cs typeface="+mn-cs"/>
            </a:endParaRPr>
          </a:p>
          <a:p>
            <a:pPr lvl="1" algn="ctr">
              <a:spcBef>
                <a:spcPts val="600"/>
              </a:spcBef>
              <a:spcAft>
                <a:spcPts val="600"/>
              </a:spcAft>
              <a:buClr>
                <a:schemeClr val="hlink"/>
              </a:buClr>
              <a:buSzPct val="65000"/>
              <a:defRPr/>
            </a:pPr>
            <a:r>
              <a:rPr lang="en-US" sz="2000" b="1" dirty="0" smtClean="0">
                <a:cs typeface="+mn-cs"/>
              </a:rPr>
              <a:t>Venue </a:t>
            </a:r>
            <a:r>
              <a:rPr lang="en-US" sz="2000" b="1" dirty="0">
                <a:cs typeface="+mn-cs"/>
              </a:rPr>
              <a:t>Reservations</a:t>
            </a:r>
          </a:p>
          <a:p>
            <a:pPr lvl="1" algn="ctr">
              <a:spcBef>
                <a:spcPts val="0"/>
              </a:spcBef>
              <a:spcAft>
                <a:spcPts val="600"/>
              </a:spcAft>
              <a:buClr>
                <a:schemeClr val="hlink"/>
              </a:buClr>
              <a:buSzPct val="65000"/>
              <a:defRPr/>
            </a:pPr>
            <a:r>
              <a:rPr lang="en-US" sz="2000" b="1" dirty="0">
                <a:cs typeface="+mn-cs"/>
              </a:rPr>
              <a:t>Audio-Visual Support </a:t>
            </a:r>
            <a:endParaRPr lang="en-US" sz="2000" b="1" dirty="0" smtClean="0">
              <a:cs typeface="+mn-cs"/>
            </a:endParaRPr>
          </a:p>
          <a:p>
            <a:pPr lvl="1" algn="ctr">
              <a:spcBef>
                <a:spcPts val="0"/>
              </a:spcBef>
              <a:spcAft>
                <a:spcPts val="600"/>
              </a:spcAft>
              <a:buClr>
                <a:schemeClr val="hlink"/>
              </a:buClr>
              <a:buSzPct val="65000"/>
              <a:defRPr/>
            </a:pPr>
            <a:r>
              <a:rPr lang="en-US" sz="2000" b="1" dirty="0" smtClean="0">
                <a:cs typeface="+mn-cs"/>
              </a:rPr>
              <a:t>Facilities </a:t>
            </a:r>
            <a:r>
              <a:rPr lang="en-US" sz="2000" b="1" dirty="0">
                <a:cs typeface="+mn-cs"/>
              </a:rPr>
              <a:t>Management Services</a:t>
            </a:r>
          </a:p>
          <a:p>
            <a:pPr lvl="1" algn="ctr">
              <a:spcBef>
                <a:spcPts val="0"/>
              </a:spcBef>
              <a:spcAft>
                <a:spcPts val="600"/>
              </a:spcAft>
              <a:buClr>
                <a:schemeClr val="hlink"/>
              </a:buClr>
              <a:buSzPct val="65000"/>
              <a:defRPr/>
            </a:pPr>
            <a:r>
              <a:rPr lang="en-US" sz="2000" b="1" dirty="0">
                <a:cs typeface="+mn-cs"/>
              </a:rPr>
              <a:t>Equipment Rental</a:t>
            </a:r>
          </a:p>
          <a:p>
            <a:pPr lvl="1" algn="ctr">
              <a:spcBef>
                <a:spcPts val="0"/>
              </a:spcBef>
              <a:spcAft>
                <a:spcPts val="600"/>
              </a:spcAft>
              <a:buClr>
                <a:schemeClr val="hlink"/>
              </a:buClr>
              <a:buSzPct val="65000"/>
              <a:defRPr/>
            </a:pPr>
            <a:r>
              <a:rPr lang="en-US" sz="2000" b="1" dirty="0">
                <a:cs typeface="+mn-cs"/>
              </a:rPr>
              <a:t>Public Safety</a:t>
            </a:r>
          </a:p>
          <a:p>
            <a:pPr lvl="1" algn="ctr">
              <a:spcBef>
                <a:spcPts val="0"/>
              </a:spcBef>
              <a:spcAft>
                <a:spcPts val="600"/>
              </a:spcAft>
              <a:buClr>
                <a:schemeClr val="hlink"/>
              </a:buClr>
              <a:buSzPct val="65000"/>
              <a:defRPr/>
            </a:pPr>
            <a:r>
              <a:rPr lang="en-US" sz="2000" b="1" dirty="0">
                <a:cs typeface="+mn-cs"/>
              </a:rPr>
              <a:t>Parking</a:t>
            </a:r>
            <a:endParaRPr lang="en-US" sz="2000" b="1" dirty="0">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1"/>
          <p:cNvSpPr>
            <a:spLocks noGrp="1" noChangeArrowheads="1"/>
          </p:cNvSpPr>
          <p:nvPr>
            <p:ph type="sldNum" sz="quarter" idx="12"/>
          </p:nvPr>
        </p:nvSpPr>
        <p:spPr/>
        <p:txBody>
          <a:bodyPr/>
          <a:lstStyle/>
          <a:p>
            <a:pPr>
              <a:defRPr/>
            </a:pPr>
            <a:fld id="{7432CB9F-337E-41D7-99FE-E56C1401114B}" type="slidenum">
              <a:rPr lang="en-US" smtClean="0"/>
              <a:pPr>
                <a:defRPr/>
              </a:pPr>
              <a:t>2</a:t>
            </a:fld>
            <a:endParaRPr lang="en-US" smtClean="0"/>
          </a:p>
        </p:txBody>
      </p:sp>
      <p:sp>
        <p:nvSpPr>
          <p:cNvPr id="325636" name="Text Box 4"/>
          <p:cNvSpPr txBox="1">
            <a:spLocks noChangeArrowheads="1"/>
          </p:cNvSpPr>
          <p:nvPr/>
        </p:nvSpPr>
        <p:spPr bwMode="auto">
          <a:xfrm>
            <a:off x="0" y="1600200"/>
            <a:ext cx="9144000" cy="3693319"/>
          </a:xfrm>
          <a:prstGeom prst="rect">
            <a:avLst/>
          </a:prstGeom>
          <a:noFill/>
          <a:ln w="63500" algn="ctr">
            <a:noFill/>
            <a:miter lim="800000"/>
            <a:headEnd/>
            <a:tailEnd/>
          </a:ln>
          <a:effectLst/>
        </p:spPr>
        <p:txBody>
          <a:bodyPr>
            <a:spAutoFit/>
          </a:bodyPr>
          <a:lstStyle/>
          <a:p>
            <a:pPr marL="342900" indent="-342900" algn="ctr">
              <a:spcBef>
                <a:spcPct val="50000"/>
              </a:spcBef>
              <a:buClr>
                <a:schemeClr val="hlink"/>
              </a:buClr>
              <a:buSzPct val="65000"/>
              <a:buFont typeface="Wingdings" pitchFamily="2" charset="2"/>
              <a:buNone/>
              <a:defRPr/>
            </a:pPr>
            <a:r>
              <a:rPr lang="en-US" sz="3600" b="1" dirty="0">
                <a:solidFill>
                  <a:srgbClr val="FFCC00"/>
                </a:solidFill>
                <a:cs typeface="+mn-cs"/>
                <a:hlinkClick r:id="rId3"/>
              </a:rPr>
              <a:t>askoca@drexel.edu</a:t>
            </a:r>
            <a:r>
              <a:rPr lang="en-US" sz="3600" b="1" dirty="0">
                <a:solidFill>
                  <a:schemeClr val="tx2"/>
                </a:solidFill>
                <a:cs typeface="+mn-cs"/>
              </a:rPr>
              <a:t>   </a:t>
            </a:r>
            <a:r>
              <a:rPr lang="en-US" sz="3600" b="1" dirty="0">
                <a:cs typeface="Times New Roman" pitchFamily="18" charset="0"/>
              </a:rPr>
              <a:t>●</a:t>
            </a:r>
            <a:r>
              <a:rPr lang="en-US" sz="3600" b="1" dirty="0">
                <a:cs typeface="+mn-cs"/>
              </a:rPr>
              <a:t>  </a:t>
            </a:r>
            <a:r>
              <a:rPr lang="en-US" sz="3600" b="1" dirty="0">
                <a:cs typeface="+mn-cs"/>
                <a:hlinkClick r:id="rId4"/>
              </a:rPr>
              <a:t>www.drexel.edu/oca</a:t>
            </a:r>
            <a:endParaRPr lang="en-US" sz="3600" b="1" dirty="0">
              <a:cs typeface="+mn-cs"/>
            </a:endParaRPr>
          </a:p>
          <a:p>
            <a:pPr marL="342900" indent="-342900" algn="ctr">
              <a:spcBef>
                <a:spcPct val="50000"/>
              </a:spcBef>
              <a:buClr>
                <a:schemeClr val="hlink"/>
              </a:buClr>
              <a:buSzPct val="65000"/>
              <a:buFont typeface="Wingdings" pitchFamily="2" charset="2"/>
              <a:buNone/>
              <a:defRPr/>
            </a:pPr>
            <a:r>
              <a:rPr lang="en-US" sz="3600" b="1" dirty="0">
                <a:cs typeface="+mn-cs"/>
              </a:rPr>
              <a:t>Phone: 215-895-1328   </a:t>
            </a:r>
            <a:r>
              <a:rPr lang="en-US" sz="3600" b="1" dirty="0">
                <a:cs typeface="Times New Roman" pitchFamily="18" charset="0"/>
              </a:rPr>
              <a:t>●</a:t>
            </a:r>
            <a:r>
              <a:rPr lang="en-US" sz="3600" b="1" dirty="0">
                <a:cs typeface="+mn-cs"/>
              </a:rPr>
              <a:t>   Fax: </a:t>
            </a:r>
            <a:r>
              <a:rPr lang="en-US" sz="3600" b="1" dirty="0" smtClean="0">
                <a:cs typeface="+mn-cs"/>
              </a:rPr>
              <a:t>215-571-3521</a:t>
            </a:r>
            <a:endParaRPr lang="en-US" sz="3600" b="1" dirty="0">
              <a:cs typeface="+mn-cs"/>
            </a:endParaRPr>
          </a:p>
          <a:p>
            <a:pPr marL="342900" indent="-342900" algn="ctr">
              <a:spcBef>
                <a:spcPct val="50000"/>
              </a:spcBef>
              <a:buClr>
                <a:schemeClr val="hlink"/>
              </a:buClr>
              <a:buSzPct val="65000"/>
              <a:buFont typeface="Wingdings" pitchFamily="2" charset="2"/>
              <a:buNone/>
              <a:defRPr/>
            </a:pPr>
            <a:r>
              <a:rPr lang="en-US" sz="3600" b="1" dirty="0">
                <a:cs typeface="+mn-cs"/>
              </a:rPr>
              <a:t>Lower Level, </a:t>
            </a:r>
            <a:r>
              <a:rPr lang="en-US" sz="3600" b="1" dirty="0" err="1">
                <a:cs typeface="+mn-cs"/>
              </a:rPr>
              <a:t>Creese</a:t>
            </a:r>
            <a:r>
              <a:rPr lang="en-US" sz="3600" b="1" dirty="0">
                <a:cs typeface="+mn-cs"/>
              </a:rPr>
              <a:t> Student Center</a:t>
            </a:r>
          </a:p>
          <a:p>
            <a:pPr marL="342900" indent="-342900" algn="ctr">
              <a:spcBef>
                <a:spcPct val="50000"/>
              </a:spcBef>
              <a:buClr>
                <a:schemeClr val="hlink"/>
              </a:buClr>
              <a:buSzPct val="65000"/>
              <a:buFont typeface="Wingdings" pitchFamily="2" charset="2"/>
              <a:buNone/>
              <a:defRPr/>
            </a:pPr>
            <a:r>
              <a:rPr lang="en-US" sz="3600" b="1" dirty="0">
                <a:cs typeface="+mn-cs"/>
              </a:rPr>
              <a:t>Student Organization Resource Center (SORC)</a:t>
            </a:r>
          </a:p>
        </p:txBody>
      </p:sp>
      <p:sp>
        <p:nvSpPr>
          <p:cNvPr id="8" name="TextBox 7"/>
          <p:cNvSpPr txBox="1"/>
          <p:nvPr/>
        </p:nvSpPr>
        <p:spPr>
          <a:xfrm>
            <a:off x="0" y="228600"/>
            <a:ext cx="9144000" cy="830263"/>
          </a:xfrm>
          <a:prstGeom prst="rect">
            <a:avLst/>
          </a:prstGeom>
          <a:noFill/>
        </p:spPr>
        <p:txBody>
          <a:bodyPr>
            <a:spAutoFit/>
          </a:bodyPr>
          <a:lstStyle/>
          <a:p>
            <a:pPr algn="ctr">
              <a:defRPr/>
            </a:pPr>
            <a:r>
              <a:rPr lang="en-US" sz="4800" dirty="0" smtClean="0">
                <a:latin typeface="+mj-lt"/>
              </a:rPr>
              <a:t>Office of Campus Activities (OCA)</a:t>
            </a:r>
            <a:endParaRPr lang="en-US" sz="4800" u="sng" dirty="0">
              <a:solidFill>
                <a:schemeClr val="accent3">
                  <a:lumMod val="50000"/>
                </a:schemeClr>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11"/>
          <p:cNvSpPr>
            <a:spLocks noGrp="1" noChangeArrowheads="1"/>
          </p:cNvSpPr>
          <p:nvPr>
            <p:ph type="sldNum" sz="quarter" idx="12"/>
          </p:nvPr>
        </p:nvSpPr>
        <p:spPr/>
        <p:txBody>
          <a:bodyPr/>
          <a:lstStyle/>
          <a:p>
            <a:pPr>
              <a:defRPr/>
            </a:pPr>
            <a:fld id="{C4381231-B520-418C-A580-695AE0759CA7}" type="slidenum">
              <a:rPr lang="en-US" smtClean="0"/>
              <a:pPr>
                <a:defRPr/>
              </a:pPr>
              <a:t>20</a:t>
            </a:fld>
            <a:endParaRPr lang="en-US" smtClean="0"/>
          </a:p>
        </p:txBody>
      </p:sp>
      <p:sp>
        <p:nvSpPr>
          <p:cNvPr id="6" name="Rectangle 2"/>
          <p:cNvSpPr txBox="1">
            <a:spLocks noChangeArrowheads="1"/>
          </p:cNvSpPr>
          <p:nvPr/>
        </p:nvSpPr>
        <p:spPr bwMode="auto">
          <a:xfrm>
            <a:off x="457200" y="304800"/>
            <a:ext cx="8229600" cy="762000"/>
          </a:xfrm>
          <a:prstGeom prst="rect">
            <a:avLst/>
          </a:prstGeom>
          <a:noFill/>
          <a:ln w="9525">
            <a:noFill/>
            <a:miter lim="800000"/>
            <a:headEnd/>
            <a:tailEnd/>
          </a:ln>
          <a:effectLst/>
        </p:spPr>
        <p:txBody>
          <a:bodyPr anchor="ctr"/>
          <a:lstStyle/>
          <a:p>
            <a:pPr algn="ctr">
              <a:defRPr/>
            </a:pPr>
            <a:r>
              <a:rPr lang="en-US" sz="4800" kern="0" dirty="0">
                <a:latin typeface="+mj-lt"/>
                <a:ea typeface="+mj-ea"/>
                <a:cs typeface="+mj-cs"/>
              </a:rPr>
              <a:t>Reserving a Venue</a:t>
            </a:r>
          </a:p>
        </p:txBody>
      </p:sp>
      <p:sp>
        <p:nvSpPr>
          <p:cNvPr id="7" name="Rectangle 3"/>
          <p:cNvSpPr txBox="1">
            <a:spLocks noChangeArrowheads="1"/>
          </p:cNvSpPr>
          <p:nvPr/>
        </p:nvSpPr>
        <p:spPr bwMode="auto">
          <a:xfrm>
            <a:off x="304800" y="1066800"/>
            <a:ext cx="8610600" cy="5562600"/>
          </a:xfrm>
          <a:prstGeom prst="rect">
            <a:avLst/>
          </a:prstGeom>
          <a:noFill/>
          <a:ln w="12700" cap="sq">
            <a:noFill/>
            <a:miter lim="800000"/>
            <a:headEnd type="none" w="sm" len="sm"/>
            <a:tailEnd type="none" w="sm" len="sm"/>
          </a:ln>
          <a:effectLst/>
        </p:spPr>
        <p:txBody>
          <a:bodyPr/>
          <a:lstStyle/>
          <a:p>
            <a:pPr>
              <a:lnSpc>
                <a:spcPct val="80000"/>
              </a:lnSpc>
              <a:spcBef>
                <a:spcPct val="20000"/>
              </a:spcBef>
              <a:buClr>
                <a:schemeClr val="tx2"/>
              </a:buClr>
              <a:buSzPct val="75000"/>
              <a:buFont typeface="Wingdings" pitchFamily="2" charset="2"/>
              <a:buNone/>
              <a:defRPr/>
            </a:pPr>
            <a:r>
              <a:rPr lang="en-US" kern="0" dirty="0" smtClean="0">
                <a:latin typeface="+mn-lt"/>
                <a:cs typeface="+mn-cs"/>
              </a:rPr>
              <a:t>Reservations will be submitted through the Event Management System (EMS) which will be covered extensively during that training time offered during the following dates and times:</a:t>
            </a:r>
          </a:p>
          <a:p>
            <a:pPr algn="ctr">
              <a:lnSpc>
                <a:spcPct val="80000"/>
              </a:lnSpc>
              <a:spcBef>
                <a:spcPct val="20000"/>
              </a:spcBef>
              <a:buClr>
                <a:schemeClr val="tx2"/>
              </a:buClr>
              <a:buSzPct val="75000"/>
              <a:buFont typeface="Wingdings" pitchFamily="2" charset="2"/>
              <a:buNone/>
              <a:defRPr/>
            </a:pPr>
            <a:r>
              <a:rPr lang="en-US" kern="0" dirty="0" smtClean="0">
                <a:latin typeface="+mn-lt"/>
                <a:cs typeface="+mn-cs"/>
              </a:rPr>
              <a:t> </a:t>
            </a:r>
          </a:p>
          <a:p>
            <a:pPr algn="ctr">
              <a:lnSpc>
                <a:spcPct val="80000"/>
              </a:lnSpc>
              <a:spcBef>
                <a:spcPct val="20000"/>
              </a:spcBef>
              <a:buClr>
                <a:schemeClr val="tx2"/>
              </a:buClr>
              <a:buSzPct val="75000"/>
              <a:buFont typeface="Wingdings" pitchFamily="2" charset="2"/>
              <a:buNone/>
              <a:defRPr/>
            </a:pPr>
            <a:r>
              <a:rPr lang="en-US" kern="0" dirty="0" smtClean="0">
                <a:latin typeface="+mn-lt"/>
                <a:cs typeface="+mn-cs"/>
              </a:rPr>
              <a:t>Tuesday, October 7, 2014</a:t>
            </a:r>
          </a:p>
          <a:p>
            <a:pPr algn="ctr">
              <a:lnSpc>
                <a:spcPct val="80000"/>
              </a:lnSpc>
              <a:spcBef>
                <a:spcPct val="20000"/>
              </a:spcBef>
              <a:buClr>
                <a:schemeClr val="tx2"/>
              </a:buClr>
              <a:buSzPct val="75000"/>
              <a:buFont typeface="Wingdings" pitchFamily="2" charset="2"/>
              <a:buNone/>
              <a:defRPr/>
            </a:pPr>
            <a:r>
              <a:rPr lang="en-US" kern="0" dirty="0" smtClean="0">
                <a:latin typeface="+mn-lt"/>
                <a:cs typeface="+mn-cs"/>
              </a:rPr>
              <a:t>Wednesday, October 8, 2014</a:t>
            </a:r>
          </a:p>
          <a:p>
            <a:pPr algn="ctr">
              <a:lnSpc>
                <a:spcPct val="80000"/>
              </a:lnSpc>
              <a:spcBef>
                <a:spcPct val="20000"/>
              </a:spcBef>
              <a:buClr>
                <a:schemeClr val="tx2"/>
              </a:buClr>
              <a:buSzPct val="75000"/>
              <a:buFont typeface="Wingdings" pitchFamily="2" charset="2"/>
              <a:buNone/>
              <a:defRPr/>
            </a:pPr>
            <a:r>
              <a:rPr lang="en-US" kern="0" dirty="0" smtClean="0">
                <a:latin typeface="+mn-lt"/>
                <a:cs typeface="+mn-cs"/>
              </a:rPr>
              <a:t>Thursday, October 9, 2014</a:t>
            </a:r>
          </a:p>
          <a:p>
            <a:pPr algn="ctr">
              <a:lnSpc>
                <a:spcPct val="80000"/>
              </a:lnSpc>
              <a:spcBef>
                <a:spcPct val="20000"/>
              </a:spcBef>
              <a:buClr>
                <a:schemeClr val="tx2"/>
              </a:buClr>
              <a:buSzPct val="75000"/>
              <a:buFont typeface="Wingdings" pitchFamily="2" charset="2"/>
              <a:buNone/>
              <a:defRPr/>
            </a:pPr>
            <a:r>
              <a:rPr lang="en-US" kern="0" dirty="0" smtClean="0">
                <a:latin typeface="+mn-lt"/>
                <a:cs typeface="+mn-cs"/>
              </a:rPr>
              <a:t>Tuesday, October 14 , 2014</a:t>
            </a:r>
          </a:p>
          <a:p>
            <a:pPr algn="ctr">
              <a:lnSpc>
                <a:spcPct val="80000"/>
              </a:lnSpc>
              <a:spcBef>
                <a:spcPct val="20000"/>
              </a:spcBef>
              <a:buClr>
                <a:schemeClr val="tx2"/>
              </a:buClr>
              <a:buSzPct val="75000"/>
              <a:buFont typeface="Wingdings" pitchFamily="2" charset="2"/>
              <a:buNone/>
              <a:defRPr/>
            </a:pPr>
            <a:r>
              <a:rPr lang="en-US" kern="0" dirty="0" smtClean="0">
                <a:latin typeface="+mn-lt"/>
                <a:cs typeface="+mn-cs"/>
              </a:rPr>
              <a:t>Wednesday, October 15, 2014</a:t>
            </a:r>
          </a:p>
          <a:p>
            <a:pPr algn="ctr">
              <a:lnSpc>
                <a:spcPct val="80000"/>
              </a:lnSpc>
              <a:spcBef>
                <a:spcPct val="20000"/>
              </a:spcBef>
              <a:buClr>
                <a:schemeClr val="tx2"/>
              </a:buClr>
              <a:buSzPct val="75000"/>
              <a:buFont typeface="Wingdings" pitchFamily="2" charset="2"/>
              <a:buNone/>
              <a:defRPr/>
            </a:pPr>
            <a:r>
              <a:rPr lang="en-US" kern="0" dirty="0" smtClean="0">
                <a:latin typeface="+mn-lt"/>
                <a:cs typeface="+mn-cs"/>
              </a:rPr>
              <a:t>Thursday, October 16, 2014</a:t>
            </a:r>
            <a:endParaRPr lang="en-US" kern="0" dirty="0">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11"/>
          <p:cNvSpPr>
            <a:spLocks noGrp="1" noChangeArrowheads="1"/>
          </p:cNvSpPr>
          <p:nvPr>
            <p:ph type="sldNum" sz="quarter" idx="12"/>
          </p:nvPr>
        </p:nvSpPr>
        <p:spPr/>
        <p:txBody>
          <a:bodyPr/>
          <a:lstStyle/>
          <a:p>
            <a:pPr>
              <a:defRPr/>
            </a:pPr>
            <a:fld id="{CB504C51-F72F-4444-8B5A-D6DEF5ED0066}" type="slidenum">
              <a:rPr lang="en-US" smtClean="0"/>
              <a:pPr>
                <a:defRPr/>
              </a:pPr>
              <a:t>21</a:t>
            </a:fld>
            <a:endParaRPr lang="en-US" smtClean="0"/>
          </a:p>
        </p:txBody>
      </p:sp>
      <p:sp>
        <p:nvSpPr>
          <p:cNvPr id="142338" name="Rectangle 2"/>
          <p:cNvSpPr>
            <a:spLocks noGrp="1" noChangeArrowheads="1"/>
          </p:cNvSpPr>
          <p:nvPr>
            <p:ph type="title" idx="4294967295"/>
          </p:nvPr>
        </p:nvSpPr>
        <p:spPr>
          <a:xfrm>
            <a:off x="152400" y="228600"/>
            <a:ext cx="8839200" cy="1219200"/>
          </a:xfrm>
        </p:spPr>
        <p:txBody>
          <a:bodyPr lIns="91440" tIns="45720" rIns="91440" bIns="45720">
            <a:noAutofit/>
          </a:bodyPr>
          <a:lstStyle/>
          <a:p>
            <a:pPr eaLnBrk="1" hangingPunct="1">
              <a:defRPr/>
            </a:pPr>
            <a:r>
              <a:rPr lang="en-US" sz="4800" b="1" u="none" dirty="0" smtClean="0">
                <a:effectLst/>
              </a:rPr>
              <a:t>Audio-Visual Support</a:t>
            </a:r>
            <a:endParaRPr lang="en-US" sz="4800" b="1" u="none" dirty="0" smtClean="0">
              <a:solidFill>
                <a:schemeClr val="accent3">
                  <a:lumMod val="50000"/>
                </a:schemeClr>
              </a:solidFill>
              <a:effectLst/>
            </a:endParaRPr>
          </a:p>
        </p:txBody>
      </p:sp>
      <p:sp>
        <p:nvSpPr>
          <p:cNvPr id="56324" name="Rectangle 3"/>
          <p:cNvSpPr>
            <a:spLocks noGrp="1" noChangeArrowheads="1"/>
          </p:cNvSpPr>
          <p:nvPr>
            <p:ph type="body" sz="half" idx="4294967295"/>
          </p:nvPr>
        </p:nvSpPr>
        <p:spPr>
          <a:xfrm>
            <a:off x="533400" y="1676400"/>
            <a:ext cx="4038600" cy="4114800"/>
          </a:xfrm>
        </p:spPr>
        <p:txBody>
          <a:bodyPr/>
          <a:lstStyle/>
          <a:p>
            <a:pPr eaLnBrk="1" hangingPunct="1"/>
            <a:r>
              <a:rPr lang="en-US" sz="2400" u="sng" dirty="0" smtClean="0"/>
              <a:t>Services include:</a:t>
            </a:r>
          </a:p>
          <a:p>
            <a:pPr lvl="1" eaLnBrk="1" hangingPunct="1"/>
            <a:r>
              <a:rPr lang="en-US" sz="2400" dirty="0" smtClean="0"/>
              <a:t>Microphones</a:t>
            </a:r>
          </a:p>
          <a:p>
            <a:pPr lvl="1" eaLnBrk="1" hangingPunct="1"/>
            <a:r>
              <a:rPr lang="en-US" sz="2400" dirty="0" smtClean="0"/>
              <a:t>Projector/Screens</a:t>
            </a:r>
          </a:p>
          <a:p>
            <a:pPr lvl="1" eaLnBrk="1" hangingPunct="1"/>
            <a:r>
              <a:rPr lang="en-US" sz="2400" dirty="0" smtClean="0"/>
              <a:t>Speakers/Sound</a:t>
            </a:r>
          </a:p>
          <a:p>
            <a:pPr lvl="1" eaLnBrk="1" hangingPunct="1"/>
            <a:r>
              <a:rPr lang="en-US" sz="2400" dirty="0" smtClean="0"/>
              <a:t>Spotlights</a:t>
            </a:r>
          </a:p>
        </p:txBody>
      </p:sp>
      <p:sp>
        <p:nvSpPr>
          <p:cNvPr id="56325" name="Rectangle 4"/>
          <p:cNvSpPr>
            <a:spLocks noGrp="1" noChangeArrowheads="1"/>
          </p:cNvSpPr>
          <p:nvPr>
            <p:ph type="body" sz="half" idx="4294967295"/>
          </p:nvPr>
        </p:nvSpPr>
        <p:spPr>
          <a:xfrm>
            <a:off x="4953000" y="1600200"/>
            <a:ext cx="4038600" cy="4114800"/>
          </a:xfrm>
        </p:spPr>
        <p:txBody>
          <a:bodyPr/>
          <a:lstStyle/>
          <a:p>
            <a:pPr eaLnBrk="1" hangingPunct="1"/>
            <a:r>
              <a:rPr lang="en-US" sz="2400" u="sng" dirty="0" smtClean="0"/>
              <a:t>Sample Events:</a:t>
            </a:r>
          </a:p>
          <a:p>
            <a:pPr lvl="1" eaLnBrk="1" hangingPunct="1"/>
            <a:r>
              <a:rPr lang="en-US" sz="2400" dirty="0" smtClean="0"/>
              <a:t>Indoor/Outdoor Movies</a:t>
            </a:r>
          </a:p>
          <a:p>
            <a:pPr lvl="1" eaLnBrk="1" hangingPunct="1"/>
            <a:r>
              <a:rPr lang="en-US" sz="2400" dirty="0" smtClean="0"/>
              <a:t>Lectures/Speakers</a:t>
            </a:r>
          </a:p>
          <a:p>
            <a:pPr lvl="1" eaLnBrk="1" hangingPunct="1"/>
            <a:r>
              <a:rPr lang="en-US" sz="2400" dirty="0" smtClean="0"/>
              <a:t>Presentations</a:t>
            </a:r>
          </a:p>
          <a:p>
            <a:pPr lvl="1" eaLnBrk="1" hangingPunct="1"/>
            <a:r>
              <a:rPr lang="en-US" sz="2400" dirty="0" smtClean="0"/>
              <a:t>Open </a:t>
            </a:r>
            <a:r>
              <a:rPr lang="en-US" sz="2400" dirty="0" err="1" smtClean="0"/>
              <a:t>Mic</a:t>
            </a:r>
            <a:r>
              <a:rPr lang="en-US" sz="2400" dirty="0" smtClean="0"/>
              <a:t> Nights</a:t>
            </a:r>
          </a:p>
          <a:p>
            <a:pPr lvl="1" eaLnBrk="1" hangingPunct="1"/>
            <a:r>
              <a:rPr lang="en-US" sz="2400" dirty="0" smtClean="0"/>
              <a:t>Social Events</a:t>
            </a:r>
          </a:p>
          <a:p>
            <a:pPr lvl="1" eaLnBrk="1" hangingPunct="1"/>
            <a:r>
              <a:rPr lang="en-US" sz="2400" dirty="0" smtClean="0"/>
              <a:t>Panel Discussions</a:t>
            </a:r>
          </a:p>
          <a:p>
            <a:pPr lvl="1" eaLnBrk="1" hangingPunct="1"/>
            <a:endParaRPr lang="en-US" sz="2400" dirty="0" smtClean="0"/>
          </a:p>
        </p:txBody>
      </p:sp>
      <p:sp>
        <p:nvSpPr>
          <p:cNvPr id="142346" name="Rectangle 10"/>
          <p:cNvSpPr>
            <a:spLocks noChangeArrowheads="1"/>
          </p:cNvSpPr>
          <p:nvPr/>
        </p:nvSpPr>
        <p:spPr bwMode="auto">
          <a:xfrm>
            <a:off x="152400" y="6461125"/>
            <a:ext cx="1828800" cy="641350"/>
          </a:xfrm>
          <a:prstGeom prst="rect">
            <a:avLst/>
          </a:prstGeom>
          <a:noFill/>
          <a:ln w="12700" algn="ctr">
            <a:noFill/>
            <a:miter lim="800000"/>
            <a:headEnd/>
            <a:tailEnd/>
          </a:ln>
          <a:effectLst/>
        </p:spPr>
        <p:txBody>
          <a:bodyPr>
            <a:spAutoFit/>
          </a:bodyPr>
          <a:lstStyle/>
          <a:p>
            <a:pPr marL="342900" indent="-342900">
              <a:spcBef>
                <a:spcPct val="20000"/>
              </a:spcBef>
              <a:buClr>
                <a:schemeClr val="hlink"/>
              </a:buClr>
              <a:buSzPct val="65000"/>
              <a:buFont typeface="Wingdings" pitchFamily="2" charset="2"/>
              <a:buNone/>
              <a:defRPr/>
            </a:pPr>
            <a:endParaRPr lang="en-US" sz="3600">
              <a:solidFill>
                <a:schemeClr val="tx2"/>
              </a:solidFill>
              <a:effectLst>
                <a:outerShdw blurRad="38100" dist="38100" dir="2700000" algn="tl">
                  <a:srgbClr val="000000"/>
                </a:outerShdw>
              </a:effectLst>
              <a:cs typeface="+mn-cs"/>
            </a:endParaRPr>
          </a:p>
        </p:txBody>
      </p:sp>
      <p:sp>
        <p:nvSpPr>
          <p:cNvPr id="2" name="TextBox 1"/>
          <p:cNvSpPr txBox="1"/>
          <p:nvPr/>
        </p:nvSpPr>
        <p:spPr>
          <a:xfrm>
            <a:off x="378372" y="5334000"/>
            <a:ext cx="8305800" cy="461665"/>
          </a:xfrm>
          <a:prstGeom prst="rect">
            <a:avLst/>
          </a:prstGeom>
          <a:noFill/>
        </p:spPr>
        <p:txBody>
          <a:bodyPr wrap="square" rtlCol="0">
            <a:spAutoFit/>
          </a:bodyPr>
          <a:lstStyle/>
          <a:p>
            <a:r>
              <a:rPr lang="en-US" b="1" dirty="0" smtClean="0"/>
              <a:t>Some packages are free while more extensive needs have fees.</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57200" y="152400"/>
            <a:ext cx="8229600" cy="762000"/>
          </a:xfrm>
        </p:spPr>
        <p:txBody>
          <a:bodyPr>
            <a:normAutofit fontScale="90000"/>
          </a:bodyPr>
          <a:lstStyle/>
          <a:p>
            <a:pPr eaLnBrk="1" hangingPunct="1">
              <a:defRPr/>
            </a:pPr>
            <a:r>
              <a:rPr lang="en-US" sz="4800" dirty="0" smtClean="0"/>
              <a:t>Event &amp; Conference Services</a:t>
            </a:r>
          </a:p>
        </p:txBody>
      </p:sp>
      <p:sp>
        <p:nvSpPr>
          <p:cNvPr id="50178" name="Rectangle 11"/>
          <p:cNvSpPr>
            <a:spLocks noGrp="1" noChangeArrowheads="1"/>
          </p:cNvSpPr>
          <p:nvPr>
            <p:ph type="sldNum" sz="quarter" idx="12"/>
          </p:nvPr>
        </p:nvSpPr>
        <p:spPr/>
        <p:txBody>
          <a:bodyPr/>
          <a:lstStyle/>
          <a:p>
            <a:pPr>
              <a:defRPr/>
            </a:pPr>
            <a:fld id="{7D4FC647-CDBA-4287-BAB5-6E709655EB55}" type="slidenum">
              <a:rPr lang="en-US" smtClean="0"/>
              <a:pPr>
                <a:defRPr/>
              </a:pPr>
              <a:t>22</a:t>
            </a:fld>
            <a:endParaRPr lang="en-US" smtClean="0"/>
          </a:p>
        </p:txBody>
      </p:sp>
      <p:sp>
        <p:nvSpPr>
          <p:cNvPr id="12" name="Rectangle 3"/>
          <p:cNvSpPr txBox="1">
            <a:spLocks noChangeArrowheads="1"/>
          </p:cNvSpPr>
          <p:nvPr/>
        </p:nvSpPr>
        <p:spPr bwMode="auto">
          <a:xfrm>
            <a:off x="685800" y="1641475"/>
            <a:ext cx="7772400" cy="44545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Wingdings" pitchFamily="2" charset="2"/>
              <a:buNone/>
              <a:defRPr/>
            </a:pPr>
            <a:endParaRPr lang="en-US" sz="3600" kern="0">
              <a:solidFill>
                <a:srgbClr val="EF201B"/>
              </a:solidFill>
              <a:effectLst>
                <a:outerShdw blurRad="38100" dist="38100" dir="2700000" algn="tl">
                  <a:srgbClr val="000000"/>
                </a:outerShdw>
              </a:effectLst>
              <a:latin typeface="+mn-lt"/>
              <a:cs typeface="+mn-cs"/>
            </a:endParaRPr>
          </a:p>
          <a:p>
            <a:pPr marL="342900" indent="-342900">
              <a:spcBef>
                <a:spcPct val="20000"/>
              </a:spcBef>
              <a:buClr>
                <a:schemeClr val="tx2"/>
              </a:buClr>
              <a:buSzPct val="75000"/>
              <a:buFont typeface="Wingdings" pitchFamily="2" charset="2"/>
              <a:buChar char="n"/>
              <a:defRPr/>
            </a:pPr>
            <a:endParaRPr lang="en-US" sz="3200" kern="0">
              <a:effectLst>
                <a:outerShdw blurRad="38100" dist="38100" dir="2700000" algn="tl">
                  <a:srgbClr val="000000"/>
                </a:outerShdw>
              </a:effectLst>
              <a:latin typeface="+mn-lt"/>
              <a:cs typeface="+mn-cs"/>
            </a:endParaRPr>
          </a:p>
        </p:txBody>
      </p:sp>
      <p:sp>
        <p:nvSpPr>
          <p:cNvPr id="13" name="Text Box 4"/>
          <p:cNvSpPr txBox="1">
            <a:spLocks noChangeArrowheads="1"/>
          </p:cNvSpPr>
          <p:nvPr/>
        </p:nvSpPr>
        <p:spPr bwMode="auto">
          <a:xfrm>
            <a:off x="152400" y="1066800"/>
            <a:ext cx="8839200" cy="5509200"/>
          </a:xfrm>
          <a:prstGeom prst="rect">
            <a:avLst/>
          </a:prstGeom>
          <a:noFill/>
          <a:ln w="12700" algn="ctr">
            <a:noFill/>
            <a:miter lim="800000"/>
            <a:headEnd/>
            <a:tailEnd/>
          </a:ln>
          <a:effectLst/>
        </p:spPr>
        <p:txBody>
          <a:bodyPr>
            <a:spAutoFit/>
          </a:bodyPr>
          <a:lstStyle/>
          <a:p>
            <a:pPr algn="ctr">
              <a:spcBef>
                <a:spcPct val="50000"/>
              </a:spcBef>
              <a:buClr>
                <a:schemeClr val="hlink"/>
              </a:buClr>
              <a:buSzPct val="65000"/>
              <a:defRPr/>
            </a:pPr>
            <a:r>
              <a:rPr lang="en-US" dirty="0"/>
              <a:t>Student organization event planners are expected to take ownership over the event.  You must have regular communication with Event &amp; Conference Services and OCA about your event details.</a:t>
            </a:r>
          </a:p>
          <a:p>
            <a:pPr algn="ctr">
              <a:spcBef>
                <a:spcPts val="0"/>
              </a:spcBef>
              <a:buClr>
                <a:schemeClr val="hlink"/>
              </a:buClr>
              <a:buSzPct val="65000"/>
              <a:defRPr/>
            </a:pPr>
            <a:endParaRPr lang="en-US" dirty="0"/>
          </a:p>
          <a:p>
            <a:pPr marL="342900" indent="-342900">
              <a:spcBef>
                <a:spcPts val="0"/>
              </a:spcBef>
              <a:buClr>
                <a:schemeClr val="tx1"/>
              </a:buClr>
              <a:buSzPct val="65000"/>
              <a:buFont typeface="Arial" panose="020B0604020202020204" pitchFamily="34" charset="0"/>
              <a:buChar char="•"/>
              <a:defRPr/>
            </a:pPr>
            <a:r>
              <a:rPr lang="en-US" dirty="0"/>
              <a:t>Requests are processed on a first-come, first-served basis</a:t>
            </a:r>
          </a:p>
          <a:p>
            <a:pPr marL="342900" indent="-342900">
              <a:spcBef>
                <a:spcPts val="0"/>
              </a:spcBef>
              <a:buClr>
                <a:schemeClr val="tx1"/>
              </a:buClr>
              <a:buSzPct val="65000"/>
              <a:buFont typeface="Arial" panose="020B0604020202020204" pitchFamily="34" charset="0"/>
              <a:buChar char="•"/>
              <a:defRPr/>
            </a:pPr>
            <a:r>
              <a:rPr lang="en-US" dirty="0"/>
              <a:t>Provide, at minimum, two (2) business weeks notice for reservations - larger events require more notice</a:t>
            </a:r>
          </a:p>
          <a:p>
            <a:pPr marL="342900" indent="-342900">
              <a:spcBef>
                <a:spcPts val="0"/>
              </a:spcBef>
              <a:buClr>
                <a:schemeClr val="tx1"/>
              </a:buClr>
              <a:buSzPct val="65000"/>
              <a:buFont typeface="Arial" panose="020B0604020202020204" pitchFamily="34" charset="0"/>
              <a:buChar char="•"/>
              <a:defRPr/>
            </a:pPr>
            <a:r>
              <a:rPr lang="en-US" dirty="0"/>
              <a:t>Allow a minimum of two (2) business days for a response to your request</a:t>
            </a:r>
          </a:p>
          <a:p>
            <a:pPr marL="342900" indent="-342900">
              <a:spcBef>
                <a:spcPts val="0"/>
              </a:spcBef>
              <a:buClr>
                <a:schemeClr val="tx1"/>
              </a:buClr>
              <a:buSzPct val="65000"/>
              <a:buFont typeface="Arial" panose="020B0604020202020204" pitchFamily="34" charset="0"/>
              <a:buChar char="•"/>
              <a:defRPr/>
            </a:pPr>
            <a:r>
              <a:rPr lang="en-US" dirty="0"/>
              <a:t>Reservations may not be honored for any event within two (2) business days of the requested event start date</a:t>
            </a:r>
          </a:p>
          <a:p>
            <a:pPr marL="342900" indent="-342900">
              <a:spcBef>
                <a:spcPts val="0"/>
              </a:spcBef>
              <a:buClr>
                <a:schemeClr val="tx1"/>
              </a:buClr>
              <a:buSzPct val="65000"/>
              <a:buFont typeface="Arial" panose="020B0604020202020204" pitchFamily="34" charset="0"/>
              <a:buChar char="•"/>
              <a:defRPr/>
            </a:pPr>
            <a:r>
              <a:rPr lang="en-US" dirty="0"/>
              <a:t>Venue holds may be cancelled unless all details have been provided in sufficient time to </a:t>
            </a:r>
            <a:r>
              <a:rPr lang="en-US" dirty="0" smtClean="0"/>
              <a:t>process</a:t>
            </a:r>
          </a:p>
          <a:p>
            <a:pPr>
              <a:spcBef>
                <a:spcPts val="0"/>
              </a:spcBef>
              <a:buClr>
                <a:schemeClr val="tx1"/>
              </a:buClr>
              <a:buSzPct val="65000"/>
              <a:defRPr/>
            </a:pPr>
            <a:endParaRPr lang="en-US" sz="2000" dirty="0"/>
          </a:p>
          <a:p>
            <a:pPr algn="ctr">
              <a:spcBef>
                <a:spcPts val="0"/>
              </a:spcBef>
              <a:buClr>
                <a:schemeClr val="tx1"/>
              </a:buClr>
              <a:buSzPct val="65000"/>
              <a:defRPr/>
            </a:pPr>
            <a:r>
              <a:rPr lang="en-US" sz="2000" b="1" dirty="0" smtClean="0"/>
              <a:t>Respective fees and costs will be applied based on the needs of your event.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11"/>
          <p:cNvSpPr>
            <a:spLocks noGrp="1" noChangeArrowheads="1"/>
          </p:cNvSpPr>
          <p:nvPr>
            <p:ph type="sldNum" sz="quarter" idx="12"/>
          </p:nvPr>
        </p:nvSpPr>
        <p:spPr/>
        <p:txBody>
          <a:bodyPr/>
          <a:lstStyle/>
          <a:p>
            <a:pPr>
              <a:defRPr/>
            </a:pPr>
            <a:fld id="{63CA0916-B3BF-4536-B170-D9E51706778A}" type="slidenum">
              <a:rPr lang="en-US" smtClean="0"/>
              <a:pPr>
                <a:defRPr/>
              </a:pPr>
              <a:t>23</a:t>
            </a:fld>
            <a:endParaRPr lang="en-US" smtClean="0"/>
          </a:p>
        </p:txBody>
      </p:sp>
      <p:sp>
        <p:nvSpPr>
          <p:cNvPr id="139266" name="Rectangle 2"/>
          <p:cNvSpPr>
            <a:spLocks noGrp="1" noChangeArrowheads="1"/>
          </p:cNvSpPr>
          <p:nvPr>
            <p:ph type="title" idx="4294967295"/>
          </p:nvPr>
        </p:nvSpPr>
        <p:spPr>
          <a:xfrm>
            <a:off x="381000" y="152400"/>
            <a:ext cx="8229600" cy="990600"/>
          </a:xfrm>
        </p:spPr>
        <p:txBody>
          <a:bodyPr lIns="91440" tIns="45720" rIns="91440" bIns="45720"/>
          <a:lstStyle/>
          <a:p>
            <a:pPr eaLnBrk="1" hangingPunct="1">
              <a:defRPr/>
            </a:pPr>
            <a:r>
              <a:rPr lang="en-US" sz="4800" dirty="0" smtClean="0"/>
              <a:t>Public Safety  </a:t>
            </a:r>
          </a:p>
        </p:txBody>
      </p:sp>
      <p:sp>
        <p:nvSpPr>
          <p:cNvPr id="139267" name="Rectangle 3"/>
          <p:cNvSpPr>
            <a:spLocks noGrp="1" noChangeArrowheads="1"/>
          </p:cNvSpPr>
          <p:nvPr>
            <p:ph type="body" sz="half" idx="4294967295"/>
          </p:nvPr>
        </p:nvSpPr>
        <p:spPr>
          <a:xfrm>
            <a:off x="304800" y="1219200"/>
            <a:ext cx="4114800" cy="4876800"/>
          </a:xfrm>
          <a:ln>
            <a:solidFill>
              <a:schemeClr val="tx1"/>
            </a:solidFill>
          </a:ln>
        </p:spPr>
        <p:txBody>
          <a:bodyPr/>
          <a:lstStyle/>
          <a:p>
            <a:pPr eaLnBrk="1" hangingPunct="1">
              <a:lnSpc>
                <a:spcPct val="80000"/>
              </a:lnSpc>
              <a:defRPr/>
            </a:pPr>
            <a:r>
              <a:rPr lang="en-US" sz="2800" dirty="0" smtClean="0"/>
              <a:t>Public Safety is needed at events if …</a:t>
            </a:r>
          </a:p>
          <a:p>
            <a:pPr eaLnBrk="1" hangingPunct="1">
              <a:lnSpc>
                <a:spcPct val="80000"/>
              </a:lnSpc>
              <a:defRPr/>
            </a:pPr>
            <a:endParaRPr lang="en-US" sz="800" dirty="0" smtClean="0"/>
          </a:p>
          <a:p>
            <a:pPr lvl="1" eaLnBrk="1" hangingPunct="1">
              <a:lnSpc>
                <a:spcPct val="80000"/>
              </a:lnSpc>
              <a:defRPr/>
            </a:pPr>
            <a:r>
              <a:rPr lang="en-US" sz="2400" dirty="0" smtClean="0"/>
              <a:t>More than 100 people are expected</a:t>
            </a:r>
          </a:p>
          <a:p>
            <a:pPr lvl="1" eaLnBrk="1" hangingPunct="1">
              <a:lnSpc>
                <a:spcPct val="80000"/>
              </a:lnSpc>
              <a:defRPr/>
            </a:pPr>
            <a:r>
              <a:rPr lang="en-US" sz="2400" dirty="0" smtClean="0"/>
              <a:t>Money is being exchanged/collected</a:t>
            </a:r>
          </a:p>
          <a:p>
            <a:pPr lvl="1" eaLnBrk="1" hangingPunct="1">
              <a:lnSpc>
                <a:spcPct val="80000"/>
              </a:lnSpc>
              <a:defRPr/>
            </a:pPr>
            <a:r>
              <a:rPr lang="en-US" sz="2400" dirty="0" smtClean="0"/>
              <a:t>Building is typically closed during event hours</a:t>
            </a:r>
          </a:p>
          <a:p>
            <a:pPr lvl="1" eaLnBrk="1" hangingPunct="1">
              <a:lnSpc>
                <a:spcPct val="80000"/>
              </a:lnSpc>
              <a:defRPr/>
            </a:pPr>
            <a:r>
              <a:rPr lang="en-US" sz="2400" dirty="0" smtClean="0"/>
              <a:t>History of event</a:t>
            </a:r>
          </a:p>
          <a:p>
            <a:pPr lvl="1" eaLnBrk="1" hangingPunct="1">
              <a:lnSpc>
                <a:spcPct val="80000"/>
              </a:lnSpc>
              <a:buFontTx/>
              <a:buNone/>
              <a:defRPr/>
            </a:pPr>
            <a:endParaRPr lang="en-US" sz="2000" i="1" dirty="0" smtClean="0"/>
          </a:p>
          <a:p>
            <a:pPr marL="0" lvl="1" indent="0" algn="ctr" eaLnBrk="1" hangingPunct="1">
              <a:lnSpc>
                <a:spcPct val="80000"/>
              </a:lnSpc>
              <a:buFontTx/>
              <a:buNone/>
              <a:defRPr/>
            </a:pPr>
            <a:r>
              <a:rPr lang="en-US" sz="2200" dirty="0" smtClean="0"/>
              <a:t>Final determination made by Event Services and Pubic Safety on a case-by-case basis </a:t>
            </a:r>
          </a:p>
        </p:txBody>
      </p:sp>
      <p:sp>
        <p:nvSpPr>
          <p:cNvPr id="7" name="Slide Number Placeholder 6"/>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endParaRPr lang="en-US" sz="1400">
              <a:effectLst>
                <a:outerShdw blurRad="38100" dist="38100" dir="2700000" algn="tl">
                  <a:srgbClr val="000000"/>
                </a:outerShdw>
              </a:effectLst>
              <a:latin typeface="Arial" charset="0"/>
              <a:cs typeface="+mn-cs"/>
            </a:endParaRPr>
          </a:p>
        </p:txBody>
      </p:sp>
      <p:sp>
        <p:nvSpPr>
          <p:cNvPr id="139268" name="Text Box 4"/>
          <p:cNvSpPr txBox="1">
            <a:spLocks noChangeArrowheads="1"/>
          </p:cNvSpPr>
          <p:nvPr/>
        </p:nvSpPr>
        <p:spPr bwMode="auto">
          <a:xfrm>
            <a:off x="0" y="6491288"/>
            <a:ext cx="2514600" cy="366712"/>
          </a:xfrm>
          <a:prstGeom prst="rect">
            <a:avLst/>
          </a:prstGeom>
          <a:noFill/>
          <a:ln w="12700"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endParaRPr lang="en-US" sz="1800">
              <a:solidFill>
                <a:schemeClr val="tx2"/>
              </a:solidFill>
              <a:effectLst>
                <a:outerShdw blurRad="38100" dist="38100" dir="2700000" algn="tl">
                  <a:srgbClr val="000000"/>
                </a:outerShdw>
              </a:effectLst>
              <a:cs typeface="+mn-cs"/>
            </a:endParaRPr>
          </a:p>
        </p:txBody>
      </p:sp>
      <p:sp>
        <p:nvSpPr>
          <p:cNvPr id="260100" name="Rectangle 4"/>
          <p:cNvSpPr>
            <a:spLocks noChangeArrowheads="1"/>
          </p:cNvSpPr>
          <p:nvPr/>
        </p:nvSpPr>
        <p:spPr bwMode="auto">
          <a:xfrm>
            <a:off x="4876800" y="1219200"/>
            <a:ext cx="3962400" cy="4876800"/>
          </a:xfrm>
          <a:prstGeom prst="rect">
            <a:avLst/>
          </a:prstGeom>
          <a:noFill/>
          <a:ln w="12700" cap="sq">
            <a:solidFill>
              <a:schemeClr val="tx1"/>
            </a:solidFill>
            <a:miter lim="800000"/>
            <a:headEnd type="none" w="sm" len="sm"/>
            <a:tailEnd type="none" w="sm" len="sm"/>
          </a:ln>
        </p:spPr>
        <p:txBody>
          <a:bodyPr/>
          <a:lstStyle/>
          <a:p>
            <a:pPr marL="457200" indent="-457200">
              <a:lnSpc>
                <a:spcPct val="90000"/>
              </a:lnSpc>
              <a:spcBef>
                <a:spcPct val="20000"/>
              </a:spcBef>
              <a:buClr>
                <a:schemeClr val="tx2"/>
              </a:buClr>
              <a:buSzPct val="75000"/>
              <a:buFont typeface="Arial" pitchFamily="34" charset="0"/>
              <a:buChar char="•"/>
              <a:defRPr/>
            </a:pPr>
            <a:r>
              <a:rPr lang="en-US" sz="2800" dirty="0">
                <a:cs typeface="+mn-cs"/>
              </a:rPr>
              <a:t>Costs:</a:t>
            </a:r>
          </a:p>
          <a:p>
            <a:pPr marL="800100" lvl="1" indent="-342900">
              <a:lnSpc>
                <a:spcPct val="90000"/>
              </a:lnSpc>
              <a:spcBef>
                <a:spcPct val="20000"/>
              </a:spcBef>
              <a:buClr>
                <a:schemeClr val="tx1"/>
              </a:buClr>
              <a:buFont typeface="Times New Roman" pitchFamily="18" charset="0"/>
              <a:buChar char="•"/>
              <a:defRPr/>
            </a:pPr>
            <a:r>
              <a:rPr lang="en-US" sz="2200" dirty="0">
                <a:cs typeface="+mn-cs"/>
              </a:rPr>
              <a:t>$</a:t>
            </a:r>
            <a:r>
              <a:rPr lang="en-US" sz="2200" dirty="0" smtClean="0">
                <a:cs typeface="+mn-cs"/>
              </a:rPr>
              <a:t>27.00 </a:t>
            </a:r>
            <a:r>
              <a:rPr lang="en-US" sz="2200" dirty="0">
                <a:cs typeface="+mn-cs"/>
              </a:rPr>
              <a:t>per hour, per officer</a:t>
            </a:r>
          </a:p>
          <a:p>
            <a:pPr marL="1257300" lvl="2" indent="-342900">
              <a:lnSpc>
                <a:spcPct val="90000"/>
              </a:lnSpc>
              <a:spcBef>
                <a:spcPct val="20000"/>
              </a:spcBef>
              <a:buClr>
                <a:schemeClr val="tx1"/>
              </a:buClr>
              <a:buFont typeface="Times New Roman" pitchFamily="18" charset="0"/>
              <a:buChar char="•"/>
              <a:defRPr/>
            </a:pPr>
            <a:r>
              <a:rPr lang="en-US" sz="2200" dirty="0">
                <a:cs typeface="+mn-cs"/>
              </a:rPr>
              <a:t>Minimum of 4 hours</a:t>
            </a:r>
          </a:p>
          <a:p>
            <a:pPr marL="800100" lvl="1" indent="-342900">
              <a:lnSpc>
                <a:spcPct val="90000"/>
              </a:lnSpc>
              <a:spcBef>
                <a:spcPct val="20000"/>
              </a:spcBef>
              <a:buClr>
                <a:schemeClr val="tx1"/>
              </a:buClr>
              <a:buFont typeface="Times New Roman" pitchFamily="18" charset="0"/>
              <a:buChar char="•"/>
              <a:defRPr/>
            </a:pPr>
            <a:r>
              <a:rPr lang="en-US" sz="2200" dirty="0">
                <a:cs typeface="+mn-cs"/>
              </a:rPr>
              <a:t>Cost to reprogram (open) doors is $85.00 per hour, ½ hour minimum</a:t>
            </a:r>
          </a:p>
          <a:p>
            <a:pPr marL="800100" lvl="1" indent="-342900">
              <a:lnSpc>
                <a:spcPct val="90000"/>
              </a:lnSpc>
              <a:spcBef>
                <a:spcPct val="20000"/>
              </a:spcBef>
              <a:buClr>
                <a:schemeClr val="tx1"/>
              </a:buClr>
              <a:buFont typeface="Times New Roman" pitchFamily="18" charset="0"/>
              <a:buChar char="•"/>
              <a:defRPr/>
            </a:pPr>
            <a:r>
              <a:rPr lang="en-US" sz="2000" dirty="0">
                <a:cs typeface="+mn-cs"/>
              </a:rPr>
              <a:t>**Rates subject to change**</a:t>
            </a:r>
          </a:p>
          <a:p>
            <a:pPr marL="742950" lvl="1" indent="-285750">
              <a:lnSpc>
                <a:spcPct val="90000"/>
              </a:lnSpc>
              <a:spcBef>
                <a:spcPct val="20000"/>
              </a:spcBef>
              <a:buClr>
                <a:schemeClr val="tx1"/>
              </a:buClr>
              <a:buFont typeface="Times New Roman" pitchFamily="18" charset="0"/>
              <a:buChar char="•"/>
              <a:defRPr/>
            </a:pPr>
            <a:endParaRPr lang="en-US" sz="400" dirty="0">
              <a:cs typeface="+mn-cs"/>
            </a:endParaRPr>
          </a:p>
          <a:p>
            <a:pPr marL="457200" indent="-457200">
              <a:lnSpc>
                <a:spcPct val="90000"/>
              </a:lnSpc>
              <a:spcBef>
                <a:spcPct val="20000"/>
              </a:spcBef>
              <a:buClr>
                <a:schemeClr val="tx2"/>
              </a:buClr>
              <a:buSzPct val="75000"/>
              <a:buFont typeface="Times New Roman" pitchFamily="18" charset="0"/>
              <a:buChar char="•"/>
              <a:defRPr/>
            </a:pPr>
            <a:r>
              <a:rPr lang="en-US" sz="2800" dirty="0">
                <a:cs typeface="+mn-cs"/>
              </a:rPr>
              <a:t>Timeline:</a:t>
            </a:r>
          </a:p>
          <a:p>
            <a:pPr marL="800100" lvl="1" indent="-342900">
              <a:lnSpc>
                <a:spcPct val="90000"/>
              </a:lnSpc>
              <a:spcBef>
                <a:spcPct val="20000"/>
              </a:spcBef>
              <a:buClr>
                <a:schemeClr val="tx1"/>
              </a:buClr>
              <a:buFont typeface="Times New Roman" pitchFamily="18" charset="0"/>
              <a:buChar char="•"/>
              <a:defRPr/>
            </a:pPr>
            <a:r>
              <a:rPr lang="en-US" sz="2200" dirty="0">
                <a:cs typeface="+mn-cs"/>
              </a:rPr>
              <a:t>Depending on size and extent of event, two (2) weeks notice is needed to schedule officers</a:t>
            </a:r>
          </a:p>
          <a:p>
            <a:pPr marL="342900" indent="-342900">
              <a:lnSpc>
                <a:spcPct val="90000"/>
              </a:lnSpc>
              <a:spcBef>
                <a:spcPct val="20000"/>
              </a:spcBef>
              <a:buClr>
                <a:schemeClr val="tx2"/>
              </a:buClr>
              <a:buSzPct val="75000"/>
              <a:buFont typeface="Wingdings" pitchFamily="2" charset="2"/>
              <a:buChar char="n"/>
              <a:defRPr/>
            </a:pPr>
            <a:endParaRPr lang="en-US" b="1" dirty="0">
              <a:solidFill>
                <a:srgbClr val="33CCFF"/>
              </a:solidFill>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12"/>
          </p:nvPr>
        </p:nvSpPr>
        <p:spPr/>
        <p:txBody>
          <a:bodyPr/>
          <a:lstStyle/>
          <a:p>
            <a:pPr>
              <a:defRPr/>
            </a:pPr>
            <a:fld id="{155F9EBA-A356-4F9B-B03D-88DF6B7950CC}" type="slidenum">
              <a:rPr lang="en-US" smtClean="0"/>
              <a:pPr>
                <a:defRPr/>
              </a:pPr>
              <a:t>24</a:t>
            </a:fld>
            <a:endParaRPr lang="en-US" smtClean="0"/>
          </a:p>
        </p:txBody>
      </p:sp>
      <p:sp>
        <p:nvSpPr>
          <p:cNvPr id="7" name="Rectangle 2"/>
          <p:cNvSpPr txBox="1">
            <a:spLocks noChangeArrowheads="1"/>
          </p:cNvSpPr>
          <p:nvPr/>
        </p:nvSpPr>
        <p:spPr bwMode="auto">
          <a:xfrm>
            <a:off x="457200" y="152400"/>
            <a:ext cx="8229600" cy="838200"/>
          </a:xfrm>
          <a:prstGeom prst="rect">
            <a:avLst/>
          </a:prstGeom>
          <a:noFill/>
          <a:ln w="9525">
            <a:noFill/>
            <a:miter lim="800000"/>
            <a:headEnd/>
            <a:tailEnd/>
          </a:ln>
          <a:effectLst/>
        </p:spPr>
        <p:txBody>
          <a:bodyPr lIns="92075" tIns="46038" rIns="92075" bIns="46038" anchor="ctr"/>
          <a:lstStyle/>
          <a:p>
            <a:pPr algn="ctr">
              <a:defRPr/>
            </a:pPr>
            <a:r>
              <a:rPr lang="en-US" sz="4800" kern="0" dirty="0">
                <a:latin typeface="+mj-lt"/>
                <a:ea typeface="+mj-ea"/>
                <a:cs typeface="+mj-cs"/>
              </a:rPr>
              <a:t>Catering/Food</a:t>
            </a:r>
          </a:p>
        </p:txBody>
      </p:sp>
      <p:sp>
        <p:nvSpPr>
          <p:cNvPr id="8" name="Rectangle 3"/>
          <p:cNvSpPr txBox="1">
            <a:spLocks noChangeArrowheads="1"/>
          </p:cNvSpPr>
          <p:nvPr/>
        </p:nvSpPr>
        <p:spPr bwMode="auto">
          <a:xfrm>
            <a:off x="381000" y="1066800"/>
            <a:ext cx="8458200" cy="5105400"/>
          </a:xfrm>
          <a:prstGeom prst="rect">
            <a:avLst/>
          </a:prstGeom>
          <a:noFill/>
          <a:ln w="12700" cap="sq">
            <a:noFill/>
            <a:miter lim="800000"/>
            <a:headEnd type="none" w="sm" len="sm"/>
            <a:tailEnd type="none" w="sm" len="sm"/>
          </a:ln>
          <a:effectLst/>
        </p:spPr>
        <p:txBody>
          <a:bodyPr/>
          <a:lstStyle/>
          <a:p>
            <a:pPr>
              <a:lnSpc>
                <a:spcPct val="90000"/>
              </a:lnSpc>
              <a:spcBef>
                <a:spcPct val="20000"/>
              </a:spcBef>
              <a:buClr>
                <a:schemeClr val="tx2"/>
              </a:buClr>
              <a:buSzPct val="75000"/>
              <a:defRPr/>
            </a:pPr>
            <a:r>
              <a:rPr lang="en-US" sz="2200" kern="0" dirty="0">
                <a:latin typeface="+mn-lt"/>
                <a:cs typeface="+mn-cs"/>
              </a:rPr>
              <a:t>Chestnut Street Caterers is the exclusive on-campus caterer</a:t>
            </a:r>
          </a:p>
          <a:p>
            <a:pPr lvl="1">
              <a:lnSpc>
                <a:spcPct val="90000"/>
              </a:lnSpc>
              <a:spcBef>
                <a:spcPct val="20000"/>
              </a:spcBef>
              <a:buClr>
                <a:schemeClr val="tx1"/>
              </a:buClr>
              <a:defRPr/>
            </a:pPr>
            <a:r>
              <a:rPr lang="en-US" sz="2200" kern="0" dirty="0">
                <a:latin typeface="+mn-lt"/>
                <a:cs typeface="+mn-cs"/>
              </a:rPr>
              <a:t>They have an existing contract and insurance certificate with the University (no additional contracts are needed when working with Chestnut Street Caterers)</a:t>
            </a:r>
          </a:p>
          <a:p>
            <a:pPr lvl="1">
              <a:lnSpc>
                <a:spcPct val="90000"/>
              </a:lnSpc>
              <a:spcBef>
                <a:spcPct val="20000"/>
              </a:spcBef>
              <a:buClr>
                <a:schemeClr val="tx1"/>
              </a:buClr>
              <a:defRPr/>
            </a:pPr>
            <a:endParaRPr lang="en-US" sz="2200" kern="0" dirty="0">
              <a:latin typeface="+mn-lt"/>
              <a:cs typeface="+mn-cs"/>
            </a:endParaRPr>
          </a:p>
          <a:p>
            <a:pPr>
              <a:lnSpc>
                <a:spcPct val="90000"/>
              </a:lnSpc>
              <a:spcBef>
                <a:spcPct val="20000"/>
              </a:spcBef>
              <a:buClr>
                <a:schemeClr val="tx2"/>
              </a:buClr>
              <a:buSzPct val="75000"/>
              <a:defRPr/>
            </a:pPr>
            <a:r>
              <a:rPr lang="en-US" sz="2200" kern="0" dirty="0">
                <a:latin typeface="+mn-lt"/>
                <a:cs typeface="+mn-cs"/>
              </a:rPr>
              <a:t>How do I obtain Chestnut Street Caterers service at my event?</a:t>
            </a:r>
          </a:p>
          <a:p>
            <a:pPr lvl="1">
              <a:lnSpc>
                <a:spcPct val="90000"/>
              </a:lnSpc>
              <a:spcBef>
                <a:spcPct val="20000"/>
              </a:spcBef>
              <a:buClr>
                <a:schemeClr val="tx1"/>
              </a:buClr>
              <a:defRPr/>
            </a:pPr>
            <a:r>
              <a:rPr lang="en-US" sz="2200" kern="0" dirty="0">
                <a:latin typeface="+mn-lt"/>
                <a:cs typeface="+mn-cs"/>
              </a:rPr>
              <a:t>You must have space reserved prior to contacting catering at </a:t>
            </a:r>
            <a:r>
              <a:rPr lang="en-US" sz="2200" kern="0" dirty="0">
                <a:latin typeface="+mn-lt"/>
                <a:cs typeface="+mn-cs"/>
                <a:hlinkClick r:id="rId3"/>
              </a:rPr>
              <a:t>ChestnutStreetCaterers@drexel.edu</a:t>
            </a:r>
            <a:r>
              <a:rPr lang="en-US" sz="2200" kern="0" dirty="0">
                <a:latin typeface="+mn-lt"/>
                <a:cs typeface="+mn-cs"/>
              </a:rPr>
              <a:t> or 215-895-6934</a:t>
            </a:r>
          </a:p>
          <a:p>
            <a:pPr lvl="1">
              <a:lnSpc>
                <a:spcPct val="90000"/>
              </a:lnSpc>
              <a:spcBef>
                <a:spcPct val="20000"/>
              </a:spcBef>
              <a:buClr>
                <a:schemeClr val="tx1"/>
              </a:buClr>
              <a:defRPr/>
            </a:pPr>
            <a:r>
              <a:rPr lang="en-US" sz="2200" kern="0" dirty="0">
                <a:latin typeface="+mn-lt"/>
                <a:cs typeface="+mn-cs"/>
              </a:rPr>
              <a:t>A minimum of ten (10) business days prior to the event is required or late fees may be assessed</a:t>
            </a:r>
          </a:p>
          <a:p>
            <a:pPr lvl="1">
              <a:lnSpc>
                <a:spcPct val="90000"/>
              </a:lnSpc>
              <a:spcBef>
                <a:spcPct val="20000"/>
              </a:spcBef>
              <a:buClr>
                <a:schemeClr val="tx1"/>
              </a:buClr>
              <a:defRPr/>
            </a:pPr>
            <a:r>
              <a:rPr lang="en-US" sz="2200" kern="0" dirty="0">
                <a:latin typeface="+mn-lt"/>
                <a:cs typeface="+mn-cs"/>
              </a:rPr>
              <a:t>Please allow at least 48 hours (2 business days) for a response</a:t>
            </a:r>
          </a:p>
          <a:p>
            <a:pPr lvl="1">
              <a:lnSpc>
                <a:spcPct val="90000"/>
              </a:lnSpc>
              <a:spcBef>
                <a:spcPct val="20000"/>
              </a:spcBef>
              <a:buClr>
                <a:schemeClr val="tx1"/>
              </a:buClr>
              <a:defRPr/>
            </a:pPr>
            <a:r>
              <a:rPr lang="en-US" sz="2200" kern="0" dirty="0">
                <a:latin typeface="+mn-lt"/>
                <a:cs typeface="+mn-cs"/>
              </a:rPr>
              <a:t>Tell them what you want (be very specific)</a:t>
            </a:r>
          </a:p>
          <a:p>
            <a:pPr lvl="1">
              <a:lnSpc>
                <a:spcPct val="90000"/>
              </a:lnSpc>
              <a:spcBef>
                <a:spcPct val="20000"/>
              </a:spcBef>
              <a:buClr>
                <a:schemeClr val="tx1"/>
              </a:buClr>
              <a:defRPr/>
            </a:pPr>
            <a:r>
              <a:rPr lang="en-US" sz="2200" kern="0" dirty="0">
                <a:latin typeface="+mn-lt"/>
                <a:cs typeface="+mn-cs"/>
              </a:rPr>
              <a:t>Tell them how many people you are feeding at the event</a:t>
            </a:r>
          </a:p>
          <a:p>
            <a:pPr lvl="1">
              <a:lnSpc>
                <a:spcPct val="90000"/>
              </a:lnSpc>
              <a:spcBef>
                <a:spcPct val="20000"/>
              </a:spcBef>
              <a:buClr>
                <a:schemeClr val="tx1"/>
              </a:buClr>
              <a:defRPr/>
            </a:pPr>
            <a:r>
              <a:rPr lang="en-US" sz="2200" kern="0" dirty="0">
                <a:latin typeface="+mn-lt"/>
                <a:cs typeface="+mn-cs"/>
              </a:rPr>
              <a:t>Requests within 72 hours of the event may have extra charges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12"/>
          </p:nvPr>
        </p:nvSpPr>
        <p:spPr/>
        <p:txBody>
          <a:bodyPr/>
          <a:lstStyle/>
          <a:p>
            <a:pPr>
              <a:defRPr/>
            </a:pPr>
            <a:fld id="{0DFAE1BE-EA2C-4CC9-8171-AB6327321EA3}" type="slidenum">
              <a:rPr lang="en-US" smtClean="0">
                <a:solidFill>
                  <a:schemeClr val="tx1"/>
                </a:solidFill>
              </a:rPr>
              <a:pPr>
                <a:defRPr/>
              </a:pPr>
              <a:t>25</a:t>
            </a:fld>
            <a:endParaRPr lang="en-US" smtClean="0">
              <a:solidFill>
                <a:schemeClr val="tx1"/>
              </a:solidFill>
            </a:endParaRPr>
          </a:p>
        </p:txBody>
      </p:sp>
      <p:sp>
        <p:nvSpPr>
          <p:cNvPr id="47107" name="Rectangle 2"/>
          <p:cNvSpPr>
            <a:spLocks noGrp="1" noChangeArrowheads="1"/>
          </p:cNvSpPr>
          <p:nvPr>
            <p:ph type="body" sz="half" idx="4294967295"/>
          </p:nvPr>
        </p:nvSpPr>
        <p:spPr>
          <a:xfrm>
            <a:off x="4724400" y="1524000"/>
            <a:ext cx="4114800" cy="4343400"/>
          </a:xfrm>
          <a:ln>
            <a:solidFill>
              <a:schemeClr val="tx1"/>
            </a:solidFill>
          </a:ln>
          <a:extLst/>
        </p:spPr>
        <p:txBody>
          <a:bodyPr>
            <a:normAutofit/>
          </a:bodyPr>
          <a:lstStyle/>
          <a:p>
            <a:pPr marL="0" indent="0" algn="ctr" eaLnBrk="1" hangingPunct="1">
              <a:buFont typeface="Wingdings" pitchFamily="2" charset="2"/>
              <a:buNone/>
              <a:defRPr/>
            </a:pPr>
            <a:r>
              <a:rPr lang="en-US" sz="2800" dirty="0" smtClean="0"/>
              <a:t>Some exceptions:</a:t>
            </a:r>
          </a:p>
          <a:p>
            <a:pPr marL="346075" lvl="1" indent="-346075" eaLnBrk="1" hangingPunct="1">
              <a:buFont typeface="Wingdings" pitchFamily="2" charset="2"/>
              <a:buAutoNum type="arabicPeriod"/>
              <a:defRPr/>
            </a:pPr>
            <a:r>
              <a:rPr lang="en-US" dirty="0" smtClean="0"/>
              <a:t>Approved Catering Exception  </a:t>
            </a:r>
          </a:p>
          <a:p>
            <a:pPr marL="0" lvl="1" indent="0" eaLnBrk="1" hangingPunct="1">
              <a:buFont typeface="Wingdings" pitchFamily="2" charset="2"/>
              <a:buAutoNum type="arabicPeriod"/>
              <a:defRPr/>
            </a:pPr>
            <a:r>
              <a:rPr lang="en-US" dirty="0" smtClean="0"/>
              <a:t> Pot Luck</a:t>
            </a:r>
          </a:p>
          <a:p>
            <a:pPr marL="0" lvl="1" indent="0" eaLnBrk="1" hangingPunct="1">
              <a:buFont typeface="Wingdings" pitchFamily="2" charset="2"/>
              <a:buAutoNum type="arabicPeriod"/>
              <a:defRPr/>
            </a:pPr>
            <a:r>
              <a:rPr lang="en-US" dirty="0" smtClean="0"/>
              <a:t> Bake Sale</a:t>
            </a:r>
          </a:p>
          <a:p>
            <a:pPr marL="0" lvl="1" indent="0" eaLnBrk="1" hangingPunct="1">
              <a:buFont typeface="Wingdings" pitchFamily="2" charset="2"/>
              <a:buAutoNum type="arabicPeriod"/>
              <a:defRPr/>
            </a:pPr>
            <a:r>
              <a:rPr lang="en-US" dirty="0" smtClean="0"/>
              <a:t> Pizza</a:t>
            </a:r>
          </a:p>
          <a:p>
            <a:pPr marL="0" lvl="1" indent="0" eaLnBrk="1" hangingPunct="1">
              <a:buFont typeface="Wingdings" pitchFamily="2" charset="2"/>
              <a:buAutoNum type="arabicPeriod"/>
              <a:defRPr/>
            </a:pPr>
            <a:r>
              <a:rPr lang="en-US" dirty="0" smtClean="0"/>
              <a:t> Pretzels and/or Water Ice</a:t>
            </a:r>
          </a:p>
        </p:txBody>
      </p:sp>
      <p:sp>
        <p:nvSpPr>
          <p:cNvPr id="266243" name="Rectangle 3"/>
          <p:cNvSpPr>
            <a:spLocks noGrp="1" noChangeArrowheads="1"/>
          </p:cNvSpPr>
          <p:nvPr>
            <p:ph type="body" sz="half" idx="4294967295"/>
          </p:nvPr>
        </p:nvSpPr>
        <p:spPr>
          <a:xfrm>
            <a:off x="228600" y="1524000"/>
            <a:ext cx="4038600" cy="4343400"/>
          </a:xfrm>
          <a:ln>
            <a:solidFill>
              <a:schemeClr val="tx1"/>
            </a:solidFill>
          </a:ln>
        </p:spPr>
        <p:txBody>
          <a:bodyPr>
            <a:normAutofit/>
          </a:bodyPr>
          <a:lstStyle/>
          <a:p>
            <a:pPr marL="0" indent="0" algn="ctr" eaLnBrk="1" hangingPunct="1">
              <a:lnSpc>
                <a:spcPct val="90000"/>
              </a:lnSpc>
              <a:buFont typeface="Wingdings" pitchFamily="2" charset="2"/>
              <a:buNone/>
              <a:defRPr/>
            </a:pPr>
            <a:endParaRPr lang="en-US" sz="3600" dirty="0" smtClean="0">
              <a:solidFill>
                <a:srgbClr val="C00000"/>
              </a:solidFill>
            </a:endParaRPr>
          </a:p>
          <a:p>
            <a:pPr marL="0" indent="0" algn="ctr" eaLnBrk="1" hangingPunct="1">
              <a:lnSpc>
                <a:spcPct val="90000"/>
              </a:lnSpc>
              <a:buFont typeface="Wingdings" pitchFamily="2" charset="2"/>
              <a:buNone/>
              <a:defRPr/>
            </a:pPr>
            <a:r>
              <a:rPr lang="en-US" sz="3600" dirty="0" smtClean="0"/>
              <a:t>Your organization must use Chestnut Street Caterers for food at on-campus events!</a:t>
            </a:r>
          </a:p>
        </p:txBody>
      </p:sp>
      <p:sp>
        <p:nvSpPr>
          <p:cNvPr id="7" name="Rectangle 6"/>
          <p:cNvSpPr/>
          <p:nvPr/>
        </p:nvSpPr>
        <p:spPr>
          <a:xfrm>
            <a:off x="304800" y="381000"/>
            <a:ext cx="8405813" cy="830263"/>
          </a:xfrm>
          <a:prstGeom prst="rect">
            <a:avLst/>
          </a:prstGeom>
        </p:spPr>
        <p:txBody>
          <a:bodyPr>
            <a:spAutoFit/>
          </a:bodyPr>
          <a:lstStyle/>
          <a:p>
            <a:pPr algn="ctr">
              <a:defRPr/>
            </a:pPr>
            <a:r>
              <a:rPr lang="en-US" sz="4800" kern="0" dirty="0"/>
              <a:t>Exclusivity</a:t>
            </a:r>
            <a:endParaRPr lang="en-US" sz="4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t>Food Options</a:t>
            </a:r>
            <a:endParaRPr lang="en-US" sz="4800" dirty="0"/>
          </a:p>
        </p:txBody>
      </p:sp>
      <p:sp>
        <p:nvSpPr>
          <p:cNvPr id="3" name="Content Placeholder 2"/>
          <p:cNvSpPr>
            <a:spLocks noGrp="1"/>
          </p:cNvSpPr>
          <p:nvPr>
            <p:ph sz="half" idx="1"/>
          </p:nvPr>
        </p:nvSpPr>
        <p:spPr>
          <a:xfrm>
            <a:off x="685800" y="2971800"/>
            <a:ext cx="3810000" cy="2362200"/>
          </a:xfrm>
        </p:spPr>
        <p:txBody>
          <a:bodyPr>
            <a:normAutofit/>
          </a:bodyPr>
          <a:lstStyle/>
          <a:p>
            <a:pPr marL="0" indent="0">
              <a:buNone/>
              <a:defRPr/>
            </a:pPr>
            <a:r>
              <a:rPr lang="en-US" u="sng" dirty="0"/>
              <a:t>Under $100</a:t>
            </a:r>
          </a:p>
          <a:p>
            <a:pPr marL="393700" lvl="1" indent="-393700">
              <a:defRPr/>
            </a:pPr>
            <a:r>
              <a:rPr lang="en-US" dirty="0" smtClean="0"/>
              <a:t>All food is approved </a:t>
            </a:r>
            <a:r>
              <a:rPr lang="en-US" b="1" dirty="0" smtClean="0"/>
              <a:t>IF</a:t>
            </a:r>
            <a:r>
              <a:rPr lang="en-US" dirty="0" smtClean="0">
                <a:solidFill>
                  <a:schemeClr val="accent6"/>
                </a:solidFill>
              </a:rPr>
              <a:t> </a:t>
            </a:r>
            <a:r>
              <a:rPr lang="en-US" dirty="0" smtClean="0"/>
              <a:t>you work with OCA to get a copy of vendors insurance.</a:t>
            </a:r>
            <a:endParaRPr lang="en-US" dirty="0"/>
          </a:p>
          <a:p>
            <a:pPr>
              <a:defRPr/>
            </a:pPr>
            <a:endParaRPr lang="en-US" dirty="0"/>
          </a:p>
        </p:txBody>
      </p:sp>
      <p:sp>
        <p:nvSpPr>
          <p:cNvPr id="4" name="Content Placeholder 3"/>
          <p:cNvSpPr>
            <a:spLocks noGrp="1"/>
          </p:cNvSpPr>
          <p:nvPr>
            <p:ph sz="half" idx="2"/>
          </p:nvPr>
        </p:nvSpPr>
        <p:spPr>
          <a:xfrm>
            <a:off x="4800600" y="2941637"/>
            <a:ext cx="4038600" cy="2316163"/>
          </a:xfrm>
        </p:spPr>
        <p:txBody>
          <a:bodyPr>
            <a:normAutofit/>
          </a:bodyPr>
          <a:lstStyle/>
          <a:p>
            <a:pPr marL="0" indent="0">
              <a:buNone/>
              <a:defRPr/>
            </a:pPr>
            <a:r>
              <a:rPr lang="en-US" u="sng" dirty="0"/>
              <a:t>Over $100  </a:t>
            </a:r>
          </a:p>
          <a:p>
            <a:pPr marL="346075" lvl="1" indent="-346075">
              <a:defRPr/>
            </a:pPr>
            <a:r>
              <a:rPr lang="en-US" dirty="0" smtClean="0"/>
              <a:t>Work </a:t>
            </a:r>
            <a:r>
              <a:rPr lang="en-US" dirty="0"/>
              <a:t>with Chestnut Street Caterers or submit an exception form</a:t>
            </a:r>
          </a:p>
          <a:p>
            <a:pPr marL="0" indent="0">
              <a:buNone/>
              <a:defRPr/>
            </a:pPr>
            <a:endParaRPr lang="en-US" dirty="0"/>
          </a:p>
        </p:txBody>
      </p:sp>
      <p:sp>
        <p:nvSpPr>
          <p:cNvPr id="5" name="Slide Number Placeholder 4"/>
          <p:cNvSpPr>
            <a:spLocks noGrp="1"/>
          </p:cNvSpPr>
          <p:nvPr>
            <p:ph type="sldNum" sz="quarter" idx="12"/>
          </p:nvPr>
        </p:nvSpPr>
        <p:spPr/>
        <p:txBody>
          <a:bodyPr/>
          <a:lstStyle/>
          <a:p>
            <a:pPr>
              <a:defRPr/>
            </a:pPr>
            <a:fld id="{A393F7A1-10B1-483B-A87D-BECEED60D9A0}" type="slidenum">
              <a:rPr lang="en-US" smtClean="0">
                <a:solidFill>
                  <a:schemeClr val="tx1"/>
                </a:solidFill>
              </a:rPr>
              <a:pPr>
                <a:defRPr/>
              </a:pPr>
              <a:t>26</a:t>
            </a:fld>
            <a:endParaRPr lang="en-US">
              <a:solidFill>
                <a:schemeClr val="tx1"/>
              </a:solidFill>
            </a:endParaRPr>
          </a:p>
        </p:txBody>
      </p:sp>
      <p:sp>
        <p:nvSpPr>
          <p:cNvPr id="6" name="TextBox 5"/>
          <p:cNvSpPr txBox="1"/>
          <p:nvPr/>
        </p:nvSpPr>
        <p:spPr>
          <a:xfrm>
            <a:off x="228600" y="1524000"/>
            <a:ext cx="8686800" cy="1384995"/>
          </a:xfrm>
          <a:prstGeom prst="rect">
            <a:avLst/>
          </a:prstGeom>
          <a:noFill/>
        </p:spPr>
        <p:txBody>
          <a:bodyPr wrap="square" rtlCol="0">
            <a:spAutoFit/>
          </a:bodyPr>
          <a:lstStyle/>
          <a:p>
            <a:pPr algn="ctr"/>
            <a:r>
              <a:rPr lang="en-US" sz="2800" dirty="0" smtClean="0"/>
              <a:t>Pizza = </a:t>
            </a:r>
            <a:r>
              <a:rPr lang="en-US" sz="2800" dirty="0"/>
              <a:t>When ordering fewer than 15 pies, no exception is needed. More than 15 pies? Submit a catering exception form to Retail Management</a:t>
            </a:r>
          </a:p>
        </p:txBody>
      </p:sp>
      <p:sp>
        <p:nvSpPr>
          <p:cNvPr id="7" name="TextBox 6"/>
          <p:cNvSpPr txBox="1"/>
          <p:nvPr/>
        </p:nvSpPr>
        <p:spPr>
          <a:xfrm>
            <a:off x="838200" y="5710535"/>
            <a:ext cx="7467600" cy="830997"/>
          </a:xfrm>
          <a:prstGeom prst="rect">
            <a:avLst/>
          </a:prstGeom>
          <a:noFill/>
        </p:spPr>
        <p:txBody>
          <a:bodyPr wrap="square" rtlCol="0">
            <a:spAutoFit/>
          </a:bodyPr>
          <a:lstStyle/>
          <a:p>
            <a:pPr algn="ctr"/>
            <a:r>
              <a:rPr lang="en-US" b="1" dirty="0" smtClean="0">
                <a:solidFill>
                  <a:schemeClr val="accent6"/>
                </a:solidFill>
              </a:rPr>
              <a:t>All non-Chestnut St. Catering for events require a “Request for Contract”</a:t>
            </a:r>
            <a:endParaRPr lang="en-US" b="1" dirty="0">
              <a:solidFill>
                <a:schemeClr val="accent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12"/>
          </p:nvPr>
        </p:nvSpPr>
        <p:spPr/>
        <p:txBody>
          <a:bodyPr/>
          <a:lstStyle/>
          <a:p>
            <a:pPr>
              <a:defRPr/>
            </a:pPr>
            <a:fld id="{527DC1EB-D535-4FA8-9135-DAEBC67E1460}" type="slidenum">
              <a:rPr lang="en-US" smtClean="0"/>
              <a:pPr>
                <a:defRPr/>
              </a:pPr>
              <a:t>27</a:t>
            </a:fld>
            <a:endParaRPr lang="en-US" smtClean="0"/>
          </a:p>
        </p:txBody>
      </p:sp>
      <p:sp>
        <p:nvSpPr>
          <p:cNvPr id="6" name="Rectangle 2"/>
          <p:cNvSpPr txBox="1">
            <a:spLocks noChangeArrowheads="1"/>
          </p:cNvSpPr>
          <p:nvPr/>
        </p:nvSpPr>
        <p:spPr bwMode="auto">
          <a:xfrm>
            <a:off x="685800" y="228600"/>
            <a:ext cx="7772400" cy="1219200"/>
          </a:xfrm>
          <a:prstGeom prst="rect">
            <a:avLst/>
          </a:prstGeom>
          <a:noFill/>
          <a:ln w="9525">
            <a:noFill/>
            <a:miter lim="800000"/>
            <a:headEnd/>
            <a:tailEnd/>
          </a:ln>
          <a:effectLst/>
        </p:spPr>
        <p:txBody>
          <a:bodyPr lIns="92075" tIns="46038" rIns="92075" bIns="46038" anchor="ctr"/>
          <a:lstStyle/>
          <a:p>
            <a:pPr algn="ctr">
              <a:defRPr/>
            </a:pPr>
            <a:r>
              <a:rPr lang="en-US" sz="4800" kern="0" dirty="0">
                <a:latin typeface="+mj-lt"/>
                <a:ea typeface="+mj-ea"/>
                <a:cs typeface="+mj-cs"/>
              </a:rPr>
              <a:t>Catering Exception Process</a:t>
            </a:r>
          </a:p>
        </p:txBody>
      </p:sp>
      <p:sp>
        <p:nvSpPr>
          <p:cNvPr id="7" name="Rectangle 3"/>
          <p:cNvSpPr txBox="1">
            <a:spLocks noChangeArrowheads="1"/>
          </p:cNvSpPr>
          <p:nvPr/>
        </p:nvSpPr>
        <p:spPr bwMode="auto">
          <a:xfrm>
            <a:off x="685800" y="1447800"/>
            <a:ext cx="7772400" cy="4835525"/>
          </a:xfrm>
          <a:prstGeom prst="rect">
            <a:avLst/>
          </a:prstGeom>
          <a:noFill/>
          <a:ln w="12700" cap="sq">
            <a:noFill/>
            <a:miter lim="800000"/>
            <a:headEnd type="none" w="sm" len="sm"/>
            <a:tailEnd type="none" w="sm" len="sm"/>
          </a:ln>
          <a:effectLst/>
        </p:spPr>
        <p:txBody>
          <a:bodyPr/>
          <a:lstStyle/>
          <a:p>
            <a:pPr marL="342900" indent="-342900">
              <a:lnSpc>
                <a:spcPct val="90000"/>
              </a:lnSpc>
              <a:spcBef>
                <a:spcPct val="20000"/>
              </a:spcBef>
              <a:buClr>
                <a:schemeClr val="tx2"/>
              </a:buClr>
              <a:buSzPct val="75000"/>
              <a:buFont typeface="Arial" panose="020B0604020202020204" pitchFamily="34" charset="0"/>
              <a:buChar char="•"/>
              <a:defRPr/>
            </a:pPr>
            <a:r>
              <a:rPr lang="en-US" kern="0" dirty="0">
                <a:latin typeface="+mn-lt"/>
                <a:cs typeface="+mn-cs"/>
              </a:rPr>
              <a:t>“Request for Catering Policy Exception” Form</a:t>
            </a:r>
          </a:p>
          <a:p>
            <a:pPr marL="342900" indent="-342900">
              <a:lnSpc>
                <a:spcPct val="90000"/>
              </a:lnSpc>
              <a:spcBef>
                <a:spcPct val="20000"/>
              </a:spcBef>
              <a:buClr>
                <a:schemeClr val="tx2"/>
              </a:buClr>
              <a:buSzPct val="75000"/>
              <a:buFont typeface="Arial" panose="020B0604020202020204" pitchFamily="34" charset="0"/>
              <a:buChar char="•"/>
              <a:defRPr/>
            </a:pPr>
            <a:endParaRPr lang="en-US" sz="1200" kern="0" dirty="0">
              <a:latin typeface="+mn-lt"/>
              <a:cs typeface="+mn-cs"/>
            </a:endParaRPr>
          </a:p>
          <a:p>
            <a:pPr marL="342900" indent="-342900">
              <a:lnSpc>
                <a:spcPct val="90000"/>
              </a:lnSpc>
              <a:spcBef>
                <a:spcPct val="20000"/>
              </a:spcBef>
              <a:buClr>
                <a:schemeClr val="tx2"/>
              </a:buClr>
              <a:buSzPct val="75000"/>
              <a:buFont typeface="Arial" panose="020B0604020202020204" pitchFamily="34" charset="0"/>
              <a:buChar char="•"/>
              <a:defRPr/>
            </a:pPr>
            <a:r>
              <a:rPr lang="en-US" kern="0" dirty="0">
                <a:latin typeface="+mn-lt"/>
                <a:cs typeface="+mn-cs"/>
              </a:rPr>
              <a:t>Request should be submitted to the Office of Retail Management a minimum of 20 business days prior to the event</a:t>
            </a:r>
          </a:p>
          <a:p>
            <a:pPr marL="800100" lvl="1" indent="-342900">
              <a:lnSpc>
                <a:spcPct val="90000"/>
              </a:lnSpc>
              <a:spcBef>
                <a:spcPct val="20000"/>
              </a:spcBef>
              <a:buClr>
                <a:schemeClr val="tx1"/>
              </a:buClr>
              <a:buFont typeface="Arial" panose="020B0604020202020204" pitchFamily="34" charset="0"/>
              <a:buChar char="•"/>
              <a:defRPr/>
            </a:pPr>
            <a:r>
              <a:rPr lang="en-US" sz="2200" kern="0" dirty="0"/>
              <a:t>Suite 1049 of  </a:t>
            </a:r>
            <a:r>
              <a:rPr lang="en-US" sz="2200" kern="0" dirty="0" err="1"/>
              <a:t>MacAlister</a:t>
            </a:r>
            <a:r>
              <a:rPr lang="en-US" sz="2200" kern="0" dirty="0"/>
              <a:t> Hall</a:t>
            </a:r>
          </a:p>
          <a:p>
            <a:pPr marL="800100" lvl="1" indent="-342900">
              <a:lnSpc>
                <a:spcPct val="90000"/>
              </a:lnSpc>
              <a:spcBef>
                <a:spcPct val="20000"/>
              </a:spcBef>
              <a:buClr>
                <a:schemeClr val="tx1"/>
              </a:buClr>
              <a:buFont typeface="Arial" panose="020B0604020202020204" pitchFamily="34" charset="0"/>
              <a:buChar char="•"/>
              <a:defRPr/>
            </a:pPr>
            <a:r>
              <a:rPr lang="en-US" sz="2200" kern="0" dirty="0">
                <a:latin typeface="+mn-lt"/>
                <a:cs typeface="+mn-cs"/>
              </a:rPr>
              <a:t>Phone Number: 215-895-6187</a:t>
            </a:r>
          </a:p>
          <a:p>
            <a:pPr marL="800100" lvl="1" indent="-342900">
              <a:lnSpc>
                <a:spcPct val="90000"/>
              </a:lnSpc>
              <a:spcBef>
                <a:spcPct val="20000"/>
              </a:spcBef>
              <a:buClr>
                <a:schemeClr val="tx1"/>
              </a:buClr>
              <a:buFont typeface="Arial" panose="020B0604020202020204" pitchFamily="34" charset="0"/>
              <a:buChar char="•"/>
              <a:defRPr/>
            </a:pPr>
            <a:r>
              <a:rPr lang="en-US" sz="2200" kern="0" dirty="0">
                <a:latin typeface="+mn-lt"/>
                <a:cs typeface="+mn-cs"/>
              </a:rPr>
              <a:t>Include specific reasons for the Exception request</a:t>
            </a:r>
          </a:p>
          <a:p>
            <a:pPr marL="1257300" lvl="2" indent="-342900">
              <a:lnSpc>
                <a:spcPct val="90000"/>
              </a:lnSpc>
              <a:spcBef>
                <a:spcPct val="20000"/>
              </a:spcBef>
              <a:buClr>
                <a:schemeClr val="tx1"/>
              </a:buClr>
              <a:buFont typeface="Arial" panose="020B0604020202020204" pitchFamily="34" charset="0"/>
              <a:buChar char="•"/>
              <a:defRPr/>
            </a:pPr>
            <a:r>
              <a:rPr lang="en-US" sz="2000" kern="0" dirty="0">
                <a:latin typeface="+mn-lt"/>
                <a:cs typeface="+mn-cs"/>
                <a:hlinkClick r:id="rId3"/>
              </a:rPr>
              <a:t>http://www.chestnutstreetcaterers.com/documents/CateringPolicyExceptionForm.pdf</a:t>
            </a:r>
            <a:endParaRPr lang="en-US" sz="2000" kern="0" dirty="0">
              <a:latin typeface="+mn-lt"/>
              <a:cs typeface="+mn-cs"/>
            </a:endParaRPr>
          </a:p>
          <a:p>
            <a:pPr marL="1143000" lvl="2" indent="-228600">
              <a:lnSpc>
                <a:spcPct val="90000"/>
              </a:lnSpc>
              <a:spcBef>
                <a:spcPct val="20000"/>
              </a:spcBef>
              <a:buClr>
                <a:schemeClr val="tx1"/>
              </a:buClr>
              <a:buFont typeface="Arial" panose="020B0604020202020204" pitchFamily="34" charset="0"/>
              <a:buChar char="•"/>
              <a:defRPr/>
            </a:pPr>
            <a:endParaRPr lang="en-US" sz="1200" kern="0" dirty="0">
              <a:latin typeface="+mn-lt"/>
              <a:cs typeface="+mn-cs"/>
            </a:endParaRPr>
          </a:p>
          <a:p>
            <a:pPr marL="342900" indent="-342900">
              <a:lnSpc>
                <a:spcPct val="90000"/>
              </a:lnSpc>
              <a:spcBef>
                <a:spcPct val="20000"/>
              </a:spcBef>
              <a:buClr>
                <a:schemeClr val="tx2"/>
              </a:buClr>
              <a:buSzPct val="75000"/>
              <a:buFont typeface="Arial" panose="020B0604020202020204" pitchFamily="34" charset="0"/>
              <a:buChar char="•"/>
              <a:defRPr/>
            </a:pPr>
            <a:r>
              <a:rPr lang="en-US" kern="0" dirty="0">
                <a:latin typeface="+mn-lt"/>
                <a:cs typeface="+mn-cs"/>
              </a:rPr>
              <a:t>If the Exception is permitted, work with OCA to process contracts and ensure an Insurance Certificate is completed with the food vendor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defRPr/>
            </a:pPr>
            <a:r>
              <a:rPr lang="en-US" sz="4800" dirty="0" smtClean="0"/>
              <a:t>More Food Options</a:t>
            </a:r>
          </a:p>
        </p:txBody>
      </p:sp>
      <p:sp>
        <p:nvSpPr>
          <p:cNvPr id="268291" name="Rectangle 3"/>
          <p:cNvSpPr>
            <a:spLocks noGrp="1" noChangeArrowheads="1"/>
          </p:cNvSpPr>
          <p:nvPr>
            <p:ph sz="half" idx="1"/>
          </p:nvPr>
        </p:nvSpPr>
        <p:spPr>
          <a:xfrm>
            <a:off x="304800" y="1295400"/>
            <a:ext cx="4191000" cy="4724400"/>
          </a:xfrm>
        </p:spPr>
        <p:txBody>
          <a:bodyPr>
            <a:normAutofit lnSpcReduction="10000"/>
          </a:bodyPr>
          <a:lstStyle/>
          <a:p>
            <a:pPr eaLnBrk="1" hangingPunct="1">
              <a:buFont typeface="Wingdings" pitchFamily="2" charset="2"/>
              <a:buNone/>
              <a:defRPr/>
            </a:pPr>
            <a:r>
              <a:rPr lang="en-US" dirty="0" smtClean="0"/>
              <a:t>Potlucks:</a:t>
            </a:r>
          </a:p>
          <a:p>
            <a:pPr eaLnBrk="1" hangingPunct="1">
              <a:defRPr/>
            </a:pPr>
            <a:r>
              <a:rPr lang="en-US" sz="2400" dirty="0" smtClean="0"/>
              <a:t>When reserving space, you must inform Event Services you are having a pot luck</a:t>
            </a:r>
          </a:p>
          <a:p>
            <a:pPr eaLnBrk="1" hangingPunct="1">
              <a:defRPr/>
            </a:pPr>
            <a:r>
              <a:rPr lang="en-US" sz="2400" dirty="0" smtClean="0"/>
              <a:t>Only for organization members, not the public</a:t>
            </a:r>
          </a:p>
          <a:p>
            <a:pPr eaLnBrk="1" hangingPunct="1">
              <a:defRPr/>
            </a:pPr>
            <a:r>
              <a:rPr lang="en-US" sz="2400" dirty="0" smtClean="0"/>
              <a:t>Cannot charge money for food</a:t>
            </a:r>
          </a:p>
          <a:p>
            <a:pPr eaLnBrk="1" hangingPunct="1">
              <a:defRPr/>
            </a:pPr>
            <a:r>
              <a:rPr lang="en-US" sz="2400" dirty="0" smtClean="0"/>
              <a:t>Must be less than 50 members</a:t>
            </a:r>
          </a:p>
          <a:p>
            <a:pPr eaLnBrk="1" hangingPunct="1">
              <a:defRPr/>
            </a:pPr>
            <a:r>
              <a:rPr lang="en-US" sz="2400" dirty="0" smtClean="0"/>
              <a:t>No reimbursement with SAFAC funds</a:t>
            </a:r>
          </a:p>
        </p:txBody>
      </p:sp>
      <p:sp>
        <p:nvSpPr>
          <p:cNvPr id="5" name="Content Placeholder 4"/>
          <p:cNvSpPr>
            <a:spLocks noGrp="1"/>
          </p:cNvSpPr>
          <p:nvPr>
            <p:ph sz="half" idx="2"/>
          </p:nvPr>
        </p:nvSpPr>
        <p:spPr>
          <a:xfrm>
            <a:off x="4648200" y="1295400"/>
            <a:ext cx="4191000" cy="4800600"/>
          </a:xfrm>
        </p:spPr>
        <p:txBody>
          <a:bodyPr>
            <a:normAutofit lnSpcReduction="10000"/>
          </a:bodyPr>
          <a:lstStyle/>
          <a:p>
            <a:pPr marL="0" indent="0">
              <a:buFont typeface="Wingdings" pitchFamily="2" charset="2"/>
              <a:buNone/>
              <a:defRPr/>
            </a:pPr>
            <a:r>
              <a:rPr lang="en-US" dirty="0" smtClean="0"/>
              <a:t>BBQ’s:</a:t>
            </a:r>
          </a:p>
          <a:p>
            <a:pPr>
              <a:defRPr/>
            </a:pPr>
            <a:r>
              <a:rPr lang="en-US" sz="2200" dirty="0" smtClean="0"/>
              <a:t>For events with less than 50 members, it is treated per the Pot Luck Policy</a:t>
            </a:r>
          </a:p>
          <a:p>
            <a:pPr>
              <a:defRPr/>
            </a:pPr>
            <a:r>
              <a:rPr lang="en-US" sz="2200" dirty="0" smtClean="0"/>
              <a:t>For events with over 50 people/members:</a:t>
            </a:r>
          </a:p>
          <a:p>
            <a:pPr lvl="1">
              <a:defRPr/>
            </a:pPr>
            <a:r>
              <a:rPr lang="en-US" sz="1800" dirty="0" smtClean="0"/>
              <a:t>You must purchase food from Chestnut Street Caterers or receive an exception</a:t>
            </a:r>
          </a:p>
          <a:p>
            <a:pPr lvl="1">
              <a:defRPr/>
            </a:pPr>
            <a:r>
              <a:rPr lang="en-US" sz="1800" dirty="0" smtClean="0"/>
              <a:t>A cook can be hired from Chestnut Street Caterers</a:t>
            </a:r>
          </a:p>
          <a:p>
            <a:pPr lvl="1">
              <a:defRPr/>
            </a:pPr>
            <a:r>
              <a:rPr lang="en-US" sz="1800" dirty="0" smtClean="0"/>
              <a:t>If an exception is granted, contact OCA to initiate the contract process</a:t>
            </a:r>
            <a:endParaRPr lang="en-US" sz="1800" dirty="0"/>
          </a:p>
        </p:txBody>
      </p:sp>
      <p:sp>
        <p:nvSpPr>
          <p:cNvPr id="59394" name="Rectangle 11"/>
          <p:cNvSpPr>
            <a:spLocks noGrp="1" noChangeArrowheads="1"/>
          </p:cNvSpPr>
          <p:nvPr>
            <p:ph type="sldNum" sz="quarter" idx="12"/>
          </p:nvPr>
        </p:nvSpPr>
        <p:spPr/>
        <p:txBody>
          <a:bodyPr/>
          <a:lstStyle/>
          <a:p>
            <a:pPr>
              <a:defRPr/>
            </a:pPr>
            <a:fld id="{2918D7E9-AC40-4379-88E7-D9E4CB1FEC3D}" type="slidenum">
              <a:rPr lang="en-US" smtClean="0">
                <a:solidFill>
                  <a:schemeClr val="tx1"/>
                </a:solidFill>
              </a:rPr>
              <a:pPr>
                <a:defRPr/>
              </a:pPr>
              <a:t>28</a:t>
            </a:fld>
            <a:endParaRPr lang="en-US" smtClean="0">
              <a:solidFill>
                <a:schemeClr val="tx1"/>
              </a:solidFill>
            </a:endParaRPr>
          </a:p>
        </p:txBody>
      </p:sp>
      <p:sp>
        <p:nvSpPr>
          <p:cNvPr id="268293" name="Text Box 5"/>
          <p:cNvSpPr txBox="1">
            <a:spLocks noChangeArrowheads="1"/>
          </p:cNvSpPr>
          <p:nvPr/>
        </p:nvSpPr>
        <p:spPr bwMode="auto">
          <a:xfrm>
            <a:off x="304800" y="6324600"/>
            <a:ext cx="4419600" cy="369888"/>
          </a:xfrm>
          <a:prstGeom prst="rect">
            <a:avLst/>
          </a:prstGeom>
          <a:noFill/>
          <a:ln w="12700"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r>
              <a:rPr lang="en-US" sz="1800" b="1" dirty="0">
                <a:cs typeface="+mn-cs"/>
                <a:hlinkClick r:id="rId3"/>
              </a:rPr>
              <a:t>Potluck &amp; Bake Sale Guidelines Website</a:t>
            </a:r>
            <a:endParaRPr lang="en-US" sz="1800" b="1" dirty="0">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a:defRPr/>
            </a:pPr>
            <a:r>
              <a:rPr lang="en-US" sz="4800" dirty="0" smtClean="0"/>
              <a:t>Even More Food Options</a:t>
            </a:r>
            <a:endParaRPr lang="en-US" sz="4000" dirty="0" smtClean="0"/>
          </a:p>
        </p:txBody>
      </p:sp>
      <p:sp>
        <p:nvSpPr>
          <p:cNvPr id="60420" name="Rectangle 3"/>
          <p:cNvSpPr>
            <a:spLocks noGrp="1" noChangeArrowheads="1"/>
          </p:cNvSpPr>
          <p:nvPr>
            <p:ph sz="half" idx="1"/>
          </p:nvPr>
        </p:nvSpPr>
        <p:spPr>
          <a:xfrm>
            <a:off x="228600" y="1524000"/>
            <a:ext cx="4267200" cy="4648200"/>
          </a:xfrm>
        </p:spPr>
        <p:txBody>
          <a:bodyPr/>
          <a:lstStyle/>
          <a:p>
            <a:pPr marL="0" indent="0">
              <a:lnSpc>
                <a:spcPct val="80000"/>
              </a:lnSpc>
              <a:buFont typeface="Wingdings" pitchFamily="2" charset="2"/>
              <a:buNone/>
              <a:defRPr/>
            </a:pPr>
            <a:r>
              <a:rPr lang="en-US" dirty="0" smtClean="0"/>
              <a:t>Bake Sales:</a:t>
            </a:r>
          </a:p>
          <a:p>
            <a:pPr>
              <a:lnSpc>
                <a:spcPct val="80000"/>
              </a:lnSpc>
              <a:defRPr/>
            </a:pPr>
            <a:r>
              <a:rPr lang="en-US" sz="2600" dirty="0" smtClean="0"/>
              <a:t>Reserve table through Event &amp; Conference Services and inform them you are hosting a Bake Sale</a:t>
            </a:r>
          </a:p>
          <a:p>
            <a:pPr>
              <a:lnSpc>
                <a:spcPct val="80000"/>
              </a:lnSpc>
              <a:defRPr/>
            </a:pPr>
            <a:r>
              <a:rPr lang="en-US" sz="2600" dirty="0" smtClean="0"/>
              <a:t>All baked goods must be wrapped individually</a:t>
            </a:r>
          </a:p>
          <a:p>
            <a:pPr>
              <a:lnSpc>
                <a:spcPct val="80000"/>
              </a:lnSpc>
              <a:defRPr/>
            </a:pPr>
            <a:r>
              <a:rPr lang="en-US" sz="2600" dirty="0" smtClean="0"/>
              <a:t>Can charge for food</a:t>
            </a:r>
          </a:p>
        </p:txBody>
      </p:sp>
      <p:sp>
        <p:nvSpPr>
          <p:cNvPr id="2" name="Content Placeholder 1"/>
          <p:cNvSpPr>
            <a:spLocks noGrp="1"/>
          </p:cNvSpPr>
          <p:nvPr>
            <p:ph sz="half" idx="2"/>
          </p:nvPr>
        </p:nvSpPr>
        <p:spPr>
          <a:xfrm>
            <a:off x="4648200" y="1447800"/>
            <a:ext cx="4267200" cy="4648200"/>
          </a:xfrm>
        </p:spPr>
        <p:txBody>
          <a:bodyPr/>
          <a:lstStyle/>
          <a:p>
            <a:pPr marL="0" indent="0">
              <a:buFont typeface="Wingdings" pitchFamily="2" charset="2"/>
              <a:buNone/>
              <a:defRPr/>
            </a:pPr>
            <a:r>
              <a:rPr lang="en-US" dirty="0" smtClean="0"/>
              <a:t>Pretzels and Water Ice:</a:t>
            </a:r>
          </a:p>
          <a:p>
            <a:pPr lvl="1">
              <a:defRPr/>
            </a:pPr>
            <a:r>
              <a:rPr lang="en-US" dirty="0" smtClean="0"/>
              <a:t>Philly Pretzel Factory</a:t>
            </a:r>
          </a:p>
          <a:p>
            <a:pPr lvl="2">
              <a:defRPr/>
            </a:pPr>
            <a:r>
              <a:rPr lang="en-US" sz="2200" dirty="0" smtClean="0"/>
              <a:t>Suburban Station Concourse, Space 113</a:t>
            </a:r>
          </a:p>
          <a:p>
            <a:pPr lvl="2">
              <a:defRPr/>
            </a:pPr>
            <a:r>
              <a:rPr lang="en-US" sz="2200" dirty="0" smtClean="0"/>
              <a:t>215-564-1045</a:t>
            </a:r>
          </a:p>
          <a:p>
            <a:pPr lvl="1">
              <a:defRPr/>
            </a:pPr>
            <a:r>
              <a:rPr lang="en-US" dirty="0" smtClean="0"/>
              <a:t>Rita’s Water Ice</a:t>
            </a:r>
          </a:p>
          <a:p>
            <a:pPr lvl="2">
              <a:defRPr/>
            </a:pPr>
            <a:r>
              <a:rPr lang="en-US" sz="2200" dirty="0" smtClean="0"/>
              <a:t>Suburban Station Concourse, Space 114</a:t>
            </a:r>
          </a:p>
          <a:p>
            <a:pPr lvl="2">
              <a:defRPr/>
            </a:pPr>
            <a:r>
              <a:rPr lang="en-US" sz="2200" dirty="0" smtClean="0"/>
              <a:t>215-231-9940</a:t>
            </a:r>
          </a:p>
          <a:p>
            <a:pPr lvl="1">
              <a:defRPr/>
            </a:pPr>
            <a:r>
              <a:rPr lang="en-US" dirty="0" smtClean="0"/>
              <a:t>No contracts needed through OCA</a:t>
            </a:r>
          </a:p>
        </p:txBody>
      </p:sp>
      <p:sp>
        <p:nvSpPr>
          <p:cNvPr id="60418" name="Rectangle 11"/>
          <p:cNvSpPr>
            <a:spLocks noGrp="1" noChangeArrowheads="1"/>
          </p:cNvSpPr>
          <p:nvPr>
            <p:ph type="sldNum" sz="quarter" idx="12"/>
          </p:nvPr>
        </p:nvSpPr>
        <p:spPr/>
        <p:txBody>
          <a:bodyPr/>
          <a:lstStyle/>
          <a:p>
            <a:pPr>
              <a:defRPr/>
            </a:pPr>
            <a:fld id="{C413018D-594D-4F18-BF72-89738A53AC3A}" type="slidenum">
              <a:rPr lang="en-US" smtClean="0">
                <a:solidFill>
                  <a:schemeClr val="tx1"/>
                </a:solidFill>
              </a:rPr>
              <a:pPr>
                <a:defRPr/>
              </a:pPr>
              <a:t>29</a:t>
            </a:fld>
            <a:endParaRPr lang="en-US" smtClean="0">
              <a:solidFill>
                <a:schemeClr val="tx1"/>
              </a:solidFill>
            </a:endParaRPr>
          </a:p>
        </p:txBody>
      </p:sp>
      <p:sp>
        <p:nvSpPr>
          <p:cNvPr id="52230" name="TextBox 3"/>
          <p:cNvSpPr txBox="1">
            <a:spLocks noChangeArrowheads="1"/>
          </p:cNvSpPr>
          <p:nvPr/>
        </p:nvSpPr>
        <p:spPr bwMode="auto">
          <a:xfrm>
            <a:off x="228600" y="4876800"/>
            <a:ext cx="4267200" cy="1570038"/>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defRPr/>
            </a:pPr>
            <a:r>
              <a:rPr lang="en-US" b="1" dirty="0" smtClean="0">
                <a:solidFill>
                  <a:schemeClr val="accent6"/>
                </a:solidFill>
              </a:rPr>
              <a:t>If your organization leaves trash, your group will be responsible for additional custodial charges!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685800" y="1828800"/>
            <a:ext cx="7772400" cy="4378325"/>
          </a:xfrm>
        </p:spPr>
        <p:txBody>
          <a:bodyPr/>
          <a:lstStyle/>
          <a:p>
            <a:pPr eaLnBrk="1" hangingPunct="1">
              <a:lnSpc>
                <a:spcPct val="80000"/>
              </a:lnSpc>
            </a:pPr>
            <a:r>
              <a:rPr lang="en-US" sz="2800" dirty="0" smtClean="0"/>
              <a:t>Mission Statement:</a:t>
            </a:r>
          </a:p>
          <a:p>
            <a:pPr lvl="1" eaLnBrk="1" hangingPunct="1">
              <a:lnSpc>
                <a:spcPct val="80000"/>
              </a:lnSpc>
            </a:pPr>
            <a:r>
              <a:rPr lang="en-US" sz="2400" dirty="0" smtClean="0"/>
              <a:t>The Office of Campus Activities (OCA) provides opportunities for meaningful co-curricular engagement that develop self-awareness, interpersonal skills, and citizenship, connecting with/to academic, co-op, and professional experiences.</a:t>
            </a:r>
          </a:p>
          <a:p>
            <a:pPr eaLnBrk="1" hangingPunct="1">
              <a:lnSpc>
                <a:spcPct val="80000"/>
              </a:lnSpc>
            </a:pPr>
            <a:endParaRPr lang="en-US" sz="1200" dirty="0" smtClean="0"/>
          </a:p>
          <a:p>
            <a:pPr lvl="1" eaLnBrk="1" hangingPunct="1">
              <a:lnSpc>
                <a:spcPct val="80000"/>
              </a:lnSpc>
            </a:pPr>
            <a:r>
              <a:rPr lang="en-US" sz="2400" dirty="0" smtClean="0"/>
              <a:t>OCA facilitates involvement, fiscal management, and leadership development for student organizations; supports social, educational, cultural, and spiritual activities; and implements alternative spring break. We do so at the University City and Center City campuses.</a:t>
            </a:r>
          </a:p>
        </p:txBody>
      </p:sp>
      <p:sp>
        <p:nvSpPr>
          <p:cNvPr id="10242" name="Rectangle 11"/>
          <p:cNvSpPr>
            <a:spLocks noGrp="1" noChangeArrowheads="1"/>
          </p:cNvSpPr>
          <p:nvPr>
            <p:ph type="sldNum" sz="quarter" idx="12"/>
          </p:nvPr>
        </p:nvSpPr>
        <p:spPr/>
        <p:txBody>
          <a:bodyPr/>
          <a:lstStyle/>
          <a:p>
            <a:pPr>
              <a:defRPr/>
            </a:pPr>
            <a:fld id="{539AD7CC-E697-44AC-A0F6-AA0D9512F2CC}" type="slidenum">
              <a:rPr lang="en-US" smtClean="0"/>
              <a:pPr>
                <a:defRPr/>
              </a:pPr>
              <a:t>3</a:t>
            </a:fld>
            <a:endParaRPr lang="en-US" smtClean="0"/>
          </a:p>
        </p:txBody>
      </p:sp>
      <p:sp>
        <p:nvSpPr>
          <p:cNvPr id="5" name="Rectangle 4"/>
          <p:cNvSpPr/>
          <p:nvPr/>
        </p:nvSpPr>
        <p:spPr>
          <a:xfrm>
            <a:off x="0" y="228600"/>
            <a:ext cx="9144000" cy="830263"/>
          </a:xfrm>
          <a:prstGeom prst="rect">
            <a:avLst/>
          </a:prstGeom>
        </p:spPr>
        <p:txBody>
          <a:bodyPr>
            <a:spAutoFit/>
          </a:bodyPr>
          <a:lstStyle/>
          <a:p>
            <a:pPr algn="ctr">
              <a:defRPr/>
            </a:pPr>
            <a:r>
              <a:rPr lang="en-US" sz="4800" dirty="0">
                <a:latin typeface="+mj-lt"/>
              </a:rPr>
              <a:t>Office of Campus Activities (OCA)</a:t>
            </a:r>
            <a:endParaRPr lang="en-US" sz="4800" u="sng" dirty="0">
              <a:solidFill>
                <a:schemeClr val="accent3">
                  <a:lumMod val="50000"/>
                </a:schemeClr>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11"/>
          <p:cNvSpPr>
            <a:spLocks noGrp="1" noChangeArrowheads="1"/>
          </p:cNvSpPr>
          <p:nvPr>
            <p:ph type="sldNum" sz="quarter" idx="12"/>
          </p:nvPr>
        </p:nvSpPr>
        <p:spPr/>
        <p:txBody>
          <a:bodyPr/>
          <a:lstStyle/>
          <a:p>
            <a:pPr>
              <a:defRPr/>
            </a:pPr>
            <a:fld id="{A894FE5B-9B27-47A1-A300-292EE5A67535}" type="slidenum">
              <a:rPr lang="en-US" smtClean="0">
                <a:solidFill>
                  <a:schemeClr val="tx1"/>
                </a:solidFill>
              </a:rPr>
              <a:pPr>
                <a:defRPr/>
              </a:pPr>
              <a:t>30</a:t>
            </a:fld>
            <a:endParaRPr lang="en-US" smtClean="0">
              <a:solidFill>
                <a:schemeClr val="tx1"/>
              </a:solidFill>
            </a:endParaRPr>
          </a:p>
        </p:txBody>
      </p:sp>
      <p:sp>
        <p:nvSpPr>
          <p:cNvPr id="334850" name="Rectangle 2"/>
          <p:cNvSpPr>
            <a:spLocks noGrp="1" noChangeArrowheads="1"/>
          </p:cNvSpPr>
          <p:nvPr>
            <p:ph type="title" idx="4294967295"/>
          </p:nvPr>
        </p:nvSpPr>
        <p:spPr>
          <a:xfrm>
            <a:off x="609600" y="228600"/>
            <a:ext cx="7772400" cy="1219200"/>
          </a:xfrm>
        </p:spPr>
        <p:txBody>
          <a:bodyPr/>
          <a:lstStyle/>
          <a:p>
            <a:pPr eaLnBrk="1" hangingPunct="1">
              <a:defRPr/>
            </a:pPr>
            <a:r>
              <a:rPr lang="en-US" sz="4800" dirty="0" smtClean="0"/>
              <a:t>Donated Food</a:t>
            </a:r>
          </a:p>
        </p:txBody>
      </p:sp>
      <p:sp>
        <p:nvSpPr>
          <p:cNvPr id="334851" name="Rectangle 3"/>
          <p:cNvSpPr>
            <a:spLocks noGrp="1" noChangeArrowheads="1"/>
          </p:cNvSpPr>
          <p:nvPr>
            <p:ph type="body" idx="4294967295"/>
          </p:nvPr>
        </p:nvSpPr>
        <p:spPr>
          <a:xfrm>
            <a:off x="609600" y="1447800"/>
            <a:ext cx="7772400" cy="5140325"/>
          </a:xfrm>
        </p:spPr>
        <p:txBody>
          <a:bodyPr/>
          <a:lstStyle/>
          <a:p>
            <a:pPr eaLnBrk="1" hangingPunct="1">
              <a:lnSpc>
                <a:spcPct val="90000"/>
              </a:lnSpc>
              <a:defRPr/>
            </a:pPr>
            <a:r>
              <a:rPr lang="en-US" dirty="0" smtClean="0"/>
              <a:t>If food is donated for your event:</a:t>
            </a:r>
          </a:p>
          <a:p>
            <a:pPr eaLnBrk="1" hangingPunct="1">
              <a:lnSpc>
                <a:spcPct val="90000"/>
              </a:lnSpc>
              <a:defRPr/>
            </a:pPr>
            <a:endParaRPr lang="en-US" sz="2400" dirty="0" smtClean="0"/>
          </a:p>
          <a:p>
            <a:pPr lvl="1" eaLnBrk="1" hangingPunct="1">
              <a:lnSpc>
                <a:spcPct val="90000"/>
              </a:lnSpc>
              <a:defRPr/>
            </a:pPr>
            <a:r>
              <a:rPr lang="en-US" sz="2600" dirty="0" smtClean="0"/>
              <a:t>You must submit the Catering Exception Form to the Office of Retail Management</a:t>
            </a:r>
          </a:p>
          <a:p>
            <a:pPr lvl="1" eaLnBrk="1" hangingPunct="1">
              <a:lnSpc>
                <a:spcPct val="90000"/>
              </a:lnSpc>
              <a:defRPr/>
            </a:pPr>
            <a:endParaRPr lang="en-US" sz="2600" dirty="0" smtClean="0"/>
          </a:p>
          <a:p>
            <a:pPr lvl="1" eaLnBrk="1" hangingPunct="1">
              <a:lnSpc>
                <a:spcPct val="90000"/>
              </a:lnSpc>
              <a:defRPr/>
            </a:pPr>
            <a:r>
              <a:rPr lang="en-US" sz="2600" dirty="0" smtClean="0"/>
              <a:t>Donated or purchased beverages must be Coke products</a:t>
            </a:r>
          </a:p>
          <a:p>
            <a:pPr lvl="1" eaLnBrk="1" hangingPunct="1">
              <a:lnSpc>
                <a:spcPct val="90000"/>
              </a:lnSpc>
              <a:defRPr/>
            </a:pPr>
            <a:endParaRPr lang="en-US" sz="2600" dirty="0" smtClean="0"/>
          </a:p>
          <a:p>
            <a:pPr lvl="1" eaLnBrk="1" hangingPunct="1">
              <a:lnSpc>
                <a:spcPct val="90000"/>
              </a:lnSpc>
              <a:defRPr/>
            </a:pPr>
            <a:r>
              <a:rPr lang="en-US" sz="2600" dirty="0" smtClean="0"/>
              <a:t>Work with OCA to ensure that a Contract and Insurance Certificate are supplied for/from the food vendor</a:t>
            </a:r>
          </a:p>
          <a:p>
            <a:pPr eaLnBrk="1" hangingPunct="1">
              <a:lnSpc>
                <a:spcPct val="90000"/>
              </a:lnSpc>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0" y="152400"/>
            <a:ext cx="9144000" cy="990600"/>
          </a:xfrm>
        </p:spPr>
        <p:txBody>
          <a:bodyPr/>
          <a:lstStyle/>
          <a:p>
            <a:pPr eaLnBrk="1" hangingPunct="1">
              <a:defRPr/>
            </a:pPr>
            <a:r>
              <a:rPr lang="en-US" sz="4800" dirty="0" smtClean="0"/>
              <a:t>Drexel University Transportation</a:t>
            </a:r>
          </a:p>
        </p:txBody>
      </p:sp>
      <p:sp>
        <p:nvSpPr>
          <p:cNvPr id="292867" name="Rectangle 3"/>
          <p:cNvSpPr>
            <a:spLocks noGrp="1" noChangeArrowheads="1"/>
          </p:cNvSpPr>
          <p:nvPr>
            <p:ph idx="1"/>
          </p:nvPr>
        </p:nvSpPr>
        <p:spPr>
          <a:xfrm>
            <a:off x="228600" y="1260475"/>
            <a:ext cx="8686800" cy="5140325"/>
          </a:xfrm>
        </p:spPr>
        <p:txBody>
          <a:bodyPr/>
          <a:lstStyle/>
          <a:p>
            <a:pPr eaLnBrk="1" hangingPunct="1">
              <a:lnSpc>
                <a:spcPct val="80000"/>
              </a:lnSpc>
              <a:defRPr/>
            </a:pPr>
            <a:r>
              <a:rPr lang="en-US" sz="2400" dirty="0" smtClean="0"/>
              <a:t>Facilities Management can provide shuttle and charter bus service for your event at a charge</a:t>
            </a:r>
          </a:p>
          <a:p>
            <a:pPr eaLnBrk="1" hangingPunct="1">
              <a:lnSpc>
                <a:spcPct val="80000"/>
              </a:lnSpc>
              <a:buFont typeface="Wingdings" pitchFamily="2" charset="2"/>
              <a:buNone/>
              <a:defRPr/>
            </a:pPr>
            <a:endParaRPr lang="en-US" sz="1000" dirty="0" smtClean="0"/>
          </a:p>
          <a:p>
            <a:pPr eaLnBrk="1" hangingPunct="1">
              <a:lnSpc>
                <a:spcPct val="80000"/>
              </a:lnSpc>
              <a:defRPr/>
            </a:pPr>
            <a:r>
              <a:rPr lang="en-US" sz="2400" dirty="0" smtClean="0"/>
              <a:t>To reserve transportation: </a:t>
            </a:r>
            <a:r>
              <a:rPr lang="en-US" sz="2400" dirty="0" smtClean="0">
                <a:hlinkClick r:id="rId3"/>
              </a:rPr>
              <a:t>http://www.drexel.edu/facilities/transportation/</a:t>
            </a:r>
            <a:endParaRPr lang="en-US" sz="2400" dirty="0" smtClean="0"/>
          </a:p>
          <a:p>
            <a:pPr eaLnBrk="1" hangingPunct="1">
              <a:lnSpc>
                <a:spcPct val="80000"/>
              </a:lnSpc>
              <a:defRPr/>
            </a:pPr>
            <a:endParaRPr lang="en-US" sz="1000" dirty="0" smtClean="0">
              <a:solidFill>
                <a:schemeClr val="hlink"/>
              </a:solidFill>
            </a:endParaRPr>
          </a:p>
          <a:p>
            <a:pPr marL="342900" lvl="1" indent="-342900" eaLnBrk="1" hangingPunct="1">
              <a:lnSpc>
                <a:spcPct val="80000"/>
              </a:lnSpc>
              <a:buClr>
                <a:schemeClr val="tx2"/>
              </a:buClr>
              <a:buSzPct val="75000"/>
              <a:buFont typeface="Wingdings" pitchFamily="2" charset="2"/>
              <a:buChar char="n"/>
              <a:defRPr/>
            </a:pPr>
            <a:r>
              <a:rPr lang="en-US" sz="2400" dirty="0" smtClean="0"/>
              <a:t>As of June 2013, the latest pricing: </a:t>
            </a:r>
            <a:r>
              <a:rPr lang="en-US" sz="2000" dirty="0" smtClean="0"/>
              <a:t>**Rates subject to change**</a:t>
            </a:r>
            <a:endParaRPr lang="en-US" sz="2400" i="1" dirty="0" smtClean="0"/>
          </a:p>
          <a:p>
            <a:pPr lvl="1" eaLnBrk="1" hangingPunct="1">
              <a:lnSpc>
                <a:spcPct val="80000"/>
              </a:lnSpc>
              <a:defRPr/>
            </a:pPr>
            <a:r>
              <a:rPr lang="en-US" sz="2000" dirty="0" smtClean="0"/>
              <a:t>$79.00/hour from 8:00am-5:00pm, Monday-Friday, excluding holidays</a:t>
            </a:r>
          </a:p>
          <a:p>
            <a:pPr lvl="1" eaLnBrk="1" hangingPunct="1">
              <a:lnSpc>
                <a:spcPct val="80000"/>
              </a:lnSpc>
              <a:defRPr/>
            </a:pPr>
            <a:r>
              <a:rPr lang="en-US" sz="2000" dirty="0" smtClean="0"/>
              <a:t>$103.00/hour from 5:01pm-7:59am, Monday-Friday and Saturdays, excluding holidays</a:t>
            </a:r>
          </a:p>
          <a:p>
            <a:pPr lvl="1" eaLnBrk="1" hangingPunct="1">
              <a:lnSpc>
                <a:spcPct val="80000"/>
              </a:lnSpc>
              <a:defRPr/>
            </a:pPr>
            <a:r>
              <a:rPr lang="en-US" sz="2000" dirty="0" smtClean="0"/>
              <a:t>$127.00/hour on Sundays and holidays</a:t>
            </a:r>
          </a:p>
          <a:p>
            <a:pPr lvl="1" eaLnBrk="1" hangingPunct="1">
              <a:lnSpc>
                <a:spcPct val="80000"/>
              </a:lnSpc>
              <a:defRPr/>
            </a:pPr>
            <a:r>
              <a:rPr lang="en-US" sz="2000" i="1" dirty="0" smtClean="0"/>
              <a:t>Additional fees for cancellations and fuel surcharges (.56 per hour)</a:t>
            </a:r>
          </a:p>
          <a:p>
            <a:pPr lvl="1" eaLnBrk="1" hangingPunct="1">
              <a:lnSpc>
                <a:spcPct val="80000"/>
              </a:lnSpc>
              <a:buFontTx/>
              <a:buNone/>
              <a:defRPr/>
            </a:pPr>
            <a:endParaRPr lang="en-US" sz="1000" i="1" dirty="0" smtClean="0"/>
          </a:p>
          <a:p>
            <a:pPr eaLnBrk="1" hangingPunct="1">
              <a:lnSpc>
                <a:spcPct val="80000"/>
              </a:lnSpc>
              <a:defRPr/>
            </a:pPr>
            <a:r>
              <a:rPr lang="en-US" sz="2400" dirty="0" smtClean="0"/>
              <a:t>Facilities Management Phone Number: 215-895-1700</a:t>
            </a:r>
          </a:p>
          <a:p>
            <a:pPr lvl="1" eaLnBrk="1" hangingPunct="1">
              <a:lnSpc>
                <a:spcPct val="80000"/>
              </a:lnSpc>
              <a:defRPr/>
            </a:pPr>
            <a:r>
              <a:rPr lang="en-US" sz="2000" i="1" dirty="0" smtClean="0"/>
              <a:t>It is important to call to “confirm” the reservation</a:t>
            </a:r>
          </a:p>
          <a:p>
            <a:pPr lvl="1" eaLnBrk="1" hangingPunct="1">
              <a:lnSpc>
                <a:spcPct val="80000"/>
              </a:lnSpc>
              <a:defRPr/>
            </a:pPr>
            <a:endParaRPr lang="en-US" sz="1000" i="1" dirty="0" smtClean="0"/>
          </a:p>
          <a:p>
            <a:pPr eaLnBrk="1" hangingPunct="1">
              <a:lnSpc>
                <a:spcPct val="80000"/>
              </a:lnSpc>
              <a:defRPr/>
            </a:pPr>
            <a:r>
              <a:rPr lang="en-US" sz="2400" u="sng" dirty="0" smtClean="0"/>
              <a:t>Alternatives:</a:t>
            </a:r>
            <a:r>
              <a:rPr lang="en-US" sz="2400" dirty="0" smtClean="0"/>
              <a:t> Yellow (Philly Transportation) and Charter Bus Companies – see SAFAC website for preferred vendors</a:t>
            </a:r>
          </a:p>
          <a:p>
            <a:pPr eaLnBrk="1" hangingPunct="1">
              <a:lnSpc>
                <a:spcPct val="80000"/>
              </a:lnSpc>
              <a:defRPr/>
            </a:pPr>
            <a:endParaRPr lang="en-US" sz="2400" dirty="0" smtClean="0">
              <a:solidFill>
                <a:schemeClr val="tx2"/>
              </a:solidFill>
            </a:endParaRPr>
          </a:p>
        </p:txBody>
      </p:sp>
      <p:sp>
        <p:nvSpPr>
          <p:cNvPr id="71682" name="Rectangle 11"/>
          <p:cNvSpPr>
            <a:spLocks noGrp="1" noChangeArrowheads="1"/>
          </p:cNvSpPr>
          <p:nvPr>
            <p:ph type="sldNum" sz="quarter" idx="12"/>
          </p:nvPr>
        </p:nvSpPr>
        <p:spPr/>
        <p:txBody>
          <a:bodyPr/>
          <a:lstStyle/>
          <a:p>
            <a:pPr>
              <a:defRPr/>
            </a:pPr>
            <a:fld id="{483D8F9A-E81A-4369-AE34-F1698C86E107}" type="slidenum">
              <a:rPr lang="en-US" smtClean="0"/>
              <a:pPr>
                <a:defRPr/>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pPr eaLnBrk="1" hangingPunct="1">
              <a:defRPr/>
            </a:pPr>
            <a:r>
              <a:rPr lang="en-US" sz="4800" dirty="0" smtClean="0"/>
              <a:t>Off-Campus Events/Activities</a:t>
            </a:r>
          </a:p>
        </p:txBody>
      </p:sp>
      <p:sp>
        <p:nvSpPr>
          <p:cNvPr id="64515" name="Rectangle 3"/>
          <p:cNvSpPr>
            <a:spLocks noGrp="1" noChangeArrowheads="1"/>
          </p:cNvSpPr>
          <p:nvPr>
            <p:ph idx="1"/>
          </p:nvPr>
        </p:nvSpPr>
        <p:spPr>
          <a:xfrm>
            <a:off x="685800" y="1371600"/>
            <a:ext cx="7772400" cy="4876800"/>
          </a:xfrm>
        </p:spPr>
        <p:txBody>
          <a:bodyPr/>
          <a:lstStyle/>
          <a:p>
            <a:pPr eaLnBrk="1" hangingPunct="1">
              <a:lnSpc>
                <a:spcPct val="80000"/>
              </a:lnSpc>
            </a:pPr>
            <a:r>
              <a:rPr lang="en-US" sz="2400" dirty="0" smtClean="0"/>
              <a:t>Events can be held off-campus:</a:t>
            </a:r>
          </a:p>
          <a:p>
            <a:pPr lvl="1" eaLnBrk="1" hangingPunct="1">
              <a:lnSpc>
                <a:spcPct val="80000"/>
              </a:lnSpc>
            </a:pPr>
            <a:r>
              <a:rPr lang="en-US" sz="2400" dirty="0" smtClean="0"/>
              <a:t>(1) if the event cannot physically be held on Drexel’s campus and/or </a:t>
            </a:r>
          </a:p>
          <a:p>
            <a:pPr lvl="1" eaLnBrk="1" hangingPunct="1">
              <a:lnSpc>
                <a:spcPct val="80000"/>
              </a:lnSpc>
            </a:pPr>
            <a:r>
              <a:rPr lang="en-US" sz="2400" dirty="0" smtClean="0"/>
              <a:t>(2) with approval from OCA</a:t>
            </a:r>
          </a:p>
          <a:p>
            <a:pPr eaLnBrk="1" hangingPunct="1">
              <a:lnSpc>
                <a:spcPct val="80000"/>
              </a:lnSpc>
            </a:pPr>
            <a:r>
              <a:rPr lang="en-US" sz="2400" dirty="0" smtClean="0"/>
              <a:t>OCA must sign any/all contracts</a:t>
            </a:r>
          </a:p>
          <a:p>
            <a:pPr lvl="1" eaLnBrk="1" hangingPunct="1">
              <a:lnSpc>
                <a:spcPct val="80000"/>
              </a:lnSpc>
            </a:pPr>
            <a:r>
              <a:rPr lang="en-US" sz="2400" dirty="0" smtClean="0"/>
              <a:t>Students should not sign any agreements/contracts</a:t>
            </a:r>
          </a:p>
          <a:p>
            <a:pPr lvl="1" eaLnBrk="1" hangingPunct="1">
              <a:lnSpc>
                <a:spcPct val="80000"/>
              </a:lnSpc>
            </a:pPr>
            <a:r>
              <a:rPr lang="en-US" sz="2400" dirty="0" smtClean="0"/>
              <a:t>Contracts may be required for space rental and certain services</a:t>
            </a:r>
          </a:p>
          <a:p>
            <a:pPr eaLnBrk="1" hangingPunct="1">
              <a:lnSpc>
                <a:spcPct val="80000"/>
              </a:lnSpc>
            </a:pPr>
            <a:r>
              <a:rPr lang="en-US" sz="2400" dirty="0" smtClean="0"/>
              <a:t>Student organizations need to work with OCA when hosting an </a:t>
            </a:r>
            <a:r>
              <a:rPr lang="en-US" sz="2400" smtClean="0"/>
              <a:t>event with </a:t>
            </a:r>
            <a:r>
              <a:rPr lang="en-US" sz="2400" dirty="0" smtClean="0"/>
              <a:t>alcohol</a:t>
            </a:r>
          </a:p>
          <a:p>
            <a:pPr eaLnBrk="1" hangingPunct="1">
              <a:lnSpc>
                <a:spcPct val="80000"/>
              </a:lnSpc>
            </a:pPr>
            <a:r>
              <a:rPr lang="en-US" sz="2400" dirty="0" smtClean="0"/>
              <a:t>Student activity fees (17-account funds) can only be used for off-campus events with OCA/SAFAC approval</a:t>
            </a:r>
          </a:p>
          <a:p>
            <a:pPr eaLnBrk="1" hangingPunct="1">
              <a:lnSpc>
                <a:spcPct val="80000"/>
              </a:lnSpc>
            </a:pPr>
            <a:r>
              <a:rPr lang="en-US" sz="2400" dirty="0" smtClean="0"/>
              <a:t>No off-campus food will be funded</a:t>
            </a:r>
          </a:p>
          <a:p>
            <a:pPr eaLnBrk="1" hangingPunct="1">
              <a:lnSpc>
                <a:spcPct val="80000"/>
              </a:lnSpc>
            </a:pPr>
            <a:endParaRPr lang="en-US" sz="2400" dirty="0" smtClean="0"/>
          </a:p>
          <a:p>
            <a:pPr lvl="1" eaLnBrk="1" hangingPunct="1">
              <a:lnSpc>
                <a:spcPct val="80000"/>
              </a:lnSpc>
            </a:pPr>
            <a:endParaRPr lang="en-US" sz="2400" dirty="0" smtClean="0"/>
          </a:p>
        </p:txBody>
      </p:sp>
      <p:sp>
        <p:nvSpPr>
          <p:cNvPr id="72706" name="Rectangle 11"/>
          <p:cNvSpPr>
            <a:spLocks noGrp="1" noChangeArrowheads="1"/>
          </p:cNvSpPr>
          <p:nvPr>
            <p:ph type="sldNum" sz="quarter" idx="12"/>
          </p:nvPr>
        </p:nvSpPr>
        <p:spPr/>
        <p:txBody>
          <a:bodyPr/>
          <a:lstStyle/>
          <a:p>
            <a:pPr>
              <a:defRPr/>
            </a:pPr>
            <a:fld id="{630659F9-7621-440C-9551-7C500E48DC82}" type="slidenum">
              <a:rPr lang="en-US" smtClean="0"/>
              <a:pPr>
                <a:defRPr/>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11"/>
          <p:cNvSpPr>
            <a:spLocks noGrp="1" noChangeArrowheads="1"/>
          </p:cNvSpPr>
          <p:nvPr>
            <p:ph type="sldNum" sz="quarter" idx="12"/>
          </p:nvPr>
        </p:nvSpPr>
        <p:spPr/>
        <p:txBody>
          <a:bodyPr/>
          <a:lstStyle/>
          <a:p>
            <a:pPr>
              <a:defRPr/>
            </a:pPr>
            <a:fld id="{B47BF186-FC1E-4D62-9424-9D95329FFADB}" type="slidenum">
              <a:rPr lang="en-US" smtClean="0"/>
              <a:pPr>
                <a:defRPr/>
              </a:pPr>
              <a:t>33</a:t>
            </a:fld>
            <a:endParaRPr lang="en-US" smtClean="0"/>
          </a:p>
        </p:txBody>
      </p:sp>
      <p:sp>
        <p:nvSpPr>
          <p:cNvPr id="294914" name="Rectangle 2"/>
          <p:cNvSpPr>
            <a:spLocks noGrp="1" noChangeArrowheads="1"/>
          </p:cNvSpPr>
          <p:nvPr>
            <p:ph type="title" idx="4294967295"/>
          </p:nvPr>
        </p:nvSpPr>
        <p:spPr>
          <a:xfrm>
            <a:off x="0" y="76200"/>
            <a:ext cx="9144000" cy="1219200"/>
          </a:xfrm>
        </p:spPr>
        <p:txBody>
          <a:bodyPr/>
          <a:lstStyle/>
          <a:p>
            <a:pPr eaLnBrk="1" hangingPunct="1">
              <a:defRPr/>
            </a:pPr>
            <a:r>
              <a:rPr lang="en-US" sz="4800" dirty="0" smtClean="0"/>
              <a:t>Drexel Student Centers </a:t>
            </a:r>
            <a:r>
              <a:rPr lang="en-US" sz="2500" b="1" dirty="0" smtClean="0">
                <a:solidFill>
                  <a:schemeClr val="accent3">
                    <a:lumMod val="50000"/>
                  </a:schemeClr>
                </a:solidFill>
                <a:effectLst/>
                <a:hlinkClick r:id="rId3"/>
              </a:rPr>
              <a:t>www.drexel.edu/studentcenters</a:t>
            </a:r>
            <a:endParaRPr lang="en-US" sz="2500" b="1" dirty="0">
              <a:solidFill>
                <a:schemeClr val="accent3">
                  <a:lumMod val="50000"/>
                </a:schemeClr>
              </a:solidFill>
              <a:effectLst/>
            </a:endParaRPr>
          </a:p>
        </p:txBody>
      </p:sp>
      <p:sp>
        <p:nvSpPr>
          <p:cNvPr id="294915" name="Rectangle 3"/>
          <p:cNvSpPr>
            <a:spLocks noGrp="1" noChangeArrowheads="1"/>
          </p:cNvSpPr>
          <p:nvPr>
            <p:ph type="body" idx="4294967295"/>
          </p:nvPr>
        </p:nvSpPr>
        <p:spPr>
          <a:xfrm>
            <a:off x="76200" y="1371600"/>
            <a:ext cx="9067800" cy="5334000"/>
          </a:xfrm>
        </p:spPr>
        <p:txBody>
          <a:bodyPr>
            <a:normAutofit fontScale="92500" lnSpcReduction="10000"/>
          </a:bodyPr>
          <a:lstStyle/>
          <a:p>
            <a:pPr eaLnBrk="1" hangingPunct="1">
              <a:lnSpc>
                <a:spcPct val="80000"/>
              </a:lnSpc>
              <a:defRPr/>
            </a:pPr>
            <a:r>
              <a:rPr lang="en-US" sz="2200" dirty="0" smtClean="0"/>
              <a:t>Can assist with day-of event issues</a:t>
            </a:r>
          </a:p>
          <a:p>
            <a:pPr lvl="1" eaLnBrk="1" hangingPunct="1">
              <a:lnSpc>
                <a:spcPct val="80000"/>
              </a:lnSpc>
              <a:defRPr/>
            </a:pPr>
            <a:r>
              <a:rPr lang="en-US" sz="1900" dirty="0" smtClean="0"/>
              <a:t>Visit the </a:t>
            </a:r>
            <a:r>
              <a:rPr lang="en-US" sz="1900" dirty="0" err="1" smtClean="0"/>
              <a:t>Creese</a:t>
            </a:r>
            <a:r>
              <a:rPr lang="en-US" sz="1900" dirty="0" smtClean="0"/>
              <a:t> Information Desk or call the building manager at 215-895-2515</a:t>
            </a:r>
            <a:endParaRPr lang="en-US" sz="1000" dirty="0" smtClean="0"/>
          </a:p>
          <a:p>
            <a:pPr eaLnBrk="1" hangingPunct="1">
              <a:lnSpc>
                <a:spcPct val="80000"/>
              </a:lnSpc>
              <a:defRPr/>
            </a:pPr>
            <a:endParaRPr lang="en-US" sz="2200" dirty="0" smtClean="0"/>
          </a:p>
          <a:p>
            <a:pPr eaLnBrk="1" hangingPunct="1">
              <a:lnSpc>
                <a:spcPct val="80000"/>
              </a:lnSpc>
              <a:defRPr/>
            </a:pPr>
            <a:r>
              <a:rPr lang="en-US" sz="2200" dirty="0" err="1" smtClean="0"/>
              <a:t>Creese</a:t>
            </a:r>
            <a:r>
              <a:rPr lang="en-US" sz="2200" dirty="0" smtClean="0"/>
              <a:t> Student Center Display </a:t>
            </a:r>
            <a:r>
              <a:rPr lang="en-US" sz="2200" dirty="0"/>
              <a:t>Case </a:t>
            </a:r>
            <a:endParaRPr lang="en-US" sz="2200" dirty="0" smtClean="0"/>
          </a:p>
          <a:p>
            <a:pPr lvl="1">
              <a:lnSpc>
                <a:spcPct val="80000"/>
              </a:lnSpc>
              <a:defRPr/>
            </a:pPr>
            <a:r>
              <a:rPr lang="en-US" sz="1900" dirty="0"/>
              <a:t>Reserve the case for up-to two (2) weeks at a time</a:t>
            </a:r>
          </a:p>
          <a:p>
            <a:pPr lvl="1" eaLnBrk="1" hangingPunct="1">
              <a:lnSpc>
                <a:spcPct val="80000"/>
              </a:lnSpc>
              <a:defRPr/>
            </a:pPr>
            <a:r>
              <a:rPr lang="en-US" sz="1900" dirty="0" smtClean="0"/>
              <a:t>To reserve, submit reservation form to </a:t>
            </a:r>
            <a:r>
              <a:rPr lang="en-US" sz="1900" dirty="0" err="1" smtClean="0"/>
              <a:t>Creese</a:t>
            </a:r>
            <a:r>
              <a:rPr lang="en-US" sz="1900" dirty="0" smtClean="0"/>
              <a:t> Information Desk:</a:t>
            </a:r>
          </a:p>
          <a:p>
            <a:pPr marL="0" lvl="1" indent="1087438" algn="ctr" eaLnBrk="1" hangingPunct="1">
              <a:lnSpc>
                <a:spcPct val="80000"/>
              </a:lnSpc>
              <a:buFontTx/>
              <a:buNone/>
              <a:defRPr/>
            </a:pPr>
            <a:r>
              <a:rPr lang="en-US" sz="1900" dirty="0" smtClean="0">
                <a:hlinkClick r:id="rId4"/>
              </a:rPr>
              <a:t>http://www.drexel.edu/creesestudentcenter/infodesk/DisplayCaseRequest.pdf</a:t>
            </a:r>
            <a:endParaRPr lang="en-US" sz="1900" dirty="0" smtClean="0"/>
          </a:p>
          <a:p>
            <a:pPr eaLnBrk="1" hangingPunct="1">
              <a:lnSpc>
                <a:spcPct val="80000"/>
              </a:lnSpc>
              <a:defRPr/>
            </a:pPr>
            <a:endParaRPr lang="en-US" sz="2200" dirty="0" smtClean="0"/>
          </a:p>
          <a:p>
            <a:pPr eaLnBrk="1" hangingPunct="1">
              <a:lnSpc>
                <a:spcPct val="80000"/>
              </a:lnSpc>
              <a:defRPr/>
            </a:pPr>
            <a:r>
              <a:rPr lang="en-US" sz="2200" dirty="0" err="1" smtClean="0"/>
              <a:t>Creese</a:t>
            </a:r>
            <a:r>
              <a:rPr lang="en-US" sz="2200" dirty="0" smtClean="0"/>
              <a:t>/</a:t>
            </a:r>
            <a:r>
              <a:rPr lang="en-US" sz="2200" dirty="0" err="1" smtClean="0"/>
              <a:t>MacAlister</a:t>
            </a:r>
            <a:r>
              <a:rPr lang="en-US" sz="2200" dirty="0" smtClean="0"/>
              <a:t> Donation Box Requests</a:t>
            </a:r>
            <a:endParaRPr lang="en-US" sz="1400" dirty="0" smtClean="0"/>
          </a:p>
          <a:p>
            <a:pPr lvl="1" eaLnBrk="1" hangingPunct="1">
              <a:lnSpc>
                <a:spcPct val="80000"/>
              </a:lnSpc>
              <a:defRPr/>
            </a:pPr>
            <a:r>
              <a:rPr lang="en-US" sz="1800" dirty="0" smtClean="0"/>
              <a:t>Reserve space for up-to two (2) weeks at a time</a:t>
            </a:r>
          </a:p>
          <a:p>
            <a:pPr marL="457200" lvl="1" indent="0" algn="ctr" eaLnBrk="1" hangingPunct="1">
              <a:lnSpc>
                <a:spcPct val="80000"/>
              </a:lnSpc>
              <a:buFontTx/>
              <a:buNone/>
              <a:defRPr/>
            </a:pPr>
            <a:r>
              <a:rPr lang="en-US" sz="1800" dirty="0" smtClean="0">
                <a:hlinkClick r:id="rId5"/>
              </a:rPr>
              <a:t>http</a:t>
            </a:r>
            <a:r>
              <a:rPr lang="en-US" sz="1800" dirty="0">
                <a:hlinkClick r:id="rId5"/>
              </a:rPr>
              <a:t>://</a:t>
            </a:r>
            <a:r>
              <a:rPr lang="en-US" sz="1800" dirty="0" smtClean="0">
                <a:hlinkClick r:id="rId5"/>
              </a:rPr>
              <a:t>www.drexel.edu/creesestudentcenter/infodesk/policyforms.html</a:t>
            </a:r>
            <a:endParaRPr lang="en-US" sz="1800" dirty="0" smtClean="0"/>
          </a:p>
          <a:p>
            <a:pPr eaLnBrk="1" hangingPunct="1">
              <a:lnSpc>
                <a:spcPct val="80000"/>
              </a:lnSpc>
              <a:defRPr/>
            </a:pPr>
            <a:endParaRPr lang="en-US" sz="2200" dirty="0" smtClean="0"/>
          </a:p>
          <a:p>
            <a:pPr eaLnBrk="1" hangingPunct="1">
              <a:lnSpc>
                <a:spcPct val="80000"/>
              </a:lnSpc>
              <a:defRPr/>
            </a:pPr>
            <a:r>
              <a:rPr lang="en-US" sz="2200" dirty="0" smtClean="0"/>
              <a:t>Do </a:t>
            </a:r>
            <a:r>
              <a:rPr lang="en-US" sz="2200" dirty="0"/>
              <a:t>not move furniture around or within rooms</a:t>
            </a:r>
          </a:p>
          <a:p>
            <a:pPr lvl="1" eaLnBrk="1" hangingPunct="1">
              <a:lnSpc>
                <a:spcPct val="80000"/>
              </a:lnSpc>
              <a:defRPr/>
            </a:pPr>
            <a:r>
              <a:rPr lang="en-US" sz="1900" dirty="0"/>
              <a:t>Failure to abide may result in extra service charges for your group</a:t>
            </a:r>
          </a:p>
          <a:p>
            <a:pPr lvl="1" eaLnBrk="1" hangingPunct="1">
              <a:lnSpc>
                <a:spcPct val="80000"/>
              </a:lnSpc>
              <a:defRPr/>
            </a:pPr>
            <a:r>
              <a:rPr lang="en-US" sz="1900" dirty="0"/>
              <a:t>Leave spaces just as you found it (discard trash, take materials with you, etc</a:t>
            </a:r>
            <a:r>
              <a:rPr lang="en-US" sz="1900" dirty="0" smtClean="0"/>
              <a:t>.)</a:t>
            </a:r>
            <a:endParaRPr lang="en-US" sz="1000" dirty="0" smtClean="0"/>
          </a:p>
          <a:p>
            <a:pPr eaLnBrk="1" hangingPunct="1">
              <a:lnSpc>
                <a:spcPct val="80000"/>
              </a:lnSpc>
              <a:defRPr/>
            </a:pPr>
            <a:endParaRPr lang="en-US" sz="2200" dirty="0" smtClean="0"/>
          </a:p>
          <a:p>
            <a:pPr eaLnBrk="1" hangingPunct="1">
              <a:lnSpc>
                <a:spcPct val="80000"/>
              </a:lnSpc>
              <a:defRPr/>
            </a:pPr>
            <a:r>
              <a:rPr lang="en-US" sz="2200" dirty="0" smtClean="0"/>
              <a:t>Other Services</a:t>
            </a:r>
          </a:p>
          <a:p>
            <a:pPr lvl="1" eaLnBrk="1" hangingPunct="1">
              <a:lnSpc>
                <a:spcPct val="80000"/>
              </a:lnSpc>
              <a:defRPr/>
            </a:pPr>
            <a:r>
              <a:rPr lang="en-US" sz="1900" dirty="0" smtClean="0"/>
              <a:t>Lost and found</a:t>
            </a:r>
          </a:p>
          <a:p>
            <a:pPr lvl="1" eaLnBrk="1" hangingPunct="1">
              <a:lnSpc>
                <a:spcPct val="80000"/>
              </a:lnSpc>
              <a:defRPr/>
            </a:pPr>
            <a:r>
              <a:rPr lang="en-US" sz="1900" dirty="0" smtClean="0"/>
              <a:t>Temporary </a:t>
            </a:r>
            <a:r>
              <a:rPr lang="en-US" sz="1900" dirty="0" err="1" smtClean="0"/>
              <a:t>DragonCard</a:t>
            </a:r>
            <a:r>
              <a:rPr lang="en-US" sz="1900" dirty="0" smtClean="0"/>
              <a:t> issuance (after </a:t>
            </a:r>
            <a:r>
              <a:rPr lang="en-US" sz="1900" dirty="0" err="1" smtClean="0"/>
              <a:t>DragonCard</a:t>
            </a:r>
            <a:r>
              <a:rPr lang="en-US" sz="1900" dirty="0" smtClean="0"/>
              <a:t> business hours)</a:t>
            </a:r>
          </a:p>
          <a:p>
            <a:pPr lvl="1" eaLnBrk="1" hangingPunct="1">
              <a:lnSpc>
                <a:spcPct val="80000"/>
              </a:lnSpc>
              <a:defRPr/>
            </a:pPr>
            <a:r>
              <a:rPr lang="en-US" sz="1900" dirty="0" smtClean="0"/>
              <a:t>Laptops, tablets, power strips, and a bike pump available for check-out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11"/>
          <p:cNvSpPr>
            <a:spLocks noGrp="1" noChangeArrowheads="1"/>
          </p:cNvSpPr>
          <p:nvPr>
            <p:ph type="sldNum" sz="quarter" idx="12"/>
          </p:nvPr>
        </p:nvSpPr>
        <p:spPr/>
        <p:txBody>
          <a:bodyPr/>
          <a:lstStyle/>
          <a:p>
            <a:pPr>
              <a:defRPr/>
            </a:pPr>
            <a:fld id="{14A89F8B-0CAA-4CBF-921F-B6292AFA1A67}" type="slidenum">
              <a:rPr lang="en-US" smtClean="0"/>
              <a:pPr>
                <a:defRPr/>
              </a:pPr>
              <a:t>34</a:t>
            </a:fld>
            <a:endParaRPr lang="en-US" smtClean="0"/>
          </a:p>
        </p:txBody>
      </p:sp>
      <p:sp>
        <p:nvSpPr>
          <p:cNvPr id="290818" name="Rectangle 2"/>
          <p:cNvSpPr>
            <a:spLocks noGrp="1" noChangeArrowheads="1"/>
          </p:cNvSpPr>
          <p:nvPr>
            <p:ph type="title" idx="4294967295"/>
          </p:nvPr>
        </p:nvSpPr>
        <p:spPr>
          <a:xfrm>
            <a:off x="228600" y="152400"/>
            <a:ext cx="8229600" cy="1066800"/>
          </a:xfrm>
        </p:spPr>
        <p:txBody>
          <a:bodyPr>
            <a:normAutofit fontScale="90000"/>
          </a:bodyPr>
          <a:lstStyle/>
          <a:p>
            <a:pPr eaLnBrk="1" hangingPunct="1">
              <a:defRPr/>
            </a:pPr>
            <a:r>
              <a:rPr lang="en-US" sz="4800" dirty="0" smtClean="0"/>
              <a:t>Fliers Approved</a:t>
            </a:r>
            <a:r>
              <a:rPr lang="en-US" dirty="0" smtClean="0">
                <a:solidFill>
                  <a:schemeClr val="accent3">
                    <a:lumMod val="50000"/>
                  </a:schemeClr>
                </a:solidFill>
              </a:rPr>
              <a:t/>
            </a:r>
            <a:br>
              <a:rPr lang="en-US" dirty="0" smtClean="0">
                <a:solidFill>
                  <a:schemeClr val="accent3">
                    <a:lumMod val="50000"/>
                  </a:schemeClr>
                </a:solidFill>
              </a:rPr>
            </a:br>
            <a:r>
              <a:rPr lang="en-US" sz="2500" b="1" dirty="0" smtClean="0">
                <a:solidFill>
                  <a:schemeClr val="accent3">
                    <a:lumMod val="50000"/>
                  </a:schemeClr>
                </a:solidFill>
                <a:effectLst/>
                <a:hlinkClick r:id="rId3"/>
              </a:rPr>
              <a:t>www.drexel.edu/studentcenters</a:t>
            </a:r>
            <a:endParaRPr lang="en-US" sz="2500" b="1" dirty="0" smtClean="0">
              <a:solidFill>
                <a:schemeClr val="accent3">
                  <a:lumMod val="50000"/>
                </a:schemeClr>
              </a:solidFill>
              <a:effectLst/>
            </a:endParaRPr>
          </a:p>
        </p:txBody>
      </p:sp>
      <p:sp>
        <p:nvSpPr>
          <p:cNvPr id="290819" name="Rectangle 3"/>
          <p:cNvSpPr>
            <a:spLocks noGrp="1" noChangeArrowheads="1"/>
          </p:cNvSpPr>
          <p:nvPr>
            <p:ph type="body" idx="4294967295"/>
          </p:nvPr>
        </p:nvSpPr>
        <p:spPr>
          <a:xfrm>
            <a:off x="0" y="1219200"/>
            <a:ext cx="8763000" cy="5410200"/>
          </a:xfrm>
        </p:spPr>
        <p:txBody>
          <a:bodyPr>
            <a:normAutofit lnSpcReduction="10000"/>
          </a:bodyPr>
          <a:lstStyle/>
          <a:p>
            <a:pPr eaLnBrk="1" hangingPunct="1">
              <a:lnSpc>
                <a:spcPct val="80000"/>
              </a:lnSpc>
              <a:buFont typeface="Wingdings" pitchFamily="2" charset="2"/>
              <a:buNone/>
              <a:defRPr/>
            </a:pPr>
            <a:r>
              <a:rPr lang="en-US" sz="1200" dirty="0" smtClean="0"/>
              <a:t> </a:t>
            </a:r>
            <a:endParaRPr lang="en-US" sz="1000" dirty="0" smtClean="0"/>
          </a:p>
          <a:p>
            <a:pPr eaLnBrk="1" hangingPunct="1">
              <a:lnSpc>
                <a:spcPct val="80000"/>
              </a:lnSpc>
              <a:defRPr/>
            </a:pPr>
            <a:r>
              <a:rPr lang="en-US" sz="2200" dirty="0" smtClean="0"/>
              <a:t>Must be approved and stamped by Drexel Student Centers employees at the </a:t>
            </a:r>
            <a:r>
              <a:rPr lang="en-US" sz="2200" dirty="0" err="1" smtClean="0"/>
              <a:t>Creese</a:t>
            </a:r>
            <a:r>
              <a:rPr lang="en-US" sz="2200" dirty="0" smtClean="0"/>
              <a:t> Information Desk</a:t>
            </a:r>
          </a:p>
          <a:p>
            <a:pPr lvl="1" eaLnBrk="1" hangingPunct="1">
              <a:lnSpc>
                <a:spcPct val="80000"/>
              </a:lnSpc>
              <a:defRPr/>
            </a:pPr>
            <a:r>
              <a:rPr lang="en-US" sz="2200" dirty="0" smtClean="0"/>
              <a:t>Free to all recognized student organizations (outside groups charged $.20 per flier)</a:t>
            </a:r>
          </a:p>
          <a:p>
            <a:pPr eaLnBrk="1" hangingPunct="1">
              <a:lnSpc>
                <a:spcPct val="80000"/>
              </a:lnSpc>
              <a:buFont typeface="Wingdings" pitchFamily="2" charset="2"/>
              <a:buNone/>
              <a:defRPr/>
            </a:pPr>
            <a:r>
              <a:rPr lang="en-US" sz="1000" dirty="0" smtClean="0"/>
              <a:t> </a:t>
            </a:r>
          </a:p>
          <a:p>
            <a:pPr eaLnBrk="1" hangingPunct="1">
              <a:lnSpc>
                <a:spcPct val="80000"/>
              </a:lnSpc>
              <a:defRPr/>
            </a:pPr>
            <a:r>
              <a:rPr lang="en-US" sz="2200" dirty="0" smtClean="0"/>
              <a:t>Up-to 60 fliers can be approved at the Information Desk at one time  </a:t>
            </a:r>
          </a:p>
          <a:p>
            <a:pPr lvl="1" eaLnBrk="1" hangingPunct="1">
              <a:lnSpc>
                <a:spcPct val="80000"/>
              </a:lnSpc>
              <a:defRPr/>
            </a:pPr>
            <a:r>
              <a:rPr lang="en-US" sz="2200" dirty="0" smtClean="0"/>
              <a:t>All fliers are stamped for 14 days maximum</a:t>
            </a:r>
          </a:p>
          <a:p>
            <a:pPr lvl="1" eaLnBrk="1" hangingPunct="1">
              <a:lnSpc>
                <a:spcPct val="80000"/>
              </a:lnSpc>
              <a:defRPr/>
            </a:pPr>
            <a:r>
              <a:rPr lang="en-US" sz="2200" dirty="0" smtClean="0"/>
              <a:t>Flyers should not exceed 11” x 18” without permission from Drexel Student Centers    </a:t>
            </a:r>
          </a:p>
          <a:p>
            <a:pPr lvl="1" eaLnBrk="1" hangingPunct="1">
              <a:lnSpc>
                <a:spcPct val="80000"/>
              </a:lnSpc>
              <a:defRPr/>
            </a:pPr>
            <a:r>
              <a:rPr lang="en-US" sz="2200" dirty="0" smtClean="0"/>
              <a:t>Posters can only be placed in the 80 approved posting locations/bulletin boards marked across campus</a:t>
            </a:r>
          </a:p>
          <a:p>
            <a:pPr lvl="1" eaLnBrk="1" hangingPunct="1">
              <a:lnSpc>
                <a:spcPct val="80000"/>
              </a:lnSpc>
              <a:defRPr/>
            </a:pPr>
            <a:r>
              <a:rPr lang="en-US" sz="2200" dirty="0" smtClean="0"/>
              <a:t>For further information and to review the policy, refer to: </a:t>
            </a:r>
            <a:r>
              <a:rPr lang="en-US" sz="2200" dirty="0" smtClean="0">
                <a:hlinkClick r:id="rId4"/>
              </a:rPr>
              <a:t>http://www.drexel.edu/creesestudentcenter/infodesk/policyforms.html</a:t>
            </a:r>
            <a:r>
              <a:rPr lang="en-US" sz="2200" dirty="0" smtClean="0"/>
              <a:t> </a:t>
            </a:r>
          </a:p>
          <a:p>
            <a:pPr eaLnBrk="1" hangingPunct="1">
              <a:lnSpc>
                <a:spcPct val="80000"/>
              </a:lnSpc>
              <a:buFont typeface="Wingdings" pitchFamily="2" charset="2"/>
              <a:buNone/>
              <a:defRPr/>
            </a:pPr>
            <a:endParaRPr lang="en-US" sz="1000" dirty="0" smtClean="0"/>
          </a:p>
          <a:p>
            <a:pPr eaLnBrk="1" hangingPunct="1">
              <a:lnSpc>
                <a:spcPct val="80000"/>
              </a:lnSpc>
              <a:defRPr/>
            </a:pPr>
            <a:r>
              <a:rPr lang="en-US" sz="2200" dirty="0" smtClean="0"/>
              <a:t>Residential Living Office (RLO): Residence Halls</a:t>
            </a:r>
          </a:p>
          <a:p>
            <a:pPr lvl="1" eaLnBrk="1" hangingPunct="1">
              <a:lnSpc>
                <a:spcPct val="80000"/>
              </a:lnSpc>
              <a:defRPr/>
            </a:pPr>
            <a:r>
              <a:rPr lang="en-US" sz="2200" dirty="0" smtClean="0"/>
              <a:t>Can approve approximately 125 posters for the residence halls – visit RLO in Towers Hall for approval forms and instructions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2514600"/>
            <a:ext cx="8229600" cy="1371600"/>
          </a:xfrm>
        </p:spPr>
        <p:txBody>
          <a:bodyPr/>
          <a:lstStyle/>
          <a:p>
            <a:pPr eaLnBrk="1" hangingPunct="1">
              <a:defRPr/>
            </a:pPr>
            <a:r>
              <a:rPr lang="en-US" sz="5400" b="1" dirty="0" smtClean="0">
                <a:solidFill>
                  <a:schemeClr val="bg1"/>
                </a:solidFill>
                <a:effectLst>
                  <a:outerShdw blurRad="38100" dist="38100" dir="2700000" algn="tl">
                    <a:srgbClr val="000000">
                      <a:alpha val="43137"/>
                    </a:srgbClr>
                  </a:outerShdw>
                </a:effectLst>
              </a:rPr>
              <a:t>IV. Resources</a:t>
            </a:r>
          </a:p>
        </p:txBody>
      </p:sp>
      <p:sp>
        <p:nvSpPr>
          <p:cNvPr id="76802" name="Rectangle 11"/>
          <p:cNvSpPr>
            <a:spLocks noGrp="1" noChangeArrowheads="1"/>
          </p:cNvSpPr>
          <p:nvPr>
            <p:ph type="sldNum" sz="quarter" idx="12"/>
          </p:nvPr>
        </p:nvSpPr>
        <p:spPr/>
        <p:txBody>
          <a:bodyPr/>
          <a:lstStyle/>
          <a:p>
            <a:pPr>
              <a:defRPr/>
            </a:pPr>
            <a:fld id="{2A42F1E9-4CFD-4F72-9C41-261EEF6FBFD2}" type="slidenum">
              <a:rPr lang="en-US" smtClean="0"/>
              <a:pPr>
                <a:defRPr/>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normAutofit/>
          </a:bodyPr>
          <a:lstStyle/>
          <a:p>
            <a:pPr eaLnBrk="1" hangingPunct="1">
              <a:defRPr/>
            </a:pPr>
            <a:r>
              <a:rPr lang="en-US" sz="4800" dirty="0" smtClean="0"/>
              <a:t>OCA Website &amp; </a:t>
            </a:r>
            <a:r>
              <a:rPr lang="en-US" sz="4800" dirty="0" err="1" smtClean="0"/>
              <a:t>DragonLink</a:t>
            </a:r>
            <a:r>
              <a:rPr lang="en-US" sz="4800" dirty="0" smtClean="0"/>
              <a:t> Page</a:t>
            </a:r>
            <a:endParaRPr lang="en-US" sz="4000" b="1" dirty="0" smtClean="0">
              <a:solidFill>
                <a:schemeClr val="accent3">
                  <a:lumMod val="50000"/>
                </a:schemeClr>
              </a:solidFill>
              <a:effectLst/>
            </a:endParaRPr>
          </a:p>
        </p:txBody>
      </p:sp>
      <p:sp>
        <p:nvSpPr>
          <p:cNvPr id="69635" name="Rectangle 3"/>
          <p:cNvSpPr>
            <a:spLocks noGrp="1" noChangeArrowheads="1"/>
          </p:cNvSpPr>
          <p:nvPr>
            <p:ph sz="half" idx="1"/>
          </p:nvPr>
        </p:nvSpPr>
        <p:spPr>
          <a:xfrm>
            <a:off x="838200" y="1752600"/>
            <a:ext cx="3810000" cy="4454525"/>
          </a:xfrm>
        </p:spPr>
        <p:txBody>
          <a:bodyPr/>
          <a:lstStyle/>
          <a:p>
            <a:pPr marL="0" indent="0" eaLnBrk="1" hangingPunct="1">
              <a:lnSpc>
                <a:spcPct val="90000"/>
              </a:lnSpc>
              <a:buNone/>
            </a:pPr>
            <a:r>
              <a:rPr lang="en-US" sz="2400" dirty="0" smtClean="0"/>
              <a:t>Website</a:t>
            </a:r>
          </a:p>
          <a:p>
            <a:pPr marL="693738" indent="-236538" eaLnBrk="1" hangingPunct="1">
              <a:lnSpc>
                <a:spcPct val="90000"/>
              </a:lnSpc>
            </a:pPr>
            <a:r>
              <a:rPr lang="en-US" sz="2400" dirty="0" smtClean="0"/>
              <a:t>SAFAC</a:t>
            </a:r>
          </a:p>
          <a:p>
            <a:pPr marL="693738" indent="-236538" eaLnBrk="1" hangingPunct="1">
              <a:lnSpc>
                <a:spcPct val="90000"/>
              </a:lnSpc>
            </a:pPr>
            <a:r>
              <a:rPr lang="en-US" sz="2400" dirty="0" smtClean="0"/>
              <a:t>Leadership Resources </a:t>
            </a:r>
          </a:p>
          <a:p>
            <a:pPr marL="693738" indent="-236538" eaLnBrk="1" hangingPunct="1">
              <a:lnSpc>
                <a:spcPct val="90000"/>
              </a:lnSpc>
            </a:pPr>
            <a:r>
              <a:rPr lang="en-US" sz="2400" dirty="0" smtClean="0"/>
              <a:t>Recognition</a:t>
            </a:r>
          </a:p>
          <a:p>
            <a:pPr marL="693738" indent="-236538" eaLnBrk="1" hangingPunct="1">
              <a:lnSpc>
                <a:spcPct val="90000"/>
              </a:lnSpc>
            </a:pPr>
            <a:r>
              <a:rPr lang="en-US" sz="2400" dirty="0" smtClean="0"/>
              <a:t>Event Planning</a:t>
            </a:r>
          </a:p>
          <a:p>
            <a:pPr marL="693738" indent="-236538" eaLnBrk="1" hangingPunct="1">
              <a:lnSpc>
                <a:spcPct val="90000"/>
              </a:lnSpc>
            </a:pPr>
            <a:r>
              <a:rPr lang="en-US" sz="2400" dirty="0" smtClean="0"/>
              <a:t>Policies</a:t>
            </a:r>
          </a:p>
          <a:p>
            <a:pPr marL="693738" indent="-236538" eaLnBrk="1" hangingPunct="1">
              <a:lnSpc>
                <a:spcPct val="90000"/>
              </a:lnSpc>
            </a:pPr>
            <a:r>
              <a:rPr lang="en-US" sz="2400" dirty="0" smtClean="0"/>
              <a:t>Advisor Information</a:t>
            </a:r>
          </a:p>
          <a:p>
            <a:pPr marL="693738" indent="-236538" eaLnBrk="1" hangingPunct="1">
              <a:lnSpc>
                <a:spcPct val="90000"/>
              </a:lnSpc>
            </a:pPr>
            <a:r>
              <a:rPr lang="en-US" sz="2400" dirty="0" smtClean="0"/>
              <a:t>Officer Transitions</a:t>
            </a:r>
          </a:p>
          <a:p>
            <a:pPr marL="693738" indent="-236538" eaLnBrk="1" hangingPunct="1">
              <a:lnSpc>
                <a:spcPct val="90000"/>
              </a:lnSpc>
            </a:pPr>
            <a:r>
              <a:rPr lang="en-US" sz="2400" dirty="0" smtClean="0"/>
              <a:t>Downloadable Resources and Forms</a:t>
            </a:r>
          </a:p>
          <a:p>
            <a:pPr eaLnBrk="1" hangingPunct="1">
              <a:lnSpc>
                <a:spcPct val="90000"/>
              </a:lnSpc>
            </a:pPr>
            <a:endParaRPr lang="en-US" sz="2400" dirty="0" smtClean="0"/>
          </a:p>
        </p:txBody>
      </p:sp>
      <p:sp>
        <p:nvSpPr>
          <p:cNvPr id="6" name="Rectangle 3"/>
          <p:cNvSpPr>
            <a:spLocks noGrp="1" noChangeArrowheads="1"/>
          </p:cNvSpPr>
          <p:nvPr>
            <p:ph sz="half" idx="2"/>
          </p:nvPr>
        </p:nvSpPr>
        <p:spPr>
          <a:xfrm>
            <a:off x="4953000" y="1752600"/>
            <a:ext cx="3810000" cy="4454525"/>
          </a:xfrm>
        </p:spPr>
        <p:txBody>
          <a:bodyPr>
            <a:normAutofit/>
          </a:bodyPr>
          <a:lstStyle/>
          <a:p>
            <a:pPr marL="0" indent="0" eaLnBrk="1" hangingPunct="1">
              <a:lnSpc>
                <a:spcPct val="90000"/>
              </a:lnSpc>
              <a:buNone/>
            </a:pPr>
            <a:r>
              <a:rPr lang="en-US" sz="2400" dirty="0" err="1" smtClean="0"/>
              <a:t>DragonLink</a:t>
            </a:r>
            <a:endParaRPr lang="en-US" sz="2400" dirty="0" smtClean="0"/>
          </a:p>
          <a:p>
            <a:pPr marL="693738" indent="-236538" eaLnBrk="1" hangingPunct="1">
              <a:lnSpc>
                <a:spcPct val="90000"/>
              </a:lnSpc>
            </a:pPr>
            <a:r>
              <a:rPr lang="en-US" sz="2400" dirty="0" smtClean="0"/>
              <a:t>Recognition Process</a:t>
            </a:r>
          </a:p>
          <a:p>
            <a:pPr marL="693738" indent="-236538" eaLnBrk="1" hangingPunct="1">
              <a:lnSpc>
                <a:spcPct val="90000"/>
              </a:lnSpc>
            </a:pPr>
            <a:r>
              <a:rPr lang="en-US" sz="2400" dirty="0" smtClean="0"/>
              <a:t>Organization Directory</a:t>
            </a:r>
          </a:p>
          <a:p>
            <a:pPr marL="693738" indent="-236538" eaLnBrk="1" hangingPunct="1">
              <a:lnSpc>
                <a:spcPct val="90000"/>
              </a:lnSpc>
            </a:pPr>
            <a:r>
              <a:rPr lang="en-US" sz="2400" dirty="0" smtClean="0"/>
              <a:t>Roster Management</a:t>
            </a:r>
          </a:p>
          <a:p>
            <a:pPr marL="693738" indent="-236538" eaLnBrk="1" hangingPunct="1">
              <a:lnSpc>
                <a:spcPct val="90000"/>
              </a:lnSpc>
            </a:pPr>
            <a:r>
              <a:rPr lang="en-US" sz="2400" dirty="0" smtClean="0"/>
              <a:t>Messaging</a:t>
            </a:r>
          </a:p>
          <a:p>
            <a:pPr marL="693738" indent="-236538" eaLnBrk="1" hangingPunct="1">
              <a:lnSpc>
                <a:spcPct val="90000"/>
              </a:lnSpc>
            </a:pPr>
            <a:r>
              <a:rPr lang="en-US" sz="2400" dirty="0" smtClean="0"/>
              <a:t>Virtual Bulletin Board</a:t>
            </a:r>
          </a:p>
          <a:p>
            <a:pPr marL="693738" indent="-236538" eaLnBrk="1" hangingPunct="1">
              <a:lnSpc>
                <a:spcPct val="90000"/>
              </a:lnSpc>
            </a:pPr>
            <a:r>
              <a:rPr lang="en-US" sz="2400" dirty="0" smtClean="0"/>
              <a:t>Contracts</a:t>
            </a:r>
          </a:p>
          <a:p>
            <a:pPr marL="693738" indent="-236538" eaLnBrk="1" hangingPunct="1">
              <a:lnSpc>
                <a:spcPct val="90000"/>
              </a:lnSpc>
            </a:pPr>
            <a:r>
              <a:rPr lang="en-US" sz="2400" dirty="0" smtClean="0"/>
              <a:t>Movie Form</a:t>
            </a:r>
          </a:p>
          <a:p>
            <a:pPr marL="693738" indent="-236538" eaLnBrk="1" hangingPunct="1">
              <a:lnSpc>
                <a:spcPct val="90000"/>
              </a:lnSpc>
            </a:pPr>
            <a:r>
              <a:rPr lang="en-US" sz="2400" dirty="0" smtClean="0"/>
              <a:t>Advisor Information</a:t>
            </a:r>
          </a:p>
          <a:p>
            <a:pPr marL="693738" indent="-236538" eaLnBrk="1" hangingPunct="1">
              <a:lnSpc>
                <a:spcPct val="90000"/>
              </a:lnSpc>
            </a:pPr>
            <a:r>
              <a:rPr lang="en-US" sz="2400" dirty="0" smtClean="0"/>
              <a:t>Downloadable Resources and Forms</a:t>
            </a:r>
          </a:p>
          <a:p>
            <a:pPr eaLnBrk="1" hangingPunct="1">
              <a:lnSpc>
                <a:spcPct val="90000"/>
              </a:lnSpc>
            </a:pPr>
            <a:endParaRPr lang="en-US" sz="2400" dirty="0" smtClean="0"/>
          </a:p>
        </p:txBody>
      </p:sp>
      <p:sp>
        <p:nvSpPr>
          <p:cNvPr id="77826" name="Rectangle 11"/>
          <p:cNvSpPr>
            <a:spLocks noGrp="1" noChangeArrowheads="1"/>
          </p:cNvSpPr>
          <p:nvPr>
            <p:ph type="sldNum" sz="quarter" idx="12"/>
          </p:nvPr>
        </p:nvSpPr>
        <p:spPr/>
        <p:txBody>
          <a:bodyPr/>
          <a:lstStyle/>
          <a:p>
            <a:pPr>
              <a:defRPr/>
            </a:pPr>
            <a:fld id="{5E95DEB2-168B-4402-ACC8-1BA2D0D6CD80}" type="slidenum">
              <a:rPr lang="en-US" smtClean="0"/>
              <a:pPr>
                <a:defRPr/>
              </a:pPr>
              <a:t>36</a:t>
            </a:fld>
            <a:endParaRPr lang="en-US" smtClean="0"/>
          </a:p>
        </p:txBody>
      </p:sp>
      <p:sp>
        <p:nvSpPr>
          <p:cNvPr id="2" name="Rectangle 1"/>
          <p:cNvSpPr/>
          <p:nvPr/>
        </p:nvSpPr>
        <p:spPr>
          <a:xfrm>
            <a:off x="2994548" y="5943600"/>
            <a:ext cx="3154903" cy="584775"/>
          </a:xfrm>
          <a:prstGeom prst="rect">
            <a:avLst/>
          </a:prstGeom>
        </p:spPr>
        <p:txBody>
          <a:bodyPr wrap="none">
            <a:spAutoFit/>
          </a:bodyPr>
          <a:lstStyle/>
          <a:p>
            <a:r>
              <a:rPr lang="en-US" b="1" dirty="0">
                <a:solidFill>
                  <a:schemeClr val="accent3">
                    <a:lumMod val="50000"/>
                  </a:schemeClr>
                </a:solidFill>
                <a:hlinkClick r:id="rId3"/>
              </a:rPr>
              <a:t>www.drexel.edu/OCA</a:t>
            </a:r>
            <a:r>
              <a:rPr lang="en-US" sz="3200" b="1" dirty="0">
                <a:solidFill>
                  <a:schemeClr val="accent3">
                    <a:lumMod val="50000"/>
                  </a:schemeClr>
                </a:solidFill>
              </a:rPr>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9200"/>
          </a:xfrm>
        </p:spPr>
        <p:txBody>
          <a:bodyPr/>
          <a:lstStyle/>
          <a:p>
            <a:pPr>
              <a:defRPr/>
            </a:pPr>
            <a:r>
              <a:rPr lang="en-US" sz="4800" dirty="0" err="1" smtClean="0"/>
              <a:t>DragonLink</a:t>
            </a:r>
            <a:endParaRPr lang="en-US" sz="4800" dirty="0"/>
          </a:p>
        </p:txBody>
      </p:sp>
      <p:sp>
        <p:nvSpPr>
          <p:cNvPr id="71683" name="Content Placeholder 2"/>
          <p:cNvSpPr>
            <a:spLocks noGrp="1"/>
          </p:cNvSpPr>
          <p:nvPr>
            <p:ph idx="1"/>
          </p:nvPr>
        </p:nvSpPr>
        <p:spPr>
          <a:xfrm>
            <a:off x="228600" y="1066800"/>
            <a:ext cx="8610600" cy="4648200"/>
          </a:xfrm>
        </p:spPr>
        <p:txBody>
          <a:bodyPr>
            <a:normAutofit lnSpcReduction="10000"/>
          </a:bodyPr>
          <a:lstStyle/>
          <a:p>
            <a:r>
              <a:rPr lang="en-US" sz="3000" dirty="0" smtClean="0"/>
              <a:t>Manage your student organization page with a logo and contact information, linking to a Facebook page, external website and/or Twitter account</a:t>
            </a:r>
          </a:p>
          <a:p>
            <a:r>
              <a:rPr lang="en-US" sz="3000" dirty="0" smtClean="0"/>
              <a:t>Ensure the president, vice president, event coordinator, treasurer, and advisor (at a minimum) are identified in order to receive important messages and deadlines</a:t>
            </a:r>
          </a:p>
          <a:p>
            <a:r>
              <a:rPr lang="en-US" sz="3000" dirty="0" smtClean="0"/>
              <a:t>Submit events to the virtual bulletin board found on the home page</a:t>
            </a:r>
          </a:p>
          <a:p>
            <a:r>
              <a:rPr lang="en-US" sz="3000" dirty="0" smtClean="0"/>
              <a:t>Manage and message your organization roster</a:t>
            </a:r>
          </a:p>
          <a:p>
            <a:endParaRPr lang="en-US" dirty="0" smtClean="0"/>
          </a:p>
        </p:txBody>
      </p:sp>
      <p:sp>
        <p:nvSpPr>
          <p:cNvPr id="4" name="Slide Number Placeholder 3"/>
          <p:cNvSpPr>
            <a:spLocks noGrp="1"/>
          </p:cNvSpPr>
          <p:nvPr>
            <p:ph type="sldNum" sz="quarter" idx="12"/>
          </p:nvPr>
        </p:nvSpPr>
        <p:spPr/>
        <p:txBody>
          <a:bodyPr/>
          <a:lstStyle/>
          <a:p>
            <a:pPr>
              <a:defRPr/>
            </a:pPr>
            <a:fld id="{F2EEE451-FB9F-489F-A5EA-56646C7ECE97}"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2" name="Rectangle 4"/>
          <p:cNvSpPr>
            <a:spLocks noGrp="1" noChangeArrowheads="1"/>
          </p:cNvSpPr>
          <p:nvPr>
            <p:ph type="title"/>
          </p:nvPr>
        </p:nvSpPr>
        <p:spPr>
          <a:xfrm>
            <a:off x="0" y="228600"/>
            <a:ext cx="9144000" cy="1219200"/>
          </a:xfrm>
        </p:spPr>
        <p:txBody>
          <a:bodyPr>
            <a:normAutofit fontScale="90000"/>
          </a:bodyPr>
          <a:lstStyle/>
          <a:p>
            <a:pPr eaLnBrk="1" hangingPunct="1">
              <a:defRPr/>
            </a:pPr>
            <a:r>
              <a:rPr lang="en-US" sz="4800" dirty="0" smtClean="0">
                <a:solidFill>
                  <a:schemeClr val="accent3">
                    <a:lumMod val="50000"/>
                  </a:schemeClr>
                </a:solidFill>
              </a:rPr>
              <a:t/>
            </a:r>
            <a:br>
              <a:rPr lang="en-US" sz="4800" dirty="0" smtClean="0">
                <a:solidFill>
                  <a:schemeClr val="accent3">
                    <a:lumMod val="50000"/>
                  </a:schemeClr>
                </a:solidFill>
              </a:rPr>
            </a:br>
            <a:r>
              <a:rPr lang="en-US" sz="4800" dirty="0" smtClean="0"/>
              <a:t>Promoting &amp; Advertisement</a:t>
            </a:r>
            <a:r>
              <a:rPr lang="en-US" sz="4800" dirty="0" smtClean="0">
                <a:solidFill>
                  <a:schemeClr val="accent3">
                    <a:lumMod val="50000"/>
                  </a:schemeClr>
                </a:solidFill>
              </a:rPr>
              <a:t/>
            </a:r>
            <a:br>
              <a:rPr lang="en-US" sz="4800" dirty="0" smtClean="0">
                <a:solidFill>
                  <a:schemeClr val="accent3">
                    <a:lumMod val="50000"/>
                  </a:schemeClr>
                </a:solidFill>
              </a:rPr>
            </a:br>
            <a:endParaRPr lang="en-US" sz="4800" dirty="0" smtClean="0">
              <a:solidFill>
                <a:schemeClr val="tx1"/>
              </a:solidFill>
            </a:endParaRPr>
          </a:p>
        </p:txBody>
      </p:sp>
      <p:sp>
        <p:nvSpPr>
          <p:cNvPr id="70659" name="Rectangle 3"/>
          <p:cNvSpPr>
            <a:spLocks noGrp="1" noChangeArrowheads="1"/>
          </p:cNvSpPr>
          <p:nvPr>
            <p:ph sz="half" idx="1"/>
          </p:nvPr>
        </p:nvSpPr>
        <p:spPr>
          <a:xfrm>
            <a:off x="685800" y="1828800"/>
            <a:ext cx="3810000" cy="3886200"/>
          </a:xfrm>
        </p:spPr>
        <p:txBody>
          <a:bodyPr/>
          <a:lstStyle/>
          <a:p>
            <a:pPr eaLnBrk="1" hangingPunct="1">
              <a:lnSpc>
                <a:spcPct val="90000"/>
              </a:lnSpc>
            </a:pPr>
            <a:r>
              <a:rPr lang="en-US" smtClean="0"/>
              <a:t>The Triangle</a:t>
            </a:r>
          </a:p>
          <a:p>
            <a:pPr eaLnBrk="1" hangingPunct="1">
              <a:lnSpc>
                <a:spcPct val="90000"/>
              </a:lnSpc>
            </a:pPr>
            <a:r>
              <a:rPr lang="en-US" smtClean="0"/>
              <a:t>Posting Policy </a:t>
            </a:r>
          </a:p>
          <a:p>
            <a:pPr eaLnBrk="1" hangingPunct="1">
              <a:lnSpc>
                <a:spcPct val="90000"/>
              </a:lnSpc>
            </a:pPr>
            <a:r>
              <a:rPr lang="en-US" smtClean="0"/>
              <a:t>Residence Halls</a:t>
            </a:r>
          </a:p>
          <a:p>
            <a:pPr eaLnBrk="1" hangingPunct="1">
              <a:lnSpc>
                <a:spcPct val="90000"/>
              </a:lnSpc>
            </a:pPr>
            <a:r>
              <a:rPr lang="en-US" smtClean="0"/>
              <a:t>Poster Maker</a:t>
            </a:r>
          </a:p>
          <a:p>
            <a:pPr eaLnBrk="1" hangingPunct="1">
              <a:lnSpc>
                <a:spcPct val="90000"/>
              </a:lnSpc>
            </a:pPr>
            <a:r>
              <a:rPr lang="en-US" smtClean="0"/>
              <a:t>Display Case</a:t>
            </a:r>
          </a:p>
          <a:p>
            <a:pPr eaLnBrk="1" hangingPunct="1">
              <a:lnSpc>
                <a:spcPct val="90000"/>
              </a:lnSpc>
            </a:pPr>
            <a:r>
              <a:rPr lang="en-US" smtClean="0"/>
              <a:t>Sandwich Boards</a:t>
            </a:r>
          </a:p>
          <a:p>
            <a:pPr eaLnBrk="1" hangingPunct="1">
              <a:lnSpc>
                <a:spcPct val="90000"/>
              </a:lnSpc>
            </a:pPr>
            <a:r>
              <a:rPr lang="en-US" smtClean="0"/>
              <a:t>Activities Unlimited</a:t>
            </a:r>
          </a:p>
          <a:p>
            <a:pPr eaLnBrk="1" hangingPunct="1">
              <a:lnSpc>
                <a:spcPct val="90000"/>
              </a:lnSpc>
            </a:pPr>
            <a:r>
              <a:rPr lang="en-US" smtClean="0"/>
              <a:t>DragonLink</a:t>
            </a:r>
          </a:p>
          <a:p>
            <a:pPr eaLnBrk="1" hangingPunct="1">
              <a:lnSpc>
                <a:spcPct val="90000"/>
              </a:lnSpc>
            </a:pPr>
            <a:endParaRPr lang="en-US" smtClean="0"/>
          </a:p>
        </p:txBody>
      </p:sp>
      <p:sp>
        <p:nvSpPr>
          <p:cNvPr id="70660" name="Rectangle 5"/>
          <p:cNvSpPr>
            <a:spLocks noGrp="1" noChangeArrowheads="1"/>
          </p:cNvSpPr>
          <p:nvPr>
            <p:ph sz="half" idx="2"/>
          </p:nvPr>
        </p:nvSpPr>
        <p:spPr>
          <a:xfrm>
            <a:off x="4724400" y="1828800"/>
            <a:ext cx="3810000" cy="4114800"/>
          </a:xfrm>
        </p:spPr>
        <p:txBody>
          <a:bodyPr/>
          <a:lstStyle/>
          <a:p>
            <a:pPr eaLnBrk="1" hangingPunct="1">
              <a:lnSpc>
                <a:spcPct val="90000"/>
              </a:lnSpc>
            </a:pPr>
            <a:r>
              <a:rPr lang="en-US" dirty="0" err="1" smtClean="0"/>
              <a:t>InfoNet</a:t>
            </a:r>
            <a:r>
              <a:rPr lang="en-US" dirty="0" smtClean="0"/>
              <a:t> (LCD Screens)</a:t>
            </a:r>
          </a:p>
          <a:p>
            <a:pPr eaLnBrk="1" hangingPunct="1">
              <a:lnSpc>
                <a:spcPct val="90000"/>
              </a:lnSpc>
            </a:pPr>
            <a:r>
              <a:rPr lang="en-US" dirty="0" smtClean="0"/>
              <a:t>Drexel One</a:t>
            </a:r>
          </a:p>
          <a:p>
            <a:pPr eaLnBrk="1" hangingPunct="1">
              <a:lnSpc>
                <a:spcPct val="90000"/>
              </a:lnSpc>
            </a:pPr>
            <a:r>
              <a:rPr lang="en-US" dirty="0" smtClean="0"/>
              <a:t>OCA Memos</a:t>
            </a:r>
          </a:p>
          <a:p>
            <a:pPr eaLnBrk="1" hangingPunct="1">
              <a:lnSpc>
                <a:spcPct val="90000"/>
              </a:lnSpc>
            </a:pPr>
            <a:r>
              <a:rPr lang="en-US" dirty="0" smtClean="0"/>
              <a:t>Commuter Listserv</a:t>
            </a:r>
          </a:p>
          <a:p>
            <a:pPr eaLnBrk="1" hangingPunct="1">
              <a:lnSpc>
                <a:spcPct val="90000"/>
              </a:lnSpc>
            </a:pPr>
            <a:r>
              <a:rPr lang="en-US" dirty="0" smtClean="0"/>
              <a:t>Fraternity &amp; Sorority Life Listserv</a:t>
            </a:r>
          </a:p>
          <a:p>
            <a:pPr eaLnBrk="1" hangingPunct="1">
              <a:lnSpc>
                <a:spcPct val="90000"/>
              </a:lnSpc>
            </a:pPr>
            <a:r>
              <a:rPr lang="en-US" dirty="0" smtClean="0"/>
              <a:t>Welcome Back Weeks</a:t>
            </a:r>
          </a:p>
          <a:p>
            <a:pPr eaLnBrk="1" hangingPunct="1">
              <a:lnSpc>
                <a:spcPct val="90000"/>
              </a:lnSpc>
            </a:pPr>
            <a:r>
              <a:rPr lang="en-US" dirty="0" smtClean="0"/>
              <a:t>WKDU 91.7</a:t>
            </a:r>
          </a:p>
        </p:txBody>
      </p:sp>
      <p:sp>
        <p:nvSpPr>
          <p:cNvPr id="78850" name="Rectangle 11"/>
          <p:cNvSpPr>
            <a:spLocks noGrp="1" noChangeArrowheads="1"/>
          </p:cNvSpPr>
          <p:nvPr>
            <p:ph type="sldNum" sz="quarter" idx="12"/>
          </p:nvPr>
        </p:nvSpPr>
        <p:spPr/>
        <p:txBody>
          <a:bodyPr/>
          <a:lstStyle/>
          <a:p>
            <a:pPr>
              <a:defRPr/>
            </a:pPr>
            <a:fld id="{91E89B89-CADB-4187-851E-33F7871E66BF}" type="slidenum">
              <a:rPr lang="en-US" smtClean="0"/>
              <a:pPr>
                <a:defRPr/>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9200"/>
          </a:xfrm>
        </p:spPr>
        <p:txBody>
          <a:bodyPr/>
          <a:lstStyle/>
          <a:p>
            <a:pPr>
              <a:defRPr/>
            </a:pPr>
            <a:r>
              <a:rPr lang="en-US" sz="4800" dirty="0" smtClean="0"/>
              <a:t>Resources &amp; Supplies</a:t>
            </a:r>
            <a:endParaRPr lang="en-US" dirty="0"/>
          </a:p>
        </p:txBody>
      </p:sp>
      <p:sp>
        <p:nvSpPr>
          <p:cNvPr id="74755" name="Content Placeholder 2"/>
          <p:cNvSpPr>
            <a:spLocks noGrp="1"/>
          </p:cNvSpPr>
          <p:nvPr>
            <p:ph sz="half" idx="1"/>
          </p:nvPr>
        </p:nvSpPr>
        <p:spPr>
          <a:xfrm>
            <a:off x="457200" y="2098675"/>
            <a:ext cx="4038600" cy="4454525"/>
          </a:xfrm>
        </p:spPr>
        <p:txBody>
          <a:bodyPr>
            <a:normAutofit lnSpcReduction="10000"/>
          </a:bodyPr>
          <a:lstStyle/>
          <a:p>
            <a:pPr>
              <a:spcBef>
                <a:spcPct val="0"/>
              </a:spcBef>
            </a:pPr>
            <a:r>
              <a:rPr lang="en-US" sz="2300" dirty="0" smtClean="0"/>
              <a:t>A-Frame</a:t>
            </a:r>
          </a:p>
          <a:p>
            <a:pPr>
              <a:spcBef>
                <a:spcPct val="0"/>
              </a:spcBef>
            </a:pPr>
            <a:r>
              <a:rPr lang="en-US" sz="2300" dirty="0" smtClean="0"/>
              <a:t>Apples to Apples Game</a:t>
            </a:r>
          </a:p>
          <a:p>
            <a:pPr>
              <a:spcBef>
                <a:spcPct val="0"/>
              </a:spcBef>
            </a:pPr>
            <a:r>
              <a:rPr lang="en-US" sz="2300" dirty="0" smtClean="0"/>
              <a:t>Arrow Signs</a:t>
            </a:r>
          </a:p>
          <a:p>
            <a:pPr>
              <a:spcBef>
                <a:spcPct val="0"/>
              </a:spcBef>
            </a:pPr>
            <a:r>
              <a:rPr lang="en-US" sz="2300" dirty="0" smtClean="0"/>
              <a:t>AV Cabinet Key</a:t>
            </a:r>
          </a:p>
          <a:p>
            <a:pPr>
              <a:spcBef>
                <a:spcPct val="0"/>
              </a:spcBef>
            </a:pPr>
            <a:r>
              <a:rPr lang="en-US" sz="2300" dirty="0" smtClean="0"/>
              <a:t>Balloon Weights</a:t>
            </a:r>
          </a:p>
          <a:p>
            <a:pPr>
              <a:spcBef>
                <a:spcPct val="0"/>
              </a:spcBef>
            </a:pPr>
            <a:r>
              <a:rPr lang="en-US" sz="2300" dirty="0" smtClean="0"/>
              <a:t>Bingo Game &amp; Books</a:t>
            </a:r>
          </a:p>
          <a:p>
            <a:pPr>
              <a:spcBef>
                <a:spcPct val="0"/>
              </a:spcBef>
            </a:pPr>
            <a:r>
              <a:rPr lang="en-US" sz="2300" dirty="0" smtClean="0"/>
              <a:t>Button Maker</a:t>
            </a:r>
          </a:p>
          <a:p>
            <a:pPr>
              <a:spcBef>
                <a:spcPct val="0"/>
              </a:spcBef>
            </a:pPr>
            <a:r>
              <a:rPr lang="en-US" sz="2300" dirty="0" smtClean="0"/>
              <a:t>Buzzers</a:t>
            </a:r>
          </a:p>
          <a:p>
            <a:pPr>
              <a:spcBef>
                <a:spcPct val="0"/>
              </a:spcBef>
            </a:pPr>
            <a:r>
              <a:rPr lang="en-US" sz="2300" dirty="0" smtClean="0"/>
              <a:t>Camera</a:t>
            </a:r>
          </a:p>
          <a:p>
            <a:pPr>
              <a:spcBef>
                <a:spcPct val="0"/>
              </a:spcBef>
            </a:pPr>
            <a:r>
              <a:rPr lang="en-US" sz="2300" dirty="0" smtClean="0"/>
              <a:t>Easels</a:t>
            </a:r>
          </a:p>
          <a:p>
            <a:pPr>
              <a:spcBef>
                <a:spcPct val="0"/>
              </a:spcBef>
            </a:pPr>
            <a:r>
              <a:rPr lang="en-US" sz="2300" dirty="0" smtClean="0"/>
              <a:t>Fondue Machine</a:t>
            </a:r>
          </a:p>
          <a:p>
            <a:pPr>
              <a:spcBef>
                <a:spcPct val="0"/>
              </a:spcBef>
            </a:pPr>
            <a:r>
              <a:rPr lang="en-US" sz="2300" dirty="0" smtClean="0"/>
              <a:t>Karaoke Machine</a:t>
            </a:r>
          </a:p>
          <a:p>
            <a:pPr>
              <a:spcBef>
                <a:spcPct val="0"/>
              </a:spcBef>
            </a:pPr>
            <a:r>
              <a:rPr lang="en-US" sz="2300" dirty="0" smtClean="0"/>
              <a:t>Leadership Library (books)</a:t>
            </a:r>
          </a:p>
        </p:txBody>
      </p:sp>
      <p:sp>
        <p:nvSpPr>
          <p:cNvPr id="74756" name="Content Placeholder 3"/>
          <p:cNvSpPr>
            <a:spLocks noGrp="1"/>
          </p:cNvSpPr>
          <p:nvPr>
            <p:ph sz="half" idx="2"/>
          </p:nvPr>
        </p:nvSpPr>
        <p:spPr>
          <a:xfrm>
            <a:off x="4648200" y="2098675"/>
            <a:ext cx="4038600" cy="4454525"/>
          </a:xfrm>
        </p:spPr>
        <p:txBody>
          <a:bodyPr>
            <a:normAutofit lnSpcReduction="10000"/>
          </a:bodyPr>
          <a:lstStyle/>
          <a:p>
            <a:pPr>
              <a:spcBef>
                <a:spcPct val="0"/>
              </a:spcBef>
            </a:pPr>
            <a:r>
              <a:rPr lang="en-US" sz="2300" dirty="0" smtClean="0"/>
              <a:t>Money Box</a:t>
            </a:r>
          </a:p>
          <a:p>
            <a:pPr>
              <a:spcBef>
                <a:spcPct val="0"/>
              </a:spcBef>
            </a:pPr>
            <a:r>
              <a:rPr lang="en-US" sz="2300" dirty="0" smtClean="0"/>
              <a:t>Nikon Digital Camera</a:t>
            </a:r>
          </a:p>
          <a:p>
            <a:pPr>
              <a:spcBef>
                <a:spcPct val="0"/>
              </a:spcBef>
            </a:pPr>
            <a:r>
              <a:rPr lang="en-US" sz="2300" dirty="0" smtClean="0"/>
              <a:t>Polaroid Camera</a:t>
            </a:r>
          </a:p>
          <a:p>
            <a:pPr>
              <a:spcBef>
                <a:spcPct val="0"/>
              </a:spcBef>
            </a:pPr>
            <a:r>
              <a:rPr lang="en-US" sz="2300" dirty="0" smtClean="0"/>
              <a:t>Popcorn Machine</a:t>
            </a:r>
          </a:p>
          <a:p>
            <a:pPr>
              <a:spcBef>
                <a:spcPct val="0"/>
              </a:spcBef>
            </a:pPr>
            <a:r>
              <a:rPr lang="en-US" sz="2300" dirty="0" smtClean="0"/>
              <a:t>Projectors</a:t>
            </a:r>
          </a:p>
          <a:p>
            <a:pPr>
              <a:spcBef>
                <a:spcPct val="0"/>
              </a:spcBef>
            </a:pPr>
            <a:r>
              <a:rPr lang="en-US" sz="2300" dirty="0" smtClean="0"/>
              <a:t>Projector Screen</a:t>
            </a:r>
          </a:p>
          <a:p>
            <a:pPr>
              <a:spcBef>
                <a:spcPct val="0"/>
              </a:spcBef>
            </a:pPr>
            <a:r>
              <a:rPr lang="en-US" sz="2300" dirty="0" smtClean="0"/>
              <a:t>Raffle Tickets</a:t>
            </a:r>
          </a:p>
          <a:p>
            <a:pPr>
              <a:spcBef>
                <a:spcPct val="0"/>
              </a:spcBef>
            </a:pPr>
            <a:r>
              <a:rPr lang="en-US" sz="2300" dirty="0" smtClean="0"/>
              <a:t>Raffle Ticket Box/Holder</a:t>
            </a:r>
          </a:p>
          <a:p>
            <a:pPr>
              <a:spcBef>
                <a:spcPct val="0"/>
              </a:spcBef>
            </a:pPr>
            <a:r>
              <a:rPr lang="en-US" sz="2300" dirty="0" smtClean="0"/>
              <a:t>Sidewalk Chalk</a:t>
            </a:r>
          </a:p>
          <a:p>
            <a:pPr>
              <a:spcBef>
                <a:spcPct val="0"/>
              </a:spcBef>
            </a:pPr>
            <a:r>
              <a:rPr lang="en-US" sz="2300" dirty="0" smtClean="0"/>
              <a:t>Taboo Game</a:t>
            </a:r>
          </a:p>
          <a:p>
            <a:pPr>
              <a:spcBef>
                <a:spcPct val="0"/>
              </a:spcBef>
            </a:pPr>
            <a:r>
              <a:rPr lang="en-US" sz="2300" dirty="0" smtClean="0"/>
              <a:t>Xbox/Wii</a:t>
            </a:r>
          </a:p>
          <a:p>
            <a:pPr>
              <a:spcBef>
                <a:spcPct val="0"/>
              </a:spcBef>
            </a:pPr>
            <a:r>
              <a:rPr lang="en-US" sz="2300" dirty="0" smtClean="0"/>
              <a:t>Water boiler/warmer</a:t>
            </a:r>
          </a:p>
          <a:p>
            <a:pPr>
              <a:spcBef>
                <a:spcPct val="0"/>
              </a:spcBef>
            </a:pPr>
            <a:r>
              <a:rPr lang="en-US" sz="2300" dirty="0" smtClean="0"/>
              <a:t>Wristbands</a:t>
            </a:r>
          </a:p>
        </p:txBody>
      </p:sp>
      <p:sp>
        <p:nvSpPr>
          <p:cNvPr id="5" name="Slide Number Placeholder 4"/>
          <p:cNvSpPr>
            <a:spLocks noGrp="1"/>
          </p:cNvSpPr>
          <p:nvPr>
            <p:ph type="sldNum" sz="quarter" idx="12"/>
          </p:nvPr>
        </p:nvSpPr>
        <p:spPr/>
        <p:txBody>
          <a:bodyPr/>
          <a:lstStyle/>
          <a:p>
            <a:pPr>
              <a:defRPr/>
            </a:pPr>
            <a:fld id="{B1EA0D61-8421-413B-B038-4BCB121147F7}" type="slidenum">
              <a:rPr lang="en-US" smtClean="0"/>
              <a:pPr>
                <a:defRPr/>
              </a:pPr>
              <a:t>39</a:t>
            </a:fld>
            <a:endParaRPr lang="en-US" dirty="0"/>
          </a:p>
        </p:txBody>
      </p:sp>
      <p:sp>
        <p:nvSpPr>
          <p:cNvPr id="72710" name="Rectangle 5"/>
          <p:cNvSpPr>
            <a:spLocks noChangeArrowheads="1"/>
          </p:cNvSpPr>
          <p:nvPr/>
        </p:nvSpPr>
        <p:spPr bwMode="auto">
          <a:xfrm>
            <a:off x="228600" y="990600"/>
            <a:ext cx="86106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defRPr/>
            </a:pPr>
            <a:r>
              <a:rPr lang="en-US" sz="2200" b="1" dirty="0"/>
              <a:t>The following items are located in the Student Organization Resource Center (SORC), lower level of the </a:t>
            </a:r>
            <a:r>
              <a:rPr lang="en-US" sz="2200" b="1" dirty="0" err="1"/>
              <a:t>Creese</a:t>
            </a:r>
            <a:r>
              <a:rPr lang="en-US" sz="2200" b="1" dirty="0"/>
              <a:t> Student Center. They can be reserved through the Equipment Rental Form at the front desk.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sz="4800" dirty="0" smtClean="0"/>
              <a:t>The Goals of SOOT</a:t>
            </a:r>
          </a:p>
        </p:txBody>
      </p:sp>
      <p:sp>
        <p:nvSpPr>
          <p:cNvPr id="7171" name="Rectangle 3"/>
          <p:cNvSpPr>
            <a:spLocks noGrp="1" noChangeArrowheads="1"/>
          </p:cNvSpPr>
          <p:nvPr>
            <p:ph idx="1"/>
          </p:nvPr>
        </p:nvSpPr>
        <p:spPr>
          <a:xfrm>
            <a:off x="685800" y="1371600"/>
            <a:ext cx="7772400" cy="4454525"/>
          </a:xfrm>
        </p:spPr>
        <p:txBody>
          <a:bodyPr/>
          <a:lstStyle/>
          <a:p>
            <a:pPr eaLnBrk="1" hangingPunct="1"/>
            <a:r>
              <a:rPr lang="en-US" smtClean="0"/>
              <a:t>To help you be successful in your role as a student leader at Drexel University</a:t>
            </a:r>
          </a:p>
          <a:p>
            <a:pPr eaLnBrk="1" hangingPunct="1"/>
            <a:r>
              <a:rPr lang="en-US" smtClean="0"/>
              <a:t>To help you navigate through policies and procedures related to student organization management, finances, and event planning</a:t>
            </a:r>
          </a:p>
          <a:p>
            <a:pPr eaLnBrk="1" hangingPunct="1"/>
            <a:r>
              <a:rPr lang="en-US" smtClean="0"/>
              <a:t>To overview key policies and procedures that student leaders, on behalf of their organizations, are responsible for knowing</a:t>
            </a:r>
          </a:p>
        </p:txBody>
      </p:sp>
      <p:sp>
        <p:nvSpPr>
          <p:cNvPr id="5122" name="Rectangle 11"/>
          <p:cNvSpPr>
            <a:spLocks noGrp="1" noChangeArrowheads="1"/>
          </p:cNvSpPr>
          <p:nvPr>
            <p:ph type="sldNum" sz="quarter" idx="12"/>
          </p:nvPr>
        </p:nvSpPr>
        <p:spPr/>
        <p:txBody>
          <a:bodyPr/>
          <a:lstStyle/>
          <a:p>
            <a:pPr>
              <a:defRPr/>
            </a:pPr>
            <a:fld id="{6CE34173-EED2-47A1-A143-8FBFD26D733E}" type="slidenum">
              <a:rPr lang="en-US" smtClean="0"/>
              <a:pPr>
                <a:defRPr/>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9200"/>
          </a:xfrm>
        </p:spPr>
        <p:txBody>
          <a:bodyPr/>
          <a:lstStyle/>
          <a:p>
            <a:pPr>
              <a:defRPr/>
            </a:pPr>
            <a:r>
              <a:rPr lang="en-US" sz="4800" dirty="0" smtClean="0"/>
              <a:t>Resources &amp; Supplies</a:t>
            </a:r>
            <a:endParaRPr lang="en-US" dirty="0"/>
          </a:p>
        </p:txBody>
      </p:sp>
      <p:sp>
        <p:nvSpPr>
          <p:cNvPr id="3" name="Content Placeholder 2"/>
          <p:cNvSpPr>
            <a:spLocks noGrp="1"/>
          </p:cNvSpPr>
          <p:nvPr>
            <p:ph sz="half" idx="1"/>
          </p:nvPr>
        </p:nvSpPr>
        <p:spPr>
          <a:xfrm>
            <a:off x="685800" y="1752601"/>
            <a:ext cx="3810000" cy="3932237"/>
          </a:xfrm>
        </p:spPr>
        <p:txBody>
          <a:bodyPr>
            <a:normAutofit lnSpcReduction="10000"/>
          </a:bodyPr>
          <a:lstStyle/>
          <a:p>
            <a:pPr>
              <a:spcBef>
                <a:spcPts val="0"/>
              </a:spcBef>
              <a:defRPr/>
            </a:pPr>
            <a:r>
              <a:rPr lang="en-US" sz="2300" dirty="0"/>
              <a:t>Balloons</a:t>
            </a:r>
          </a:p>
          <a:p>
            <a:pPr>
              <a:spcBef>
                <a:spcPts val="0"/>
              </a:spcBef>
              <a:defRPr/>
            </a:pPr>
            <a:r>
              <a:rPr lang="en-US" sz="2300" dirty="0"/>
              <a:t>Button Maker</a:t>
            </a:r>
          </a:p>
          <a:p>
            <a:pPr>
              <a:spcBef>
                <a:spcPts val="0"/>
              </a:spcBef>
              <a:defRPr/>
            </a:pPr>
            <a:r>
              <a:rPr lang="en-US" sz="2300" dirty="0"/>
              <a:t>Banner Paper</a:t>
            </a:r>
          </a:p>
          <a:p>
            <a:pPr>
              <a:spcBef>
                <a:spcPts val="0"/>
              </a:spcBef>
              <a:defRPr/>
            </a:pPr>
            <a:r>
              <a:rPr lang="en-US" sz="2300" dirty="0"/>
              <a:t>Cannon Printer/Scanner/ Copier/Fax Machine</a:t>
            </a:r>
            <a:r>
              <a:rPr lang="en-US" sz="2300" dirty="0">
                <a:solidFill>
                  <a:schemeClr val="accent3">
                    <a:lumMod val="50000"/>
                  </a:schemeClr>
                </a:solidFill>
              </a:rPr>
              <a:t>*</a:t>
            </a:r>
          </a:p>
          <a:p>
            <a:pPr>
              <a:spcBef>
                <a:spcPts val="0"/>
              </a:spcBef>
              <a:defRPr/>
            </a:pPr>
            <a:r>
              <a:rPr lang="en-US" sz="2300" dirty="0"/>
              <a:t>Colored Pencils</a:t>
            </a:r>
          </a:p>
          <a:p>
            <a:pPr>
              <a:spcBef>
                <a:spcPts val="0"/>
              </a:spcBef>
              <a:defRPr/>
            </a:pPr>
            <a:r>
              <a:rPr lang="en-US" sz="2300" dirty="0"/>
              <a:t>Computers</a:t>
            </a:r>
          </a:p>
          <a:p>
            <a:pPr>
              <a:spcBef>
                <a:spcPts val="0"/>
              </a:spcBef>
              <a:defRPr/>
            </a:pPr>
            <a:r>
              <a:rPr lang="en-US" sz="2300" dirty="0"/>
              <a:t>Construction Paper</a:t>
            </a:r>
          </a:p>
          <a:p>
            <a:pPr>
              <a:spcBef>
                <a:spcPts val="0"/>
              </a:spcBef>
              <a:defRPr/>
            </a:pPr>
            <a:r>
              <a:rPr lang="en-US" sz="2300" dirty="0"/>
              <a:t>Ellison Letter Machine</a:t>
            </a:r>
          </a:p>
          <a:p>
            <a:pPr>
              <a:spcBef>
                <a:spcPts val="0"/>
              </a:spcBef>
              <a:defRPr/>
            </a:pPr>
            <a:r>
              <a:rPr lang="en-US" sz="2300" dirty="0"/>
              <a:t>Glue &amp; Tape</a:t>
            </a:r>
          </a:p>
          <a:p>
            <a:pPr>
              <a:spcBef>
                <a:spcPts val="0"/>
              </a:spcBef>
              <a:defRPr/>
            </a:pPr>
            <a:r>
              <a:rPr lang="en-US" sz="2300" dirty="0"/>
              <a:t>Hole </a:t>
            </a:r>
            <a:r>
              <a:rPr lang="en-US" sz="2300" dirty="0" smtClean="0"/>
              <a:t>Punchers</a:t>
            </a:r>
            <a:endParaRPr lang="en-US" sz="2300" dirty="0"/>
          </a:p>
        </p:txBody>
      </p:sp>
      <p:sp>
        <p:nvSpPr>
          <p:cNvPr id="4" name="Content Placeholder 3"/>
          <p:cNvSpPr>
            <a:spLocks noGrp="1"/>
          </p:cNvSpPr>
          <p:nvPr>
            <p:ph sz="half" idx="2"/>
          </p:nvPr>
        </p:nvSpPr>
        <p:spPr>
          <a:xfrm>
            <a:off x="4800600" y="1752601"/>
            <a:ext cx="3962400" cy="3733800"/>
          </a:xfrm>
        </p:spPr>
        <p:txBody>
          <a:bodyPr>
            <a:normAutofit lnSpcReduction="10000"/>
          </a:bodyPr>
          <a:lstStyle/>
          <a:p>
            <a:pPr>
              <a:spcBef>
                <a:spcPts val="0"/>
              </a:spcBef>
              <a:defRPr/>
            </a:pPr>
            <a:r>
              <a:rPr lang="en-US" sz="2300" dirty="0"/>
              <a:t>Helium</a:t>
            </a:r>
          </a:p>
          <a:p>
            <a:pPr>
              <a:spcBef>
                <a:spcPts val="0"/>
              </a:spcBef>
              <a:defRPr/>
            </a:pPr>
            <a:r>
              <a:rPr lang="en-US" sz="2300" dirty="0"/>
              <a:t>Laminator</a:t>
            </a:r>
          </a:p>
          <a:p>
            <a:pPr>
              <a:spcBef>
                <a:spcPts val="0"/>
              </a:spcBef>
              <a:defRPr/>
            </a:pPr>
            <a:r>
              <a:rPr lang="en-US" sz="2300" dirty="0"/>
              <a:t>Markers &amp; Glitter Pens</a:t>
            </a:r>
          </a:p>
          <a:p>
            <a:pPr>
              <a:spcBef>
                <a:spcPts val="0"/>
              </a:spcBef>
              <a:defRPr/>
            </a:pPr>
            <a:r>
              <a:rPr lang="en-US" sz="2300" dirty="0"/>
              <a:t>Paint &amp; Paint Brushes</a:t>
            </a:r>
          </a:p>
          <a:p>
            <a:pPr>
              <a:spcBef>
                <a:spcPts val="0"/>
              </a:spcBef>
              <a:defRPr/>
            </a:pPr>
            <a:r>
              <a:rPr lang="en-US" sz="2300" dirty="0"/>
              <a:t>Paper Cutters</a:t>
            </a:r>
          </a:p>
          <a:p>
            <a:pPr>
              <a:spcBef>
                <a:spcPts val="0"/>
              </a:spcBef>
              <a:defRPr/>
            </a:pPr>
            <a:r>
              <a:rPr lang="en-US" sz="2300" dirty="0"/>
              <a:t>Poster Printer</a:t>
            </a:r>
            <a:r>
              <a:rPr lang="en-US" sz="2300" dirty="0">
                <a:solidFill>
                  <a:schemeClr val="accent3">
                    <a:lumMod val="50000"/>
                  </a:schemeClr>
                </a:solidFill>
              </a:rPr>
              <a:t>*</a:t>
            </a:r>
          </a:p>
          <a:p>
            <a:pPr>
              <a:spcBef>
                <a:spcPts val="0"/>
              </a:spcBef>
              <a:defRPr/>
            </a:pPr>
            <a:r>
              <a:rPr lang="en-US" sz="2300" dirty="0"/>
              <a:t>Rubber Bands</a:t>
            </a:r>
          </a:p>
          <a:p>
            <a:pPr>
              <a:spcBef>
                <a:spcPts val="0"/>
              </a:spcBef>
              <a:defRPr/>
            </a:pPr>
            <a:r>
              <a:rPr lang="en-US" sz="2300" dirty="0"/>
              <a:t>Scissors </a:t>
            </a:r>
          </a:p>
          <a:p>
            <a:pPr>
              <a:spcBef>
                <a:spcPts val="0"/>
              </a:spcBef>
              <a:defRPr/>
            </a:pPr>
            <a:r>
              <a:rPr lang="en-US" sz="2300" dirty="0"/>
              <a:t>Staplers </a:t>
            </a:r>
          </a:p>
          <a:p>
            <a:pPr>
              <a:spcBef>
                <a:spcPts val="0"/>
              </a:spcBef>
              <a:defRPr/>
            </a:pPr>
            <a:r>
              <a:rPr lang="en-US" sz="2300" dirty="0"/>
              <a:t>String/Ribbon</a:t>
            </a:r>
          </a:p>
          <a:p>
            <a:pPr>
              <a:spcBef>
                <a:spcPts val="0"/>
              </a:spcBef>
              <a:defRPr/>
            </a:pPr>
            <a:r>
              <a:rPr lang="en-US" sz="2300" dirty="0"/>
              <a:t>Thumb Tacks</a:t>
            </a:r>
          </a:p>
        </p:txBody>
      </p:sp>
      <p:sp>
        <p:nvSpPr>
          <p:cNvPr id="5" name="Slide Number Placeholder 4"/>
          <p:cNvSpPr>
            <a:spLocks noGrp="1"/>
          </p:cNvSpPr>
          <p:nvPr>
            <p:ph type="sldNum" sz="quarter" idx="12"/>
          </p:nvPr>
        </p:nvSpPr>
        <p:spPr/>
        <p:txBody>
          <a:bodyPr/>
          <a:lstStyle/>
          <a:p>
            <a:pPr>
              <a:defRPr/>
            </a:pPr>
            <a:fld id="{1EB36FC9-9B24-409D-BA9F-24EDE1CA76A1}" type="slidenum">
              <a:rPr lang="en-US" smtClean="0"/>
              <a:pPr>
                <a:defRPr/>
              </a:pPr>
              <a:t>40</a:t>
            </a:fld>
            <a:endParaRPr lang="en-US" dirty="0"/>
          </a:p>
        </p:txBody>
      </p:sp>
      <p:sp>
        <p:nvSpPr>
          <p:cNvPr id="73734" name="Rectangle 5"/>
          <p:cNvSpPr>
            <a:spLocks noChangeArrowheads="1"/>
          </p:cNvSpPr>
          <p:nvPr/>
        </p:nvSpPr>
        <p:spPr bwMode="auto">
          <a:xfrm>
            <a:off x="228600" y="990600"/>
            <a:ext cx="86106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defRPr/>
            </a:pPr>
            <a:r>
              <a:rPr lang="en-US" sz="2200" b="1" dirty="0"/>
              <a:t>The following items are available for use in the Student Organization Resource Center (SORC), lower level of the </a:t>
            </a:r>
            <a:r>
              <a:rPr lang="en-US" sz="2200" b="1" dirty="0" err="1"/>
              <a:t>Creese</a:t>
            </a:r>
            <a:r>
              <a:rPr lang="en-US" sz="2200" b="1" dirty="0"/>
              <a:t> Student Center. </a:t>
            </a:r>
          </a:p>
        </p:txBody>
      </p:sp>
      <p:sp>
        <p:nvSpPr>
          <p:cNvPr id="73735" name="Title 1"/>
          <p:cNvSpPr txBox="1">
            <a:spLocks/>
          </p:cNvSpPr>
          <p:nvPr/>
        </p:nvSpPr>
        <p:spPr bwMode="auto">
          <a:xfrm>
            <a:off x="0" y="5684838"/>
            <a:ext cx="9144000" cy="94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defRPr/>
            </a:pPr>
            <a:r>
              <a:rPr lang="en-US" sz="2000" b="1" dirty="0" smtClean="0"/>
              <a:t>To reserve or use these resources, contact Tashina Henry at </a:t>
            </a:r>
            <a:r>
              <a:rPr lang="en-US" sz="2000" b="1" dirty="0" smtClean="0">
                <a:hlinkClick r:id="rId3"/>
              </a:rPr>
              <a:t>tch33@drexel.edu</a:t>
            </a:r>
            <a:r>
              <a:rPr lang="en-US" sz="2000" b="1" dirty="0" smtClean="0"/>
              <a:t/>
            </a:r>
            <a:br>
              <a:rPr lang="en-US" sz="2000" b="1" dirty="0" smtClean="0"/>
            </a:br>
            <a:r>
              <a:rPr lang="en-US" sz="2000" b="1" dirty="0" smtClean="0"/>
              <a:t>Resources are available on first-come, first-served basis.</a:t>
            </a:r>
          </a:p>
          <a:p>
            <a:pPr algn="ctr" eaLnBrk="1" hangingPunct="1">
              <a:defRPr/>
            </a:pPr>
            <a:r>
              <a:rPr lang="en-US" sz="2000" b="1" dirty="0" smtClean="0"/>
              <a:t>*Fees and limits associated with these resources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457200" y="228600"/>
            <a:ext cx="8229600" cy="838200"/>
          </a:xfrm>
        </p:spPr>
        <p:txBody>
          <a:bodyPr>
            <a:normAutofit/>
          </a:bodyPr>
          <a:lstStyle/>
          <a:p>
            <a:pPr eaLnBrk="1" hangingPunct="1">
              <a:defRPr/>
            </a:pPr>
            <a:r>
              <a:rPr lang="en-US" sz="4800" dirty="0" smtClean="0"/>
              <a:t>Miscellaneous</a:t>
            </a:r>
          </a:p>
        </p:txBody>
      </p:sp>
      <p:sp>
        <p:nvSpPr>
          <p:cNvPr id="286723" name="Rectangle 3"/>
          <p:cNvSpPr>
            <a:spLocks noGrp="1" noChangeArrowheads="1"/>
          </p:cNvSpPr>
          <p:nvPr>
            <p:ph idx="1"/>
          </p:nvPr>
        </p:nvSpPr>
        <p:spPr>
          <a:xfrm>
            <a:off x="457200" y="1219200"/>
            <a:ext cx="8229600" cy="4953000"/>
          </a:xfrm>
        </p:spPr>
        <p:txBody>
          <a:bodyPr>
            <a:normAutofit fontScale="77500" lnSpcReduction="20000"/>
          </a:bodyPr>
          <a:lstStyle/>
          <a:p>
            <a:pPr marL="0" indent="0" eaLnBrk="1" hangingPunct="1">
              <a:buFont typeface="Wingdings" pitchFamily="2" charset="2"/>
              <a:buNone/>
              <a:defRPr/>
            </a:pPr>
            <a:r>
              <a:rPr lang="en-US" sz="2400" dirty="0" smtClean="0"/>
              <a:t>Technology Support:</a:t>
            </a:r>
          </a:p>
          <a:p>
            <a:pPr>
              <a:defRPr/>
            </a:pPr>
            <a:r>
              <a:rPr lang="en-US" sz="2400" dirty="0" smtClean="0"/>
              <a:t>Email Accounts</a:t>
            </a:r>
          </a:p>
          <a:p>
            <a:pPr>
              <a:defRPr/>
            </a:pPr>
            <a:r>
              <a:rPr lang="en-US" sz="2400" dirty="0" smtClean="0"/>
              <a:t>Web Space</a:t>
            </a:r>
          </a:p>
          <a:p>
            <a:pPr>
              <a:defRPr/>
            </a:pPr>
            <a:endParaRPr lang="en-US" sz="2400" dirty="0" smtClean="0"/>
          </a:p>
          <a:p>
            <a:pPr marL="0" indent="0" eaLnBrk="1" hangingPunct="1">
              <a:buFont typeface="Wingdings" pitchFamily="2" charset="2"/>
              <a:buNone/>
              <a:defRPr/>
            </a:pPr>
            <a:r>
              <a:rPr lang="en-US" sz="2400" dirty="0" smtClean="0"/>
              <a:t>Office Space: </a:t>
            </a:r>
          </a:p>
          <a:p>
            <a:pPr eaLnBrk="1" hangingPunct="1">
              <a:defRPr/>
            </a:pPr>
            <a:r>
              <a:rPr lang="en-US" sz="2400" dirty="0" smtClean="0"/>
              <a:t>Process begins during Spring Term</a:t>
            </a:r>
          </a:p>
          <a:p>
            <a:pPr eaLnBrk="1" hangingPunct="1">
              <a:defRPr/>
            </a:pPr>
            <a:r>
              <a:rPr lang="en-US" sz="2400" dirty="0" smtClean="0"/>
              <a:t>Organizations must select a representative to attend meetings and oversee the process throughout the term</a:t>
            </a:r>
          </a:p>
          <a:p>
            <a:pPr eaLnBrk="1" hangingPunct="1">
              <a:defRPr/>
            </a:pPr>
            <a:r>
              <a:rPr lang="en-US" sz="2400" dirty="0" smtClean="0"/>
              <a:t>Purpose of Office Space VS. Storage Space</a:t>
            </a:r>
          </a:p>
          <a:p>
            <a:pPr marL="0" indent="0" eaLnBrk="1" hangingPunct="1">
              <a:buFont typeface="Wingdings" pitchFamily="2" charset="2"/>
              <a:buNone/>
              <a:defRPr/>
            </a:pPr>
            <a:endParaRPr lang="en-US" sz="2400" dirty="0"/>
          </a:p>
          <a:p>
            <a:pPr marL="0" indent="0" eaLnBrk="1" hangingPunct="1">
              <a:buFont typeface="Wingdings" pitchFamily="2" charset="2"/>
              <a:buNone/>
              <a:defRPr/>
            </a:pPr>
            <a:r>
              <a:rPr lang="en-US" sz="2400" dirty="0" smtClean="0"/>
              <a:t>Storage: </a:t>
            </a:r>
          </a:p>
          <a:p>
            <a:pPr>
              <a:defRPr/>
            </a:pPr>
            <a:r>
              <a:rPr lang="en-US" sz="2400" dirty="0" smtClean="0"/>
              <a:t>OCA provides limited storage to student organizations. Contact askOCA@drexel.edu.</a:t>
            </a: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000" dirty="0" smtClean="0"/>
          </a:p>
          <a:p>
            <a:pPr marL="0" indent="0" algn="ctr" eaLnBrk="1" hangingPunct="1">
              <a:buFont typeface="Wingdings" pitchFamily="2" charset="2"/>
              <a:buNone/>
              <a:defRPr/>
            </a:pPr>
            <a:r>
              <a:rPr lang="en-US" sz="2400" i="1" dirty="0" smtClean="0">
                <a:solidFill>
                  <a:schemeClr val="accent6"/>
                </a:solidFill>
              </a:rPr>
              <a:t>*The student organization president is personally responsible for website content and for monitoring the e-mail address </a:t>
            </a:r>
          </a:p>
        </p:txBody>
      </p:sp>
      <p:sp>
        <p:nvSpPr>
          <p:cNvPr id="82946" name="Rectangle 11"/>
          <p:cNvSpPr>
            <a:spLocks noGrp="1" noChangeArrowheads="1"/>
          </p:cNvSpPr>
          <p:nvPr>
            <p:ph type="sldNum" sz="quarter" idx="12"/>
          </p:nvPr>
        </p:nvSpPr>
        <p:spPr/>
        <p:txBody>
          <a:bodyPr/>
          <a:lstStyle/>
          <a:p>
            <a:pPr>
              <a:defRPr/>
            </a:pPr>
            <a:fld id="{BB4055AF-6881-4BA2-A223-51E335E637B5}" type="slidenum">
              <a:rPr lang="en-US" smtClean="0"/>
              <a:pPr>
                <a:defRPr/>
              </a:pPr>
              <a:t>41</a:t>
            </a:fld>
            <a:endParaRPr lang="en-US" dirty="0" smtClean="0"/>
          </a:p>
        </p:txBody>
      </p:sp>
      <p:sp>
        <p:nvSpPr>
          <p:cNvPr id="286724" name="Text Box 4"/>
          <p:cNvSpPr txBox="1">
            <a:spLocks noChangeArrowheads="1"/>
          </p:cNvSpPr>
          <p:nvPr/>
        </p:nvSpPr>
        <p:spPr bwMode="auto">
          <a:xfrm>
            <a:off x="304800" y="6216650"/>
            <a:ext cx="3962400" cy="641350"/>
          </a:xfrm>
          <a:prstGeom prst="rect">
            <a:avLst/>
          </a:prstGeom>
          <a:noFill/>
          <a:ln w="12700"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endParaRPr lang="en-US" sz="3600">
              <a:solidFill>
                <a:schemeClr val="tx2"/>
              </a:solidFill>
              <a:effectLst>
                <a:outerShdw blurRad="38100" dist="38100" dir="2700000" algn="tl">
                  <a:srgbClr val="000000"/>
                </a:outerShdw>
              </a:effectLst>
              <a:cs typeface="+mn-cs"/>
            </a:endParaRPr>
          </a:p>
        </p:txBody>
      </p:sp>
      <p:sp>
        <p:nvSpPr>
          <p:cNvPr id="286725" name="Text Box 5"/>
          <p:cNvSpPr txBox="1">
            <a:spLocks noChangeArrowheads="1"/>
          </p:cNvSpPr>
          <p:nvPr/>
        </p:nvSpPr>
        <p:spPr bwMode="auto">
          <a:xfrm>
            <a:off x="228600" y="6172200"/>
            <a:ext cx="5791200" cy="366713"/>
          </a:xfrm>
          <a:prstGeom prst="rect">
            <a:avLst/>
          </a:prstGeom>
          <a:noFill/>
          <a:ln w="12700"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r>
              <a:rPr lang="en-US" sz="1800" b="1" dirty="0">
                <a:cs typeface="+mn-cs"/>
              </a:rPr>
              <a:t>IRT Websites: </a:t>
            </a:r>
            <a:r>
              <a:rPr lang="en-US" sz="1800" b="1" dirty="0">
                <a:cs typeface="+mn-cs"/>
                <a:hlinkClick r:id="rId3"/>
              </a:rPr>
              <a:t>Web Space</a:t>
            </a:r>
            <a:r>
              <a:rPr lang="en-US" sz="1800" b="1" dirty="0">
                <a:cs typeface="+mn-cs"/>
                <a:hlinkClick r:id="rId4"/>
              </a:rPr>
              <a:t> </a:t>
            </a:r>
            <a:r>
              <a:rPr lang="en-US" sz="1800" b="1" dirty="0">
                <a:cs typeface="+mn-cs"/>
              </a:rPr>
              <a:t>and </a:t>
            </a:r>
            <a:r>
              <a:rPr lang="en-US" sz="1800" b="1" dirty="0">
                <a:cs typeface="+mn-cs"/>
                <a:hlinkClick r:id="rId5"/>
              </a:rPr>
              <a:t>E-mail Address</a:t>
            </a:r>
            <a:endParaRPr lang="en-US" sz="1800" b="1" dirty="0">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685800" y="228600"/>
            <a:ext cx="7772400" cy="1066800"/>
          </a:xfrm>
        </p:spPr>
        <p:txBody>
          <a:bodyPr/>
          <a:lstStyle/>
          <a:p>
            <a:pPr eaLnBrk="1" hangingPunct="1">
              <a:defRPr/>
            </a:pPr>
            <a:r>
              <a:rPr lang="en-US" sz="4800" dirty="0" smtClean="0"/>
              <a:t>Student Organization Advisors</a:t>
            </a:r>
          </a:p>
        </p:txBody>
      </p:sp>
      <p:sp>
        <p:nvSpPr>
          <p:cNvPr id="351235" name="Rectangle 3"/>
          <p:cNvSpPr>
            <a:spLocks noGrp="1" noChangeArrowheads="1"/>
          </p:cNvSpPr>
          <p:nvPr>
            <p:ph idx="1"/>
          </p:nvPr>
        </p:nvSpPr>
        <p:spPr>
          <a:xfrm>
            <a:off x="381000" y="1371600"/>
            <a:ext cx="8382000" cy="5216525"/>
          </a:xfrm>
        </p:spPr>
        <p:txBody>
          <a:bodyPr/>
          <a:lstStyle/>
          <a:p>
            <a:pPr marL="284163" indent="-284163" eaLnBrk="1" hangingPunct="1">
              <a:lnSpc>
                <a:spcPct val="80000"/>
              </a:lnSpc>
              <a:defRPr/>
            </a:pPr>
            <a:r>
              <a:rPr lang="en-US" sz="2800" dirty="0" smtClean="0"/>
              <a:t>Advisors play an important, valuable and supportive role for your student organization</a:t>
            </a:r>
          </a:p>
          <a:p>
            <a:pPr marL="284163" indent="-284163" eaLnBrk="1" hangingPunct="1">
              <a:lnSpc>
                <a:spcPct val="80000"/>
              </a:lnSpc>
              <a:defRPr/>
            </a:pPr>
            <a:endParaRPr lang="en-US" sz="900" dirty="0" smtClean="0"/>
          </a:p>
          <a:p>
            <a:pPr marL="457200" lvl="1" indent="-173038" eaLnBrk="1" hangingPunct="1">
              <a:lnSpc>
                <a:spcPct val="80000"/>
              </a:lnSpc>
              <a:defRPr/>
            </a:pPr>
            <a:r>
              <a:rPr lang="en-US" sz="2400" dirty="0" smtClean="0"/>
              <a:t>Student leaders should meet with their Advisor to determine mutual expectations to maximize the most effective role and relationship</a:t>
            </a:r>
            <a:endParaRPr lang="en-US" dirty="0" smtClean="0"/>
          </a:p>
          <a:p>
            <a:pPr marL="457200" lvl="1" indent="-173038" eaLnBrk="1" hangingPunct="1">
              <a:lnSpc>
                <a:spcPct val="80000"/>
              </a:lnSpc>
              <a:defRPr/>
            </a:pPr>
            <a:r>
              <a:rPr lang="en-US" sz="2400" dirty="0" smtClean="0"/>
              <a:t>Use the </a:t>
            </a:r>
            <a:r>
              <a:rPr lang="en-US" sz="2400" dirty="0" smtClean="0">
                <a:solidFill>
                  <a:srgbClr val="FF9900"/>
                </a:solidFill>
                <a:hlinkClick r:id="rId3"/>
              </a:rPr>
              <a:t>Advisor Role Checklist</a:t>
            </a:r>
            <a:r>
              <a:rPr lang="en-US" sz="2400" dirty="0" smtClean="0"/>
              <a:t> to establish expectations</a:t>
            </a:r>
            <a:endParaRPr lang="en-US" sz="2400" i="1" dirty="0" smtClean="0"/>
          </a:p>
          <a:p>
            <a:pPr marL="457200" lvl="1" indent="-173038" eaLnBrk="1" hangingPunct="1">
              <a:lnSpc>
                <a:spcPct val="80000"/>
              </a:lnSpc>
              <a:defRPr/>
            </a:pPr>
            <a:r>
              <a:rPr lang="en-US" sz="2400" dirty="0" smtClean="0"/>
              <a:t>Student organizations are expected to develop a relationship with their advisor</a:t>
            </a:r>
          </a:p>
          <a:p>
            <a:pPr marL="457200" lvl="1" indent="-173038" eaLnBrk="1" hangingPunct="1">
              <a:lnSpc>
                <a:spcPct val="80000"/>
              </a:lnSpc>
              <a:defRPr/>
            </a:pPr>
            <a:r>
              <a:rPr lang="en-US" sz="2400" dirty="0" smtClean="0"/>
              <a:t>Questions or concern regarding an advisor should be directed to OCA immediately</a:t>
            </a:r>
          </a:p>
          <a:p>
            <a:pPr marL="284163" indent="-284163" eaLnBrk="1" hangingPunct="1">
              <a:lnSpc>
                <a:spcPct val="80000"/>
              </a:lnSpc>
              <a:defRPr/>
            </a:pPr>
            <a:endParaRPr lang="en-US" sz="800" i="1" dirty="0" smtClean="0"/>
          </a:p>
          <a:p>
            <a:pPr marL="284163" indent="-284163" eaLnBrk="1" hangingPunct="1">
              <a:lnSpc>
                <a:spcPct val="80000"/>
              </a:lnSpc>
              <a:defRPr/>
            </a:pPr>
            <a:r>
              <a:rPr lang="en-US" sz="2800" dirty="0" smtClean="0"/>
              <a:t>OCA has produced a comprehensive Advisor Manual to share and review with your Advisor</a:t>
            </a:r>
          </a:p>
          <a:p>
            <a:pPr marL="684213" lvl="1" indent="-284163" eaLnBrk="1" hangingPunct="1">
              <a:lnSpc>
                <a:spcPct val="80000"/>
              </a:lnSpc>
              <a:defRPr/>
            </a:pPr>
            <a:r>
              <a:rPr lang="en-US" sz="2200" dirty="0" smtClean="0">
                <a:hlinkClick r:id="rId4"/>
              </a:rPr>
              <a:t>http://www.drexel.edu/studentaffairs/get_involved/campus_activities/student_organizations/resources/</a:t>
            </a:r>
            <a:r>
              <a:rPr lang="en-US" sz="2200" dirty="0" smtClean="0"/>
              <a:t> </a:t>
            </a:r>
          </a:p>
        </p:txBody>
      </p:sp>
      <p:sp>
        <p:nvSpPr>
          <p:cNvPr id="86018" name="Rectangle 11"/>
          <p:cNvSpPr>
            <a:spLocks noGrp="1" noChangeArrowheads="1"/>
          </p:cNvSpPr>
          <p:nvPr>
            <p:ph type="sldNum" sz="quarter" idx="12"/>
          </p:nvPr>
        </p:nvSpPr>
        <p:spPr/>
        <p:txBody>
          <a:bodyPr/>
          <a:lstStyle/>
          <a:p>
            <a:pPr>
              <a:defRPr/>
            </a:pPr>
            <a:fld id="{17BF581C-AC4F-4236-BC64-51FEEA195237}" type="slidenum">
              <a:rPr lang="en-US" smtClean="0"/>
              <a:pPr>
                <a:defRPr/>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219200"/>
          </a:xfrm>
        </p:spPr>
        <p:txBody>
          <a:bodyPr/>
          <a:lstStyle/>
          <a:p>
            <a:pPr>
              <a:defRPr/>
            </a:pPr>
            <a:r>
              <a:rPr lang="en-US" sz="4800" dirty="0" smtClean="0"/>
              <a:t>Additional Campus Resources</a:t>
            </a:r>
            <a:endParaRPr lang="en-US" sz="4800" dirty="0"/>
          </a:p>
        </p:txBody>
      </p:sp>
      <p:sp>
        <p:nvSpPr>
          <p:cNvPr id="79875" name="Content Placeholder 2"/>
          <p:cNvSpPr>
            <a:spLocks noGrp="1"/>
          </p:cNvSpPr>
          <p:nvPr>
            <p:ph idx="1"/>
          </p:nvPr>
        </p:nvSpPr>
        <p:spPr>
          <a:xfrm>
            <a:off x="304800" y="1295400"/>
            <a:ext cx="8534400" cy="4724400"/>
          </a:xfrm>
        </p:spPr>
        <p:txBody>
          <a:bodyPr>
            <a:normAutofit fontScale="92500" lnSpcReduction="20000"/>
          </a:bodyPr>
          <a:lstStyle/>
          <a:p>
            <a:r>
              <a:rPr lang="en-US" dirty="0" smtClean="0"/>
              <a:t>Student Center for Inclusion &amp; Culture</a:t>
            </a:r>
          </a:p>
          <a:p>
            <a:pPr lvl="1"/>
            <a:r>
              <a:rPr lang="en-US" dirty="0" smtClean="0">
                <a:hlinkClick r:id="rId3"/>
              </a:rPr>
              <a:t>http://www.drexel.edu/studentaffairs/get_involved/multicultural_programs/</a:t>
            </a:r>
            <a:endParaRPr lang="en-US" dirty="0" smtClean="0"/>
          </a:p>
          <a:p>
            <a:pPr>
              <a:buClr>
                <a:srgbClr val="0066FF"/>
              </a:buClr>
            </a:pPr>
            <a:r>
              <a:rPr lang="en-US" dirty="0" smtClean="0"/>
              <a:t>Office of Equality &amp; Diversity</a:t>
            </a:r>
          </a:p>
          <a:p>
            <a:pPr lvl="1"/>
            <a:r>
              <a:rPr lang="en-US" dirty="0" smtClean="0">
                <a:hlinkClick r:id="rId4"/>
              </a:rPr>
              <a:t>http://drexel.edu/oed/</a:t>
            </a:r>
            <a:endParaRPr lang="en-US" dirty="0" smtClean="0"/>
          </a:p>
          <a:p>
            <a:r>
              <a:rPr lang="en-US" dirty="0" smtClean="0"/>
              <a:t>Sexual And Gender Equality (SAGE)</a:t>
            </a:r>
          </a:p>
          <a:p>
            <a:pPr lvl="1"/>
            <a:r>
              <a:rPr lang="en-US" dirty="0" smtClean="0">
                <a:hlinkClick r:id="rId5"/>
              </a:rPr>
              <a:t>http://www.drexel.edu/studentaffairs/get_involved/multicultural_programs/sexuality/</a:t>
            </a:r>
            <a:endParaRPr lang="en-US" dirty="0" smtClean="0"/>
          </a:p>
          <a:p>
            <a:pPr>
              <a:buClr>
                <a:srgbClr val="0066FF"/>
              </a:buClr>
            </a:pPr>
            <a:r>
              <a:rPr lang="en-US" dirty="0" smtClean="0"/>
              <a:t>Office of Disability Resources</a:t>
            </a:r>
          </a:p>
          <a:p>
            <a:pPr lvl="1"/>
            <a:r>
              <a:rPr lang="en-US" dirty="0" smtClean="0">
                <a:hlinkClick r:id="rId6"/>
              </a:rPr>
              <a:t>http://www.drexel.edu/oed/disabilityResources/</a:t>
            </a: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pPr>
              <a:defRPr/>
            </a:pPr>
            <a:fld id="{B6E08FD5-0D64-455D-8681-59D66FBEF671}"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143000"/>
          </a:xfrm>
        </p:spPr>
        <p:txBody>
          <a:bodyPr/>
          <a:lstStyle/>
          <a:p>
            <a:pPr>
              <a:defRPr/>
            </a:pPr>
            <a:r>
              <a:rPr lang="en-US" sz="5400" b="1" dirty="0" smtClean="0">
                <a:solidFill>
                  <a:schemeClr val="bg1"/>
                </a:solidFill>
                <a:effectLst>
                  <a:outerShdw blurRad="38100" dist="38100" dir="2700000" algn="tl">
                    <a:srgbClr val="000000">
                      <a:alpha val="43137"/>
                    </a:srgbClr>
                  </a:outerShdw>
                </a:effectLst>
              </a:rPr>
              <a:t>V. Leadership</a:t>
            </a:r>
            <a:endParaRPr lang="en-US" sz="5400"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5EE6AC53-757F-44D4-8F79-9F8D552B4F3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Leadership Development</a:t>
            </a:r>
            <a:endParaRPr lang="en-US" dirty="0"/>
          </a:p>
        </p:txBody>
      </p:sp>
      <p:sp>
        <p:nvSpPr>
          <p:cNvPr id="5" name="Content Placeholder 2"/>
          <p:cNvSpPr txBox="1">
            <a:spLocks noGrp="1"/>
          </p:cNvSpPr>
          <p:nvPr>
            <p:ph idx="1"/>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eaLnBrk="1" fontAlgn="auto" hangingPunct="1">
              <a:spcAft>
                <a:spcPts val="0"/>
              </a:spcAft>
              <a:buFont typeface="Georgia" pitchFamily="18" charset="0"/>
              <a:buNone/>
              <a:defRPr/>
            </a:pPr>
            <a:r>
              <a:rPr lang="en-US" sz="2000" b="1" dirty="0" smtClean="0"/>
              <a:t>Office of Student Leadership Development &amp; Traditions</a:t>
            </a:r>
          </a:p>
          <a:p>
            <a:pPr marL="0" indent="0" algn="ctr" eaLnBrk="1" fontAlgn="auto" hangingPunct="1">
              <a:spcAft>
                <a:spcPts val="0"/>
              </a:spcAft>
              <a:buFont typeface="Georgia" pitchFamily="18" charset="0"/>
              <a:buNone/>
              <a:defRPr/>
            </a:pPr>
            <a:r>
              <a:rPr lang="en-US" sz="2000" dirty="0" smtClean="0"/>
              <a:t>3210 Chestnut Street, Room 32F</a:t>
            </a:r>
          </a:p>
          <a:p>
            <a:pPr marL="0" indent="0" algn="ctr" eaLnBrk="1" fontAlgn="auto" hangingPunct="1">
              <a:spcAft>
                <a:spcPts val="0"/>
              </a:spcAft>
              <a:buFont typeface="Georgia" pitchFamily="18" charset="0"/>
              <a:buNone/>
              <a:defRPr/>
            </a:pPr>
            <a:r>
              <a:rPr lang="en-US" sz="2000" dirty="0" smtClean="0"/>
              <a:t>Student Organization Resource Center (SORC)</a:t>
            </a:r>
          </a:p>
          <a:p>
            <a:pPr marL="0" indent="0" algn="ctr" eaLnBrk="1" fontAlgn="auto" hangingPunct="1">
              <a:spcAft>
                <a:spcPts val="0"/>
              </a:spcAft>
              <a:buFont typeface="Georgia" pitchFamily="18" charset="0"/>
              <a:buNone/>
              <a:defRPr/>
            </a:pPr>
            <a:r>
              <a:rPr lang="en-US" sz="2000" dirty="0" smtClean="0"/>
              <a:t>Lower Level of </a:t>
            </a:r>
            <a:r>
              <a:rPr lang="en-US" sz="2000" dirty="0" err="1" smtClean="0"/>
              <a:t>Creese</a:t>
            </a:r>
            <a:r>
              <a:rPr lang="en-US" sz="2000" dirty="0" smtClean="0"/>
              <a:t> Student Center | Philadelphia, PA 19104</a:t>
            </a:r>
          </a:p>
          <a:p>
            <a:pPr marL="0" indent="0" algn="ctr" eaLnBrk="1" fontAlgn="auto" hangingPunct="1">
              <a:spcAft>
                <a:spcPts val="0"/>
              </a:spcAft>
              <a:buFont typeface="Georgia" pitchFamily="18" charset="0"/>
              <a:buNone/>
              <a:defRPr/>
            </a:pPr>
            <a:r>
              <a:rPr lang="en-US" sz="2000" dirty="0" smtClean="0"/>
              <a:t>215-895-6076 (Main Line) | 215-571-3521 (fax)</a:t>
            </a:r>
          </a:p>
          <a:p>
            <a:pPr marL="0" indent="0" algn="ctr" eaLnBrk="1" fontAlgn="auto" hangingPunct="1">
              <a:spcAft>
                <a:spcPts val="0"/>
              </a:spcAft>
              <a:buFont typeface="Georgia" pitchFamily="18" charset="0"/>
              <a:buNone/>
              <a:defRPr/>
            </a:pPr>
            <a:endParaRPr lang="en-US" sz="2000" b="1" dirty="0" smtClean="0"/>
          </a:p>
          <a:p>
            <a:pPr marL="0" indent="0" algn="ctr" eaLnBrk="1" fontAlgn="auto" hangingPunct="1">
              <a:spcAft>
                <a:spcPts val="0"/>
              </a:spcAft>
              <a:buFont typeface="Georgia" pitchFamily="18" charset="0"/>
              <a:buNone/>
              <a:defRPr/>
            </a:pPr>
            <a:r>
              <a:rPr lang="en-US" sz="2000" b="1" dirty="0" smtClean="0"/>
              <a:t>General Questions:</a:t>
            </a:r>
            <a:r>
              <a:rPr lang="en-US" sz="2000" dirty="0" smtClean="0"/>
              <a:t> </a:t>
            </a:r>
            <a:r>
              <a:rPr lang="en-US" sz="2000" dirty="0" smtClean="0">
                <a:hlinkClick r:id="rId2"/>
              </a:rPr>
              <a:t>leadership@drexel.edu</a:t>
            </a:r>
            <a:endParaRPr lang="en-US" sz="2000" dirty="0" smtClean="0"/>
          </a:p>
          <a:p>
            <a:pPr marL="0" indent="0" algn="ctr" eaLnBrk="1" fontAlgn="auto" hangingPunct="1">
              <a:spcAft>
                <a:spcPts val="0"/>
              </a:spcAft>
              <a:buFont typeface="Georgia" pitchFamily="18" charset="0"/>
              <a:buNone/>
              <a:defRPr/>
            </a:pPr>
            <a:r>
              <a:rPr lang="en-US" sz="2000" b="1" dirty="0" smtClean="0"/>
              <a:t>Leadership Programs:</a:t>
            </a:r>
            <a:r>
              <a:rPr lang="en-US" sz="2000" dirty="0" smtClean="0"/>
              <a:t> </a:t>
            </a:r>
            <a:r>
              <a:rPr lang="en-US" sz="2000" dirty="0" smtClean="0">
                <a:hlinkClick r:id="rId3"/>
              </a:rPr>
              <a:t>CEOLEAD@drexel.edu</a:t>
            </a:r>
            <a:endParaRPr lang="en-US" sz="2000" dirty="0" smtClean="0"/>
          </a:p>
          <a:p>
            <a:pPr marL="0" indent="0" algn="ctr" eaLnBrk="1" fontAlgn="auto" hangingPunct="1">
              <a:spcAft>
                <a:spcPts val="0"/>
              </a:spcAft>
              <a:buFont typeface="Georgia" pitchFamily="18" charset="0"/>
              <a:buNone/>
              <a:defRPr/>
            </a:pPr>
            <a:r>
              <a:rPr lang="en-US" sz="2000" b="1" dirty="0" smtClean="0"/>
              <a:t>Leadership Assistants:</a:t>
            </a:r>
            <a:r>
              <a:rPr lang="en-US" sz="2000" dirty="0" smtClean="0"/>
              <a:t> </a:t>
            </a:r>
            <a:r>
              <a:rPr lang="en-US" sz="2000" dirty="0" smtClean="0">
                <a:hlinkClick r:id="rId3"/>
              </a:rPr>
              <a:t>LeadershipAssistant@drexel.edu</a:t>
            </a:r>
            <a:endParaRPr lang="en-US" sz="2000" dirty="0" smtClean="0"/>
          </a:p>
          <a:p>
            <a:pPr marL="0" indent="0" algn="ctr" eaLnBrk="1" fontAlgn="auto" hangingPunct="1">
              <a:spcAft>
                <a:spcPts val="0"/>
              </a:spcAft>
              <a:buFont typeface="Georgia" pitchFamily="18" charset="0"/>
              <a:buNone/>
              <a:defRPr/>
            </a:pPr>
            <a:r>
              <a:rPr lang="en-US" sz="2000" b="1" dirty="0" smtClean="0"/>
              <a:t>Senior Programs &amp; Traditions:</a:t>
            </a:r>
            <a:r>
              <a:rPr lang="en-US" sz="2000" dirty="0" smtClean="0"/>
              <a:t> </a:t>
            </a:r>
            <a:r>
              <a:rPr lang="en-US" sz="2000" dirty="0" smtClean="0">
                <a:hlinkClick r:id="rId4"/>
              </a:rPr>
              <a:t>seniors@drexel.edu</a:t>
            </a:r>
            <a:endParaRPr lang="en-US" sz="2000" dirty="0" smtClean="0"/>
          </a:p>
          <a:p>
            <a:pPr marL="0" indent="0" algn="ctr" eaLnBrk="1" fontAlgn="auto" hangingPunct="1">
              <a:spcAft>
                <a:spcPts val="0"/>
              </a:spcAft>
              <a:buFont typeface="Georgia" pitchFamily="18" charset="0"/>
              <a:buNone/>
              <a:defRPr/>
            </a:pPr>
            <a:endParaRPr lang="en-US" sz="2000" dirty="0" smtClean="0">
              <a:solidFill>
                <a:srgbClr val="A04DA3">
                  <a:lumMod val="50000"/>
                </a:srgbClr>
              </a:solidFill>
            </a:endParaRPr>
          </a:p>
        </p:txBody>
      </p:sp>
      <p:sp>
        <p:nvSpPr>
          <p:cNvPr id="4" name="Slide Number Placeholder 3"/>
          <p:cNvSpPr>
            <a:spLocks noGrp="1"/>
          </p:cNvSpPr>
          <p:nvPr>
            <p:ph type="sldNum" sz="quarter" idx="12"/>
          </p:nvPr>
        </p:nvSpPr>
        <p:spPr/>
        <p:txBody>
          <a:bodyPr/>
          <a:lstStyle/>
          <a:p>
            <a:pPr>
              <a:defRPr/>
            </a:pPr>
            <a:fld id="{F0B2C1D5-429C-4379-935E-7DD24FA91CF6}" type="slidenum">
              <a:rPr lang="en-US" smtClean="0"/>
              <a:pPr>
                <a:defRPr/>
              </a:pPr>
              <a:t>45</a:t>
            </a:fld>
            <a:endParaRPr lang="en-US"/>
          </a:p>
        </p:txBody>
      </p:sp>
      <p:pic>
        <p:nvPicPr>
          <p:cNvPr id="6" name="Picture 1"/>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71000"/>
                    </a14:imgEffect>
                  </a14:imgLayer>
                </a14:imgProps>
              </a:ext>
              <a:ext uri="{28A0092B-C50C-407E-A947-70E740481C1C}">
                <a14:useLocalDpi xmlns:a14="http://schemas.microsoft.com/office/drawing/2010/main" xmlns="" val="0"/>
              </a:ext>
            </a:extLst>
          </a:blip>
          <a:srcRect/>
          <a:stretch>
            <a:fillRect/>
          </a:stretch>
        </p:blipFill>
        <p:spPr bwMode="auto">
          <a:xfrm>
            <a:off x="1905000" y="5494937"/>
            <a:ext cx="5386388" cy="1137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4524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3D6EFC-E022-4C24-93F9-176B7D586558}" type="slidenum">
              <a:rPr lang="en-US" smtClean="0"/>
              <a:pPr>
                <a:defRPr/>
              </a:pPr>
              <a:t>46</a:t>
            </a:fld>
            <a:endParaRPr lang="en-US"/>
          </a:p>
        </p:txBody>
      </p:sp>
      <p:sp>
        <p:nvSpPr>
          <p:cNvPr id="5" name="Rectangle 2"/>
          <p:cNvSpPr txBox="1">
            <a:spLocks noChangeArrowheads="1"/>
          </p:cNvSpPr>
          <p:nvPr/>
        </p:nvSpPr>
        <p:spPr bwMode="auto">
          <a:xfrm>
            <a:off x="228600" y="0"/>
            <a:ext cx="8686800" cy="1828800"/>
          </a:xfrm>
          <a:prstGeom prst="rect">
            <a:avLst/>
          </a:prstGeom>
          <a:noFill/>
          <a:ln w="9525">
            <a:noFill/>
            <a:miter lim="800000"/>
            <a:headEnd/>
            <a:tailEnd/>
          </a:ln>
          <a:effectLst/>
        </p:spPr>
        <p:txBody>
          <a:bodyPr lIns="92075" tIns="46038" rIns="92075" bIns="46038" anchor="ctr">
            <a:normAutofit fontScale="975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fontAlgn="auto">
              <a:spcAft>
                <a:spcPts val="0"/>
              </a:spcAft>
              <a:defRPr/>
            </a:pPr>
            <a:r>
              <a:rPr lang="en-US" sz="4900" dirty="0" smtClean="0">
                <a:solidFill>
                  <a:schemeClr val="tx1"/>
                </a:solidFill>
                <a:effectLst/>
              </a:rPr>
              <a:t>CEO LEAD Program</a:t>
            </a:r>
            <a:endParaRPr lang="en-US" sz="5800" u="sng" dirty="0">
              <a:solidFill>
                <a:schemeClr val="accent3">
                  <a:lumMod val="50000"/>
                </a:schemeClr>
              </a:solidFill>
            </a:endParaRPr>
          </a:p>
          <a:p>
            <a:pPr fontAlgn="auto">
              <a:spcAft>
                <a:spcPts val="0"/>
              </a:spcAft>
              <a:defRPr/>
            </a:pPr>
            <a:r>
              <a:rPr lang="en-US" sz="1800" b="1" dirty="0" smtClean="0">
                <a:solidFill>
                  <a:schemeClr val="tx1"/>
                </a:solidFill>
                <a:effectLst/>
                <a:ea typeface="Calibri"/>
                <a:cs typeface="Times New Roman"/>
              </a:rPr>
              <a:t>Creating Experiential Opportunities for Leadership Education and Development </a:t>
            </a:r>
            <a:endParaRPr lang="en-US" sz="1800" b="1" dirty="0" smtClean="0">
              <a:solidFill>
                <a:schemeClr val="accent3">
                  <a:lumMod val="50000"/>
                </a:schemeClr>
              </a:solidFill>
              <a:effectLst/>
            </a:endParaRPr>
          </a:p>
        </p:txBody>
      </p:sp>
      <p:pic>
        <p:nvPicPr>
          <p:cNvPr id="81925" name="Pictur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1520517"/>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5"/>
          <p:cNvSpPr txBox="1">
            <a:spLocks noChangeArrowheads="1"/>
          </p:cNvSpPr>
          <p:nvPr/>
        </p:nvSpPr>
        <p:spPr bwMode="auto">
          <a:xfrm>
            <a:off x="152400" y="3131165"/>
            <a:ext cx="8915400" cy="1554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900" b="1" dirty="0" smtClean="0">
                <a:latin typeface="+mn-lt"/>
              </a:rPr>
              <a:t>Drexel’s student leadership programs:</a:t>
            </a:r>
          </a:p>
          <a:p>
            <a:pPr>
              <a:defRPr/>
            </a:pPr>
            <a:endParaRPr lang="en-US" sz="1900" b="1" dirty="0" smtClean="0">
              <a:latin typeface="+mn-lt"/>
            </a:endParaRPr>
          </a:p>
          <a:p>
            <a:pPr>
              <a:defRPr/>
            </a:pPr>
            <a:r>
              <a:rPr lang="en-US" sz="1900" b="1" dirty="0" smtClean="0">
                <a:latin typeface="+mn-lt"/>
              </a:rPr>
              <a:t>	Certificate Program (LCP)		The Leadership Academy (TLA)</a:t>
            </a:r>
          </a:p>
          <a:p>
            <a:pPr>
              <a:defRPr/>
            </a:pPr>
            <a:r>
              <a:rPr lang="en-US" sz="1900" b="1" dirty="0" smtClean="0">
                <a:latin typeface="+mn-lt"/>
              </a:rPr>
              <a:t>	Read to Lead Book Club		Reel Leadership Movie Series</a:t>
            </a:r>
          </a:p>
          <a:p>
            <a:pPr>
              <a:defRPr/>
            </a:pPr>
            <a:r>
              <a:rPr lang="en-US" sz="1900" b="1" dirty="0" smtClean="0">
                <a:latin typeface="+mn-lt"/>
              </a:rPr>
              <a:t>	Star Awards			Conferences &amp; Retreats</a:t>
            </a:r>
          </a:p>
        </p:txBody>
      </p:sp>
      <p:pic>
        <p:nvPicPr>
          <p:cNvPr id="9" name="Picture 2"/>
          <p:cNvPicPr>
            <a:picLocks noGrp="1" noChangeAspect="1" noChangeArrowheads="1"/>
          </p:cNvPicPr>
          <p:nvPr>
            <p:ph sz="half" idx="1"/>
          </p:nvPr>
        </p:nvPicPr>
        <p:blipFill>
          <a:blip r:embed="rId4" cstate="print">
            <a:extLst>
              <a:ext uri="{28A0092B-C50C-407E-A947-70E740481C1C}">
                <a14:useLocalDpi xmlns:a14="http://schemas.microsoft.com/office/drawing/2010/main" xmlns="" val="0"/>
              </a:ext>
            </a:extLst>
          </a:blip>
          <a:srcRect/>
          <a:stretch>
            <a:fillRect/>
          </a:stretch>
        </p:blipFill>
        <p:spPr>
          <a:xfrm>
            <a:off x="457200" y="5321195"/>
            <a:ext cx="2220912" cy="103822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5105400"/>
            <a:ext cx="2098675"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 name="Group 2"/>
          <p:cNvGrpSpPr>
            <a:grpSpLocks/>
          </p:cNvGrpSpPr>
          <p:nvPr/>
        </p:nvGrpSpPr>
        <p:grpSpPr bwMode="auto">
          <a:xfrm>
            <a:off x="3468687" y="5204995"/>
            <a:ext cx="1865313" cy="1373188"/>
            <a:chOff x="365414" y="4994159"/>
            <a:chExt cx="2057400" cy="1515263"/>
          </a:xfrm>
        </p:grpSpPr>
        <p:pic>
          <p:nvPicPr>
            <p:cNvPr id="12" name="Picture 3" descr="Star_Awards_Logo-Banner.jpg"/>
            <p:cNvPicPr>
              <a:picLocks noChangeAspect="1"/>
            </p:cNvPicPr>
            <p:nvPr/>
          </p:nvPicPr>
          <p:blipFill>
            <a:blip r:embed="rId6" cstate="print">
              <a:extLst>
                <a:ext uri="{28A0092B-C50C-407E-A947-70E740481C1C}">
                  <a14:useLocalDpi xmlns:a14="http://schemas.microsoft.com/office/drawing/2010/main" xmlns="" val="0"/>
                </a:ext>
              </a:extLst>
            </a:blip>
            <a:srcRect r="66882"/>
            <a:stretch>
              <a:fillRect/>
            </a:stretch>
          </p:blipFill>
          <p:spPr bwMode="auto">
            <a:xfrm>
              <a:off x="381000" y="4994159"/>
              <a:ext cx="2041814" cy="478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 descr="Star_Awards_Logo-Banner.jpg"/>
            <p:cNvPicPr>
              <a:picLocks noChangeAspect="1"/>
            </p:cNvPicPr>
            <p:nvPr/>
          </p:nvPicPr>
          <p:blipFill>
            <a:blip r:embed="rId7" cstate="print">
              <a:extLst>
                <a:ext uri="{28A0092B-C50C-407E-A947-70E740481C1C}">
                  <a14:useLocalDpi xmlns:a14="http://schemas.microsoft.com/office/drawing/2010/main" xmlns="" val="0"/>
                </a:ext>
              </a:extLst>
            </a:blip>
            <a:srcRect l="33543" r="33228"/>
            <a:stretch>
              <a:fillRect/>
            </a:stretch>
          </p:blipFill>
          <p:spPr bwMode="auto">
            <a:xfrm>
              <a:off x="381000" y="5508973"/>
              <a:ext cx="2041814" cy="476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Star_Awards_Logo-Banner.jpg"/>
            <p:cNvPicPr>
              <a:picLocks noChangeAspect="1"/>
            </p:cNvPicPr>
            <p:nvPr/>
          </p:nvPicPr>
          <p:blipFill>
            <a:blip r:embed="rId8" cstate="print">
              <a:extLst>
                <a:ext uri="{28A0092B-C50C-407E-A947-70E740481C1C}">
                  <a14:useLocalDpi xmlns:a14="http://schemas.microsoft.com/office/drawing/2010/main" xmlns="" val="0"/>
                </a:ext>
              </a:extLst>
            </a:blip>
            <a:srcRect l="67204"/>
            <a:stretch>
              <a:fillRect/>
            </a:stretch>
          </p:blipFill>
          <p:spPr bwMode="auto">
            <a:xfrm>
              <a:off x="365414" y="6026629"/>
              <a:ext cx="2041814" cy="482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9200"/>
          </a:xfrm>
        </p:spPr>
        <p:txBody>
          <a:bodyPr/>
          <a:lstStyle/>
          <a:p>
            <a:pPr>
              <a:defRPr/>
            </a:pPr>
            <a:r>
              <a:rPr lang="en-US" sz="4800" dirty="0" smtClean="0"/>
              <a:t>Leadership Assistants (LA’s)</a:t>
            </a:r>
            <a:endParaRPr lang="en-US" sz="4800" dirty="0"/>
          </a:p>
        </p:txBody>
      </p:sp>
      <p:sp>
        <p:nvSpPr>
          <p:cNvPr id="3" name="Content Placeholder 2"/>
          <p:cNvSpPr>
            <a:spLocks noGrp="1"/>
          </p:cNvSpPr>
          <p:nvPr>
            <p:ph idx="1"/>
          </p:nvPr>
        </p:nvSpPr>
        <p:spPr>
          <a:xfrm>
            <a:off x="152400" y="1295400"/>
            <a:ext cx="8915400" cy="4800600"/>
          </a:xfrm>
        </p:spPr>
        <p:txBody>
          <a:bodyPr>
            <a:normAutofit fontScale="92500"/>
          </a:bodyPr>
          <a:lstStyle/>
          <a:p>
            <a:pPr>
              <a:defRPr/>
            </a:pPr>
            <a:r>
              <a:rPr lang="en-US" sz="2100" dirty="0" smtClean="0"/>
              <a:t>Experienced Drexel students who are </a:t>
            </a:r>
            <a:r>
              <a:rPr lang="en-US" sz="2100" dirty="0" err="1" smtClean="0"/>
              <a:t>para</a:t>
            </a:r>
            <a:r>
              <a:rPr lang="en-US" sz="2100" dirty="0" smtClean="0"/>
              <a:t>-professional members of the SLDT Staff</a:t>
            </a:r>
          </a:p>
          <a:p>
            <a:pPr>
              <a:defRPr/>
            </a:pPr>
            <a:r>
              <a:rPr lang="en-US" sz="2100" dirty="0" smtClean="0"/>
              <a:t>Share the responsibility of implementing programs and activities that support all student leadership development </a:t>
            </a:r>
          </a:p>
          <a:p>
            <a:pPr>
              <a:defRPr/>
            </a:pPr>
            <a:r>
              <a:rPr lang="en-US" sz="2100" dirty="0" smtClean="0"/>
              <a:t>Work as a team to provide educational opportunities and leadership resources for leaders and members of student organizations</a:t>
            </a:r>
          </a:p>
          <a:p>
            <a:pPr>
              <a:defRPr/>
            </a:pPr>
            <a:r>
              <a:rPr lang="en-US" sz="2100" dirty="0" smtClean="0"/>
              <a:t>Create web-based leadership resources and tip sheets </a:t>
            </a:r>
          </a:p>
          <a:p>
            <a:pPr>
              <a:defRPr/>
            </a:pPr>
            <a:r>
              <a:rPr lang="en-US" sz="2100" dirty="0" smtClean="0"/>
              <a:t>Research nationwide leadership initiatives </a:t>
            </a:r>
          </a:p>
          <a:p>
            <a:pPr>
              <a:defRPr/>
            </a:pPr>
            <a:r>
              <a:rPr lang="en-US" sz="2100" dirty="0" smtClean="0"/>
              <a:t>Assist and consult student organization leaders </a:t>
            </a:r>
          </a:p>
          <a:p>
            <a:pPr>
              <a:defRPr/>
            </a:pPr>
            <a:r>
              <a:rPr lang="en-US" sz="2100" dirty="0" smtClean="0"/>
              <a:t>Create networking opportunities between student organization leaders </a:t>
            </a:r>
          </a:p>
          <a:p>
            <a:pPr>
              <a:defRPr/>
            </a:pPr>
            <a:r>
              <a:rPr lang="en-US" sz="2100" dirty="0" smtClean="0"/>
              <a:t>Build relationships with corporate executives and faculty </a:t>
            </a:r>
          </a:p>
          <a:p>
            <a:pPr>
              <a:defRPr/>
            </a:pPr>
            <a:r>
              <a:rPr lang="en-US" sz="2100" dirty="0" smtClean="0"/>
              <a:t>Promote leadership opportunities to all Drexel students </a:t>
            </a:r>
          </a:p>
          <a:p>
            <a:pPr>
              <a:defRPr/>
            </a:pPr>
            <a:r>
              <a:rPr lang="en-US" sz="2100" dirty="0" smtClean="0"/>
              <a:t>Support the CEO LEAD program's leadership initiatives </a:t>
            </a:r>
          </a:p>
          <a:p>
            <a:pPr>
              <a:defRPr/>
            </a:pPr>
            <a:r>
              <a:rPr lang="en-US" sz="2100" dirty="0" smtClean="0"/>
              <a:t>Develop and present leadership workshops </a:t>
            </a:r>
          </a:p>
          <a:p>
            <a:pPr>
              <a:defRPr/>
            </a:pPr>
            <a:r>
              <a:rPr lang="en-US" sz="2100" dirty="0" smtClean="0"/>
              <a:t>Organize special leadership events, activities, and excursions</a:t>
            </a:r>
          </a:p>
        </p:txBody>
      </p:sp>
      <p:sp>
        <p:nvSpPr>
          <p:cNvPr id="4" name="Slide Number Placeholder 3"/>
          <p:cNvSpPr>
            <a:spLocks noGrp="1"/>
          </p:cNvSpPr>
          <p:nvPr>
            <p:ph type="sldNum" sz="quarter" idx="12"/>
          </p:nvPr>
        </p:nvSpPr>
        <p:spPr/>
        <p:txBody>
          <a:bodyPr/>
          <a:lstStyle/>
          <a:p>
            <a:pPr>
              <a:defRPr/>
            </a:pPr>
            <a:fld id="{EF55B7FD-DB0C-4851-93A2-4D17583D54A5}" type="slidenum">
              <a:rPr lang="en-US" smtClean="0"/>
              <a:pPr>
                <a:defRPr/>
              </a:pPr>
              <a:t>47</a:t>
            </a:fld>
            <a:endParaRPr lang="en-US"/>
          </a:p>
        </p:txBody>
      </p:sp>
    </p:spTree>
    <p:extLst>
      <p:ext uri="{BB962C8B-B14F-4D97-AF65-F5344CB8AC3E}">
        <p14:creationId xmlns:p14="http://schemas.microsoft.com/office/powerpoint/2010/main" xmlns="" val="3521830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685800" y="304800"/>
            <a:ext cx="7772400" cy="1219200"/>
          </a:xfrm>
        </p:spPr>
        <p:txBody>
          <a:bodyPr/>
          <a:lstStyle/>
          <a:p>
            <a:pPr eaLnBrk="1" hangingPunct="1">
              <a:defRPr/>
            </a:pPr>
            <a:r>
              <a:rPr lang="en-US" sz="4800" dirty="0" smtClean="0"/>
              <a:t>Virtual Leadership Library</a:t>
            </a:r>
            <a:br>
              <a:rPr lang="en-US" sz="4800" dirty="0" smtClean="0"/>
            </a:br>
            <a:r>
              <a:rPr lang="en-US" sz="2200" b="1" dirty="0" smtClean="0">
                <a:effectLst/>
                <a:hlinkClick r:id="rId3"/>
              </a:rPr>
              <a:t>Click Here to Access Archived Leadership Webcasts</a:t>
            </a:r>
            <a:endParaRPr lang="en-US" sz="2200" b="1" dirty="0" smtClean="0">
              <a:effectLst/>
            </a:endParaRPr>
          </a:p>
        </p:txBody>
      </p:sp>
      <p:sp>
        <p:nvSpPr>
          <p:cNvPr id="336899" name="Rectangle 3"/>
          <p:cNvSpPr>
            <a:spLocks noGrp="1" noChangeArrowheads="1"/>
          </p:cNvSpPr>
          <p:nvPr>
            <p:ph idx="1"/>
          </p:nvPr>
        </p:nvSpPr>
        <p:spPr>
          <a:xfrm>
            <a:off x="304800" y="1744663"/>
            <a:ext cx="8534400" cy="3817937"/>
          </a:xfrm>
        </p:spPr>
        <p:txBody>
          <a:bodyPr>
            <a:normAutofit fontScale="92500" lnSpcReduction="20000"/>
          </a:bodyPr>
          <a:lstStyle/>
          <a:p>
            <a:pPr eaLnBrk="1" hangingPunct="1">
              <a:defRPr/>
            </a:pPr>
            <a:r>
              <a:rPr lang="en-US" sz="2600" dirty="0" smtClean="0"/>
              <a:t>This library offers a wide variety of leadership development resources for student organization leaders to develop skills to be successful in your role</a:t>
            </a:r>
          </a:p>
          <a:p>
            <a:pPr lvl="1" eaLnBrk="1" hangingPunct="1">
              <a:defRPr/>
            </a:pPr>
            <a:r>
              <a:rPr lang="en-US" sz="2400" dirty="0" smtClean="0"/>
              <a:t>Downloadable Tip Sheets</a:t>
            </a:r>
          </a:p>
          <a:p>
            <a:pPr lvl="2" eaLnBrk="1" hangingPunct="1">
              <a:defRPr/>
            </a:pPr>
            <a:r>
              <a:rPr lang="en-US" sz="2000" dirty="0" smtClean="0"/>
              <a:t>Teambuilding, Officer Transition, Conflict Resolution, etc.</a:t>
            </a:r>
          </a:p>
          <a:p>
            <a:pPr marL="914400" lvl="2" indent="0" eaLnBrk="1" hangingPunct="1">
              <a:buNone/>
              <a:defRPr/>
            </a:pPr>
            <a:endParaRPr lang="en-US" sz="2000" dirty="0" smtClean="0"/>
          </a:p>
          <a:p>
            <a:pPr lvl="1" eaLnBrk="1" hangingPunct="1">
              <a:defRPr/>
            </a:pPr>
            <a:r>
              <a:rPr lang="en-US" sz="2400" dirty="0" smtClean="0"/>
              <a:t>PowerPoint presentations</a:t>
            </a:r>
          </a:p>
          <a:p>
            <a:pPr marL="457200" lvl="1" indent="0" eaLnBrk="1" hangingPunct="1">
              <a:buNone/>
              <a:defRPr/>
            </a:pPr>
            <a:endParaRPr lang="en-US" sz="2400" dirty="0" smtClean="0"/>
          </a:p>
          <a:p>
            <a:pPr lvl="1" eaLnBrk="1" hangingPunct="1">
              <a:defRPr/>
            </a:pPr>
            <a:r>
              <a:rPr lang="en-US" sz="2400" dirty="0" smtClean="0"/>
              <a:t>Video Tutorials &amp; Archived Webinars  </a:t>
            </a:r>
          </a:p>
          <a:p>
            <a:pPr lvl="2" eaLnBrk="1" hangingPunct="1">
              <a:defRPr/>
            </a:pPr>
            <a:r>
              <a:rPr lang="en-US" sz="2000" dirty="0" smtClean="0"/>
              <a:t>Past CEO LEAD Workshops</a:t>
            </a:r>
          </a:p>
          <a:p>
            <a:pPr marL="914400" lvl="2" indent="0" eaLnBrk="1" hangingPunct="1">
              <a:buNone/>
              <a:defRPr/>
            </a:pPr>
            <a:endParaRPr lang="en-US" sz="2000" dirty="0" smtClean="0"/>
          </a:p>
          <a:p>
            <a:pPr lvl="1" eaLnBrk="1" hangingPunct="1">
              <a:defRPr/>
            </a:pPr>
            <a:r>
              <a:rPr lang="en-US" sz="2400" dirty="0" smtClean="0"/>
              <a:t>Links to world-wide leadership development resources</a:t>
            </a:r>
          </a:p>
        </p:txBody>
      </p:sp>
      <p:sp>
        <p:nvSpPr>
          <p:cNvPr id="79874" name="Rectangle 11"/>
          <p:cNvSpPr>
            <a:spLocks noGrp="1" noChangeArrowheads="1"/>
          </p:cNvSpPr>
          <p:nvPr>
            <p:ph type="sldNum" sz="quarter" idx="12"/>
          </p:nvPr>
        </p:nvSpPr>
        <p:spPr/>
        <p:txBody>
          <a:bodyPr/>
          <a:lstStyle/>
          <a:p>
            <a:pPr>
              <a:defRPr/>
            </a:pPr>
            <a:fld id="{985CF0CE-C9B0-45AB-ACA8-4BDBC7131839}" type="slidenum">
              <a:rPr lang="en-US" smtClean="0"/>
              <a:pPr>
                <a:defRPr/>
              </a:pPr>
              <a:t>48</a:t>
            </a:fld>
            <a:endParaRPr lang="en-US" smtClean="0"/>
          </a:p>
        </p:txBody>
      </p:sp>
    </p:spTree>
    <p:extLst>
      <p:ext uri="{BB962C8B-B14F-4D97-AF65-F5344CB8AC3E}">
        <p14:creationId xmlns:p14="http://schemas.microsoft.com/office/powerpoint/2010/main" xmlns="" val="3826092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895600"/>
            <a:ext cx="7772400" cy="1143000"/>
          </a:xfrm>
        </p:spPr>
        <p:txBody>
          <a:bodyPr/>
          <a:lstStyle/>
          <a:p>
            <a:pPr>
              <a:defRPr/>
            </a:pPr>
            <a:r>
              <a:rPr lang="en-US" sz="5400" b="1" dirty="0" smtClean="0">
                <a:solidFill>
                  <a:schemeClr val="bg1"/>
                </a:solidFill>
                <a:effectLst>
                  <a:outerShdw blurRad="38100" dist="38100" dir="2700000" algn="tl">
                    <a:srgbClr val="000000">
                      <a:alpha val="43137"/>
                    </a:srgbClr>
                  </a:outerShdw>
                </a:effectLst>
              </a:rPr>
              <a:t>VI. Hazing</a:t>
            </a:r>
            <a:endParaRPr lang="en-US" sz="5400"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469D0710-E0AA-44A4-AF26-89BB20E360C4}"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76200"/>
            <a:ext cx="7772400" cy="1219200"/>
          </a:xfrm>
        </p:spPr>
        <p:txBody>
          <a:bodyPr/>
          <a:lstStyle/>
          <a:p>
            <a:pPr>
              <a:defRPr/>
            </a:pPr>
            <a:r>
              <a:rPr lang="en-US" sz="4800" dirty="0" smtClean="0"/>
              <a:t>This SOOT is for …</a:t>
            </a:r>
          </a:p>
        </p:txBody>
      </p:sp>
      <p:sp>
        <p:nvSpPr>
          <p:cNvPr id="8196" name="Rectangle 3"/>
          <p:cNvSpPr>
            <a:spLocks noGrp="1" noChangeArrowheads="1"/>
          </p:cNvSpPr>
          <p:nvPr>
            <p:ph idx="1"/>
          </p:nvPr>
        </p:nvSpPr>
        <p:spPr>
          <a:xfrm>
            <a:off x="304800" y="1260475"/>
            <a:ext cx="8458200" cy="4987925"/>
          </a:xfrm>
        </p:spPr>
        <p:txBody>
          <a:bodyPr/>
          <a:lstStyle/>
          <a:p>
            <a:pPr>
              <a:lnSpc>
                <a:spcPct val="80000"/>
              </a:lnSpc>
              <a:defRPr/>
            </a:pPr>
            <a:r>
              <a:rPr lang="en-US" sz="2800" dirty="0" smtClean="0"/>
              <a:t>All Undergraduate and Joint Student Organizations</a:t>
            </a:r>
          </a:p>
          <a:p>
            <a:pPr lvl="1">
              <a:lnSpc>
                <a:spcPct val="80000"/>
              </a:lnSpc>
              <a:defRPr/>
            </a:pPr>
            <a:r>
              <a:rPr lang="en-US" sz="2400" dirty="0" smtClean="0"/>
              <a:t>Contact Bryan Ford at </a:t>
            </a:r>
            <a:r>
              <a:rPr lang="en-US" sz="2400" dirty="0" smtClean="0">
                <a:hlinkClick r:id="rId3"/>
              </a:rPr>
              <a:t>bpf32@drexel.edu</a:t>
            </a:r>
            <a:r>
              <a:rPr lang="en-US" sz="2400" dirty="0" smtClean="0"/>
              <a:t> for Club Sports SOOT and recognition information</a:t>
            </a:r>
            <a:endParaRPr lang="en-US" sz="2400" dirty="0"/>
          </a:p>
          <a:p>
            <a:pPr marL="457200" lvl="1" indent="0">
              <a:lnSpc>
                <a:spcPct val="80000"/>
              </a:lnSpc>
              <a:buNone/>
              <a:defRPr/>
            </a:pPr>
            <a:endParaRPr lang="en-US" sz="2400" dirty="0" smtClean="0"/>
          </a:p>
        </p:txBody>
      </p:sp>
      <p:sp>
        <p:nvSpPr>
          <p:cNvPr id="8194" name="Rectangle 11"/>
          <p:cNvSpPr>
            <a:spLocks noGrp="1" noChangeArrowheads="1"/>
          </p:cNvSpPr>
          <p:nvPr>
            <p:ph type="sldNum" sz="quarter" idx="12"/>
          </p:nvPr>
        </p:nvSpPr>
        <p:spPr/>
        <p:txBody>
          <a:bodyPr/>
          <a:lstStyle/>
          <a:p>
            <a:pPr>
              <a:defRPr/>
            </a:pPr>
            <a:fld id="{5F057FDF-9C8B-4484-95B7-FDCDE703DE32}" type="slidenum">
              <a:rPr lang="en-US" smtClean="0"/>
              <a:pPr>
                <a:defRPr/>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9200"/>
          </a:xfrm>
        </p:spPr>
        <p:txBody>
          <a:bodyPr/>
          <a:lstStyle/>
          <a:p>
            <a:pPr>
              <a:defRPr/>
            </a:pPr>
            <a:r>
              <a:rPr lang="en-US" sz="4800" dirty="0" smtClean="0"/>
              <a:t>Hazing</a:t>
            </a:r>
            <a:endParaRPr lang="en-US" sz="4800" dirty="0"/>
          </a:p>
        </p:txBody>
      </p:sp>
      <p:sp>
        <p:nvSpPr>
          <p:cNvPr id="3" name="Content Placeholder 2"/>
          <p:cNvSpPr>
            <a:spLocks noGrp="1"/>
          </p:cNvSpPr>
          <p:nvPr>
            <p:ph idx="1"/>
          </p:nvPr>
        </p:nvSpPr>
        <p:spPr>
          <a:xfrm>
            <a:off x="228600" y="838200"/>
            <a:ext cx="8763000" cy="5715000"/>
          </a:xfrm>
        </p:spPr>
        <p:txBody>
          <a:bodyPr>
            <a:normAutofit/>
          </a:bodyPr>
          <a:lstStyle/>
          <a:p>
            <a:pPr marL="0" indent="0">
              <a:buFont typeface="Wingdings" pitchFamily="2" charset="2"/>
              <a:buNone/>
              <a:defRPr/>
            </a:pPr>
            <a:r>
              <a:rPr lang="en-US" sz="2000" dirty="0" smtClean="0"/>
              <a:t>Drexel University seeks to foster a safe and healthy environment built on mutual respect and trust. Drexel University will not tolerate hazing activities by any individuals, groups, teams, or registered/unregistered student organizations. Hazing in any form is prohibited. </a:t>
            </a:r>
          </a:p>
          <a:p>
            <a:pPr marL="0" indent="0">
              <a:buFont typeface="Wingdings" pitchFamily="2" charset="2"/>
              <a:buNone/>
              <a:defRPr/>
            </a:pPr>
            <a:r>
              <a:rPr lang="en-US" sz="2000" dirty="0" smtClean="0"/>
              <a:t>Regardless of the individual’s willingness to participate, hazing is any action taken or situation created involving new or returning organization/group members as a part of joining, maintaining membership or holding office in that organization that meets any or all of the following:</a:t>
            </a:r>
          </a:p>
          <a:p>
            <a:pPr>
              <a:defRPr/>
            </a:pPr>
            <a:r>
              <a:rPr lang="en-US" sz="2000" dirty="0" smtClean="0"/>
              <a:t>Violates state or federal law</a:t>
            </a:r>
          </a:p>
          <a:p>
            <a:pPr>
              <a:defRPr/>
            </a:pPr>
            <a:r>
              <a:rPr lang="en-US" sz="2000" dirty="0"/>
              <a:t>H</a:t>
            </a:r>
            <a:r>
              <a:rPr lang="en-US" sz="2000" dirty="0" smtClean="0"/>
              <a:t>umiliates or degrades and individual or group</a:t>
            </a:r>
          </a:p>
          <a:p>
            <a:pPr>
              <a:defRPr/>
            </a:pPr>
            <a:r>
              <a:rPr lang="en-US" sz="2000" dirty="0" smtClean="0"/>
              <a:t>Intentionally or unintentionally endangers an individual – mentally, physically or emotionally</a:t>
            </a:r>
          </a:p>
          <a:p>
            <a:pPr marL="0" indent="0">
              <a:buFont typeface="Wingdings" pitchFamily="2" charset="2"/>
              <a:buNone/>
              <a:defRPr/>
            </a:pPr>
            <a:r>
              <a:rPr lang="en-US" sz="2000" dirty="0" smtClean="0"/>
              <a:t>Additionally, the University supports and will strictly enforce the Commonwealth of Pennsylvania’s Anti-Hazing law (Act 175 of 1986), the NCAA, and inter/national fraternity/sorority policies on hazing. This regulation applies to all members of the University community and behavior that occurs on or off Drexel University property.</a:t>
            </a:r>
          </a:p>
        </p:txBody>
      </p:sp>
      <p:sp>
        <p:nvSpPr>
          <p:cNvPr id="4" name="Slide Number Placeholder 3"/>
          <p:cNvSpPr>
            <a:spLocks noGrp="1"/>
          </p:cNvSpPr>
          <p:nvPr>
            <p:ph type="sldNum" sz="quarter" idx="12"/>
          </p:nvPr>
        </p:nvSpPr>
        <p:spPr/>
        <p:txBody>
          <a:bodyPr/>
          <a:lstStyle/>
          <a:p>
            <a:pPr>
              <a:defRPr/>
            </a:pPr>
            <a:fld id="{6A58AE67-F202-474C-A137-D78FD75A2F43}"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9200"/>
          </a:xfrm>
        </p:spPr>
        <p:txBody>
          <a:bodyPr/>
          <a:lstStyle/>
          <a:p>
            <a:pPr>
              <a:defRPr/>
            </a:pPr>
            <a:r>
              <a:rPr lang="en-US" sz="4800" dirty="0" smtClean="0"/>
              <a:t>Hazing</a:t>
            </a:r>
            <a:endParaRPr lang="en-US" sz="4800" dirty="0"/>
          </a:p>
        </p:txBody>
      </p:sp>
      <p:sp>
        <p:nvSpPr>
          <p:cNvPr id="3" name="Content Placeholder 2"/>
          <p:cNvSpPr>
            <a:spLocks noGrp="1"/>
          </p:cNvSpPr>
          <p:nvPr>
            <p:ph idx="1"/>
          </p:nvPr>
        </p:nvSpPr>
        <p:spPr>
          <a:xfrm>
            <a:off x="152400" y="990600"/>
            <a:ext cx="8763000" cy="5334000"/>
          </a:xfrm>
        </p:spPr>
        <p:txBody>
          <a:bodyPr/>
          <a:lstStyle/>
          <a:p>
            <a:pPr marL="0" indent="0">
              <a:buFont typeface="Wingdings" pitchFamily="2" charset="2"/>
              <a:buNone/>
              <a:defRPr/>
            </a:pPr>
            <a:r>
              <a:rPr lang="en-US" sz="1900" dirty="0" smtClean="0"/>
              <a:t>Concerns about and incidents of hazing can be confidentially reported to any of the following departments:</a:t>
            </a:r>
          </a:p>
          <a:p>
            <a:pPr marL="0" indent="0">
              <a:buNone/>
              <a:defRPr/>
            </a:pPr>
            <a:r>
              <a:rPr lang="en-US" sz="1900" dirty="0" smtClean="0"/>
              <a:t>	Public Safety - (215) 895-2222 </a:t>
            </a:r>
          </a:p>
          <a:p>
            <a:pPr marL="0" indent="0">
              <a:buNone/>
              <a:defRPr/>
            </a:pPr>
            <a:r>
              <a:rPr lang="en-US" sz="1900" dirty="0" smtClean="0"/>
              <a:t>	Student Conduct &amp; Community Standards - (215) 895-6074 - </a:t>
            </a:r>
            <a:r>
              <a:rPr lang="en-US" sz="1900" dirty="0" smtClean="0">
                <a:hlinkClick r:id="rId3"/>
              </a:rPr>
              <a:t>sccs@drexel.edu</a:t>
            </a:r>
            <a:r>
              <a:rPr lang="en-US" sz="1900" dirty="0" smtClean="0"/>
              <a:t> </a:t>
            </a:r>
          </a:p>
          <a:p>
            <a:pPr marL="0" indent="0">
              <a:buNone/>
              <a:defRPr/>
            </a:pPr>
            <a:r>
              <a:rPr lang="en-US" sz="1900" dirty="0" smtClean="0"/>
              <a:t>	Office of the Dean of Students - (215) 895-2506 - </a:t>
            </a:r>
            <a:r>
              <a:rPr lang="en-US" sz="1900" dirty="0" smtClean="0">
                <a:hlinkClick r:id="rId4"/>
              </a:rPr>
              <a:t>deanofstudents@drexel.edu</a:t>
            </a:r>
            <a:endParaRPr lang="en-US" sz="1900" dirty="0" smtClean="0"/>
          </a:p>
          <a:p>
            <a:pPr marL="0" indent="0">
              <a:buFont typeface="Wingdings" pitchFamily="2" charset="2"/>
              <a:buNone/>
              <a:defRPr/>
            </a:pPr>
            <a:endParaRPr lang="en-US" sz="1800" dirty="0" smtClean="0"/>
          </a:p>
          <a:p>
            <a:pPr marL="0" indent="0">
              <a:buFont typeface="Wingdings" pitchFamily="2" charset="2"/>
              <a:buNone/>
              <a:defRPr/>
            </a:pPr>
            <a:r>
              <a:rPr lang="en-US" sz="1800" dirty="0" smtClean="0"/>
              <a:t>Some items to note as a part of the Drexel Hazing Prevention Policy:</a:t>
            </a:r>
          </a:p>
          <a:p>
            <a:pPr>
              <a:buFont typeface="+mj-lt"/>
              <a:buAutoNum type="arabicPeriod"/>
              <a:defRPr/>
            </a:pPr>
            <a:r>
              <a:rPr lang="en-US" sz="1800" dirty="0" smtClean="0"/>
              <a:t>Individuals who have knowledge of a hazing incident, but did not participate and truthfully report the activities, will not be individually charged with a violation </a:t>
            </a:r>
          </a:p>
          <a:p>
            <a:pPr>
              <a:buFont typeface="+mj-lt"/>
              <a:buAutoNum type="arabicPeriod"/>
              <a:defRPr/>
            </a:pPr>
            <a:r>
              <a:rPr lang="en-US" sz="1800" dirty="0" smtClean="0"/>
              <a:t>An organization that feels it may be participating in questionable activities may seek assistance in changing behaviors. If they self-report to one of the above offices prior to an incident being reported, they will be given the opportunity to change behaviors without immediate threat of the organization being charged by Student Conduct.</a:t>
            </a:r>
          </a:p>
          <a:p>
            <a:pPr>
              <a:buFont typeface="+mj-lt"/>
              <a:buAutoNum type="arabicPeriod"/>
              <a:defRPr/>
            </a:pPr>
            <a:r>
              <a:rPr lang="en-US" sz="1800" dirty="0" smtClean="0"/>
              <a:t>An organization may report hazing done by individual members. Those students, not the organization, will be held individually responsible through the conduct process. </a:t>
            </a:r>
          </a:p>
        </p:txBody>
      </p:sp>
      <p:sp>
        <p:nvSpPr>
          <p:cNvPr id="4" name="Slide Number Placeholder 3"/>
          <p:cNvSpPr>
            <a:spLocks noGrp="1"/>
          </p:cNvSpPr>
          <p:nvPr>
            <p:ph type="sldNum" sz="quarter" idx="12"/>
          </p:nvPr>
        </p:nvSpPr>
        <p:spPr/>
        <p:txBody>
          <a:bodyPr/>
          <a:lstStyle/>
          <a:p>
            <a:pPr>
              <a:defRPr/>
            </a:pPr>
            <a:fld id="{B9173A1C-0C26-4AE3-BDBA-0EBC6976F148}" type="slidenum">
              <a:rPr lang="en-US" smtClean="0"/>
              <a:pPr>
                <a:defRPr/>
              </a:pPr>
              <a:t>51</a:t>
            </a:fld>
            <a:endParaRPr lang="en-US"/>
          </a:p>
        </p:txBody>
      </p:sp>
      <p:sp>
        <p:nvSpPr>
          <p:cNvPr id="5" name="TextBox 4"/>
          <p:cNvSpPr txBox="1"/>
          <p:nvPr/>
        </p:nvSpPr>
        <p:spPr>
          <a:xfrm>
            <a:off x="304800" y="6324600"/>
            <a:ext cx="6858000" cy="369888"/>
          </a:xfrm>
          <a:prstGeom prst="rect">
            <a:avLst/>
          </a:prstGeom>
          <a:noFill/>
        </p:spPr>
        <p:txBody>
          <a:bodyPr>
            <a:spAutoFit/>
          </a:bodyPr>
          <a:lstStyle/>
          <a:p>
            <a:pPr>
              <a:lnSpc>
                <a:spcPct val="90000"/>
              </a:lnSpc>
              <a:spcBef>
                <a:spcPct val="20000"/>
              </a:spcBef>
              <a:buClr>
                <a:srgbClr val="0066FF"/>
              </a:buClr>
              <a:buSzPct val="75000"/>
              <a:defRPr/>
            </a:pPr>
            <a:r>
              <a:rPr lang="en-US" sz="2000" b="1" kern="0" dirty="0">
                <a:solidFill>
                  <a:srgbClr val="FFFF00"/>
                </a:solidFill>
                <a:latin typeface="Times New Roman"/>
                <a:cs typeface="+mn-cs"/>
                <a:hlinkClick r:id="rId5"/>
              </a:rPr>
              <a:t>Pennsylvania Anti-Hazing Law (1986) – Act 175[P.S.] § 5352</a:t>
            </a:r>
            <a:endParaRPr lang="en-US" sz="2000" b="1" kern="0" dirty="0">
              <a:solidFill>
                <a:srgbClr val="FFFF00"/>
              </a:solidFill>
              <a:latin typeface="Times New Roman"/>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1"/>
          <p:cNvSpPr>
            <a:spLocks noGrp="1" noChangeArrowheads="1"/>
          </p:cNvSpPr>
          <p:nvPr>
            <p:ph type="sldNum" sz="quarter" idx="12"/>
          </p:nvPr>
        </p:nvSpPr>
        <p:spPr/>
        <p:txBody>
          <a:bodyPr/>
          <a:lstStyle/>
          <a:p>
            <a:pPr>
              <a:defRPr/>
            </a:pPr>
            <a:fld id="{63CAF0BF-7063-4AB8-8A56-92926DFAEE5B}" type="slidenum">
              <a:rPr lang="en-US" smtClean="0"/>
              <a:pPr>
                <a:defRPr/>
              </a:pPr>
              <a:t>52</a:t>
            </a:fld>
            <a:endParaRPr lang="en-US" smtClean="0"/>
          </a:p>
        </p:txBody>
      </p:sp>
      <p:sp>
        <p:nvSpPr>
          <p:cNvPr id="325636" name="Text Box 4"/>
          <p:cNvSpPr txBox="1">
            <a:spLocks noChangeArrowheads="1"/>
          </p:cNvSpPr>
          <p:nvPr/>
        </p:nvSpPr>
        <p:spPr bwMode="auto">
          <a:xfrm>
            <a:off x="457200" y="990600"/>
            <a:ext cx="8382000" cy="4862870"/>
          </a:xfrm>
          <a:prstGeom prst="rect">
            <a:avLst/>
          </a:prstGeom>
          <a:noFill/>
          <a:ln w="63500" algn="ctr">
            <a:solidFill>
              <a:schemeClr val="tx2">
                <a:lumMod val="60000"/>
                <a:lumOff val="40000"/>
              </a:schemeClr>
            </a:solidFill>
            <a:miter lim="800000"/>
            <a:headEnd/>
            <a:tailEnd/>
          </a:ln>
          <a:effectLst/>
        </p:spPr>
        <p:txBody>
          <a:bodyPr wrap="square">
            <a:spAutoFit/>
          </a:bodyPr>
          <a:lstStyle/>
          <a:p>
            <a:pPr marL="342900" indent="-342900" algn="ctr">
              <a:spcBef>
                <a:spcPts val="600"/>
              </a:spcBef>
              <a:buClr>
                <a:schemeClr val="hlink"/>
              </a:buClr>
              <a:buSzPct val="65000"/>
              <a:buFont typeface="Wingdings" pitchFamily="2" charset="2"/>
              <a:buNone/>
              <a:defRPr/>
            </a:pPr>
            <a:r>
              <a:rPr lang="en-US" sz="4000" b="1" dirty="0" smtClean="0"/>
              <a:t>Office of Campus Activities</a:t>
            </a:r>
          </a:p>
          <a:p>
            <a:pPr marL="342900" indent="-342900" algn="ctr">
              <a:spcBef>
                <a:spcPts val="600"/>
              </a:spcBef>
              <a:buClr>
                <a:schemeClr val="hlink"/>
              </a:buClr>
              <a:buSzPct val="65000"/>
              <a:buFont typeface="Wingdings" pitchFamily="2" charset="2"/>
              <a:buNone/>
              <a:defRPr/>
            </a:pPr>
            <a:endParaRPr lang="en-US" sz="2800" b="1" dirty="0"/>
          </a:p>
          <a:p>
            <a:pPr marL="342900" indent="-342900" algn="ctr">
              <a:spcBef>
                <a:spcPts val="600"/>
              </a:spcBef>
              <a:buClr>
                <a:schemeClr val="hlink"/>
              </a:buClr>
              <a:buSzPct val="65000"/>
              <a:buFont typeface="Wingdings" pitchFamily="2" charset="2"/>
              <a:buNone/>
              <a:defRPr/>
            </a:pPr>
            <a:r>
              <a:rPr lang="en-US" sz="2800" b="1" dirty="0" smtClean="0"/>
              <a:t>Student </a:t>
            </a:r>
            <a:r>
              <a:rPr lang="en-US" sz="2800" b="1" dirty="0"/>
              <a:t>Organization Resource Center (SORC)</a:t>
            </a:r>
          </a:p>
          <a:p>
            <a:pPr marL="342900" indent="-342900" algn="ctr">
              <a:spcBef>
                <a:spcPts val="600"/>
              </a:spcBef>
              <a:buClr>
                <a:schemeClr val="hlink"/>
              </a:buClr>
              <a:buSzPct val="65000"/>
              <a:defRPr/>
            </a:pPr>
            <a:r>
              <a:rPr lang="en-US" sz="2800" b="1" dirty="0"/>
              <a:t>Lower Level, </a:t>
            </a:r>
            <a:r>
              <a:rPr lang="en-US" sz="2800" b="1" dirty="0" err="1"/>
              <a:t>Creese</a:t>
            </a:r>
            <a:r>
              <a:rPr lang="en-US" sz="2800" b="1" dirty="0"/>
              <a:t> Student Center</a:t>
            </a:r>
          </a:p>
          <a:p>
            <a:pPr marL="342900" indent="-342900" algn="ctr">
              <a:spcBef>
                <a:spcPct val="50000"/>
              </a:spcBef>
              <a:buClr>
                <a:schemeClr val="hlink"/>
              </a:buClr>
              <a:buSzPct val="65000"/>
              <a:buFont typeface="Wingdings" pitchFamily="2" charset="2"/>
              <a:buNone/>
              <a:defRPr/>
            </a:pPr>
            <a:r>
              <a:rPr lang="en-US" sz="2800" b="1" dirty="0" smtClean="0">
                <a:solidFill>
                  <a:srgbClr val="FFCC00"/>
                </a:solidFill>
                <a:cs typeface="+mn-cs"/>
                <a:hlinkClick r:id="rId3"/>
              </a:rPr>
              <a:t>askoca@drexel.edu</a:t>
            </a:r>
            <a:r>
              <a:rPr lang="en-US" sz="2800" b="1" dirty="0" smtClean="0">
                <a:solidFill>
                  <a:schemeClr val="tx2"/>
                </a:solidFill>
                <a:cs typeface="+mn-cs"/>
              </a:rPr>
              <a:t>   </a:t>
            </a:r>
            <a:r>
              <a:rPr lang="en-US" sz="2800" b="1" dirty="0">
                <a:cs typeface="Times New Roman" pitchFamily="18" charset="0"/>
              </a:rPr>
              <a:t>●</a:t>
            </a:r>
            <a:r>
              <a:rPr lang="en-US" sz="2800" b="1" dirty="0">
                <a:cs typeface="+mn-cs"/>
              </a:rPr>
              <a:t>  </a:t>
            </a:r>
            <a:r>
              <a:rPr lang="en-US" sz="2800" b="1" dirty="0">
                <a:cs typeface="+mn-cs"/>
                <a:hlinkClick r:id="rId4"/>
              </a:rPr>
              <a:t>www.drexel.edu/oca</a:t>
            </a:r>
            <a:endParaRPr lang="en-US" sz="2800" b="1" dirty="0">
              <a:cs typeface="+mn-cs"/>
            </a:endParaRPr>
          </a:p>
          <a:p>
            <a:pPr marL="342900" indent="-342900" algn="ctr">
              <a:spcBef>
                <a:spcPts val="600"/>
              </a:spcBef>
              <a:buClr>
                <a:schemeClr val="hlink"/>
              </a:buClr>
              <a:buSzPct val="65000"/>
              <a:buFont typeface="Wingdings" pitchFamily="2" charset="2"/>
              <a:buNone/>
              <a:defRPr/>
            </a:pPr>
            <a:endParaRPr lang="en-US" sz="1000" b="1" dirty="0" smtClean="0">
              <a:cs typeface="+mn-cs"/>
            </a:endParaRPr>
          </a:p>
          <a:p>
            <a:pPr marL="342900" indent="-342900" algn="ctr">
              <a:spcBef>
                <a:spcPts val="600"/>
              </a:spcBef>
              <a:buClr>
                <a:schemeClr val="hlink"/>
              </a:buClr>
              <a:buSzPct val="65000"/>
              <a:buFont typeface="Wingdings" pitchFamily="2" charset="2"/>
              <a:buNone/>
              <a:defRPr/>
            </a:pPr>
            <a:r>
              <a:rPr lang="en-US" sz="2800" b="1" dirty="0" smtClean="0">
                <a:cs typeface="+mn-cs"/>
              </a:rPr>
              <a:t>Phone</a:t>
            </a:r>
            <a:r>
              <a:rPr lang="en-US" sz="2800" b="1" dirty="0">
                <a:cs typeface="+mn-cs"/>
              </a:rPr>
              <a:t>: 215-895-1328 </a:t>
            </a:r>
            <a:endParaRPr lang="en-US" sz="2800" b="1" dirty="0" smtClean="0">
              <a:cs typeface="+mn-cs"/>
            </a:endParaRPr>
          </a:p>
          <a:p>
            <a:pPr marL="342900" indent="-342900" algn="ctr">
              <a:spcBef>
                <a:spcPts val="600"/>
              </a:spcBef>
              <a:buClr>
                <a:schemeClr val="hlink"/>
              </a:buClr>
              <a:buSzPct val="65000"/>
              <a:buFont typeface="Wingdings" pitchFamily="2" charset="2"/>
              <a:buNone/>
              <a:defRPr/>
            </a:pPr>
            <a:r>
              <a:rPr lang="en-US" sz="2800" b="1" dirty="0" smtClean="0">
                <a:cs typeface="+mn-cs"/>
              </a:rPr>
              <a:t>Fax</a:t>
            </a:r>
            <a:r>
              <a:rPr lang="en-US" sz="2800" b="1" dirty="0">
                <a:cs typeface="+mn-cs"/>
              </a:rPr>
              <a:t>: </a:t>
            </a:r>
            <a:r>
              <a:rPr lang="en-US" sz="2800" b="1" dirty="0" smtClean="0">
                <a:cs typeface="+mn-cs"/>
              </a:rPr>
              <a:t>215-571-3521                              </a:t>
            </a:r>
            <a:endParaRPr lang="en-US" sz="2800" b="1" dirty="0">
              <a:cs typeface="+mn-cs"/>
            </a:endParaRPr>
          </a:p>
          <a:p>
            <a:pPr marL="342900" indent="-342900" algn="ctr">
              <a:spcBef>
                <a:spcPts val="600"/>
              </a:spcBef>
              <a:buClr>
                <a:schemeClr val="hlink"/>
              </a:buClr>
              <a:buSzPct val="65000"/>
              <a:buFont typeface="Wingdings" pitchFamily="2" charset="2"/>
              <a:buNone/>
              <a:defRPr/>
            </a:pPr>
            <a:endParaRPr lang="en-US" sz="1000" b="1" dirty="0" smtClean="0">
              <a:cs typeface="+mn-cs"/>
            </a:endParaRPr>
          </a:p>
          <a:p>
            <a:pPr marL="342900" indent="-342900" algn="ctr">
              <a:spcBef>
                <a:spcPts val="600"/>
              </a:spcBef>
              <a:buClr>
                <a:schemeClr val="hlink"/>
              </a:buClr>
              <a:buSzPct val="65000"/>
              <a:buFont typeface="Wingdings" pitchFamily="2" charset="2"/>
              <a:buNone/>
              <a:defRPr/>
            </a:pPr>
            <a:endParaRPr lang="en-US" sz="2800" b="1" dirty="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b="1" dirty="0" smtClean="0"/>
              <a:t>Outline of Workshop</a:t>
            </a:r>
            <a:endParaRPr lang="en-US" sz="4800" b="1" dirty="0"/>
          </a:p>
        </p:txBody>
      </p:sp>
      <p:sp>
        <p:nvSpPr>
          <p:cNvPr id="10243" name="Content Placeholder 2"/>
          <p:cNvSpPr>
            <a:spLocks noGrp="1"/>
          </p:cNvSpPr>
          <p:nvPr>
            <p:ph idx="1"/>
          </p:nvPr>
        </p:nvSpPr>
        <p:spPr>
          <a:xfrm>
            <a:off x="685800" y="1447800"/>
            <a:ext cx="7772400" cy="4454525"/>
          </a:xfrm>
        </p:spPr>
        <p:txBody>
          <a:bodyPr>
            <a:normAutofit lnSpcReduction="10000"/>
          </a:bodyPr>
          <a:lstStyle/>
          <a:p>
            <a:pPr marL="0" indent="0" algn="ctr">
              <a:buFont typeface="Wingdings" pitchFamily="2" charset="2"/>
              <a:buNone/>
            </a:pPr>
            <a:r>
              <a:rPr lang="en-US" b="1" dirty="0" smtClean="0">
                <a:solidFill>
                  <a:schemeClr val="bg1"/>
                </a:solidFill>
              </a:rPr>
              <a:t>I. </a:t>
            </a:r>
            <a:r>
              <a:rPr lang="en-US" sz="3600" b="1" dirty="0" smtClean="0">
                <a:solidFill>
                  <a:schemeClr val="bg1"/>
                </a:solidFill>
              </a:rPr>
              <a:t>Recognition</a:t>
            </a:r>
          </a:p>
          <a:p>
            <a:pPr marL="0" indent="0" algn="ctr">
              <a:buFont typeface="Wingdings" pitchFamily="2" charset="2"/>
              <a:buNone/>
            </a:pPr>
            <a:r>
              <a:rPr lang="en-US" sz="3600" b="1" dirty="0" smtClean="0">
                <a:solidFill>
                  <a:schemeClr val="bg1"/>
                </a:solidFill>
              </a:rPr>
              <a:t>II. Finances </a:t>
            </a:r>
          </a:p>
          <a:p>
            <a:pPr marL="0" indent="0" algn="ctr">
              <a:buFont typeface="Wingdings" pitchFamily="2" charset="2"/>
              <a:buNone/>
            </a:pPr>
            <a:r>
              <a:rPr lang="en-US" sz="3600" b="1" dirty="0" smtClean="0">
                <a:solidFill>
                  <a:schemeClr val="bg1"/>
                </a:solidFill>
              </a:rPr>
              <a:t>III. Event Planning</a:t>
            </a:r>
          </a:p>
          <a:p>
            <a:pPr marL="0" indent="0" algn="ctr">
              <a:buFont typeface="Wingdings" pitchFamily="2" charset="2"/>
              <a:buNone/>
            </a:pPr>
            <a:r>
              <a:rPr lang="en-US" sz="3600" b="1" dirty="0" smtClean="0">
                <a:solidFill>
                  <a:schemeClr val="bg1"/>
                </a:solidFill>
              </a:rPr>
              <a:t>IV. Resources</a:t>
            </a:r>
          </a:p>
          <a:p>
            <a:pPr marL="0" indent="0" algn="ctr">
              <a:buFont typeface="Wingdings" pitchFamily="2" charset="2"/>
              <a:buNone/>
            </a:pPr>
            <a:r>
              <a:rPr lang="en-US" sz="3600" b="1" dirty="0" smtClean="0">
                <a:solidFill>
                  <a:schemeClr val="bg1"/>
                </a:solidFill>
              </a:rPr>
              <a:t>V. Leadership</a:t>
            </a:r>
          </a:p>
          <a:p>
            <a:pPr marL="0" indent="0" algn="ctr">
              <a:buFont typeface="Wingdings" pitchFamily="2" charset="2"/>
              <a:buNone/>
            </a:pPr>
            <a:r>
              <a:rPr lang="en-US" sz="3600" b="1" dirty="0" smtClean="0">
                <a:solidFill>
                  <a:schemeClr val="bg1"/>
                </a:solidFill>
              </a:rPr>
              <a:t>VI. Hazing</a:t>
            </a:r>
          </a:p>
          <a:p>
            <a:pPr marL="0" indent="0" algn="ctr">
              <a:buFont typeface="Wingdings" pitchFamily="2" charset="2"/>
              <a:buNone/>
            </a:pPr>
            <a:r>
              <a:rPr lang="en-US" sz="3600" b="1" dirty="0" smtClean="0">
                <a:solidFill>
                  <a:schemeClr val="bg1"/>
                </a:solidFill>
              </a:rPr>
              <a:t>VII. Closing</a:t>
            </a:r>
          </a:p>
        </p:txBody>
      </p:sp>
      <p:sp>
        <p:nvSpPr>
          <p:cNvPr id="4" name="Slide Number Placeholder 3"/>
          <p:cNvSpPr>
            <a:spLocks noGrp="1"/>
          </p:cNvSpPr>
          <p:nvPr>
            <p:ph type="sldNum" sz="quarter" idx="12"/>
          </p:nvPr>
        </p:nvSpPr>
        <p:spPr/>
        <p:txBody>
          <a:bodyPr/>
          <a:lstStyle/>
          <a:p>
            <a:pPr>
              <a:defRPr/>
            </a:pPr>
            <a:fld id="{6881E79E-5B4F-4F72-8CB5-F7BF8E496C7B}" type="slidenum">
              <a:rPr lang="en-US" b="1" smtClean="0">
                <a:solidFill>
                  <a:schemeClr val="bg1"/>
                </a:solidFill>
              </a:rPr>
              <a:pPr>
                <a:defRPr/>
              </a:pPr>
              <a:t>6</a:t>
            </a:fld>
            <a:endParaRPr lang="en-US" b="1">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3048000"/>
            <a:ext cx="8229600" cy="762000"/>
          </a:xfrm>
        </p:spPr>
        <p:txBody>
          <a:bodyPr>
            <a:noAutofit/>
          </a:bodyPr>
          <a:lstStyle/>
          <a:p>
            <a:pPr eaLnBrk="1" hangingPunct="1">
              <a:defRPr/>
            </a:pPr>
            <a:r>
              <a:rPr lang="en-US" sz="5400" b="1" dirty="0" smtClean="0">
                <a:solidFill>
                  <a:schemeClr val="bg1"/>
                </a:solidFill>
                <a:effectLst>
                  <a:outerShdw blurRad="38100" dist="38100" dir="2700000" algn="tl">
                    <a:srgbClr val="000000">
                      <a:alpha val="43137"/>
                    </a:srgbClr>
                  </a:outerShdw>
                </a:effectLst>
              </a:rPr>
              <a:t>I. Recognition</a:t>
            </a:r>
          </a:p>
        </p:txBody>
      </p:sp>
      <p:sp>
        <p:nvSpPr>
          <p:cNvPr id="13314" name="Rectangle 11"/>
          <p:cNvSpPr>
            <a:spLocks noGrp="1" noChangeArrowheads="1"/>
          </p:cNvSpPr>
          <p:nvPr>
            <p:ph type="sldNum" sz="quarter" idx="12"/>
          </p:nvPr>
        </p:nvSpPr>
        <p:spPr/>
        <p:txBody>
          <a:bodyPr/>
          <a:lstStyle/>
          <a:p>
            <a:pPr>
              <a:defRPr/>
            </a:pPr>
            <a:fld id="{3A9F1B51-4033-4677-BB9E-594634BC1D6C}" type="slidenum">
              <a:rPr lang="en-US" smtClean="0"/>
              <a:pPr>
                <a:defRPr/>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a:xfrm>
            <a:off x="304800" y="5638800"/>
            <a:ext cx="8534400" cy="1066800"/>
          </a:xfrm>
        </p:spPr>
        <p:txBody>
          <a:bodyPr>
            <a:normAutofit lnSpcReduction="10000"/>
          </a:bodyPr>
          <a:lstStyle/>
          <a:p>
            <a:pPr marL="0" indent="0" algn="ctr" eaLnBrk="1" hangingPunct="1">
              <a:spcBef>
                <a:spcPts val="300"/>
              </a:spcBef>
              <a:buNone/>
              <a:defRPr/>
            </a:pPr>
            <a:r>
              <a:rPr lang="en-US" sz="2200" dirty="0" smtClean="0"/>
              <a:t>The recognition process is conducted using online software called </a:t>
            </a:r>
            <a:r>
              <a:rPr lang="en-US" sz="2200" dirty="0" err="1" smtClean="0"/>
              <a:t>DragonLink</a:t>
            </a:r>
            <a:r>
              <a:rPr lang="en-US" sz="2200" dirty="0" smtClean="0"/>
              <a:t>. Additional information regarding the process can be found at </a:t>
            </a:r>
            <a:r>
              <a:rPr lang="en-US" sz="2200" dirty="0" smtClean="0">
                <a:hlinkClick r:id="rId3"/>
              </a:rPr>
              <a:t>www.drexel.edu/oca</a:t>
            </a:r>
            <a:endParaRPr lang="en-US" sz="2200" dirty="0" smtClean="0"/>
          </a:p>
          <a:p>
            <a:pPr marL="0" indent="0" algn="ctr" eaLnBrk="1" hangingPunct="1">
              <a:spcBef>
                <a:spcPts val="300"/>
              </a:spcBef>
              <a:buNone/>
              <a:defRPr/>
            </a:pPr>
            <a:endParaRPr lang="en-US" sz="2200" dirty="0" smtClean="0"/>
          </a:p>
        </p:txBody>
      </p:sp>
      <p:sp>
        <p:nvSpPr>
          <p:cNvPr id="14338" name="Rectangle 11"/>
          <p:cNvSpPr>
            <a:spLocks noGrp="1" noChangeArrowheads="1"/>
          </p:cNvSpPr>
          <p:nvPr>
            <p:ph type="sldNum" sz="quarter" idx="12"/>
          </p:nvPr>
        </p:nvSpPr>
        <p:spPr/>
        <p:txBody>
          <a:bodyPr/>
          <a:lstStyle/>
          <a:p>
            <a:pPr>
              <a:defRPr/>
            </a:pPr>
            <a:fld id="{1645E556-11BD-476F-BEAF-F197632C561E}" type="slidenum">
              <a:rPr lang="en-US" smtClean="0"/>
              <a:pPr>
                <a:defRPr/>
              </a:pPr>
              <a:t>8</a:t>
            </a:fld>
            <a:endParaRPr lang="en-US" smtClean="0"/>
          </a:p>
        </p:txBody>
      </p:sp>
      <p:graphicFrame>
        <p:nvGraphicFramePr>
          <p:cNvPr id="4" name="Diagram 3"/>
          <p:cNvGraphicFramePr/>
          <p:nvPr>
            <p:extLst>
              <p:ext uri="{D42A27DB-BD31-4B8C-83A1-F6EECF244321}">
                <p14:modId xmlns:p14="http://schemas.microsoft.com/office/powerpoint/2010/main" xmlns="" val="2033192151"/>
              </p:ext>
            </p:extLst>
          </p:nvPr>
        </p:nvGraphicFramePr>
        <p:xfrm>
          <a:off x="228600" y="228600"/>
          <a:ext cx="86868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eaLnBrk="1" hangingPunct="1">
              <a:defRPr/>
            </a:pPr>
            <a:r>
              <a:rPr lang="en-US" sz="4800" dirty="0" smtClean="0"/>
              <a:t>Recognition Requirements</a:t>
            </a:r>
          </a:p>
        </p:txBody>
      </p:sp>
      <p:sp>
        <p:nvSpPr>
          <p:cNvPr id="324611" name="Rectangle 3"/>
          <p:cNvSpPr>
            <a:spLocks noGrp="1" noChangeArrowheads="1"/>
          </p:cNvSpPr>
          <p:nvPr>
            <p:ph idx="1"/>
          </p:nvPr>
        </p:nvSpPr>
        <p:spPr>
          <a:xfrm>
            <a:off x="304800" y="1456531"/>
            <a:ext cx="8458200" cy="4868069"/>
          </a:xfrm>
        </p:spPr>
        <p:txBody>
          <a:bodyPr>
            <a:normAutofit lnSpcReduction="10000"/>
          </a:bodyPr>
          <a:lstStyle/>
          <a:p>
            <a:pPr eaLnBrk="1" hangingPunct="1">
              <a:lnSpc>
                <a:spcPct val="90000"/>
              </a:lnSpc>
              <a:defRPr/>
            </a:pPr>
            <a:r>
              <a:rPr lang="en-US" sz="2800" dirty="0" smtClean="0"/>
              <a:t>Must reapply </a:t>
            </a:r>
            <a:r>
              <a:rPr lang="en-US" sz="2800" u="sng" dirty="0" smtClean="0"/>
              <a:t>every year </a:t>
            </a:r>
            <a:r>
              <a:rPr lang="en-US" sz="2800" dirty="0" smtClean="0"/>
              <a:t>– failure to do so will result in your group not being a recognized Drexel University organization </a:t>
            </a:r>
          </a:p>
          <a:p>
            <a:pPr marL="0" indent="0" eaLnBrk="1" hangingPunct="1">
              <a:lnSpc>
                <a:spcPct val="90000"/>
              </a:lnSpc>
              <a:buFont typeface="Wingdings" pitchFamily="2" charset="2"/>
              <a:buNone/>
              <a:defRPr/>
            </a:pPr>
            <a:endParaRPr lang="en-US" sz="1400" dirty="0" smtClean="0"/>
          </a:p>
          <a:p>
            <a:pPr eaLnBrk="1" hangingPunct="1">
              <a:lnSpc>
                <a:spcPct val="90000"/>
              </a:lnSpc>
              <a:defRPr/>
            </a:pPr>
            <a:r>
              <a:rPr lang="en-US" sz="2800" dirty="0" smtClean="0"/>
              <a:t>Recognition is based on the </a:t>
            </a:r>
            <a:r>
              <a:rPr lang="en-US" sz="2800" u="sng" dirty="0" smtClean="0"/>
              <a:t>fiscal year </a:t>
            </a:r>
            <a:r>
              <a:rPr lang="en-US" sz="2800" dirty="0" smtClean="0"/>
              <a:t>(July 1-June 30) given that policies, procedures, and benefits change annually</a:t>
            </a:r>
          </a:p>
          <a:p>
            <a:pPr eaLnBrk="1" hangingPunct="1">
              <a:lnSpc>
                <a:spcPct val="90000"/>
              </a:lnSpc>
              <a:defRPr/>
            </a:pPr>
            <a:endParaRPr lang="en-US" sz="1400" dirty="0" smtClean="0"/>
          </a:p>
          <a:p>
            <a:pPr eaLnBrk="1" hangingPunct="1">
              <a:lnSpc>
                <a:spcPct val="90000"/>
              </a:lnSpc>
              <a:defRPr/>
            </a:pPr>
            <a:r>
              <a:rPr lang="en-US" sz="2800" dirty="0" smtClean="0"/>
              <a:t>Only recognized organizations have full access to University services and resources</a:t>
            </a:r>
          </a:p>
          <a:p>
            <a:pPr eaLnBrk="1" hangingPunct="1">
              <a:lnSpc>
                <a:spcPct val="90000"/>
              </a:lnSpc>
              <a:defRPr/>
            </a:pPr>
            <a:endParaRPr lang="en-US" sz="2800" dirty="0" smtClean="0"/>
          </a:p>
          <a:p>
            <a:pPr eaLnBrk="1" hangingPunct="1">
              <a:lnSpc>
                <a:spcPct val="90000"/>
              </a:lnSpc>
              <a:defRPr/>
            </a:pPr>
            <a:r>
              <a:rPr lang="en-US" sz="2800" b="1" dirty="0" smtClean="0"/>
              <a:t>Club Sports have additional Recognition and Funding Requirements (handout).</a:t>
            </a:r>
          </a:p>
        </p:txBody>
      </p:sp>
      <p:sp>
        <p:nvSpPr>
          <p:cNvPr id="15362" name="Rectangle 11"/>
          <p:cNvSpPr>
            <a:spLocks noGrp="1" noChangeArrowheads="1"/>
          </p:cNvSpPr>
          <p:nvPr>
            <p:ph type="sldNum" sz="quarter" idx="12"/>
          </p:nvPr>
        </p:nvSpPr>
        <p:spPr/>
        <p:txBody>
          <a:bodyPr/>
          <a:lstStyle/>
          <a:p>
            <a:pPr>
              <a:defRPr/>
            </a:pPr>
            <a:fld id="{36565957-6F7C-409D-8909-820C403DED76}" type="slidenum">
              <a:rPr lang="en-US" smtClean="0"/>
              <a:pPr>
                <a:defRPr/>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36759</TotalTime>
  <Words>3302</Words>
  <Application>Microsoft Office PowerPoint</Application>
  <PresentationFormat>On-screen Show (4:3)</PresentationFormat>
  <Paragraphs>646</Paragraphs>
  <Slides>52</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Times New Roman</vt:lpstr>
      <vt:lpstr>Wingdings</vt:lpstr>
      <vt:lpstr>Georgia</vt:lpstr>
      <vt:lpstr>Office Theme</vt:lpstr>
      <vt:lpstr>Student Organization  Orientation Training  2014-2015 for Club Sports</vt:lpstr>
      <vt:lpstr>Slide 2</vt:lpstr>
      <vt:lpstr>Slide 3</vt:lpstr>
      <vt:lpstr>The Goals of SOOT</vt:lpstr>
      <vt:lpstr>This SOOT is for …</vt:lpstr>
      <vt:lpstr>Outline of Workshop</vt:lpstr>
      <vt:lpstr>I. Recognition</vt:lpstr>
      <vt:lpstr>Slide 8</vt:lpstr>
      <vt:lpstr>Recognition Requirements</vt:lpstr>
      <vt:lpstr>Why Become Recognized?</vt:lpstr>
      <vt:lpstr>II. Finances</vt:lpstr>
      <vt:lpstr>What is SAFAC?</vt:lpstr>
      <vt:lpstr>Treasurer Training</vt:lpstr>
      <vt:lpstr>Cost Centers</vt:lpstr>
      <vt:lpstr>III. Event Planning</vt:lpstr>
      <vt:lpstr>Event Planning</vt:lpstr>
      <vt:lpstr>Contracts</vt:lpstr>
      <vt:lpstr>Contracts</vt:lpstr>
      <vt:lpstr>Slide 19</vt:lpstr>
      <vt:lpstr>Slide 20</vt:lpstr>
      <vt:lpstr>Audio-Visual Support</vt:lpstr>
      <vt:lpstr>Event &amp; Conference Services</vt:lpstr>
      <vt:lpstr>Public Safety  </vt:lpstr>
      <vt:lpstr>Slide 24</vt:lpstr>
      <vt:lpstr>Slide 25</vt:lpstr>
      <vt:lpstr>Food Options</vt:lpstr>
      <vt:lpstr>Slide 27</vt:lpstr>
      <vt:lpstr>More Food Options</vt:lpstr>
      <vt:lpstr>Even More Food Options</vt:lpstr>
      <vt:lpstr>Donated Food</vt:lpstr>
      <vt:lpstr>Drexel University Transportation</vt:lpstr>
      <vt:lpstr>Off-Campus Events/Activities</vt:lpstr>
      <vt:lpstr>Drexel Student Centers www.drexel.edu/studentcenters</vt:lpstr>
      <vt:lpstr>Fliers Approved www.drexel.edu/studentcenters</vt:lpstr>
      <vt:lpstr>IV. Resources</vt:lpstr>
      <vt:lpstr>OCA Website &amp; DragonLink Page</vt:lpstr>
      <vt:lpstr>DragonLink</vt:lpstr>
      <vt:lpstr> Promoting &amp; Advertisement </vt:lpstr>
      <vt:lpstr>Resources &amp; Supplies</vt:lpstr>
      <vt:lpstr>Resources &amp; Supplies</vt:lpstr>
      <vt:lpstr>Miscellaneous</vt:lpstr>
      <vt:lpstr>Student Organization Advisors</vt:lpstr>
      <vt:lpstr>Additional Campus Resources</vt:lpstr>
      <vt:lpstr>V. Leadership</vt:lpstr>
      <vt:lpstr>Student Leadership Development</vt:lpstr>
      <vt:lpstr>Slide 46</vt:lpstr>
      <vt:lpstr>Leadership Assistants (LA’s)</vt:lpstr>
      <vt:lpstr>Virtual Leadership Library Click Here to Access Archived Leadership Webcasts</vt:lpstr>
      <vt:lpstr>VI. Hazing</vt:lpstr>
      <vt:lpstr>Hazing</vt:lpstr>
      <vt:lpstr>Hazing</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ACTIVITY FEE ALLOCATION COMMITTEE</dc:title>
  <dc:creator>Frank A Frugone</dc:creator>
  <cp:lastModifiedBy>Andrea</cp:lastModifiedBy>
  <cp:revision>598</cp:revision>
  <cp:lastPrinted>2014-07-09T18:44:58Z</cp:lastPrinted>
  <dcterms:created xsi:type="dcterms:W3CDTF">2002-02-14T03:12:44Z</dcterms:created>
  <dcterms:modified xsi:type="dcterms:W3CDTF">2014-08-26T14:48:42Z</dcterms:modified>
</cp:coreProperties>
</file>