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90" r:id="rId2"/>
    <p:sldId id="323" r:id="rId3"/>
    <p:sldId id="330" r:id="rId4"/>
    <p:sldId id="284" r:id="rId5"/>
    <p:sldId id="338" r:id="rId6"/>
    <p:sldId id="337" r:id="rId7"/>
    <p:sldId id="339" r:id="rId8"/>
    <p:sldId id="332" r:id="rId9"/>
    <p:sldId id="336" r:id="rId10"/>
    <p:sldId id="341" r:id="rId11"/>
    <p:sldId id="342" r:id="rId12"/>
    <p:sldId id="343" r:id="rId13"/>
    <p:sldId id="347" r:id="rId14"/>
    <p:sldId id="344" r:id="rId15"/>
    <p:sldId id="345" r:id="rId16"/>
    <p:sldId id="350" r:id="rId17"/>
    <p:sldId id="346" r:id="rId18"/>
    <p:sldId id="340" r:id="rId19"/>
    <p:sldId id="326" r:id="rId20"/>
    <p:sldId id="335" r:id="rId21"/>
    <p:sldId id="349" r:id="rId22"/>
    <p:sldId id="348" r:id="rId23"/>
    <p:sldId id="328" r:id="rId24"/>
    <p:sldId id="329" r:id="rId25"/>
    <p:sldId id="333" r:id="rId26"/>
  </p:sldIdLst>
  <p:sldSz cx="12192000" cy="6858000"/>
  <p:notesSz cx="7077075" cy="9363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D9B"/>
    <a:srgbClr val="8E298D"/>
    <a:srgbClr val="B2D800"/>
    <a:srgbClr val="98C800"/>
    <a:srgbClr val="DA80DA"/>
    <a:srgbClr val="0319BD"/>
    <a:srgbClr val="A5D800"/>
    <a:srgbClr val="18B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74371"/>
  </p:normalViewPr>
  <p:slideViewPr>
    <p:cSldViewPr snapToGrid="0">
      <p:cViewPr varScale="1">
        <p:scale>
          <a:sx n="80" d="100"/>
          <a:sy n="80" d="100"/>
        </p:scale>
        <p:origin x="904" y="176"/>
      </p:cViewPr>
      <p:guideLst/>
    </p:cSldViewPr>
  </p:slideViewPr>
  <p:notesTextViewPr>
    <p:cViewPr>
      <p:scale>
        <a:sx n="1" d="1"/>
        <a:sy n="1" d="1"/>
      </p:scale>
      <p:origin x="0" y="0"/>
    </p:cViewPr>
  </p:notesTextViewPr>
  <p:notesViewPr>
    <p:cSldViewPr snapToGrid="0">
      <p:cViewPr varScale="1">
        <p:scale>
          <a:sx n="66" d="100"/>
          <a:sy n="66" d="100"/>
        </p:scale>
        <p:origin x="3091"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310BC-48BB-43C8-AC71-F7E551008377}" type="doc">
      <dgm:prSet loTypeId="urn:microsoft.com/office/officeart/2005/8/layout/process1" loCatId="process" qsTypeId="urn:microsoft.com/office/officeart/2005/8/quickstyle/simple1" qsCatId="simple" csTypeId="urn:microsoft.com/office/officeart/2005/8/colors/accent2_5" csCatId="accent2" phldr="1"/>
      <dgm:spPr/>
    </dgm:pt>
    <dgm:pt modelId="{E100009D-CEC5-475A-8BE4-935514A3309F}">
      <dgm:prSet phldrT="[Text]" custT="1"/>
      <dgm:spPr/>
      <dgm:t>
        <a:bodyPr/>
        <a:lstStyle/>
        <a:p>
          <a:r>
            <a:rPr lang="en-US" sz="2400" dirty="0">
              <a:latin typeface="Times New Roman" panose="02020603050405020304" pitchFamily="18" charset="0"/>
              <a:cs typeface="Times New Roman" panose="02020603050405020304" pitchFamily="18" charset="0"/>
            </a:rPr>
            <a:t>1990s</a:t>
          </a:r>
        </a:p>
        <a:p>
          <a:r>
            <a:rPr lang="en-US" sz="2400" dirty="0">
              <a:latin typeface="Times New Roman" panose="02020603050405020304" pitchFamily="18" charset="0"/>
              <a:cs typeface="Times New Roman" panose="02020603050405020304" pitchFamily="18" charset="0"/>
            </a:rPr>
            <a:t>The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Wave</a:t>
          </a:r>
        </a:p>
      </dgm:t>
    </dgm:pt>
    <dgm:pt modelId="{B57C62B6-4E8E-43FA-9F1F-604FCD147944}" type="parTrans" cxnId="{A7C41FC7-373D-4E04-8DB7-5947C558DCE7}">
      <dgm:prSet/>
      <dgm:spPr/>
      <dgm:t>
        <a:bodyPr/>
        <a:lstStyle/>
        <a:p>
          <a:endParaRPr lang="en-US"/>
        </a:p>
      </dgm:t>
    </dgm:pt>
    <dgm:pt modelId="{C10A6F42-C7D9-46AF-B726-B4614DB908C6}" type="sibTrans" cxnId="{A7C41FC7-373D-4E04-8DB7-5947C558DCE7}">
      <dgm:prSet/>
      <dgm:spPr/>
      <dgm:t>
        <a:bodyPr/>
        <a:lstStyle/>
        <a:p>
          <a:endParaRPr lang="en-US" dirty="0">
            <a:latin typeface="Times New Roman" panose="02020603050405020304" pitchFamily="18" charset="0"/>
            <a:cs typeface="Times New Roman" panose="02020603050405020304" pitchFamily="18" charset="0"/>
          </a:endParaRPr>
        </a:p>
      </dgm:t>
    </dgm:pt>
    <dgm:pt modelId="{5DBF2141-7A23-4B39-B6A6-F75BD2EF3ED5}">
      <dgm:prSet phldrT="[Text]"/>
      <dgm:spPr/>
      <dgm:t>
        <a:bodyPr/>
        <a:lstStyle/>
        <a:p>
          <a:r>
            <a:rPr lang="en-US" dirty="0">
              <a:latin typeface="Times New Roman" panose="02020603050405020304" pitchFamily="18" charset="0"/>
              <a:cs typeface="Times New Roman" panose="02020603050405020304" pitchFamily="18" charset="0"/>
            </a:rPr>
            <a:t>2000</a:t>
          </a:r>
        </a:p>
        <a:p>
          <a:r>
            <a:rPr lang="en-US" dirty="0">
              <a:latin typeface="Times New Roman" panose="02020603050405020304" pitchFamily="18" charset="0"/>
              <a:cs typeface="Times New Roman" panose="02020603050405020304" pitchFamily="18" charset="0"/>
            </a:rPr>
            <a:t>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Wave</a:t>
          </a:r>
        </a:p>
      </dgm:t>
    </dgm:pt>
    <dgm:pt modelId="{5E164D9A-24F9-4DAF-AB07-05BE696CA314}" type="parTrans" cxnId="{9817C857-2A01-4FE2-96C6-7493BE4F2301}">
      <dgm:prSet/>
      <dgm:spPr/>
      <dgm:t>
        <a:bodyPr/>
        <a:lstStyle/>
        <a:p>
          <a:endParaRPr lang="en-US"/>
        </a:p>
      </dgm:t>
    </dgm:pt>
    <dgm:pt modelId="{D7157D20-70C4-497A-81AC-5B67B05806A3}" type="sibTrans" cxnId="{9817C857-2A01-4FE2-96C6-7493BE4F2301}">
      <dgm:prSet/>
      <dgm:spPr/>
      <dgm:t>
        <a:bodyPr/>
        <a:lstStyle/>
        <a:p>
          <a:endParaRPr lang="en-US" dirty="0">
            <a:latin typeface="Times New Roman" panose="02020603050405020304" pitchFamily="18" charset="0"/>
            <a:cs typeface="Times New Roman" panose="02020603050405020304" pitchFamily="18" charset="0"/>
          </a:endParaRPr>
        </a:p>
      </dgm:t>
    </dgm:pt>
    <dgm:pt modelId="{3B5B8D86-D482-4DF5-A8B7-B30884B1B628}">
      <dgm:prSet phldrT="[Text]"/>
      <dgm:spPr/>
      <dgm:t>
        <a:bodyPr/>
        <a:lstStyle/>
        <a:p>
          <a:r>
            <a:rPr lang="en-US" dirty="0">
              <a:latin typeface="Times New Roman" panose="02020603050405020304" pitchFamily="18" charset="0"/>
              <a:cs typeface="Times New Roman" panose="02020603050405020304" pitchFamily="18" charset="0"/>
            </a:rPr>
            <a:t>2008</a:t>
          </a:r>
        </a:p>
        <a:p>
          <a:r>
            <a:rPr lang="en-US" dirty="0">
              <a:latin typeface="Times New Roman" panose="02020603050405020304" pitchFamily="18" charset="0"/>
              <a:cs typeface="Times New Roman" panose="02020603050405020304" pitchFamily="18" charset="0"/>
            </a:rPr>
            <a:t>The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Wave</a:t>
          </a:r>
        </a:p>
      </dgm:t>
    </dgm:pt>
    <dgm:pt modelId="{2737653A-27E9-4CAE-AC57-95ED13F8FF6C}" type="parTrans" cxnId="{62253766-B2CA-423E-BD9E-BF39268E82EE}">
      <dgm:prSet/>
      <dgm:spPr/>
      <dgm:t>
        <a:bodyPr/>
        <a:lstStyle/>
        <a:p>
          <a:endParaRPr lang="en-US"/>
        </a:p>
      </dgm:t>
    </dgm:pt>
    <dgm:pt modelId="{629CFF1C-7922-4777-939F-2D6C251794CC}" type="sibTrans" cxnId="{62253766-B2CA-423E-BD9E-BF39268E82EE}">
      <dgm:prSet/>
      <dgm:spPr/>
      <dgm:t>
        <a:bodyPr/>
        <a:lstStyle/>
        <a:p>
          <a:endParaRPr lang="en-US" dirty="0">
            <a:latin typeface="Times New Roman" panose="02020603050405020304" pitchFamily="18" charset="0"/>
            <a:cs typeface="Times New Roman" panose="02020603050405020304" pitchFamily="18" charset="0"/>
          </a:endParaRPr>
        </a:p>
      </dgm:t>
    </dgm:pt>
    <dgm:pt modelId="{CC8B31DB-1E02-4C91-B5DE-70656533B9E1}">
      <dgm:prSet phldrT="[Text]"/>
      <dgm:spPr/>
      <dgm:t>
        <a:bodyPr/>
        <a:lstStyle/>
        <a:p>
          <a:r>
            <a:rPr lang="en-US" dirty="0">
              <a:latin typeface="Times New Roman" panose="02020603050405020304" pitchFamily="18" charset="0"/>
              <a:cs typeface="Times New Roman" panose="02020603050405020304" pitchFamily="18" charset="0"/>
            </a:rPr>
            <a:t>2014 -&gt;</a:t>
          </a:r>
        </a:p>
        <a:p>
          <a:r>
            <a:rPr lang="en-US" dirty="0">
              <a:latin typeface="Times New Roman" panose="02020603050405020304" pitchFamily="18" charset="0"/>
              <a:cs typeface="Times New Roman" panose="02020603050405020304" pitchFamily="18" charset="0"/>
            </a:rPr>
            <a:t>The 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Wave</a:t>
          </a:r>
        </a:p>
      </dgm:t>
    </dgm:pt>
    <dgm:pt modelId="{2D4280E2-8C01-4CB7-BEBD-4D406F324E68}" type="parTrans" cxnId="{5A077E00-E4C2-4E89-BBE4-192CFD12CE67}">
      <dgm:prSet/>
      <dgm:spPr/>
      <dgm:t>
        <a:bodyPr/>
        <a:lstStyle/>
        <a:p>
          <a:endParaRPr lang="en-US"/>
        </a:p>
      </dgm:t>
    </dgm:pt>
    <dgm:pt modelId="{31889CF0-15FB-4715-A3E8-FB532B4A1A2C}" type="sibTrans" cxnId="{5A077E00-E4C2-4E89-BBE4-192CFD12CE67}">
      <dgm:prSet/>
      <dgm:spPr/>
      <dgm:t>
        <a:bodyPr/>
        <a:lstStyle/>
        <a:p>
          <a:endParaRPr lang="en-US"/>
        </a:p>
      </dgm:t>
    </dgm:pt>
    <dgm:pt modelId="{7B9CFD74-A3B5-468B-845F-22189BDD06A2}" type="pres">
      <dgm:prSet presAssocID="{B8A310BC-48BB-43C8-AC71-F7E551008377}" presName="Name0" presStyleCnt="0">
        <dgm:presLayoutVars>
          <dgm:dir/>
          <dgm:resizeHandles val="exact"/>
        </dgm:presLayoutVars>
      </dgm:prSet>
      <dgm:spPr/>
    </dgm:pt>
    <dgm:pt modelId="{A9C97C4F-7108-408C-8378-42605172A857}" type="pres">
      <dgm:prSet presAssocID="{E100009D-CEC5-475A-8BE4-935514A3309F}" presName="node" presStyleLbl="node1" presStyleIdx="0" presStyleCnt="4" custLinFactNeighborX="-7319" custLinFactNeighborY="-1027">
        <dgm:presLayoutVars>
          <dgm:bulletEnabled val="1"/>
        </dgm:presLayoutVars>
      </dgm:prSet>
      <dgm:spPr/>
    </dgm:pt>
    <dgm:pt modelId="{2ADF870F-885B-41D7-934D-DF83917F67B3}" type="pres">
      <dgm:prSet presAssocID="{C10A6F42-C7D9-46AF-B726-B4614DB908C6}" presName="sibTrans" presStyleLbl="sibTrans2D1" presStyleIdx="0" presStyleCnt="3"/>
      <dgm:spPr/>
    </dgm:pt>
    <dgm:pt modelId="{AD8D7E04-D4D6-42E6-8E20-3F85E741873F}" type="pres">
      <dgm:prSet presAssocID="{C10A6F42-C7D9-46AF-B726-B4614DB908C6}" presName="connectorText" presStyleLbl="sibTrans2D1" presStyleIdx="0" presStyleCnt="3"/>
      <dgm:spPr/>
    </dgm:pt>
    <dgm:pt modelId="{B8D0C6F6-CF36-4FAC-84D5-71CC16D777AC}" type="pres">
      <dgm:prSet presAssocID="{5DBF2141-7A23-4B39-B6A6-F75BD2EF3ED5}" presName="node" presStyleLbl="node1" presStyleIdx="1" presStyleCnt="4">
        <dgm:presLayoutVars>
          <dgm:bulletEnabled val="1"/>
        </dgm:presLayoutVars>
      </dgm:prSet>
      <dgm:spPr/>
    </dgm:pt>
    <dgm:pt modelId="{71C2030D-3AA2-4ED4-946B-4602FE36CA74}" type="pres">
      <dgm:prSet presAssocID="{D7157D20-70C4-497A-81AC-5B67B05806A3}" presName="sibTrans" presStyleLbl="sibTrans2D1" presStyleIdx="1" presStyleCnt="3"/>
      <dgm:spPr/>
    </dgm:pt>
    <dgm:pt modelId="{CB206084-4BD2-4091-922C-2C8FB35ADF24}" type="pres">
      <dgm:prSet presAssocID="{D7157D20-70C4-497A-81AC-5B67B05806A3}" presName="connectorText" presStyleLbl="sibTrans2D1" presStyleIdx="1" presStyleCnt="3"/>
      <dgm:spPr/>
    </dgm:pt>
    <dgm:pt modelId="{112CEBAD-6011-4418-924C-4F610180E083}" type="pres">
      <dgm:prSet presAssocID="{3B5B8D86-D482-4DF5-A8B7-B30884B1B628}" presName="node" presStyleLbl="node1" presStyleIdx="2" presStyleCnt="4">
        <dgm:presLayoutVars>
          <dgm:bulletEnabled val="1"/>
        </dgm:presLayoutVars>
      </dgm:prSet>
      <dgm:spPr/>
    </dgm:pt>
    <dgm:pt modelId="{77DC20AA-DE68-48DB-B8DB-C00321646F50}" type="pres">
      <dgm:prSet presAssocID="{629CFF1C-7922-4777-939F-2D6C251794CC}" presName="sibTrans" presStyleLbl="sibTrans2D1" presStyleIdx="2" presStyleCnt="3"/>
      <dgm:spPr/>
    </dgm:pt>
    <dgm:pt modelId="{49054A93-DABB-4595-A6AB-4EC31AC45C4C}" type="pres">
      <dgm:prSet presAssocID="{629CFF1C-7922-4777-939F-2D6C251794CC}" presName="connectorText" presStyleLbl="sibTrans2D1" presStyleIdx="2" presStyleCnt="3"/>
      <dgm:spPr/>
    </dgm:pt>
    <dgm:pt modelId="{1D86A6D8-49A0-40EE-B52F-10F9FE139D42}" type="pres">
      <dgm:prSet presAssocID="{CC8B31DB-1E02-4C91-B5DE-70656533B9E1}" presName="node" presStyleLbl="node1" presStyleIdx="3" presStyleCnt="4">
        <dgm:presLayoutVars>
          <dgm:bulletEnabled val="1"/>
        </dgm:presLayoutVars>
      </dgm:prSet>
      <dgm:spPr/>
    </dgm:pt>
  </dgm:ptLst>
  <dgm:cxnLst>
    <dgm:cxn modelId="{5A077E00-E4C2-4E89-BBE4-192CFD12CE67}" srcId="{B8A310BC-48BB-43C8-AC71-F7E551008377}" destId="{CC8B31DB-1E02-4C91-B5DE-70656533B9E1}" srcOrd="3" destOrd="0" parTransId="{2D4280E2-8C01-4CB7-BEBD-4D406F324E68}" sibTransId="{31889CF0-15FB-4715-A3E8-FB532B4A1A2C}"/>
    <dgm:cxn modelId="{A4D4DE14-1E42-4C8C-8D02-00498ED05C00}" type="presOf" srcId="{B8A310BC-48BB-43C8-AC71-F7E551008377}" destId="{7B9CFD74-A3B5-468B-845F-22189BDD06A2}" srcOrd="0" destOrd="0" presId="urn:microsoft.com/office/officeart/2005/8/layout/process1"/>
    <dgm:cxn modelId="{B9B06419-88BE-40B7-BF9B-18D691AB78CC}" type="presOf" srcId="{D7157D20-70C4-497A-81AC-5B67B05806A3}" destId="{71C2030D-3AA2-4ED4-946B-4602FE36CA74}" srcOrd="0" destOrd="0" presId="urn:microsoft.com/office/officeart/2005/8/layout/process1"/>
    <dgm:cxn modelId="{620CE82E-1B1A-4A15-93EC-36C0B418D87E}" type="presOf" srcId="{D7157D20-70C4-497A-81AC-5B67B05806A3}" destId="{CB206084-4BD2-4091-922C-2C8FB35ADF24}" srcOrd="1" destOrd="0" presId="urn:microsoft.com/office/officeart/2005/8/layout/process1"/>
    <dgm:cxn modelId="{9817C857-2A01-4FE2-96C6-7493BE4F2301}" srcId="{B8A310BC-48BB-43C8-AC71-F7E551008377}" destId="{5DBF2141-7A23-4B39-B6A6-F75BD2EF3ED5}" srcOrd="1" destOrd="0" parTransId="{5E164D9A-24F9-4DAF-AB07-05BE696CA314}" sibTransId="{D7157D20-70C4-497A-81AC-5B67B05806A3}"/>
    <dgm:cxn modelId="{0310D457-6023-40D9-9891-9A60DE24956D}" type="presOf" srcId="{3B5B8D86-D482-4DF5-A8B7-B30884B1B628}" destId="{112CEBAD-6011-4418-924C-4F610180E083}" srcOrd="0" destOrd="0" presId="urn:microsoft.com/office/officeart/2005/8/layout/process1"/>
    <dgm:cxn modelId="{99F5595C-DC38-449A-BA5F-6871F2ACC893}" type="presOf" srcId="{E100009D-CEC5-475A-8BE4-935514A3309F}" destId="{A9C97C4F-7108-408C-8378-42605172A857}" srcOrd="0" destOrd="0" presId="urn:microsoft.com/office/officeart/2005/8/layout/process1"/>
    <dgm:cxn modelId="{BADC965E-DE29-4929-916E-1E47A708751E}" type="presOf" srcId="{5DBF2141-7A23-4B39-B6A6-F75BD2EF3ED5}" destId="{B8D0C6F6-CF36-4FAC-84D5-71CC16D777AC}" srcOrd="0" destOrd="0" presId="urn:microsoft.com/office/officeart/2005/8/layout/process1"/>
    <dgm:cxn modelId="{62253766-B2CA-423E-BD9E-BF39268E82EE}" srcId="{B8A310BC-48BB-43C8-AC71-F7E551008377}" destId="{3B5B8D86-D482-4DF5-A8B7-B30884B1B628}" srcOrd="2" destOrd="0" parTransId="{2737653A-27E9-4CAE-AC57-95ED13F8FF6C}" sibTransId="{629CFF1C-7922-4777-939F-2D6C251794CC}"/>
    <dgm:cxn modelId="{92D8596B-7ACE-430E-BB8F-E117E66E5742}" type="presOf" srcId="{C10A6F42-C7D9-46AF-B726-B4614DB908C6}" destId="{2ADF870F-885B-41D7-934D-DF83917F67B3}" srcOrd="0" destOrd="0" presId="urn:microsoft.com/office/officeart/2005/8/layout/process1"/>
    <dgm:cxn modelId="{8782AEC3-9991-4A27-BAAB-E93947EA6D83}" type="presOf" srcId="{C10A6F42-C7D9-46AF-B726-B4614DB908C6}" destId="{AD8D7E04-D4D6-42E6-8E20-3F85E741873F}" srcOrd="1" destOrd="0" presId="urn:microsoft.com/office/officeart/2005/8/layout/process1"/>
    <dgm:cxn modelId="{D6C8FEC5-0DC5-4CCC-A726-C5E04E116921}" type="presOf" srcId="{629CFF1C-7922-4777-939F-2D6C251794CC}" destId="{49054A93-DABB-4595-A6AB-4EC31AC45C4C}" srcOrd="1" destOrd="0" presId="urn:microsoft.com/office/officeart/2005/8/layout/process1"/>
    <dgm:cxn modelId="{A7C41FC7-373D-4E04-8DB7-5947C558DCE7}" srcId="{B8A310BC-48BB-43C8-AC71-F7E551008377}" destId="{E100009D-CEC5-475A-8BE4-935514A3309F}" srcOrd="0" destOrd="0" parTransId="{B57C62B6-4E8E-43FA-9F1F-604FCD147944}" sibTransId="{C10A6F42-C7D9-46AF-B726-B4614DB908C6}"/>
    <dgm:cxn modelId="{1D521DCC-BAD9-46E3-B9DA-A121AB25C6D1}" type="presOf" srcId="{CC8B31DB-1E02-4C91-B5DE-70656533B9E1}" destId="{1D86A6D8-49A0-40EE-B52F-10F9FE139D42}" srcOrd="0" destOrd="0" presId="urn:microsoft.com/office/officeart/2005/8/layout/process1"/>
    <dgm:cxn modelId="{2624D7FA-0C86-43FA-B5C4-FBAEC672E0FA}" type="presOf" srcId="{629CFF1C-7922-4777-939F-2D6C251794CC}" destId="{77DC20AA-DE68-48DB-B8DB-C00321646F50}" srcOrd="0" destOrd="0" presId="urn:microsoft.com/office/officeart/2005/8/layout/process1"/>
    <dgm:cxn modelId="{5806F4C2-1535-47F9-9464-BFD7B1C2BBAB}" type="presParOf" srcId="{7B9CFD74-A3B5-468B-845F-22189BDD06A2}" destId="{A9C97C4F-7108-408C-8378-42605172A857}" srcOrd="0" destOrd="0" presId="urn:microsoft.com/office/officeart/2005/8/layout/process1"/>
    <dgm:cxn modelId="{1FC5894A-D2C3-4431-A2B0-425E27E177E7}" type="presParOf" srcId="{7B9CFD74-A3B5-468B-845F-22189BDD06A2}" destId="{2ADF870F-885B-41D7-934D-DF83917F67B3}" srcOrd="1" destOrd="0" presId="urn:microsoft.com/office/officeart/2005/8/layout/process1"/>
    <dgm:cxn modelId="{E42529B1-24E6-46B8-ADF6-F1C79686C6E9}" type="presParOf" srcId="{2ADF870F-885B-41D7-934D-DF83917F67B3}" destId="{AD8D7E04-D4D6-42E6-8E20-3F85E741873F}" srcOrd="0" destOrd="0" presId="urn:microsoft.com/office/officeart/2005/8/layout/process1"/>
    <dgm:cxn modelId="{21CC0B0D-54E0-490C-9E19-53AFDBC3B1CE}" type="presParOf" srcId="{7B9CFD74-A3B5-468B-845F-22189BDD06A2}" destId="{B8D0C6F6-CF36-4FAC-84D5-71CC16D777AC}" srcOrd="2" destOrd="0" presId="urn:microsoft.com/office/officeart/2005/8/layout/process1"/>
    <dgm:cxn modelId="{9A98B7FE-BA94-4D45-A8C6-F109000C8353}" type="presParOf" srcId="{7B9CFD74-A3B5-468B-845F-22189BDD06A2}" destId="{71C2030D-3AA2-4ED4-946B-4602FE36CA74}" srcOrd="3" destOrd="0" presId="urn:microsoft.com/office/officeart/2005/8/layout/process1"/>
    <dgm:cxn modelId="{EC3313FC-4CAE-45D2-9638-D69BC8886BB3}" type="presParOf" srcId="{71C2030D-3AA2-4ED4-946B-4602FE36CA74}" destId="{CB206084-4BD2-4091-922C-2C8FB35ADF24}" srcOrd="0" destOrd="0" presId="urn:microsoft.com/office/officeart/2005/8/layout/process1"/>
    <dgm:cxn modelId="{BABDA1A4-C183-4DD0-8621-84A12C0D22F8}" type="presParOf" srcId="{7B9CFD74-A3B5-468B-845F-22189BDD06A2}" destId="{112CEBAD-6011-4418-924C-4F610180E083}" srcOrd="4" destOrd="0" presId="urn:microsoft.com/office/officeart/2005/8/layout/process1"/>
    <dgm:cxn modelId="{8D9CB33B-F214-41DB-A415-48438C4E9068}" type="presParOf" srcId="{7B9CFD74-A3B5-468B-845F-22189BDD06A2}" destId="{77DC20AA-DE68-48DB-B8DB-C00321646F50}" srcOrd="5" destOrd="0" presId="urn:microsoft.com/office/officeart/2005/8/layout/process1"/>
    <dgm:cxn modelId="{5E571CBD-9B24-4ADF-B6F2-865B67D8FB84}" type="presParOf" srcId="{77DC20AA-DE68-48DB-B8DB-C00321646F50}" destId="{49054A93-DABB-4595-A6AB-4EC31AC45C4C}" srcOrd="0" destOrd="0" presId="urn:microsoft.com/office/officeart/2005/8/layout/process1"/>
    <dgm:cxn modelId="{A5CDE8AF-FFAD-412D-BD6F-CA24F4A97CF5}" type="presParOf" srcId="{7B9CFD74-A3B5-468B-845F-22189BDD06A2}" destId="{1D86A6D8-49A0-40EE-B52F-10F9FE139D42}"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97C4F-7108-408C-8378-42605172A857}">
      <dsp:nvSpPr>
        <dsp:cNvPr id="0" name=""/>
        <dsp:cNvSpPr/>
      </dsp:nvSpPr>
      <dsp:spPr>
        <a:xfrm>
          <a:off x="0" y="681830"/>
          <a:ext cx="1561703" cy="1288405"/>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1990s</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1</a:t>
          </a:r>
          <a:r>
            <a:rPr lang="en-US" sz="2400" kern="1200" baseline="30000" dirty="0">
              <a:latin typeface="Times New Roman" panose="02020603050405020304" pitchFamily="18" charset="0"/>
              <a:cs typeface="Times New Roman" panose="02020603050405020304" pitchFamily="18" charset="0"/>
            </a:rPr>
            <a:t>st</a:t>
          </a:r>
          <a:r>
            <a:rPr lang="en-US" sz="2400" kern="1200" dirty="0">
              <a:latin typeface="Times New Roman" panose="02020603050405020304" pitchFamily="18" charset="0"/>
              <a:cs typeface="Times New Roman" panose="02020603050405020304" pitchFamily="18" charset="0"/>
            </a:rPr>
            <a:t> Wave</a:t>
          </a:r>
        </a:p>
      </dsp:txBody>
      <dsp:txXfrm>
        <a:off x="37736" y="719566"/>
        <a:ext cx="1486231" cy="1212933"/>
      </dsp:txXfrm>
    </dsp:sp>
    <dsp:sp modelId="{2ADF870F-885B-41D7-934D-DF83917F67B3}">
      <dsp:nvSpPr>
        <dsp:cNvPr id="0" name=""/>
        <dsp:cNvSpPr/>
      </dsp:nvSpPr>
      <dsp:spPr>
        <a:xfrm rot="20771">
          <a:off x="1718763" y="1139054"/>
          <a:ext cx="332980" cy="387302"/>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dsp:txBody>
      <dsp:txXfrm>
        <a:off x="1718764" y="1216212"/>
        <a:ext cx="233086" cy="232382"/>
      </dsp:txXfrm>
    </dsp:sp>
    <dsp:sp modelId="{B8D0C6F6-CF36-4FAC-84D5-71CC16D777AC}">
      <dsp:nvSpPr>
        <dsp:cNvPr id="0" name=""/>
        <dsp:cNvSpPr/>
      </dsp:nvSpPr>
      <dsp:spPr>
        <a:xfrm>
          <a:off x="2189956" y="695061"/>
          <a:ext cx="1561703" cy="1288405"/>
        </a:xfrm>
        <a:prstGeom prst="roundRect">
          <a:avLst>
            <a:gd name="adj" fmla="val 10000"/>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2000</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2</a:t>
          </a:r>
          <a:r>
            <a:rPr lang="en-US" sz="2400" kern="1200" baseline="30000" dirty="0">
              <a:latin typeface="Times New Roman" panose="02020603050405020304" pitchFamily="18" charset="0"/>
              <a:cs typeface="Times New Roman" panose="02020603050405020304" pitchFamily="18" charset="0"/>
            </a:rPr>
            <a:t>nd</a:t>
          </a:r>
          <a:r>
            <a:rPr lang="en-US" sz="2400" kern="1200" dirty="0">
              <a:latin typeface="Times New Roman" panose="02020603050405020304" pitchFamily="18" charset="0"/>
              <a:cs typeface="Times New Roman" panose="02020603050405020304" pitchFamily="18" charset="0"/>
            </a:rPr>
            <a:t> Wave</a:t>
          </a:r>
        </a:p>
      </dsp:txBody>
      <dsp:txXfrm>
        <a:off x="2227692" y="732797"/>
        <a:ext cx="1486231" cy="1212933"/>
      </dsp:txXfrm>
    </dsp:sp>
    <dsp:sp modelId="{71C2030D-3AA2-4ED4-946B-4602FE36CA74}">
      <dsp:nvSpPr>
        <dsp:cNvPr id="0" name=""/>
        <dsp:cNvSpPr/>
      </dsp:nvSpPr>
      <dsp:spPr>
        <a:xfrm>
          <a:off x="3907829" y="1145613"/>
          <a:ext cx="331081" cy="387302"/>
        </a:xfrm>
        <a:prstGeom prst="rightArrow">
          <a:avLst>
            <a:gd name="adj1" fmla="val 60000"/>
            <a:gd name="adj2" fmla="val 50000"/>
          </a:avLst>
        </a:prstGeom>
        <a:solidFill>
          <a:schemeClr val="accent2">
            <a:shade val="90000"/>
            <a:hueOff val="0"/>
            <a:satOff val="-14999"/>
            <a:lumOff val="204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dsp:txBody>
      <dsp:txXfrm>
        <a:off x="3907829" y="1223073"/>
        <a:ext cx="231757" cy="232382"/>
      </dsp:txXfrm>
    </dsp:sp>
    <dsp:sp modelId="{112CEBAD-6011-4418-924C-4F610180E083}">
      <dsp:nvSpPr>
        <dsp:cNvPr id="0" name=""/>
        <dsp:cNvSpPr/>
      </dsp:nvSpPr>
      <dsp:spPr>
        <a:xfrm>
          <a:off x="4376340" y="695061"/>
          <a:ext cx="1561703" cy="1288405"/>
        </a:xfrm>
        <a:prstGeom prst="roundRect">
          <a:avLst>
            <a:gd name="adj" fmla="val 10000"/>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2008</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3</a:t>
          </a:r>
          <a:r>
            <a:rPr lang="en-US" sz="2400" kern="1200" baseline="30000" dirty="0">
              <a:latin typeface="Times New Roman" panose="02020603050405020304" pitchFamily="18" charset="0"/>
              <a:cs typeface="Times New Roman" panose="02020603050405020304" pitchFamily="18" charset="0"/>
            </a:rPr>
            <a:t>rd</a:t>
          </a:r>
          <a:r>
            <a:rPr lang="en-US" sz="2400" kern="1200" dirty="0">
              <a:latin typeface="Times New Roman" panose="02020603050405020304" pitchFamily="18" charset="0"/>
              <a:cs typeface="Times New Roman" panose="02020603050405020304" pitchFamily="18" charset="0"/>
            </a:rPr>
            <a:t> Wave</a:t>
          </a:r>
        </a:p>
      </dsp:txBody>
      <dsp:txXfrm>
        <a:off x="4414076" y="732797"/>
        <a:ext cx="1486231" cy="1212933"/>
      </dsp:txXfrm>
    </dsp:sp>
    <dsp:sp modelId="{77DC20AA-DE68-48DB-B8DB-C00321646F50}">
      <dsp:nvSpPr>
        <dsp:cNvPr id="0" name=""/>
        <dsp:cNvSpPr/>
      </dsp:nvSpPr>
      <dsp:spPr>
        <a:xfrm>
          <a:off x="6094214" y="1145613"/>
          <a:ext cx="331081" cy="387302"/>
        </a:xfrm>
        <a:prstGeom prst="rightArrow">
          <a:avLst>
            <a:gd name="adj1" fmla="val 60000"/>
            <a:gd name="adj2" fmla="val 50000"/>
          </a:avLst>
        </a:prstGeom>
        <a:solidFill>
          <a:schemeClr val="accent2">
            <a:shade val="90000"/>
            <a:hueOff val="0"/>
            <a:satOff val="-29999"/>
            <a:lumOff val="408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dsp:txBody>
      <dsp:txXfrm>
        <a:off x="6094214" y="1223073"/>
        <a:ext cx="231757" cy="232382"/>
      </dsp:txXfrm>
    </dsp:sp>
    <dsp:sp modelId="{1D86A6D8-49A0-40EE-B52F-10F9FE139D42}">
      <dsp:nvSpPr>
        <dsp:cNvPr id="0" name=""/>
        <dsp:cNvSpPr/>
      </dsp:nvSpPr>
      <dsp:spPr>
        <a:xfrm>
          <a:off x="6562724" y="695061"/>
          <a:ext cx="1561703" cy="1288405"/>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2014 -&gt;</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4</a:t>
          </a:r>
          <a:r>
            <a:rPr lang="en-US" sz="2400" kern="1200" baseline="30000" dirty="0">
              <a:latin typeface="Times New Roman" panose="02020603050405020304" pitchFamily="18" charset="0"/>
              <a:cs typeface="Times New Roman" panose="02020603050405020304" pitchFamily="18" charset="0"/>
            </a:rPr>
            <a:t>th</a:t>
          </a:r>
          <a:r>
            <a:rPr lang="en-US" sz="2400" kern="1200" dirty="0">
              <a:latin typeface="Times New Roman" panose="02020603050405020304" pitchFamily="18" charset="0"/>
              <a:cs typeface="Times New Roman" panose="02020603050405020304" pitchFamily="18" charset="0"/>
            </a:rPr>
            <a:t> Wave</a:t>
          </a:r>
        </a:p>
      </dsp:txBody>
      <dsp:txXfrm>
        <a:off x="6600460" y="732797"/>
        <a:ext cx="1486231" cy="12129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sz="quarter" idx="1"/>
          </p:nvPr>
        </p:nvSpPr>
        <p:spPr>
          <a:xfrm>
            <a:off x="4008705" y="2"/>
            <a:ext cx="3066733" cy="469779"/>
          </a:xfrm>
          <a:prstGeom prst="rect">
            <a:avLst/>
          </a:prstGeom>
        </p:spPr>
        <p:txBody>
          <a:bodyPr vert="horz" lIns="93932" tIns="46966" rIns="93932" bIns="46966" rtlCol="0"/>
          <a:lstStyle>
            <a:lvl1pPr algn="r">
              <a:defRPr sz="1200"/>
            </a:lvl1pPr>
          </a:lstStyle>
          <a:p>
            <a:fld id="{16F6E75E-1544-42A4-A822-D2B9D231D038}" type="datetimeFigureOut">
              <a:rPr lang="en-US" smtClean="0"/>
              <a:t>1/22/19</a:t>
            </a:fld>
            <a:endParaRPr lang="en-US" dirty="0"/>
          </a:p>
        </p:txBody>
      </p:sp>
      <p:sp>
        <p:nvSpPr>
          <p:cNvPr id="4" name="Footer Placeholder 3"/>
          <p:cNvSpPr>
            <a:spLocks noGrp="1"/>
          </p:cNvSpPr>
          <p:nvPr>
            <p:ph type="ftr" sz="quarter" idx="2"/>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8"/>
          </a:xfrm>
          <a:prstGeom prst="rect">
            <a:avLst/>
          </a:prstGeom>
        </p:spPr>
        <p:txBody>
          <a:bodyPr vert="horz" lIns="93932" tIns="46966" rIns="93932" bIns="46966" rtlCol="0" anchor="b"/>
          <a:lstStyle>
            <a:lvl1pPr algn="r">
              <a:defRPr sz="1200"/>
            </a:lvl1pPr>
          </a:lstStyle>
          <a:p>
            <a:fld id="{4C367218-3830-4730-A774-CD8FBEBA03AF}" type="slidenum">
              <a:rPr lang="en-US" smtClean="0"/>
              <a:t>‹#›</a:t>
            </a:fld>
            <a:endParaRPr lang="en-US" dirty="0"/>
          </a:p>
        </p:txBody>
      </p:sp>
    </p:spTree>
    <p:extLst>
      <p:ext uri="{BB962C8B-B14F-4D97-AF65-F5344CB8AC3E}">
        <p14:creationId xmlns:p14="http://schemas.microsoft.com/office/powerpoint/2010/main" val="11523620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6733" cy="469779"/>
          </a:xfrm>
          <a:prstGeom prst="rect">
            <a:avLst/>
          </a:prstGeom>
        </p:spPr>
        <p:txBody>
          <a:bodyPr vert="horz" lIns="93932" tIns="46966" rIns="93932" bIns="46966" rtlCol="0"/>
          <a:lstStyle>
            <a:lvl1pPr algn="l">
              <a:defRPr sz="1200"/>
            </a:lvl1pPr>
          </a:lstStyle>
          <a:p>
            <a:r>
              <a:rPr lang="en-US" dirty="0"/>
              <a:t>OLC Workshop 2015</a:t>
            </a:r>
          </a:p>
        </p:txBody>
      </p:sp>
      <p:sp>
        <p:nvSpPr>
          <p:cNvPr id="3" name="Date Placeholder 2"/>
          <p:cNvSpPr>
            <a:spLocks noGrp="1"/>
          </p:cNvSpPr>
          <p:nvPr>
            <p:ph type="dt" idx="1"/>
          </p:nvPr>
        </p:nvSpPr>
        <p:spPr>
          <a:xfrm>
            <a:off x="4008705" y="2"/>
            <a:ext cx="3066733" cy="469779"/>
          </a:xfrm>
          <a:prstGeom prst="rect">
            <a:avLst/>
          </a:prstGeom>
        </p:spPr>
        <p:txBody>
          <a:bodyPr vert="horz" lIns="93932" tIns="46966" rIns="93932" bIns="46966" rtlCol="0"/>
          <a:lstStyle>
            <a:lvl1pPr algn="r">
              <a:defRPr sz="1200"/>
            </a:lvl1pPr>
          </a:lstStyle>
          <a:p>
            <a:fld id="{E1154947-B84F-4986-A074-44E919A18B9B}" type="datetimeFigureOut">
              <a:rPr lang="en-US" smtClean="0"/>
              <a:t>1/22/19</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2"/>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74AEA18F-B969-408E-B47D-5D4DE18987B9}" type="slidenum">
              <a:rPr lang="en-US" smtClean="0"/>
              <a:t>‹#›</a:t>
            </a:fld>
            <a:endParaRPr lang="en-US" dirty="0"/>
          </a:p>
        </p:txBody>
      </p:sp>
    </p:spTree>
    <p:extLst>
      <p:ext uri="{BB962C8B-B14F-4D97-AF65-F5344CB8AC3E}">
        <p14:creationId xmlns:p14="http://schemas.microsoft.com/office/powerpoint/2010/main" val="306623693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27528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rPr>
              <a:t>2008 George Siemens offers first MOOC type course – enrolls 10,000.</a:t>
            </a:r>
          </a:p>
          <a:p>
            <a:pPr eaLnBrk="1" hangingPunct="1"/>
            <a:r>
              <a:rPr lang="en-US" altLang="en-US" b="1" dirty="0">
                <a:latin typeface="Arial" panose="020B0604020202020204" pitchFamily="34" charset="0"/>
              </a:rPr>
              <a:t>2011 Sebastian </a:t>
            </a:r>
            <a:r>
              <a:rPr lang="en-US" altLang="en-US" b="1" dirty="0" err="1">
                <a:latin typeface="Arial" panose="020B0604020202020204" pitchFamily="34" charset="0"/>
              </a:rPr>
              <a:t>Thrun</a:t>
            </a:r>
            <a:r>
              <a:rPr lang="en-US" altLang="en-US" b="1" dirty="0">
                <a:latin typeface="Arial" panose="020B0604020202020204" pitchFamily="34" charset="0"/>
              </a:rPr>
              <a:t> offers a MOOC that enrolls 160,000 students.</a:t>
            </a:r>
            <a:endParaRPr lang="en-US" altLang="en-US" dirty="0">
              <a:latin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11</a:t>
            </a:fld>
            <a:endParaRPr lang="en-US" dirty="0"/>
          </a:p>
        </p:txBody>
      </p:sp>
    </p:spTree>
    <p:extLst>
      <p:ext uri="{BB962C8B-B14F-4D97-AF65-F5344CB8AC3E}">
        <p14:creationId xmlns:p14="http://schemas.microsoft.com/office/powerpoint/2010/main" val="15168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12</a:t>
            </a:fld>
            <a:endParaRPr lang="en-US" dirty="0"/>
          </a:p>
        </p:txBody>
      </p:sp>
    </p:spTree>
    <p:extLst>
      <p:ext uri="{BB962C8B-B14F-4D97-AF65-F5344CB8AC3E}">
        <p14:creationId xmlns:p14="http://schemas.microsoft.com/office/powerpoint/2010/main" val="193217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13</a:t>
            </a:fld>
            <a:endParaRPr lang="en-US" dirty="0"/>
          </a:p>
        </p:txBody>
      </p:sp>
    </p:spTree>
    <p:extLst>
      <p:ext uri="{BB962C8B-B14F-4D97-AF65-F5344CB8AC3E}">
        <p14:creationId xmlns:p14="http://schemas.microsoft.com/office/powerpoint/2010/main" val="5105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15</a:t>
            </a:fld>
            <a:endParaRPr lang="en-US" dirty="0"/>
          </a:p>
        </p:txBody>
      </p:sp>
    </p:spTree>
    <p:extLst>
      <p:ext uri="{BB962C8B-B14F-4D97-AF65-F5344CB8AC3E}">
        <p14:creationId xmlns:p14="http://schemas.microsoft.com/office/powerpoint/2010/main" val="203434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16</a:t>
            </a:fld>
            <a:endParaRPr lang="en-US" dirty="0"/>
          </a:p>
        </p:txBody>
      </p:sp>
    </p:spTree>
    <p:extLst>
      <p:ext uri="{BB962C8B-B14F-4D97-AF65-F5344CB8AC3E}">
        <p14:creationId xmlns:p14="http://schemas.microsoft.com/office/powerpoint/2010/main" val="404015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18</a:t>
            </a:fld>
            <a:endParaRPr lang="en-US" dirty="0"/>
          </a:p>
        </p:txBody>
      </p:sp>
    </p:spTree>
    <p:extLst>
      <p:ext uri="{BB962C8B-B14F-4D97-AF65-F5344CB8AC3E}">
        <p14:creationId xmlns:p14="http://schemas.microsoft.com/office/powerpoint/2010/main" val="370604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19</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75267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OLC Workshop 2015</a:t>
            </a:r>
            <a:endParaRPr lang="en-US" dirty="0"/>
          </a:p>
        </p:txBody>
      </p:sp>
      <p:sp>
        <p:nvSpPr>
          <p:cNvPr id="5" name="Slide Number Placeholder 4"/>
          <p:cNvSpPr>
            <a:spLocks noGrp="1"/>
          </p:cNvSpPr>
          <p:nvPr>
            <p:ph type="sldNum" sz="quarter" idx="11"/>
          </p:nvPr>
        </p:nvSpPr>
        <p:spPr/>
        <p:txBody>
          <a:bodyPr/>
          <a:lstStyle/>
          <a:p>
            <a:fld id="{74AEA18F-B969-408E-B47D-5D4DE18987B9}" type="slidenum">
              <a:rPr lang="en-US" smtClean="0"/>
              <a:t>20</a:t>
            </a:fld>
            <a:endParaRPr lang="en-US" dirty="0"/>
          </a:p>
        </p:txBody>
      </p:sp>
    </p:spTree>
    <p:extLst>
      <p:ext uri="{BB962C8B-B14F-4D97-AF65-F5344CB8AC3E}">
        <p14:creationId xmlns:p14="http://schemas.microsoft.com/office/powerpoint/2010/main" val="61718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of Drexel University John Fry recently had his contract extended for five years.</a:t>
            </a:r>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21</a:t>
            </a:fld>
            <a:endParaRPr lang="en-US" dirty="0"/>
          </a:p>
        </p:txBody>
      </p:sp>
    </p:spTree>
    <p:extLst>
      <p:ext uri="{BB962C8B-B14F-4D97-AF65-F5344CB8AC3E}">
        <p14:creationId xmlns:p14="http://schemas.microsoft.com/office/powerpoint/2010/main" val="8022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23</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37241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OLC Workshop 2015</a:t>
            </a:r>
            <a:endParaRPr lang="en-US" dirty="0"/>
          </a:p>
        </p:txBody>
      </p:sp>
      <p:sp>
        <p:nvSpPr>
          <p:cNvPr id="5" name="Slide Number Placeholder 4"/>
          <p:cNvSpPr>
            <a:spLocks noGrp="1"/>
          </p:cNvSpPr>
          <p:nvPr>
            <p:ph type="sldNum" sz="quarter" idx="11"/>
          </p:nvPr>
        </p:nvSpPr>
        <p:spPr/>
        <p:txBody>
          <a:bodyPr/>
          <a:lstStyle/>
          <a:p>
            <a:fld id="{74AEA18F-B969-408E-B47D-5D4DE18987B9}" type="slidenum">
              <a:rPr lang="en-US" smtClean="0"/>
              <a:t>2</a:t>
            </a:fld>
            <a:endParaRPr lang="en-US" dirty="0"/>
          </a:p>
        </p:txBody>
      </p:sp>
    </p:spTree>
    <p:extLst>
      <p:ext uri="{BB962C8B-B14F-4D97-AF65-F5344CB8AC3E}">
        <p14:creationId xmlns:p14="http://schemas.microsoft.com/office/powerpoint/2010/main" val="3148029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24</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510922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OLC Workshop 2015</a:t>
            </a:r>
            <a:endParaRPr lang="en-US" dirty="0"/>
          </a:p>
        </p:txBody>
      </p:sp>
      <p:sp>
        <p:nvSpPr>
          <p:cNvPr id="5" name="Slide Number Placeholder 4"/>
          <p:cNvSpPr>
            <a:spLocks noGrp="1"/>
          </p:cNvSpPr>
          <p:nvPr>
            <p:ph type="sldNum" sz="quarter" idx="11"/>
          </p:nvPr>
        </p:nvSpPr>
        <p:spPr/>
        <p:txBody>
          <a:bodyPr/>
          <a:lstStyle/>
          <a:p>
            <a:fld id="{74AEA18F-B969-408E-B47D-5D4DE18987B9}" type="slidenum">
              <a:rPr lang="en-US" smtClean="0"/>
              <a:t>25</a:t>
            </a:fld>
            <a:endParaRPr lang="en-US" dirty="0"/>
          </a:p>
        </p:txBody>
      </p:sp>
    </p:spTree>
    <p:extLst>
      <p:ext uri="{BB962C8B-B14F-4D97-AF65-F5344CB8AC3E}">
        <p14:creationId xmlns:p14="http://schemas.microsoft.com/office/powerpoint/2010/main" val="119677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OLC Workshop 2015</a:t>
            </a:r>
            <a:endParaRPr lang="en-US" dirty="0"/>
          </a:p>
        </p:txBody>
      </p:sp>
      <p:sp>
        <p:nvSpPr>
          <p:cNvPr id="5" name="Slide Number Placeholder 4"/>
          <p:cNvSpPr>
            <a:spLocks noGrp="1"/>
          </p:cNvSpPr>
          <p:nvPr>
            <p:ph type="sldNum" sz="quarter" idx="11"/>
          </p:nvPr>
        </p:nvSpPr>
        <p:spPr/>
        <p:txBody>
          <a:bodyPr/>
          <a:lstStyle/>
          <a:p>
            <a:fld id="{74AEA18F-B969-408E-B47D-5D4DE18987B9}" type="slidenum">
              <a:rPr lang="en-US" smtClean="0"/>
              <a:t>3</a:t>
            </a:fld>
            <a:endParaRPr lang="en-US" dirty="0"/>
          </a:p>
        </p:txBody>
      </p:sp>
    </p:spTree>
    <p:extLst>
      <p:ext uri="{BB962C8B-B14F-4D97-AF65-F5344CB8AC3E}">
        <p14:creationId xmlns:p14="http://schemas.microsoft.com/office/powerpoint/2010/main" val="314348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4</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275523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5</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286640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6</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68413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EA18F-B969-408E-B47D-5D4DE18987B9}" type="slidenum">
              <a:rPr lang="en-US" smtClean="0"/>
              <a:t>7</a:t>
            </a:fld>
            <a:endParaRPr lang="en-US" dirty="0"/>
          </a:p>
        </p:txBody>
      </p:sp>
      <p:sp>
        <p:nvSpPr>
          <p:cNvPr id="5" name="Header Placeholder 4"/>
          <p:cNvSpPr>
            <a:spLocks noGrp="1"/>
          </p:cNvSpPr>
          <p:nvPr>
            <p:ph type="hdr" sz="quarter" idx="11"/>
          </p:nvPr>
        </p:nvSpPr>
        <p:spPr/>
        <p:txBody>
          <a:bodyPr/>
          <a:lstStyle/>
          <a:p>
            <a:r>
              <a:rPr lang="en-US" dirty="0"/>
              <a:t>OLC Workshop 2015</a:t>
            </a:r>
          </a:p>
        </p:txBody>
      </p:sp>
    </p:spTree>
    <p:extLst>
      <p:ext uri="{BB962C8B-B14F-4D97-AF65-F5344CB8AC3E}">
        <p14:creationId xmlns:p14="http://schemas.microsoft.com/office/powerpoint/2010/main" val="334597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OLC Workshop 2015</a:t>
            </a:r>
            <a:endParaRPr lang="en-US" dirty="0"/>
          </a:p>
        </p:txBody>
      </p:sp>
      <p:sp>
        <p:nvSpPr>
          <p:cNvPr id="5" name="Slide Number Placeholder 4"/>
          <p:cNvSpPr>
            <a:spLocks noGrp="1"/>
          </p:cNvSpPr>
          <p:nvPr>
            <p:ph type="sldNum" sz="quarter" idx="11"/>
          </p:nvPr>
        </p:nvSpPr>
        <p:spPr/>
        <p:txBody>
          <a:bodyPr/>
          <a:lstStyle/>
          <a:p>
            <a:fld id="{74AEA18F-B969-408E-B47D-5D4DE18987B9}" type="slidenum">
              <a:rPr lang="en-US" smtClean="0"/>
              <a:t>8</a:t>
            </a:fld>
            <a:endParaRPr lang="en-US" dirty="0"/>
          </a:p>
        </p:txBody>
      </p:sp>
    </p:spTree>
    <p:extLst>
      <p:ext uri="{BB962C8B-B14F-4D97-AF65-F5344CB8AC3E}">
        <p14:creationId xmlns:p14="http://schemas.microsoft.com/office/powerpoint/2010/main" val="415875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OLC Workshop 2015</a:t>
            </a:r>
            <a:endParaRPr lang="en-US" dirty="0"/>
          </a:p>
        </p:txBody>
      </p:sp>
      <p:sp>
        <p:nvSpPr>
          <p:cNvPr id="5" name="Slide Number Placeholder 4"/>
          <p:cNvSpPr>
            <a:spLocks noGrp="1"/>
          </p:cNvSpPr>
          <p:nvPr>
            <p:ph type="sldNum" sz="quarter" idx="5"/>
          </p:nvPr>
        </p:nvSpPr>
        <p:spPr/>
        <p:txBody>
          <a:bodyPr/>
          <a:lstStyle/>
          <a:p>
            <a:fld id="{74AEA18F-B969-408E-B47D-5D4DE18987B9}" type="slidenum">
              <a:rPr lang="en-US" smtClean="0"/>
              <a:t>10</a:t>
            </a:fld>
            <a:endParaRPr lang="en-US" dirty="0"/>
          </a:p>
        </p:txBody>
      </p:sp>
    </p:spTree>
    <p:extLst>
      <p:ext uri="{BB962C8B-B14F-4D97-AF65-F5344CB8AC3E}">
        <p14:creationId xmlns:p14="http://schemas.microsoft.com/office/powerpoint/2010/main" val="161764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B12A9-4DC0-4ECA-A6B9-2727561223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650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37D98-A944-4A3D-A7C5-94DC6EE0AD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150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9803A4-D272-4619-BF86-807AC4CC98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020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2B2411-EBEC-4817-B746-E2B1858090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589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4D18B-1A7B-4AA1-8B18-2EDE793CAB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433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794F9E-8020-4646-9FC4-3798E00F1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806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C35FB4-E42B-4513-9BEC-584626CB8D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114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DE56-85BF-4105-980A-7FD0AFABB4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84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D99D-ABB5-4AED-B6EB-2A170ED3DC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426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1988A5-31EA-46DC-94B9-9E92F576DE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079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4B3B3-F33F-4DBB-AA46-9F8A68773A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252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B1ACF3F-1247-4228-9047-AA8E70CB4CAB}" type="slidenum">
              <a:rPr lang="en-US">
                <a:solidFill>
                  <a:srgbClr val="000000"/>
                </a:solidFill>
                <a:cs typeface="Arial" panose="020B0604020202020204" pitchFamily="34" charset="0"/>
              </a:rPr>
              <a:pPr fontAlgn="base">
                <a:spcBef>
                  <a:spcPct val="0"/>
                </a:spcBef>
                <a:spcAft>
                  <a:spcPct val="0"/>
                </a:spcAft>
                <a:defRPr/>
              </a:pPr>
              <a:t>‹#›</a:t>
            </a:fld>
            <a:endParaRPr 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253200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3370082"/>
            <a:ext cx="11162581" cy="34544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100" b="1" dirty="0">
                <a:latin typeface="Times New Roman" panose="02020603050405020304" pitchFamily="18" charset="0"/>
                <a:cs typeface="Times New Roman" panose="02020603050405020304" pitchFamily="18" charset="0"/>
              </a:rPr>
              <a:t>Higher Education’s Future: The Digital University</a:t>
            </a:r>
          </a:p>
          <a:p>
            <a:endParaRPr lang="en-US" sz="4700" b="1" dirty="0">
              <a:latin typeface="Times New Roman" panose="02020603050405020304" pitchFamily="18" charset="0"/>
              <a:cs typeface="Times New Roman" panose="02020603050405020304" pitchFamily="18" charset="0"/>
            </a:endParaRPr>
          </a:p>
          <a:p>
            <a:r>
              <a:rPr lang="en-US" sz="7400" b="1" dirty="0">
                <a:latin typeface="Times New Roman" panose="02020603050405020304" pitchFamily="18" charset="0"/>
                <a:cs typeface="Times New Roman" panose="02020603050405020304" pitchFamily="18" charset="0"/>
              </a:rPr>
              <a:t>“Men’s [and Women’s] courses will foreshadow certain ends…”</a:t>
            </a:r>
          </a:p>
          <a:p>
            <a:pPr algn="l"/>
            <a:endParaRPr lang="en-US" sz="5000" dirty="0">
              <a:latin typeface="Times New Roman" panose="02020603050405020304" pitchFamily="18" charset="0"/>
              <a:cs typeface="Times New Roman" panose="02020603050405020304" pitchFamily="18" charset="0"/>
            </a:endParaRPr>
          </a:p>
          <a:p>
            <a:pPr>
              <a:lnSpc>
                <a:spcPct val="120000"/>
              </a:lnSpc>
              <a:spcBef>
                <a:spcPts val="600"/>
              </a:spcBef>
            </a:pPr>
            <a:r>
              <a:rPr lang="en-US" sz="7200" b="1" dirty="0">
                <a:latin typeface="Times New Roman" panose="02020603050405020304" pitchFamily="18" charset="0"/>
                <a:cs typeface="Times New Roman" panose="02020603050405020304" pitchFamily="18" charset="0"/>
              </a:rPr>
              <a:t>Drexel University Online | Online Learning Council </a:t>
            </a:r>
          </a:p>
          <a:p>
            <a:pPr>
              <a:lnSpc>
                <a:spcPct val="120000"/>
              </a:lnSpc>
              <a:spcBef>
                <a:spcPts val="600"/>
              </a:spcBef>
            </a:pPr>
            <a:r>
              <a:rPr lang="en-US" sz="6200" b="1" dirty="0">
                <a:latin typeface="Times New Roman" panose="02020603050405020304" pitchFamily="18" charset="0"/>
                <a:cs typeface="Times New Roman" panose="02020603050405020304" pitchFamily="18" charset="0"/>
              </a:rPr>
              <a:t>January 22, 2019</a:t>
            </a:r>
          </a:p>
          <a:p>
            <a:pPr>
              <a:lnSpc>
                <a:spcPct val="120000"/>
              </a:lnSpc>
              <a:spcBef>
                <a:spcPts val="600"/>
              </a:spcBef>
            </a:pPr>
            <a:endParaRPr lang="en-US" sz="38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algn="l">
              <a:lnSpc>
                <a:spcPct val="120000"/>
              </a:lnSpc>
              <a:spcBef>
                <a:spcPts val="600"/>
              </a:spcBef>
            </a:pPr>
            <a:r>
              <a:rPr lang="en-US" sz="5600" b="1" dirty="0">
                <a:latin typeface="Times New Roman" panose="02020603050405020304" pitchFamily="18" charset="0"/>
                <a:cs typeface="Times New Roman" panose="02020603050405020304" pitchFamily="18" charset="0"/>
              </a:rPr>
              <a:t>Anthony G. Picciano</a:t>
            </a:r>
          </a:p>
          <a:p>
            <a:pPr algn="l">
              <a:lnSpc>
                <a:spcPct val="120000"/>
              </a:lnSpc>
              <a:spcBef>
                <a:spcPts val="600"/>
              </a:spcBef>
            </a:pPr>
            <a:r>
              <a:rPr lang="en-US" sz="5600" b="1" dirty="0">
                <a:latin typeface="Times New Roman" panose="02020603050405020304" pitchFamily="18" charset="0"/>
                <a:cs typeface="Times New Roman" panose="02020603050405020304" pitchFamily="18" charset="0"/>
              </a:rPr>
              <a:t>Hunter College and Graduate Center - City University of New York</a:t>
            </a:r>
          </a:p>
          <a:p>
            <a:pPr algn="l"/>
            <a:endParaRPr lang="en-US" sz="4300" dirty="0">
              <a:latin typeface="Times New Roman" panose="02020603050405020304" pitchFamily="18" charset="0"/>
              <a:cs typeface="Times New Roman" panose="02020603050405020304" pitchFamily="18" charset="0"/>
            </a:endParaRPr>
          </a:p>
          <a:p>
            <a:pPr algn="l"/>
            <a:endParaRPr lang="en-US" sz="4300"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algn="l"/>
            <a:endParaRPr lang="en-US" sz="2100" dirty="0">
              <a:latin typeface="Times New Roman" panose="02020603050405020304" pitchFamily="18" charset="0"/>
              <a:cs typeface="Times New Roman" panose="02020603050405020304" pitchFamily="18" charset="0"/>
            </a:endParaRPr>
          </a:p>
          <a:p>
            <a:pPr algn="l"/>
            <a:endParaRPr lang="en-US" sz="2100" dirty="0">
              <a:latin typeface="Times New Roman" panose="02020603050405020304" pitchFamily="18" charset="0"/>
              <a:cs typeface="Times New Roman" panose="02020603050405020304" pitchFamily="18" charset="0"/>
            </a:endParaRPr>
          </a:p>
          <a:p>
            <a:pPr algn="l">
              <a:lnSpc>
                <a:spcPct val="120000"/>
              </a:lnSpc>
              <a:spcBef>
                <a:spcPts val="300"/>
              </a:spcBef>
            </a:pPr>
            <a:r>
              <a:rPr lang="en-US" sz="2000" dirty="0">
                <a:latin typeface="Times New Roman" panose="02020603050405020304" pitchFamily="18" charset="0"/>
                <a:cs typeface="Times New Roman" panose="02020603050405020304" pitchFamily="18" charset="0"/>
              </a:rPr>
              <a:t> </a:t>
            </a:r>
          </a:p>
          <a:p>
            <a:r>
              <a:rPr lang="en-US" sz="2400" dirty="0"/>
              <a:t> </a:t>
            </a:r>
          </a:p>
          <a:p>
            <a:pPr algn="l"/>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156" y="270621"/>
            <a:ext cx="4937177" cy="27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0D8B12A9-4DC0-4ECA-A6B9-2727561223DC}"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001600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47E85-4C94-4971-9955-BFB3951F4CAE}"/>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10</a:t>
            </a:fld>
            <a:endParaRPr lang="en-US" dirty="0">
              <a:solidFill>
                <a:srgbClr val="000000"/>
              </a:solidFill>
            </a:endParaRPr>
          </a:p>
        </p:txBody>
      </p:sp>
      <p:sp>
        <p:nvSpPr>
          <p:cNvPr id="3" name="Rectangle 3">
            <a:extLst>
              <a:ext uri="{FF2B5EF4-FFF2-40B4-BE49-F238E27FC236}">
                <a16:creationId xmlns:a16="http://schemas.microsoft.com/office/drawing/2014/main" id="{32DC8CC4-6C9B-4BDB-85B2-E8B5629776B9}"/>
              </a:ext>
            </a:extLst>
          </p:cNvPr>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4" name="Slide Number Placeholder 3">
            <a:extLst>
              <a:ext uri="{FF2B5EF4-FFF2-40B4-BE49-F238E27FC236}">
                <a16:creationId xmlns:a16="http://schemas.microsoft.com/office/drawing/2014/main" id="{CEE0E1E6-F444-4CC3-9D87-9A08EE847CE2}"/>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Times New Roman" panose="02020603050405020304" pitchFamily="18" charset="0"/>
            </a:endParaRPr>
          </a:p>
        </p:txBody>
      </p:sp>
      <p:sp>
        <p:nvSpPr>
          <p:cNvPr id="5" name="Rectangle 2">
            <a:extLst>
              <a:ext uri="{FF2B5EF4-FFF2-40B4-BE49-F238E27FC236}">
                <a16:creationId xmlns:a16="http://schemas.microsoft.com/office/drawing/2014/main" id="{B81E6D6B-DB92-492F-8F3E-6081C1D94956}"/>
              </a:ext>
            </a:extLst>
          </p:cNvPr>
          <p:cNvSpPr>
            <a:spLocks noChangeArrowheads="1"/>
          </p:cNvSpPr>
          <p:nvPr/>
        </p:nvSpPr>
        <p:spPr bwMode="auto">
          <a:xfrm>
            <a:off x="228599" y="14288"/>
            <a:ext cx="9649839"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rPr>
              <a:t>The 2nd Wave (Blending Into the Mainstream) – Early 2000s to 2008</a:t>
            </a:r>
            <a:endParaRPr lang="en-US" altLang="en-US" sz="3600" b="1" dirty="0">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E353DC74-DA82-4587-A83F-22FD48A913AF}"/>
              </a:ext>
            </a:extLst>
          </p:cNvPr>
          <p:cNvSpPr>
            <a:spLocks noChangeArrowheads="1"/>
          </p:cNvSpPr>
          <p:nvPr/>
        </p:nvSpPr>
        <p:spPr bwMode="auto">
          <a:xfrm>
            <a:off x="1186773" y="2667000"/>
            <a:ext cx="10776628" cy="42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1800" dirty="0">
                <a:latin typeface="Times New Roman" panose="02020603050405020304" pitchFamily="18" charset="0"/>
                <a:cs typeface="Times New Roman" panose="02020603050405020304" pitchFamily="18" charset="0"/>
              </a:rPr>
              <a:t>Technology – High-Speed Internet (Cable modems, DSL)  </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Model – Pedagogical - Blended Learning /Social and Multi-Media/Open Resources Evolve</a:t>
            </a:r>
          </a:p>
          <a:p>
            <a:pPr>
              <a:buFontTx/>
              <a:buNone/>
            </a:pPr>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Key Players – Mainstream Public Higher Education, Tuition-Driven Non-Profits, For-Profits, Global Enterprises</a:t>
            </a:r>
          </a:p>
          <a:p>
            <a:pPr>
              <a:buFontTx/>
              <a:buNone/>
            </a:pPr>
            <a:r>
              <a:rPr lang="en-US" altLang="en-US" sz="1800" dirty="0">
                <a:latin typeface="Times New Roman" panose="02020603050405020304" pitchFamily="18" charset="0"/>
                <a:cs typeface="Times New Roman" panose="02020603050405020304" pitchFamily="18" charset="0"/>
              </a:rPr>
              <a:t>      </a:t>
            </a:r>
          </a:p>
          <a:p>
            <a:pPr>
              <a:buFontTx/>
              <a:buNone/>
            </a:pPr>
            <a:r>
              <a:rPr lang="en-US" altLang="en-US" sz="1800" b="1"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Enrollment – Millions of students enrolled each year in fully online, for-credit courses – 4+ million by 2008.</a:t>
            </a:r>
          </a:p>
          <a:p>
            <a:pPr>
              <a:buFontTx/>
              <a:buNone/>
            </a:pPr>
            <a:endParaRPr lang="en-US" altLang="en-US" sz="1800" dirty="0">
              <a:latin typeface="Times New Roman" panose="02020603050405020304" pitchFamily="18" charset="0"/>
              <a:cs typeface="Times New Roman" panose="02020603050405020304" pitchFamily="18" charset="0"/>
            </a:endParaRPr>
          </a:p>
          <a:p>
            <a:pPr>
              <a:buFontTx/>
              <a:buNone/>
            </a:pPr>
            <a:endParaRPr lang="en-US" altLang="en-US" sz="1800" dirty="0">
              <a:latin typeface="Times New Roman" panose="02020603050405020304" pitchFamily="18" charset="0"/>
              <a:cs typeface="Times New Roman" panose="02020603050405020304" pitchFamily="18" charset="0"/>
            </a:endParaRPr>
          </a:p>
          <a:p>
            <a:pPr>
              <a:buFontTx/>
              <a:buNone/>
            </a:pPr>
            <a:endParaRPr lang="en-US" altLang="en-US" sz="1800" dirty="0">
              <a:latin typeface="Times New Roman" panose="02020603050405020304" pitchFamily="18" charset="0"/>
              <a:cs typeface="Times New Roman" panose="02020603050405020304" pitchFamily="18" charset="0"/>
            </a:endParaRPr>
          </a:p>
          <a:p>
            <a:pPr>
              <a:buFontTx/>
              <a:buNone/>
            </a:pPr>
            <a:endParaRPr lang="en-US" altLang="en-US" sz="1800" dirty="0">
              <a:latin typeface="Times New Roman" panose="02020603050405020304" pitchFamily="18" charset="0"/>
              <a:cs typeface="Times New Roman" panose="02020603050405020304" pitchFamily="18" charset="0"/>
            </a:endParaRPr>
          </a:p>
          <a:p>
            <a:pPr>
              <a:buFontTx/>
              <a:buNone/>
            </a:pPr>
            <a:endParaRPr lang="en-US" altLang="en-US" sz="1600" dirty="0"/>
          </a:p>
          <a:p>
            <a:pPr>
              <a:buFontTx/>
              <a:buNone/>
            </a:pPr>
            <a:r>
              <a:rPr lang="en-US" altLang="en-US" sz="1600" dirty="0"/>
              <a:t>  </a:t>
            </a:r>
          </a:p>
        </p:txBody>
      </p:sp>
      <p:pic>
        <p:nvPicPr>
          <p:cNvPr id="7" name="Picture 1">
            <a:extLst>
              <a:ext uri="{FF2B5EF4-FFF2-40B4-BE49-F238E27FC236}">
                <a16:creationId xmlns:a16="http://schemas.microsoft.com/office/drawing/2014/main" id="{9EC2A4CD-70BD-4ACE-8E64-C886DD93C6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9838" y="833101"/>
            <a:ext cx="43735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45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738AC-95B5-4F80-AB2E-D31F65A0A72D}"/>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11</a:t>
            </a:fld>
            <a:endParaRPr lang="en-US" dirty="0">
              <a:solidFill>
                <a:srgbClr val="000000"/>
              </a:solidFill>
            </a:endParaRPr>
          </a:p>
        </p:txBody>
      </p:sp>
      <p:sp>
        <p:nvSpPr>
          <p:cNvPr id="3" name="Rectangle 3">
            <a:extLst>
              <a:ext uri="{FF2B5EF4-FFF2-40B4-BE49-F238E27FC236}">
                <a16:creationId xmlns:a16="http://schemas.microsoft.com/office/drawing/2014/main" id="{22C16029-D3A6-402D-90D9-26A20C811AA4}"/>
              </a:ext>
            </a:extLst>
          </p:cNvPr>
          <p:cNvSpPr>
            <a:spLocks noChangeArrowheads="1"/>
          </p:cNvSpPr>
          <p:nvPr/>
        </p:nvSpPr>
        <p:spPr bwMode="auto">
          <a:xfrm>
            <a:off x="3871609" y="2789237"/>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F73E72A2-18E7-4763-AF19-137562BF0CFA}"/>
              </a:ext>
            </a:extLst>
          </p:cNvPr>
          <p:cNvSpPr>
            <a:spLocks noChangeArrowheads="1"/>
          </p:cNvSpPr>
          <p:nvPr/>
        </p:nvSpPr>
        <p:spPr bwMode="auto">
          <a:xfrm>
            <a:off x="442609" y="136525"/>
            <a:ext cx="11337586" cy="131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cs typeface="Times New Roman" panose="02020603050405020304" pitchFamily="18" charset="0"/>
              </a:rPr>
              <a:t>The 3</a:t>
            </a:r>
            <a:r>
              <a:rPr lang="en-US" altLang="en-US" sz="3600" b="1" baseline="30000" dirty="0">
                <a:latin typeface="Times New Roman" panose="02020603050405020304" pitchFamily="18" charset="0"/>
                <a:cs typeface="Times New Roman" panose="02020603050405020304" pitchFamily="18" charset="0"/>
              </a:rPr>
              <a:t>rd</a:t>
            </a:r>
            <a:r>
              <a:rPr lang="en-US" altLang="en-US" sz="3600" b="1" dirty="0">
                <a:latin typeface="Times New Roman" panose="02020603050405020304" pitchFamily="18" charset="0"/>
                <a:cs typeface="Times New Roman" panose="02020603050405020304" pitchFamily="18" charset="0"/>
              </a:rPr>
              <a:t> Wave (Massive Open Online Courses - MOOCs) </a:t>
            </a:r>
          </a:p>
          <a:p>
            <a:pPr>
              <a:buFontTx/>
              <a:buNone/>
            </a:pPr>
            <a:r>
              <a:rPr lang="en-US" altLang="en-US" sz="3600" b="1" dirty="0">
                <a:latin typeface="Times New Roman" panose="02020603050405020304" pitchFamily="18" charset="0"/>
                <a:cs typeface="Times New Roman" panose="02020603050405020304" pitchFamily="18" charset="0"/>
              </a:rPr>
              <a:t> – 2008 to 2013</a:t>
            </a:r>
          </a:p>
        </p:txBody>
      </p:sp>
      <p:sp>
        <p:nvSpPr>
          <p:cNvPr id="6" name="Rectangle 3">
            <a:extLst>
              <a:ext uri="{FF2B5EF4-FFF2-40B4-BE49-F238E27FC236}">
                <a16:creationId xmlns:a16="http://schemas.microsoft.com/office/drawing/2014/main" id="{0B1BACB2-E67F-4E94-8BEB-D60073266B8A}"/>
              </a:ext>
            </a:extLst>
          </p:cNvPr>
          <p:cNvSpPr>
            <a:spLocks noChangeArrowheads="1"/>
          </p:cNvSpPr>
          <p:nvPr/>
        </p:nvSpPr>
        <p:spPr bwMode="auto">
          <a:xfrm>
            <a:off x="747408" y="2408237"/>
            <a:ext cx="11032787" cy="502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1800" dirty="0">
                <a:latin typeface="Times New Roman" panose="02020603050405020304" pitchFamily="18" charset="0"/>
                <a:cs typeface="Times New Roman" panose="02020603050405020304" pitchFamily="18" charset="0"/>
              </a:rPr>
              <a:t>Technology – High-Speed Internet – Wi-Fi – Mobile Computing</a:t>
            </a:r>
          </a:p>
          <a:p>
            <a:pPr>
              <a:buFontTx/>
              <a:buNone/>
              <a:defRPr/>
            </a:pPr>
            <a:endParaRPr lang="en-US" altLang="en-US" sz="1800" dirty="0">
              <a:latin typeface="Times New Roman" panose="02020603050405020304" pitchFamily="18" charset="0"/>
              <a:cs typeface="Times New Roman" panose="02020603050405020304" pitchFamily="18" charset="0"/>
            </a:endParaRPr>
          </a:p>
          <a:p>
            <a:pPr>
              <a:defRPr/>
            </a:pPr>
            <a:r>
              <a:rPr lang="en-US" altLang="en-US" sz="1800" dirty="0">
                <a:latin typeface="Times New Roman" panose="02020603050405020304" pitchFamily="18" charset="0"/>
                <a:cs typeface="Times New Roman" panose="02020603050405020304" pitchFamily="18" charset="0"/>
              </a:rPr>
              <a:t>Pedagogical Model – MOOC – Access/Cost Benefit Model/</a:t>
            </a:r>
          </a:p>
          <a:p>
            <a:pPr>
              <a:buFontTx/>
              <a:buNone/>
              <a:defRPr/>
            </a:pPr>
            <a:r>
              <a:rPr lang="en-US" altLang="en-US" sz="1800" dirty="0">
                <a:latin typeface="Times New Roman" panose="02020603050405020304" pitchFamily="18" charset="0"/>
                <a:cs typeface="Times New Roman" panose="02020603050405020304" pitchFamily="18" charset="0"/>
              </a:rPr>
              <a:t>                                                   Multi-Media Infused</a:t>
            </a:r>
          </a:p>
          <a:p>
            <a:pPr>
              <a:buFontTx/>
              <a:buNone/>
              <a:defRPr/>
            </a:pPr>
            <a:r>
              <a:rPr lang="en-US" altLang="en-US" sz="1800" dirty="0">
                <a:latin typeface="Times New Roman" panose="02020603050405020304" pitchFamily="18" charset="0"/>
                <a:cs typeface="Times New Roman" panose="02020603050405020304" pitchFamily="18" charset="0"/>
              </a:rPr>
              <a:t>                                                   Open Source Expands</a:t>
            </a:r>
          </a:p>
          <a:p>
            <a:pPr>
              <a:buFontTx/>
              <a:buNone/>
              <a:defRPr/>
            </a:pPr>
            <a:endParaRPr lang="en-US" altLang="en-US" sz="1800" dirty="0">
              <a:latin typeface="Times New Roman" panose="02020603050405020304" pitchFamily="18" charset="0"/>
              <a:cs typeface="Times New Roman" panose="02020603050405020304" pitchFamily="18" charset="0"/>
            </a:endParaRPr>
          </a:p>
          <a:p>
            <a:pPr>
              <a:defRPr/>
            </a:pPr>
            <a:r>
              <a:rPr lang="en-US" sz="1800" dirty="0">
                <a:latin typeface="Times New Roman" panose="02020603050405020304" pitchFamily="18" charset="0"/>
                <a:cs typeface="Times New Roman" panose="02020603050405020304" pitchFamily="18" charset="0"/>
              </a:rPr>
              <a:t>Key Players – Non-Profit Private Universities (Stanford, M.I.T., Harvard).</a:t>
            </a:r>
          </a:p>
          <a:p>
            <a:pPr>
              <a:buFontTx/>
              <a:buNone/>
              <a:defRPr/>
            </a:pPr>
            <a:r>
              <a:rPr lang="en-US" sz="1800" dirty="0">
                <a:latin typeface="Times New Roman" panose="02020603050405020304" pitchFamily="18" charset="0"/>
                <a:cs typeface="Times New Roman" panose="02020603050405020304" pitchFamily="18" charset="0"/>
              </a:rPr>
              <a:t>                        Venture capitalists and corporate-affiliated foundations spur MOOC development.</a:t>
            </a:r>
          </a:p>
          <a:p>
            <a:pPr>
              <a:buFontTx/>
              <a:buNone/>
              <a:defRPr/>
            </a:pPr>
            <a:r>
              <a:rPr lang="en-US" sz="1800" dirty="0">
                <a:latin typeface="Times New Roman" panose="02020603050405020304" pitchFamily="18" charset="0"/>
                <a:cs typeface="Times New Roman" panose="02020603050405020304" pitchFamily="18" charset="0"/>
              </a:rPr>
              <a:t>                        MOOC companies – Udacity, Coursera, edX</a:t>
            </a:r>
          </a:p>
          <a:p>
            <a:pPr>
              <a:buFontTx/>
              <a:buNone/>
              <a:defRPr/>
            </a:pPr>
            <a:endParaRPr lang="en-US" altLang="en-US" sz="1800" b="1" dirty="0">
              <a:latin typeface="Times New Roman" panose="02020603050405020304" pitchFamily="18" charset="0"/>
              <a:cs typeface="Times New Roman" panose="02020603050405020304" pitchFamily="18" charset="0"/>
            </a:endParaRPr>
          </a:p>
          <a:p>
            <a:pPr>
              <a:buFontTx/>
              <a:buNone/>
              <a:defRPr/>
            </a:pPr>
            <a:r>
              <a:rPr lang="en-US" altLang="en-US" sz="1800" b="1"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Enrollment – </a:t>
            </a:r>
            <a:r>
              <a:rPr lang="en-US" sz="1800" dirty="0">
                <a:latin typeface="Times New Roman" panose="02020603050405020304" pitchFamily="18" charset="0"/>
                <a:cs typeface="Times New Roman" panose="02020603050405020304" pitchFamily="18" charset="0"/>
              </a:rPr>
              <a:t>Millions of students enrolled each year in credit and non-credit bearing courses. </a:t>
            </a:r>
          </a:p>
          <a:p>
            <a:pPr>
              <a:buFontTx/>
              <a:buNone/>
              <a:defRPr/>
            </a:pPr>
            <a:r>
              <a:rPr lang="en-US" sz="1800" dirty="0">
                <a:latin typeface="Times New Roman" panose="02020603050405020304" pitchFamily="18" charset="0"/>
                <a:cs typeface="Times New Roman" panose="02020603050405020304" pitchFamily="18" charset="0"/>
              </a:rPr>
              <a:t>                       5 million students enrolled in fully online for-credit courses in 2013. </a:t>
            </a:r>
          </a:p>
          <a:p>
            <a:pPr>
              <a:buNone/>
              <a:defRPr/>
            </a:pPr>
            <a:r>
              <a:rPr lang="en-US" sz="1800" dirty="0">
                <a:latin typeface="Times New Roman" panose="02020603050405020304" pitchFamily="18" charset="0"/>
                <a:cs typeface="Times New Roman" panose="02020603050405020304" pitchFamily="18" charset="0"/>
              </a:rPr>
              <a:t>                       Millions more enrolled in blended courses.</a:t>
            </a:r>
          </a:p>
          <a:p>
            <a:pPr>
              <a:buFontTx/>
              <a:buNone/>
              <a:defRPr/>
            </a:pPr>
            <a:endParaRPr lang="en-US" sz="1800" dirty="0">
              <a:latin typeface="Times New Roman" panose="02020603050405020304" pitchFamily="18" charset="0"/>
              <a:cs typeface="Times New Roman" panose="02020603050405020304" pitchFamily="18" charset="0"/>
            </a:endParaRPr>
          </a:p>
          <a:p>
            <a:pPr>
              <a:buFontTx/>
              <a:buNone/>
              <a:defRPr/>
            </a:pPr>
            <a:r>
              <a:rPr lang="en-US" sz="1800" dirty="0">
                <a:latin typeface="Times New Roman" panose="02020603050405020304" pitchFamily="18" charset="0"/>
                <a:cs typeface="Times New Roman" panose="02020603050405020304" pitchFamily="18" charset="0"/>
              </a:rPr>
              <a:t>                      </a:t>
            </a:r>
          </a:p>
        </p:txBody>
      </p:sp>
      <p:pic>
        <p:nvPicPr>
          <p:cNvPr id="7" name="Picture 2">
            <a:extLst>
              <a:ext uri="{FF2B5EF4-FFF2-40B4-BE49-F238E27FC236}">
                <a16:creationId xmlns:a16="http://schemas.microsoft.com/office/drawing/2014/main" id="{A41815B6-31AA-4EE9-97E5-55FC75599D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5864" y="807631"/>
            <a:ext cx="3109609" cy="198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50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A0628-7FFB-40AA-9027-020173D64CC4}"/>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12</a:t>
            </a:fld>
            <a:endParaRPr lang="en-US" dirty="0">
              <a:solidFill>
                <a:srgbClr val="000000"/>
              </a:solidFill>
            </a:endParaRPr>
          </a:p>
        </p:txBody>
      </p:sp>
      <p:sp>
        <p:nvSpPr>
          <p:cNvPr id="3" name="Rectangle 3">
            <a:extLst>
              <a:ext uri="{FF2B5EF4-FFF2-40B4-BE49-F238E27FC236}">
                <a16:creationId xmlns:a16="http://schemas.microsoft.com/office/drawing/2014/main" id="{A91F58B9-2285-45D5-8BCB-40CE5CF8F6CA}"/>
              </a:ext>
            </a:extLst>
          </p:cNvPr>
          <p:cNvSpPr>
            <a:spLocks noChangeArrowheads="1"/>
          </p:cNvSpPr>
          <p:nvPr/>
        </p:nvSpPr>
        <p:spPr bwMode="auto">
          <a:xfrm>
            <a:off x="4027251" y="2789237"/>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7A904E4E-16E0-40A8-A459-3FA03A332DAF}"/>
              </a:ext>
            </a:extLst>
          </p:cNvPr>
          <p:cNvSpPr>
            <a:spLocks noChangeArrowheads="1"/>
          </p:cNvSpPr>
          <p:nvPr/>
        </p:nvSpPr>
        <p:spPr bwMode="auto">
          <a:xfrm>
            <a:off x="291830" y="136525"/>
            <a:ext cx="9221821"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cs typeface="Times New Roman" panose="02020603050405020304" pitchFamily="18" charset="0"/>
              </a:rPr>
              <a:t>The 4th</a:t>
            </a:r>
            <a:r>
              <a:rPr lang="en-US" altLang="en-US" sz="3600" b="1" baseline="300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Wave (The Present)– 2014 -&gt;2020s</a:t>
            </a:r>
          </a:p>
        </p:txBody>
      </p:sp>
      <p:sp>
        <p:nvSpPr>
          <p:cNvPr id="6" name="Rectangle 3">
            <a:extLst>
              <a:ext uri="{FF2B5EF4-FFF2-40B4-BE49-F238E27FC236}">
                <a16:creationId xmlns:a16="http://schemas.microsoft.com/office/drawing/2014/main" id="{77C4585E-67E8-4564-9DB2-583EE0928BA2}"/>
              </a:ext>
            </a:extLst>
          </p:cNvPr>
          <p:cNvSpPr>
            <a:spLocks noChangeArrowheads="1"/>
          </p:cNvSpPr>
          <p:nvPr/>
        </p:nvSpPr>
        <p:spPr bwMode="auto">
          <a:xfrm>
            <a:off x="598251" y="1882775"/>
            <a:ext cx="11579158" cy="535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latin typeface="Times New Roman" panose="02020603050405020304" pitchFamily="18" charset="0"/>
                <a:cs typeface="Times New Roman" panose="02020603050405020304" pitchFamily="18" charset="0"/>
              </a:rPr>
              <a:t>Technology – Super High-Speed Internet – Wi-Fi - Mobile Computing/Tablets – Cloud Computing</a:t>
            </a:r>
          </a:p>
          <a:p>
            <a:pPr>
              <a:defRPr/>
            </a:pPr>
            <a:endParaRPr lang="en-US" sz="1800" dirty="0">
              <a:latin typeface="Times New Roman" panose="02020603050405020304" pitchFamily="18" charset="0"/>
              <a:cs typeface="Times New Roman" panose="02020603050405020304" pitchFamily="18" charset="0"/>
            </a:endParaRPr>
          </a:p>
          <a:p>
            <a:pPr>
              <a:defRPr/>
            </a:pPr>
            <a:r>
              <a:rPr lang="en-US" sz="1800" dirty="0">
                <a:latin typeface="Times New Roman" panose="02020603050405020304" pitchFamily="18" charset="0"/>
                <a:cs typeface="Times New Roman" panose="02020603050405020304" pitchFamily="18" charset="0"/>
              </a:rPr>
              <a:t>Model – Reconciliation of the 2nd Wave Blended Learning Pedagogy &amp; 3</a:t>
            </a:r>
            <a:r>
              <a:rPr lang="en-US" sz="1800" baseline="30000" dirty="0">
                <a:latin typeface="Times New Roman" panose="02020603050405020304" pitchFamily="18" charset="0"/>
                <a:cs typeface="Times New Roman" panose="02020603050405020304" pitchFamily="18" charset="0"/>
              </a:rPr>
              <a:t>rd</a:t>
            </a:r>
            <a:r>
              <a:rPr lang="en-US" sz="1800" dirty="0">
                <a:latin typeface="Times New Roman" panose="02020603050405020304" pitchFamily="18" charset="0"/>
                <a:cs typeface="Times New Roman" panose="02020603050405020304" pitchFamily="18" charset="0"/>
              </a:rPr>
              <a:t> Wave Access/MOOC Models PLUS </a:t>
            </a:r>
          </a:p>
          <a:p>
            <a:pPr marL="548640">
              <a:buFontTx/>
              <a:buNone/>
              <a:defRPr/>
            </a:pPr>
            <a:r>
              <a:rPr lang="en-US" sz="1800" dirty="0">
                <a:latin typeface="Times New Roman" panose="02020603050405020304" pitchFamily="18" charset="0"/>
                <a:cs typeface="Times New Roman" panose="02020603050405020304" pitchFamily="18" charset="0"/>
              </a:rPr>
              <a:t>       I. Learning Analytics/Big Data</a:t>
            </a:r>
          </a:p>
          <a:p>
            <a:pPr marL="548640">
              <a:buFontTx/>
              <a:buNone/>
              <a:defRPr/>
            </a:pPr>
            <a:r>
              <a:rPr lang="en-US" sz="1800" dirty="0">
                <a:latin typeface="Times New Roman" panose="02020603050405020304" pitchFamily="18" charset="0"/>
                <a:cs typeface="Times New Roman" panose="02020603050405020304" pitchFamily="18" charset="0"/>
              </a:rPr>
              <a:t>      II. Adaptive Learning/Differentiated Instruction/Personalized Learning</a:t>
            </a:r>
          </a:p>
          <a:p>
            <a:pPr marL="548640">
              <a:buFontTx/>
              <a:buNone/>
              <a:defRPr/>
            </a:pPr>
            <a:r>
              <a:rPr lang="en-US" sz="1800" dirty="0">
                <a:latin typeface="Times New Roman" panose="02020603050405020304" pitchFamily="18" charset="0"/>
                <a:cs typeface="Times New Roman" panose="02020603050405020304" pitchFamily="18" charset="0"/>
              </a:rPr>
              <a:t>     III. Social Media – Mobile Technology</a:t>
            </a:r>
          </a:p>
          <a:p>
            <a:pPr marL="548640">
              <a:buFontTx/>
              <a:buNone/>
              <a:defRPr/>
            </a:pPr>
            <a:r>
              <a:rPr lang="en-US" sz="1800" dirty="0">
                <a:latin typeface="Times New Roman" panose="02020603050405020304" pitchFamily="18" charset="0"/>
                <a:cs typeface="Times New Roman" panose="02020603050405020304" pitchFamily="18" charset="0"/>
              </a:rPr>
              <a:t>     IV. Open Sources/Learning Objects</a:t>
            </a:r>
          </a:p>
          <a:p>
            <a:pPr marL="548640">
              <a:buFontTx/>
              <a:buNone/>
              <a:defRPr/>
            </a:pPr>
            <a:r>
              <a:rPr lang="en-US" sz="1800" dirty="0">
                <a:latin typeface="Times New Roman" panose="02020603050405020304" pitchFamily="18" charset="0"/>
                <a:cs typeface="Times New Roman" panose="02020603050405020304" pitchFamily="18" charset="0"/>
              </a:rPr>
              <a:t>      V. Gaming/MUVE</a:t>
            </a:r>
          </a:p>
          <a:p>
            <a:pPr marL="548640">
              <a:buFontTx/>
              <a:buNone/>
              <a:defRPr/>
            </a:pPr>
            <a:endParaRPr lang="en-US" sz="1800" dirty="0">
              <a:latin typeface="Times New Roman" panose="02020603050405020304" pitchFamily="18" charset="0"/>
              <a:cs typeface="Times New Roman" panose="02020603050405020304" pitchFamily="18" charset="0"/>
            </a:endParaRPr>
          </a:p>
          <a:p>
            <a:pPr>
              <a:buFontTx/>
              <a:buNone/>
              <a:defRPr/>
            </a:pP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Key Players – All of education plus online learning companies funded by venture capitalists and corporate foundations.</a:t>
            </a:r>
          </a:p>
          <a:p>
            <a:pPr>
              <a:buFontTx/>
              <a:buNone/>
              <a:defRPr/>
            </a:pPr>
            <a:r>
              <a:rPr lang="en-US" sz="1800" dirty="0">
                <a:latin typeface="Times New Roman" panose="02020603050405020304" pitchFamily="18" charset="0"/>
                <a:cs typeface="Times New Roman" panose="02020603050405020304" pitchFamily="18" charset="0"/>
              </a:rPr>
              <a:t>                        New Models - Western Governors, U of Southern New Hampshire, Purdue-Kaplan Partnership</a:t>
            </a:r>
          </a:p>
          <a:p>
            <a:pPr>
              <a:buFontTx/>
              <a:buNone/>
              <a:defRPr/>
            </a:pPr>
            <a:endParaRPr lang="en-US" sz="1800" dirty="0">
              <a:latin typeface="Times New Roman" panose="02020603050405020304" pitchFamily="18" charset="0"/>
              <a:cs typeface="Times New Roman" panose="02020603050405020304" pitchFamily="18" charset="0"/>
            </a:endParaRPr>
          </a:p>
          <a:p>
            <a:pPr>
              <a:buFontTx/>
              <a:buNone/>
              <a:defRPr/>
            </a:pP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Enrollment – Millions of students enrolled each year in credit and non-credit bearing courses. </a:t>
            </a:r>
          </a:p>
          <a:p>
            <a:pPr>
              <a:buFontTx/>
              <a:buNone/>
              <a:defRPr/>
            </a:pPr>
            <a:r>
              <a:rPr lang="en-US" sz="1800" dirty="0">
                <a:latin typeface="Times New Roman" panose="02020603050405020304" pitchFamily="18" charset="0"/>
                <a:cs typeface="Times New Roman" panose="02020603050405020304" pitchFamily="18" charset="0"/>
              </a:rPr>
              <a:t>                       Over 6 million students were enrolled in fully online for-credit courses by 2016. </a:t>
            </a:r>
          </a:p>
          <a:p>
            <a:pPr>
              <a:buFontTx/>
              <a:buNone/>
              <a:defRPr/>
            </a:pPr>
            <a:r>
              <a:rPr lang="en-US" sz="1800" dirty="0">
                <a:latin typeface="Times New Roman" panose="02020603050405020304" pitchFamily="18" charset="0"/>
                <a:cs typeface="Times New Roman" panose="02020603050405020304" pitchFamily="18" charset="0"/>
              </a:rPr>
              <a:t>                       Millions more enrolled in blended courses.</a:t>
            </a:r>
          </a:p>
          <a:p>
            <a:pPr>
              <a:buFontTx/>
              <a:buNone/>
              <a:defRPr/>
            </a:pPr>
            <a:r>
              <a:rPr lang="en-US" sz="1800" dirty="0">
                <a:latin typeface="Times New Roman" panose="02020603050405020304" pitchFamily="18" charset="0"/>
                <a:cs typeface="Times New Roman" panose="02020603050405020304" pitchFamily="18" charset="0"/>
              </a:rPr>
              <a:t>  </a:t>
            </a:r>
          </a:p>
        </p:txBody>
      </p:sp>
      <p:pic>
        <p:nvPicPr>
          <p:cNvPr id="7" name="Picture 1">
            <a:extLst>
              <a:ext uri="{FF2B5EF4-FFF2-40B4-BE49-F238E27FC236}">
                <a16:creationId xmlns:a16="http://schemas.microsoft.com/office/drawing/2014/main" id="{BEE41E82-AFAD-4AE1-9F97-27226D6215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2970" y="363233"/>
            <a:ext cx="3206345" cy="15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6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8B2F3B-EAD2-48B1-A45E-41B4AEBF9BCD}"/>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13</a:t>
            </a:fld>
            <a:endParaRPr lang="en-US" dirty="0">
              <a:solidFill>
                <a:srgbClr val="000000"/>
              </a:solidFill>
            </a:endParaRPr>
          </a:p>
        </p:txBody>
      </p:sp>
      <p:sp>
        <p:nvSpPr>
          <p:cNvPr id="3" name="Rectangle 4">
            <a:extLst>
              <a:ext uri="{FF2B5EF4-FFF2-40B4-BE49-F238E27FC236}">
                <a16:creationId xmlns:a16="http://schemas.microsoft.com/office/drawing/2014/main" id="{D348806B-F350-4E49-BE08-3BD66EC339A0}"/>
              </a:ext>
            </a:extLst>
          </p:cNvPr>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3A2D853A-496F-4980-9ABD-799EBD5212B6}"/>
              </a:ext>
            </a:extLst>
          </p:cNvPr>
          <p:cNvSpPr>
            <a:spLocks noChangeArrowheads="1"/>
          </p:cNvSpPr>
          <p:nvPr/>
        </p:nvSpPr>
        <p:spPr bwMode="auto">
          <a:xfrm>
            <a:off x="0" y="457200"/>
            <a:ext cx="11770468"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dirty="0">
                <a:latin typeface="Times New Roman" panose="02020603050405020304" pitchFamily="18" charset="0"/>
              </a:rPr>
              <a:t>Theme for the 4th</a:t>
            </a:r>
            <a:r>
              <a:rPr lang="en-US" altLang="en-US" sz="3600" baseline="30000" dirty="0">
                <a:latin typeface="Times New Roman" panose="02020603050405020304" pitchFamily="18" charset="0"/>
              </a:rPr>
              <a:t> </a:t>
            </a:r>
            <a:r>
              <a:rPr lang="en-US" altLang="en-US" sz="3600" dirty="0">
                <a:latin typeface="Times New Roman" panose="02020603050405020304" pitchFamily="18" charset="0"/>
              </a:rPr>
              <a:t>Wave - One Size Will Not Fit All!</a:t>
            </a:r>
          </a:p>
        </p:txBody>
      </p:sp>
      <p:sp>
        <p:nvSpPr>
          <p:cNvPr id="6" name="TextBox 5">
            <a:extLst>
              <a:ext uri="{FF2B5EF4-FFF2-40B4-BE49-F238E27FC236}">
                <a16:creationId xmlns:a16="http://schemas.microsoft.com/office/drawing/2014/main" id="{40F63403-F352-4B41-91E8-C865AFB4A2CF}"/>
              </a:ext>
            </a:extLst>
          </p:cNvPr>
          <p:cNvSpPr txBox="1">
            <a:spLocks noChangeArrowheads="1"/>
          </p:cNvSpPr>
          <p:nvPr/>
        </p:nvSpPr>
        <p:spPr bwMode="auto">
          <a:xfrm>
            <a:off x="609600" y="183515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defRPr/>
            </a:pPr>
            <a:r>
              <a:rPr lang="en-US" sz="2000" dirty="0">
                <a:latin typeface="Times New Roman" panose="02020603050405020304" pitchFamily="18" charset="0"/>
                <a:cs typeface="Times New Roman" panose="02020603050405020304" pitchFamily="18" charset="0"/>
              </a:rPr>
              <a:t>Different strokes for different folks.</a:t>
            </a:r>
          </a:p>
          <a:p>
            <a:pPr marL="342900" indent="-342900" eaLnBrk="1" hangingPunct="1">
              <a:spcBef>
                <a:spcPct val="0"/>
              </a:spcBef>
              <a:defRPr/>
            </a:pPr>
            <a:endParaRPr lang="en-US" sz="2000" dirty="0">
              <a:latin typeface="Times New Roman" panose="02020603050405020304" pitchFamily="18" charset="0"/>
              <a:cs typeface="Times New Roman" panose="02020603050405020304" pitchFamily="18" charset="0"/>
            </a:endParaRPr>
          </a:p>
          <a:p>
            <a:pPr marL="342900" indent="-342900" eaLnBrk="1" hangingPunct="1">
              <a:spcBef>
                <a:spcPct val="0"/>
              </a:spcBef>
              <a:defRPr/>
            </a:pPr>
            <a:r>
              <a:rPr lang="en-US" sz="2000" dirty="0">
                <a:latin typeface="Times New Roman" panose="02020603050405020304" pitchFamily="18" charset="0"/>
                <a:cs typeface="Times New Roman" panose="02020603050405020304" pitchFamily="18" charset="0"/>
              </a:rPr>
              <a:t>Different types of schools will approach </a:t>
            </a:r>
          </a:p>
          <a:p>
            <a:pPr eaLnBrk="1" hangingPunct="1">
              <a:spcBef>
                <a:spcPct val="0"/>
              </a:spcBef>
              <a:buFontTx/>
              <a:buNone/>
              <a:defRPr/>
            </a:pPr>
            <a:r>
              <a:rPr lang="en-US" sz="2000" dirty="0">
                <a:latin typeface="Times New Roman" panose="02020603050405020304" pitchFamily="18" charset="0"/>
                <a:cs typeface="Times New Roman" panose="02020603050405020304" pitchFamily="18" charset="0"/>
              </a:rPr>
              <a:t>         Online and Blended Learning and MOOC technology differently.</a:t>
            </a:r>
          </a:p>
          <a:p>
            <a:pPr marL="342900" indent="-342900" eaLnBrk="1" hangingPunct="1">
              <a:spcBef>
                <a:spcPct val="0"/>
              </a:spcBef>
              <a:defRPr/>
            </a:pPr>
            <a:endParaRPr lang="en-US" sz="2000" dirty="0">
              <a:latin typeface="Times New Roman" panose="02020603050405020304" pitchFamily="18" charset="0"/>
              <a:cs typeface="Times New Roman" panose="02020603050405020304" pitchFamily="18" charset="0"/>
            </a:endParaRPr>
          </a:p>
          <a:p>
            <a:pPr marL="342900" indent="-342900" eaLnBrk="1" hangingPunct="1">
              <a:spcBef>
                <a:spcPct val="0"/>
              </a:spcBef>
              <a:defRPr/>
            </a:pPr>
            <a:r>
              <a:rPr lang="en-US" sz="2000" dirty="0">
                <a:latin typeface="Times New Roman" panose="02020603050405020304" pitchFamily="18" charset="0"/>
                <a:cs typeface="Times New Roman" panose="02020603050405020304" pitchFamily="18" charset="0"/>
              </a:rPr>
              <a:t>Different programs/disciplines/faculty will approach </a:t>
            </a:r>
          </a:p>
          <a:p>
            <a:pPr eaLnBrk="1" hangingPunct="1">
              <a:spcBef>
                <a:spcPct val="0"/>
              </a:spcBef>
              <a:buFontTx/>
              <a:buNone/>
              <a:defRPr/>
            </a:pPr>
            <a:r>
              <a:rPr lang="en-US" sz="2000" dirty="0">
                <a:latin typeface="Times New Roman" panose="02020603050405020304" pitchFamily="18" charset="0"/>
                <a:cs typeface="Times New Roman" panose="02020603050405020304" pitchFamily="18" charset="0"/>
              </a:rPr>
              <a:t>         Online and Blended Learning and MOOC technology differently.</a:t>
            </a:r>
          </a:p>
          <a:p>
            <a:pPr marL="342900" indent="-342900" eaLnBrk="1" hangingPunct="1">
              <a:spcBef>
                <a:spcPct val="0"/>
              </a:spcBef>
              <a:defRPr/>
            </a:pPr>
            <a:endParaRPr lang="en-US" sz="2000" dirty="0">
              <a:latin typeface="Times New Roman" panose="02020603050405020304" pitchFamily="18" charset="0"/>
              <a:cs typeface="Times New Roman" panose="02020603050405020304" pitchFamily="18" charset="0"/>
            </a:endParaRPr>
          </a:p>
          <a:p>
            <a:pPr marL="342900" indent="-342900" eaLnBrk="1" hangingPunct="1">
              <a:spcBef>
                <a:spcPct val="0"/>
              </a:spcBef>
              <a:defRPr/>
            </a:pPr>
            <a:r>
              <a:rPr lang="en-US" sz="2000" dirty="0">
                <a:latin typeface="Times New Roman" panose="02020603050405020304" pitchFamily="18" charset="0"/>
                <a:cs typeface="Times New Roman" panose="02020603050405020304" pitchFamily="18" charset="0"/>
              </a:rPr>
              <a:t>Different students will approach </a:t>
            </a:r>
          </a:p>
          <a:p>
            <a:pPr eaLnBrk="1" hangingPunct="1">
              <a:spcBef>
                <a:spcPct val="0"/>
              </a:spcBef>
              <a:buFontTx/>
              <a:buNone/>
              <a:defRPr/>
            </a:pPr>
            <a:r>
              <a:rPr lang="en-US" sz="2000" dirty="0">
                <a:latin typeface="Times New Roman" panose="02020603050405020304" pitchFamily="18" charset="0"/>
                <a:cs typeface="Times New Roman" panose="02020603050405020304" pitchFamily="18" charset="0"/>
              </a:rPr>
              <a:t>         Online and Blended Learning and MOOC technology differently.</a:t>
            </a:r>
          </a:p>
          <a:p>
            <a:pPr eaLnBrk="1" hangingPunct="1">
              <a:spcBef>
                <a:spcPct val="0"/>
              </a:spcBef>
              <a:buFontTx/>
              <a:buNone/>
              <a:defRPr/>
            </a:pPr>
            <a:endParaRPr lang="en-US" sz="2000" dirty="0">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sz="2400" dirty="0">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sz="2400" dirty="0"/>
          </a:p>
          <a:p>
            <a:pPr eaLnBrk="1" hangingPunct="1">
              <a:spcBef>
                <a:spcPct val="0"/>
              </a:spcBef>
              <a:buFontTx/>
              <a:buNone/>
              <a:defRPr/>
            </a:pPr>
            <a:r>
              <a:rPr lang="en-US" sz="2400" dirty="0"/>
              <a:t> </a:t>
            </a:r>
          </a:p>
        </p:txBody>
      </p:sp>
      <p:pic>
        <p:nvPicPr>
          <p:cNvPr id="8" name="Picture 7">
            <a:extLst>
              <a:ext uri="{FF2B5EF4-FFF2-40B4-BE49-F238E27FC236}">
                <a16:creationId xmlns:a16="http://schemas.microsoft.com/office/drawing/2014/main" id="{1DC9A705-D66F-4524-86A3-E90EDF00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645" y="1245140"/>
            <a:ext cx="2302755" cy="3489022"/>
          </a:xfrm>
          <a:prstGeom prst="rect">
            <a:avLst/>
          </a:prstGeom>
        </p:spPr>
      </p:pic>
    </p:spTree>
    <p:extLst>
      <p:ext uri="{BB962C8B-B14F-4D97-AF65-F5344CB8AC3E}">
        <p14:creationId xmlns:p14="http://schemas.microsoft.com/office/powerpoint/2010/main" val="341712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A0628-7FFB-40AA-9027-020173D64CC4}"/>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14</a:t>
            </a:fld>
            <a:endParaRPr lang="en-US" dirty="0">
              <a:solidFill>
                <a:srgbClr val="000000"/>
              </a:solidFill>
            </a:endParaRPr>
          </a:p>
        </p:txBody>
      </p:sp>
      <p:sp>
        <p:nvSpPr>
          <p:cNvPr id="3" name="Rectangle 3">
            <a:extLst>
              <a:ext uri="{FF2B5EF4-FFF2-40B4-BE49-F238E27FC236}">
                <a16:creationId xmlns:a16="http://schemas.microsoft.com/office/drawing/2014/main" id="{A91F58B9-2285-45D5-8BCB-40CE5CF8F6CA}"/>
              </a:ext>
            </a:extLst>
          </p:cNvPr>
          <p:cNvSpPr>
            <a:spLocks noChangeArrowheads="1"/>
          </p:cNvSpPr>
          <p:nvPr/>
        </p:nvSpPr>
        <p:spPr bwMode="auto">
          <a:xfrm>
            <a:off x="4027251" y="2789237"/>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7A904E4E-16E0-40A8-A459-3FA03A332DAF}"/>
              </a:ext>
            </a:extLst>
          </p:cNvPr>
          <p:cNvSpPr>
            <a:spLocks noChangeArrowheads="1"/>
          </p:cNvSpPr>
          <p:nvPr/>
        </p:nvSpPr>
        <p:spPr bwMode="auto">
          <a:xfrm>
            <a:off x="1" y="136863"/>
            <a:ext cx="12422220" cy="131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cs typeface="Times New Roman" panose="02020603050405020304" pitchFamily="18" charset="0"/>
              </a:rPr>
              <a:t>The 4th</a:t>
            </a:r>
            <a:r>
              <a:rPr lang="en-US" altLang="en-US" sz="3600" b="1" baseline="300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Wave – 2014 -&gt; 2020s – </a:t>
            </a:r>
          </a:p>
          <a:p>
            <a:pPr>
              <a:buFontTx/>
              <a:buNone/>
            </a:pPr>
            <a:r>
              <a:rPr lang="en-US" altLang="en-US" sz="36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Integrated Multimodal Model </a:t>
            </a:r>
          </a:p>
        </p:txBody>
      </p:sp>
      <p:pic>
        <p:nvPicPr>
          <p:cNvPr id="10" name="Picture 9">
            <a:extLst>
              <a:ext uri="{FF2B5EF4-FFF2-40B4-BE49-F238E27FC236}">
                <a16:creationId xmlns:a16="http://schemas.microsoft.com/office/drawing/2014/main" id="{45BA3F89-1BF3-496E-949C-7B394EF9C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557" y="1894003"/>
            <a:ext cx="7942877" cy="4589347"/>
          </a:xfrm>
          <a:prstGeom prst="rect">
            <a:avLst/>
          </a:prstGeom>
        </p:spPr>
      </p:pic>
    </p:spTree>
    <p:extLst>
      <p:ext uri="{BB962C8B-B14F-4D97-AF65-F5344CB8AC3E}">
        <p14:creationId xmlns:p14="http://schemas.microsoft.com/office/powerpoint/2010/main" val="417514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A0628-7FFB-40AA-9027-020173D64CC4}"/>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15</a:t>
            </a:fld>
            <a:endParaRPr lang="en-US" dirty="0">
              <a:solidFill>
                <a:srgbClr val="000000"/>
              </a:solidFill>
            </a:endParaRPr>
          </a:p>
        </p:txBody>
      </p:sp>
      <p:sp>
        <p:nvSpPr>
          <p:cNvPr id="3" name="Rectangle 3">
            <a:extLst>
              <a:ext uri="{FF2B5EF4-FFF2-40B4-BE49-F238E27FC236}">
                <a16:creationId xmlns:a16="http://schemas.microsoft.com/office/drawing/2014/main" id="{A91F58B9-2285-45D5-8BCB-40CE5CF8F6CA}"/>
              </a:ext>
            </a:extLst>
          </p:cNvPr>
          <p:cNvSpPr>
            <a:spLocks noChangeArrowheads="1"/>
          </p:cNvSpPr>
          <p:nvPr/>
        </p:nvSpPr>
        <p:spPr bwMode="auto">
          <a:xfrm>
            <a:off x="4027251" y="2789237"/>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7A904E4E-16E0-40A8-A459-3FA03A332DAF}"/>
              </a:ext>
            </a:extLst>
          </p:cNvPr>
          <p:cNvSpPr>
            <a:spLocks noChangeArrowheads="1"/>
          </p:cNvSpPr>
          <p:nvPr/>
        </p:nvSpPr>
        <p:spPr bwMode="auto">
          <a:xfrm>
            <a:off x="603925" y="0"/>
            <a:ext cx="10984150" cy="168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cs typeface="Times New Roman" panose="02020603050405020304" pitchFamily="18" charset="0"/>
              </a:rPr>
              <a:t>The 4th</a:t>
            </a:r>
            <a:r>
              <a:rPr lang="en-US" altLang="en-US" sz="3600" b="1" baseline="300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Wave – 2014 -&gt; 2020s - </a:t>
            </a:r>
          </a:p>
          <a:p>
            <a:pPr>
              <a:buFontTx/>
              <a:buNone/>
            </a:pPr>
            <a:r>
              <a:rPr lang="en-US" altLang="en-US" sz="2800" b="1" dirty="0">
                <a:latin typeface="Times New Roman" panose="02020603050405020304" pitchFamily="18" charset="0"/>
                <a:cs typeface="Times New Roman" panose="02020603050405020304" pitchFamily="18" charset="0"/>
              </a:rPr>
              <a:t>                                   Integrated Multimodal Model</a:t>
            </a:r>
          </a:p>
          <a:p>
            <a:pPr>
              <a:buFontTx/>
              <a:buNone/>
            </a:pPr>
            <a:r>
              <a:rPr lang="en-US" altLang="en-US" sz="2800" b="1" dirty="0">
                <a:latin typeface="Times New Roman" panose="02020603050405020304" pitchFamily="18" charset="0"/>
                <a:cs typeface="Times New Roman" panose="02020603050405020304" pitchFamily="18" charset="0"/>
              </a:rPr>
              <a:t>              Applied to a Self-Paced, Adaptive, Fully Online Course </a:t>
            </a:r>
          </a:p>
        </p:txBody>
      </p:sp>
      <p:pic>
        <p:nvPicPr>
          <p:cNvPr id="1026" name="Picture 2" descr="Figure 3">
            <a:extLst>
              <a:ext uri="{FF2B5EF4-FFF2-40B4-BE49-F238E27FC236}">
                <a16:creationId xmlns:a16="http://schemas.microsoft.com/office/drawing/2014/main" id="{6A7DAF39-8F3B-46E8-B79F-C9CF607D5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648" y="2039364"/>
            <a:ext cx="6584816" cy="37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egend">
            <a:extLst>
              <a:ext uri="{FF2B5EF4-FFF2-40B4-BE49-F238E27FC236}">
                <a16:creationId xmlns:a16="http://schemas.microsoft.com/office/drawing/2014/main" id="{F1250FC3-6299-4222-B16A-E4B242382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3100" y="4965340"/>
            <a:ext cx="8223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49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A0628-7FFB-40AA-9027-020173D64CC4}"/>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16</a:t>
            </a:fld>
            <a:endParaRPr lang="en-US" dirty="0">
              <a:solidFill>
                <a:srgbClr val="000000"/>
              </a:solidFill>
            </a:endParaRPr>
          </a:p>
        </p:txBody>
      </p:sp>
      <p:sp>
        <p:nvSpPr>
          <p:cNvPr id="3" name="Rectangle 3">
            <a:extLst>
              <a:ext uri="{FF2B5EF4-FFF2-40B4-BE49-F238E27FC236}">
                <a16:creationId xmlns:a16="http://schemas.microsoft.com/office/drawing/2014/main" id="{A91F58B9-2285-45D5-8BCB-40CE5CF8F6CA}"/>
              </a:ext>
            </a:extLst>
          </p:cNvPr>
          <p:cNvSpPr>
            <a:spLocks noChangeArrowheads="1"/>
          </p:cNvSpPr>
          <p:nvPr/>
        </p:nvSpPr>
        <p:spPr bwMode="auto">
          <a:xfrm>
            <a:off x="4027251" y="2789237"/>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7A904E4E-16E0-40A8-A459-3FA03A332DAF}"/>
              </a:ext>
            </a:extLst>
          </p:cNvPr>
          <p:cNvSpPr>
            <a:spLocks noChangeArrowheads="1"/>
          </p:cNvSpPr>
          <p:nvPr/>
        </p:nvSpPr>
        <p:spPr bwMode="auto">
          <a:xfrm>
            <a:off x="603925" y="0"/>
            <a:ext cx="10984150" cy="168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cs typeface="Times New Roman" panose="02020603050405020304" pitchFamily="18" charset="0"/>
              </a:rPr>
              <a:t>The 4th</a:t>
            </a:r>
            <a:r>
              <a:rPr lang="en-US" altLang="en-US" sz="3600" b="1" baseline="300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Wave – 2014 -&gt; 2020s - </a:t>
            </a:r>
          </a:p>
          <a:p>
            <a:pPr>
              <a:buFontTx/>
              <a:buNone/>
            </a:pPr>
            <a:r>
              <a:rPr lang="en-US" altLang="en-US" sz="2800" b="1" dirty="0">
                <a:latin typeface="Times New Roman" panose="02020603050405020304" pitchFamily="18" charset="0"/>
                <a:cs typeface="Times New Roman" panose="02020603050405020304" pitchFamily="18" charset="0"/>
              </a:rPr>
              <a:t>                                   Integrated Multimodal Model</a:t>
            </a:r>
          </a:p>
          <a:p>
            <a:pPr>
              <a:buFontTx/>
              <a:buNone/>
            </a:pPr>
            <a:r>
              <a:rPr lang="en-US" altLang="en-US" sz="2800" b="1" dirty="0">
                <a:latin typeface="Times New Roman" panose="02020603050405020304" pitchFamily="18" charset="0"/>
                <a:cs typeface="Times New Roman" panose="02020603050405020304" pitchFamily="18" charset="0"/>
              </a:rPr>
              <a:t>                     Applied to a Teacher-Led, Fully Online Course </a:t>
            </a:r>
          </a:p>
        </p:txBody>
      </p:sp>
      <p:sp>
        <p:nvSpPr>
          <p:cNvPr id="7" name="Title 1">
            <a:extLst>
              <a:ext uri="{FF2B5EF4-FFF2-40B4-BE49-F238E27FC236}">
                <a16:creationId xmlns:a16="http://schemas.microsoft.com/office/drawing/2014/main" id="{1D70C255-F3F7-456D-AB1C-D19ECAEEEE58}"/>
              </a:ext>
            </a:extLst>
          </p:cNvPr>
          <p:cNvSpPr txBox="1">
            <a:spLocks/>
          </p:cNvSpPr>
          <p:nvPr/>
        </p:nvSpPr>
        <p:spPr>
          <a:xfrm>
            <a:off x="1436409" y="389953"/>
            <a:ext cx="8534400" cy="7588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buFont typeface="Wingdings 2" panose="05020102010507070707" pitchFamily="82" charset="2"/>
              <a:buNone/>
              <a:defRPr/>
            </a:pPr>
            <a:r>
              <a:rPr lang="en-US" altLang="en-US" sz="3600" kern="0" dirty="0">
                <a:solidFill>
                  <a:schemeClr val="accent4">
                    <a:lumMod val="75000"/>
                  </a:schemeClr>
                </a:solidFill>
                <a:latin typeface="Times New Roman" panose="02020603050405020304" pitchFamily="18" charset="0"/>
                <a:cs typeface="Times New Roman" panose="02020603050405020304" pitchFamily="18" charset="0"/>
              </a:rPr>
              <a:t> </a:t>
            </a:r>
            <a:endParaRPr lang="en-US" altLang="en-US" sz="1800" b="1" i="1" kern="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4B838D99-A210-4996-A309-668A6A2639E2}"/>
              </a:ext>
            </a:extLst>
          </p:cNvPr>
          <p:cNvSpPr txBox="1">
            <a:spLocks/>
          </p:cNvSpPr>
          <p:nvPr/>
        </p:nvSpPr>
        <p:spPr>
          <a:xfrm>
            <a:off x="1245909" y="1883790"/>
            <a:ext cx="8915400" cy="4572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50000"/>
              </a:lnSpc>
              <a:buFont typeface="Wingdings 2" panose="05020102010507070707" pitchFamily="82" charset="2"/>
              <a:buNone/>
            </a:pPr>
            <a:endParaRPr lang="en-US" altLang="en-US" sz="2400" i="1" kern="0">
              <a:latin typeface="Times New Roman" panose="02020603050405020304" pitchFamily="18" charset="0"/>
              <a:cs typeface="Times New Roman" panose="02020603050405020304" pitchFamily="18" charset="0"/>
            </a:endParaRPr>
          </a:p>
          <a:p>
            <a:pPr marL="0" indent="0">
              <a:lnSpc>
                <a:spcPct val="150000"/>
              </a:lnSpc>
              <a:buFont typeface="Wingdings 2" panose="05020102010507070707" pitchFamily="82" charset="2"/>
              <a:buNone/>
            </a:pPr>
            <a:endParaRPr lang="en-US" altLang="en-US" sz="2000" kern="0">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67FBCE8A-0C60-4B6D-85E3-BBF54FDFA318}"/>
              </a:ext>
            </a:extLst>
          </p:cNvPr>
          <p:cNvSpPr txBox="1">
            <a:spLocks/>
          </p:cNvSpPr>
          <p:nvPr/>
        </p:nvSpPr>
        <p:spPr bwMode="auto">
          <a:xfrm>
            <a:off x="5455959" y="1234503"/>
            <a:ext cx="457200" cy="4413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a:solidFill>
                  <a:schemeClr val="tx1"/>
                </a:solidFill>
                <a:latin typeface="Arial Narrow" panose="020B0606020202030204" pitchFamily="34" charset="0"/>
                <a:ea typeface="+mn-ea"/>
                <a:cs typeface="+mn-cs"/>
              </a:defRPr>
            </a:lvl1pPr>
            <a:lvl2pPr marL="742950" indent="-285750" algn="l" defTabSz="914400" rtl="0" eaLnBrk="1" latinLnBrk="0" hangingPunct="1">
              <a:defRPr sz="1000" kern="1200">
                <a:solidFill>
                  <a:schemeClr val="tx1"/>
                </a:solidFill>
                <a:latin typeface="Arial Narrow" panose="020B0606020202030204" pitchFamily="34" charset="0"/>
                <a:ea typeface="+mn-ea"/>
                <a:cs typeface="+mn-cs"/>
              </a:defRPr>
            </a:lvl2pPr>
            <a:lvl3pPr marL="1143000" indent="-228600" algn="l" defTabSz="914400" rtl="0" eaLnBrk="1" latinLnBrk="0" hangingPunct="1">
              <a:defRPr sz="1000" kern="1200">
                <a:solidFill>
                  <a:schemeClr val="tx1"/>
                </a:solidFill>
                <a:latin typeface="Arial Narrow" panose="020B0606020202030204" pitchFamily="34" charset="0"/>
                <a:ea typeface="+mn-ea"/>
                <a:cs typeface="+mn-cs"/>
              </a:defRPr>
            </a:lvl3pPr>
            <a:lvl4pPr marL="1600200" indent="-228600" algn="l" defTabSz="914400" rtl="0" eaLnBrk="1" latinLnBrk="0" hangingPunct="1">
              <a:defRPr sz="1000" kern="1200">
                <a:solidFill>
                  <a:schemeClr val="tx1"/>
                </a:solidFill>
                <a:latin typeface="Arial Narrow" panose="020B0606020202030204" pitchFamily="34" charset="0"/>
                <a:ea typeface="+mn-ea"/>
                <a:cs typeface="+mn-cs"/>
              </a:defRPr>
            </a:lvl4pPr>
            <a:lvl5pPr marL="2057400" indent="-228600" algn="l" defTabSz="914400" rtl="0" eaLnBrk="1" latinLnBrk="0" hangingPunct="1">
              <a:defRPr sz="1000" kern="1200">
                <a:solidFill>
                  <a:schemeClr val="tx1"/>
                </a:solidFill>
                <a:latin typeface="Arial Narrow" panose="020B0606020202030204" pitchFamily="34" charset="0"/>
                <a:ea typeface="+mn-ea"/>
                <a:cs typeface="+mn-cs"/>
              </a:defRPr>
            </a:lvl5pPr>
            <a:lvl6pPr marL="2514600" indent="-228600" algn="l" defTabSz="914400" rtl="0" eaLnBrk="0" fontAlgn="base" latinLnBrk="0" hangingPunct="0">
              <a:spcBef>
                <a:spcPct val="0"/>
              </a:spcBef>
              <a:spcAft>
                <a:spcPct val="0"/>
              </a:spcAft>
              <a:defRPr sz="1000" kern="1200">
                <a:solidFill>
                  <a:schemeClr val="tx1"/>
                </a:solidFill>
                <a:latin typeface="Arial Narrow" panose="020B0606020202030204" pitchFamily="34" charset="0"/>
                <a:ea typeface="+mn-ea"/>
                <a:cs typeface="+mn-cs"/>
              </a:defRPr>
            </a:lvl6pPr>
            <a:lvl7pPr marL="2971800" indent="-228600" algn="l" defTabSz="914400" rtl="0" eaLnBrk="0" fontAlgn="base" latinLnBrk="0" hangingPunct="0">
              <a:spcBef>
                <a:spcPct val="0"/>
              </a:spcBef>
              <a:spcAft>
                <a:spcPct val="0"/>
              </a:spcAft>
              <a:defRPr sz="1000" kern="1200">
                <a:solidFill>
                  <a:schemeClr val="tx1"/>
                </a:solidFill>
                <a:latin typeface="Arial Narrow" panose="020B0606020202030204" pitchFamily="34" charset="0"/>
                <a:ea typeface="+mn-ea"/>
                <a:cs typeface="+mn-cs"/>
              </a:defRPr>
            </a:lvl7pPr>
            <a:lvl8pPr marL="3429000" indent="-228600" algn="l" defTabSz="914400" rtl="0" eaLnBrk="0" fontAlgn="base" latinLnBrk="0" hangingPunct="0">
              <a:spcBef>
                <a:spcPct val="0"/>
              </a:spcBef>
              <a:spcAft>
                <a:spcPct val="0"/>
              </a:spcAft>
              <a:defRPr sz="1000" kern="1200">
                <a:solidFill>
                  <a:schemeClr val="tx1"/>
                </a:solidFill>
                <a:latin typeface="Arial Narrow" panose="020B0606020202030204" pitchFamily="34" charset="0"/>
                <a:ea typeface="+mn-ea"/>
                <a:cs typeface="+mn-cs"/>
              </a:defRPr>
            </a:lvl8pPr>
            <a:lvl9pPr marL="3886200" indent="-228600" algn="l" defTabSz="914400" rtl="0" eaLnBrk="0" fontAlgn="base" latinLnBrk="0" hangingPunct="0">
              <a:spcBef>
                <a:spcPct val="0"/>
              </a:spcBef>
              <a:spcAft>
                <a:spcPct val="0"/>
              </a:spcAft>
              <a:defRPr sz="1000" kern="1200">
                <a:solidFill>
                  <a:schemeClr val="tx1"/>
                </a:solidFill>
                <a:latin typeface="Arial Narrow" panose="020B0606020202030204" pitchFamily="34" charset="0"/>
                <a:ea typeface="+mn-ea"/>
                <a:cs typeface="+mn-cs"/>
              </a:defRPr>
            </a:lvl9pPr>
          </a:lstStyle>
          <a:p>
            <a:r>
              <a:rPr lang="en-US" altLang="en-US" sz="1600" dirty="0">
                <a:solidFill>
                  <a:srgbClr val="164C6C"/>
                </a:solidFill>
              </a:rPr>
              <a:t> </a:t>
            </a:r>
          </a:p>
        </p:txBody>
      </p:sp>
      <p:pic>
        <p:nvPicPr>
          <p:cNvPr id="2050" name="Picture 2" descr="Figure 3">
            <a:extLst>
              <a:ext uri="{FF2B5EF4-FFF2-40B4-BE49-F238E27FC236}">
                <a16:creationId xmlns:a16="http://schemas.microsoft.com/office/drawing/2014/main" id="{F5D3C18F-0C97-41EE-9B64-432F2CCA1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679" y="1902095"/>
            <a:ext cx="7119018" cy="412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Legend">
            <a:extLst>
              <a:ext uri="{FF2B5EF4-FFF2-40B4-BE49-F238E27FC236}">
                <a16:creationId xmlns:a16="http://schemas.microsoft.com/office/drawing/2014/main" id="{27F7985E-A807-452B-AE05-5E0FC1FC1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809" y="5119115"/>
            <a:ext cx="816104"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67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A0628-7FFB-40AA-9027-020173D64CC4}"/>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17</a:t>
            </a:fld>
            <a:endParaRPr lang="en-US" dirty="0">
              <a:solidFill>
                <a:srgbClr val="000000"/>
              </a:solidFill>
            </a:endParaRPr>
          </a:p>
        </p:txBody>
      </p:sp>
      <p:sp>
        <p:nvSpPr>
          <p:cNvPr id="3" name="Rectangle 3">
            <a:extLst>
              <a:ext uri="{FF2B5EF4-FFF2-40B4-BE49-F238E27FC236}">
                <a16:creationId xmlns:a16="http://schemas.microsoft.com/office/drawing/2014/main" id="{A91F58B9-2285-45D5-8BCB-40CE5CF8F6CA}"/>
              </a:ext>
            </a:extLst>
          </p:cNvPr>
          <p:cNvSpPr>
            <a:spLocks noChangeArrowheads="1"/>
          </p:cNvSpPr>
          <p:nvPr/>
        </p:nvSpPr>
        <p:spPr bwMode="auto">
          <a:xfrm>
            <a:off x="4027251" y="2789237"/>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5" name="Rectangle 2">
            <a:extLst>
              <a:ext uri="{FF2B5EF4-FFF2-40B4-BE49-F238E27FC236}">
                <a16:creationId xmlns:a16="http://schemas.microsoft.com/office/drawing/2014/main" id="{7A904E4E-16E0-40A8-A459-3FA03A332DAF}"/>
              </a:ext>
            </a:extLst>
          </p:cNvPr>
          <p:cNvSpPr>
            <a:spLocks noChangeArrowheads="1"/>
          </p:cNvSpPr>
          <p:nvPr/>
        </p:nvSpPr>
        <p:spPr bwMode="auto">
          <a:xfrm>
            <a:off x="598250" y="136525"/>
            <a:ext cx="9907621" cy="168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600" b="1" dirty="0">
                <a:latin typeface="Times New Roman" panose="02020603050405020304" pitchFamily="18" charset="0"/>
                <a:cs typeface="Times New Roman" panose="02020603050405020304" pitchFamily="18" charset="0"/>
              </a:rPr>
              <a:t>The 4th</a:t>
            </a:r>
            <a:r>
              <a:rPr lang="en-US" altLang="en-US" sz="3600" b="1" baseline="300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Wave – 2014 -&gt; Early 2020s – </a:t>
            </a:r>
          </a:p>
          <a:p>
            <a:pPr>
              <a:buFontTx/>
              <a:buNone/>
            </a:pPr>
            <a:r>
              <a:rPr lang="en-US" altLang="en-US" sz="2800" b="1" dirty="0">
                <a:latin typeface="Times New Roman" panose="02020603050405020304" pitchFamily="18" charset="0"/>
                <a:cs typeface="Times New Roman" panose="02020603050405020304" pitchFamily="18" charset="0"/>
              </a:rPr>
              <a:t>                               Integrated Multimodal Model</a:t>
            </a:r>
          </a:p>
          <a:p>
            <a:pPr>
              <a:buFontTx/>
              <a:buNone/>
            </a:pPr>
            <a:r>
              <a:rPr lang="en-US" altLang="en-US" sz="2800" b="1" dirty="0">
                <a:latin typeface="Times New Roman" panose="02020603050405020304" pitchFamily="18" charset="0"/>
                <a:cs typeface="Times New Roman" panose="02020603050405020304" pitchFamily="18" charset="0"/>
              </a:rPr>
              <a:t>                  Applied to a Mainstream Blended Learning Course</a:t>
            </a:r>
          </a:p>
        </p:txBody>
      </p:sp>
      <p:pic>
        <p:nvPicPr>
          <p:cNvPr id="3074" name="Picture 2" descr="Figure 3">
            <a:extLst>
              <a:ext uri="{FF2B5EF4-FFF2-40B4-BE49-F238E27FC236}">
                <a16:creationId xmlns:a16="http://schemas.microsoft.com/office/drawing/2014/main" id="{6EE62963-1395-48E9-83E7-D97D6BD37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871" y="2062515"/>
            <a:ext cx="6832257" cy="393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egend">
            <a:extLst>
              <a:ext uri="{FF2B5EF4-FFF2-40B4-BE49-F238E27FC236}">
                <a16:creationId xmlns:a16="http://schemas.microsoft.com/office/drawing/2014/main" id="{292F12B1-332C-41AE-83AE-48D808D0B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809" y="5119115"/>
            <a:ext cx="816104"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3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18</a:t>
            </a:fld>
            <a:endParaRPr lang="en-US" dirty="0">
              <a:solidFill>
                <a:srgbClr val="000000"/>
              </a:solidFill>
            </a:endParaRPr>
          </a:p>
        </p:txBody>
      </p:sp>
      <p:sp>
        <p:nvSpPr>
          <p:cNvPr id="3" name="Title 1"/>
          <p:cNvSpPr txBox="1">
            <a:spLocks/>
          </p:cNvSpPr>
          <p:nvPr/>
        </p:nvSpPr>
        <p:spPr>
          <a:xfrm>
            <a:off x="236706" y="222758"/>
            <a:ext cx="10972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3600" b="1" kern="0" dirty="0">
                <a:latin typeface="Times New Roman" panose="02020603050405020304" pitchFamily="18" charset="0"/>
                <a:cs typeface="Times New Roman" panose="02020603050405020304" pitchFamily="18" charset="0"/>
              </a:rPr>
              <a:t>The 5th</a:t>
            </a:r>
            <a:r>
              <a:rPr lang="en-US" altLang="en-US" sz="3600" b="1" kern="0" baseline="30000" dirty="0">
                <a:latin typeface="Times New Roman" panose="02020603050405020304" pitchFamily="18" charset="0"/>
                <a:cs typeface="Times New Roman" panose="02020603050405020304" pitchFamily="18" charset="0"/>
              </a:rPr>
              <a:t> </a:t>
            </a:r>
            <a:r>
              <a:rPr lang="en-US" altLang="en-US" sz="3600" b="1" kern="0" dirty="0">
                <a:latin typeface="Times New Roman" panose="02020603050405020304" pitchFamily="18" charset="0"/>
                <a:cs typeface="Times New Roman" panose="02020603050405020304" pitchFamily="18" charset="0"/>
              </a:rPr>
              <a:t>Wave – 2020s </a:t>
            </a:r>
            <a:r>
              <a:rPr lang="en-US" sz="3600" kern="0" dirty="0">
                <a:latin typeface="Times New Roman" panose="02020603050405020304" pitchFamily="18" charset="0"/>
                <a:cs typeface="Times New Roman" panose="02020603050405020304" pitchFamily="18" charset="0"/>
              </a:rPr>
              <a:t>→</a:t>
            </a:r>
            <a:br>
              <a:rPr lang="en-US" altLang="en-US" sz="3600" b="1" kern="0" dirty="0">
                <a:latin typeface="Times New Roman" panose="02020603050405020304" pitchFamily="18" charset="0"/>
                <a:cs typeface="Times New Roman" panose="02020603050405020304" pitchFamily="18" charset="0"/>
              </a:rPr>
            </a:br>
            <a:endParaRPr lang="en-US" sz="3600" kern="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0" y="2066463"/>
            <a:ext cx="12198668" cy="307405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endParaRPr lang="en-US" altLang="en-US" sz="2800" kern="0" dirty="0">
              <a:latin typeface="Times New Roman" panose="02020603050405020304" pitchFamily="18" charset="0"/>
              <a:cs typeface="Times New Roman" panose="02020603050405020304" pitchFamily="18" charset="0"/>
            </a:endParaRPr>
          </a:p>
          <a:p>
            <a:pPr marL="0" indent="0">
              <a:buFontTx/>
              <a:buNone/>
              <a:defRPr/>
            </a:pPr>
            <a:r>
              <a:rPr lang="en-US" altLang="en-US" sz="1800" kern="0" dirty="0">
                <a:latin typeface="Times New Roman" panose="02020603050405020304" pitchFamily="18" charset="0"/>
                <a:cs typeface="Times New Roman" panose="02020603050405020304" pitchFamily="18" charset="0"/>
              </a:rPr>
              <a:t>Online Learning Technologies Continue to Evolve and Augmented by </a:t>
            </a:r>
          </a:p>
          <a:p>
            <a:pPr marL="1005840">
              <a:buFontTx/>
              <a:buAutoNum type="arabicPeriod"/>
              <a:defRPr/>
            </a:pPr>
            <a:r>
              <a:rPr lang="en-US" altLang="en-US" sz="1800" kern="0" dirty="0">
                <a:latin typeface="Times New Roman" panose="02020603050405020304" pitchFamily="18" charset="0"/>
                <a:cs typeface="Times New Roman" panose="02020603050405020304" pitchFamily="18" charset="0"/>
              </a:rPr>
              <a:t>Nanotechnology -&gt; Early Quantum Computing – billionths of a meter or the size of five carbon atoms -&gt; subatomic size</a:t>
            </a:r>
            <a:endParaRPr lang="en-US" altLang="en-US" sz="1800" i="1" kern="0" dirty="0">
              <a:latin typeface="Times New Roman" panose="02020603050405020304" pitchFamily="18" charset="0"/>
              <a:cs typeface="Times New Roman" panose="02020603050405020304" pitchFamily="18" charset="0"/>
            </a:endParaRPr>
          </a:p>
          <a:p>
            <a:pPr marL="1005840">
              <a:buFontTx/>
              <a:buAutoNum type="arabicPeriod"/>
              <a:defRPr/>
            </a:pPr>
            <a:r>
              <a:rPr lang="en-US" altLang="en-US" sz="1800" kern="0" dirty="0">
                <a:latin typeface="Times New Roman" panose="02020603050405020304" pitchFamily="18" charset="0"/>
                <a:cs typeface="Times New Roman" panose="02020603050405020304" pitchFamily="18" charset="0"/>
              </a:rPr>
              <a:t>Artificial Intelligence – Amazon Alexa/Apple Siri Will Evolve into Mobile Personal Assistants</a:t>
            </a:r>
            <a:endParaRPr lang="en-US" altLang="en-US" sz="1800" i="1" kern="0" dirty="0">
              <a:latin typeface="Times New Roman" panose="02020603050405020304" pitchFamily="18" charset="0"/>
              <a:cs typeface="Times New Roman" panose="02020603050405020304" pitchFamily="18" charset="0"/>
            </a:endParaRPr>
          </a:p>
          <a:p>
            <a:pPr marL="1005840">
              <a:buFontTx/>
              <a:buAutoNum type="arabicPeriod"/>
              <a:defRPr/>
            </a:pPr>
            <a:r>
              <a:rPr lang="en-US" sz="1800" kern="0" dirty="0">
                <a:latin typeface="Times New Roman" panose="02020603050405020304" pitchFamily="18" charset="0"/>
                <a:cs typeface="Times New Roman" panose="02020603050405020304" pitchFamily="18" charset="0"/>
              </a:rPr>
              <a:t>Massive Cloud Computing – move from low cloud (i.e. email) applications to mission-critical applications (i.e., financial, personnel, student databases, CMS/LMS))</a:t>
            </a:r>
            <a:endParaRPr lang="en-US" altLang="en-US" sz="1800" kern="0" dirty="0">
              <a:latin typeface="Times New Roman" panose="02020603050405020304" pitchFamily="18" charset="0"/>
              <a:cs typeface="Times New Roman" panose="02020603050405020304" pitchFamily="18" charset="0"/>
            </a:endParaRPr>
          </a:p>
          <a:p>
            <a:pPr marL="1005840">
              <a:buFontTx/>
              <a:buAutoNum type="arabicPeriod"/>
              <a:defRPr/>
            </a:pPr>
            <a:r>
              <a:rPr lang="en-US" sz="1800" kern="0" dirty="0">
                <a:latin typeface="Times New Roman" panose="02020603050405020304" pitchFamily="18" charset="0"/>
                <a:cs typeface="Times New Roman" panose="02020603050405020304" pitchFamily="18" charset="0"/>
              </a:rPr>
              <a:t>Low Cost/High Quality Digital Media and Animation –                                                 </a:t>
            </a:r>
          </a:p>
          <a:p>
            <a:pPr marL="662940" indent="0">
              <a:buNone/>
              <a:defRPr/>
            </a:pPr>
            <a:r>
              <a:rPr lang="en-US" sz="1800" kern="0" dirty="0">
                <a:latin typeface="Times New Roman" panose="02020603050405020304" pitchFamily="18" charset="0"/>
                <a:cs typeface="Times New Roman" panose="02020603050405020304" pitchFamily="18" charset="0"/>
              </a:rPr>
              <a:t>                                                    </a:t>
            </a:r>
            <a:r>
              <a:rPr lang="en-US" sz="1800" kern="0" dirty="0" err="1">
                <a:latin typeface="Times New Roman" panose="02020603050405020304" pitchFamily="18" charset="0"/>
                <a:cs typeface="Times New Roman" panose="02020603050405020304" pitchFamily="18" charset="0"/>
              </a:rPr>
              <a:t>Lucasfilms</a:t>
            </a:r>
            <a:r>
              <a:rPr lang="en-US" sz="1800" kern="0" dirty="0">
                <a:latin typeface="Times New Roman" panose="02020603050405020304" pitchFamily="18" charset="0"/>
                <a:cs typeface="Times New Roman" panose="02020603050405020304" pitchFamily="18" charset="0"/>
              </a:rPr>
              <a:t> </a:t>
            </a:r>
            <a:r>
              <a:rPr lang="en-US" sz="1800" i="1" kern="0" dirty="0" err="1">
                <a:latin typeface="Times New Roman" panose="02020603050405020304" pitchFamily="18" charset="0"/>
                <a:cs typeface="Times New Roman" panose="02020603050405020304" pitchFamily="18" charset="0"/>
              </a:rPr>
              <a:t>Starwars</a:t>
            </a:r>
            <a:r>
              <a:rPr lang="en-US" sz="1800" i="1" kern="0" dirty="0">
                <a:latin typeface="Times New Roman" panose="02020603050405020304" pitchFamily="18" charset="0"/>
                <a:cs typeface="Times New Roman" panose="02020603050405020304" pitchFamily="18" charset="0"/>
              </a:rPr>
              <a:t>: Rogue 1</a:t>
            </a:r>
            <a:r>
              <a:rPr lang="en-US" sz="1800" kern="0" dirty="0">
                <a:latin typeface="Times New Roman" panose="02020603050405020304" pitchFamily="18" charset="0"/>
                <a:cs typeface="Times New Roman" panose="02020603050405020304" pitchFamily="18" charset="0"/>
              </a:rPr>
              <a:t>,                                                           </a:t>
            </a:r>
          </a:p>
          <a:p>
            <a:pPr marL="662940" indent="0">
              <a:buNone/>
              <a:defRPr/>
            </a:pPr>
            <a:r>
              <a:rPr lang="en-US" sz="1800" kern="0" dirty="0">
                <a:latin typeface="Times New Roman" panose="02020603050405020304" pitchFamily="18" charset="0"/>
                <a:cs typeface="Times New Roman" panose="02020603050405020304" pitchFamily="18" charset="0"/>
              </a:rPr>
              <a:t>                                                    20</a:t>
            </a:r>
            <a:r>
              <a:rPr lang="en-US" sz="1800" kern="0" baseline="30000" dirty="0">
                <a:latin typeface="Times New Roman" panose="02020603050405020304" pitchFamily="18" charset="0"/>
                <a:cs typeface="Times New Roman" panose="02020603050405020304" pitchFamily="18" charset="0"/>
              </a:rPr>
              <a:t>th</a:t>
            </a:r>
            <a:r>
              <a:rPr lang="en-US" sz="1800" kern="0" dirty="0">
                <a:latin typeface="Times New Roman" panose="02020603050405020304" pitchFamily="18" charset="0"/>
                <a:cs typeface="Times New Roman" panose="02020603050405020304" pitchFamily="18" charset="0"/>
              </a:rPr>
              <a:t> Century’s </a:t>
            </a:r>
            <a:r>
              <a:rPr lang="en-US" sz="1800" i="1" kern="0" dirty="0">
                <a:latin typeface="Times New Roman" panose="02020603050405020304" pitchFamily="18" charset="0"/>
                <a:cs typeface="Times New Roman" panose="02020603050405020304" pitchFamily="18" charset="0"/>
              </a:rPr>
              <a:t>Avatar</a:t>
            </a:r>
          </a:p>
          <a:p>
            <a:pPr marL="1005840">
              <a:buAutoNum type="arabicPeriod" startAt="5"/>
              <a:defRPr/>
            </a:pPr>
            <a:r>
              <a:rPr lang="en-US" sz="1800" kern="0" dirty="0">
                <a:latin typeface="Times New Roman" panose="02020603050405020304" pitchFamily="18" charset="0"/>
                <a:cs typeface="Times New Roman" panose="02020603050405020304" pitchFamily="18" charset="0"/>
              </a:rPr>
              <a:t>Conversion of non-instructional academic support, student counseling, and library services to mostly digital systems. </a:t>
            </a:r>
            <a:r>
              <a:rPr lang="en-US" altLang="en-US" sz="1800" kern="0" dirty="0">
                <a:latin typeface="Times New Roman" panose="02020603050405020304" pitchFamily="18" charset="0"/>
                <a:cs typeface="Times New Roman" panose="02020603050405020304" pitchFamily="18" charset="0"/>
              </a:rPr>
              <a:t>Consolidation and centralization of administrative support services especially in the public sector. </a:t>
            </a:r>
            <a:endParaRPr lang="en-US" sz="1800" kern="0" dirty="0">
              <a:latin typeface="Times New Roman" panose="02020603050405020304" pitchFamily="18" charset="0"/>
              <a:cs typeface="Times New Roman" panose="02020603050405020304" pitchFamily="18" charset="0"/>
            </a:endParaRPr>
          </a:p>
          <a:p>
            <a:pPr marL="1005840">
              <a:buAutoNum type="arabicPeriod" startAt="5"/>
              <a:defRPr/>
            </a:pPr>
            <a:r>
              <a:rPr lang="en-US" altLang="en-US" sz="1800" kern="0" dirty="0">
                <a:latin typeface="Times New Roman" panose="02020603050405020304" pitchFamily="18" charset="0"/>
                <a:cs typeface="Times New Roman" panose="02020603050405020304" pitchFamily="18" charset="0"/>
              </a:rPr>
              <a:t>Key Players – Higher education will see more mergers and partnerships.</a:t>
            </a:r>
          </a:p>
          <a:p>
            <a:pPr marL="0" indent="0">
              <a:spcBef>
                <a:spcPts val="0"/>
              </a:spcBef>
              <a:buNone/>
            </a:pPr>
            <a:r>
              <a:rPr lang="en-US" sz="2400" kern="0" dirty="0">
                <a:latin typeface="Times New Roman" panose="02020603050405020304" pitchFamily="18" charset="0"/>
                <a:cs typeface="Times New Roman" panose="02020603050405020304" pitchFamily="18" charset="0"/>
              </a:rPr>
              <a:t>                               </a:t>
            </a:r>
            <a:r>
              <a:rPr lang="en-US" altLang="en-US" sz="1800" kern="0" dirty="0">
                <a:latin typeface="Times New Roman" panose="02020603050405020304" pitchFamily="18" charset="0"/>
                <a:cs typeface="Times New Roman" panose="02020603050405020304" pitchFamily="18" charset="0"/>
              </a:rPr>
              <a:t>Rise of the mega-universities.  </a:t>
            </a:r>
          </a:p>
          <a:p>
            <a:pPr marL="0" indent="0">
              <a:spcBef>
                <a:spcPts val="0"/>
              </a:spcBef>
              <a:buNone/>
            </a:pPr>
            <a:r>
              <a:rPr lang="en-US" altLang="en-US" sz="1800" kern="0" dirty="0">
                <a:latin typeface="Times New Roman" panose="02020603050405020304" pitchFamily="18" charset="0"/>
                <a:cs typeface="Times New Roman" panose="02020603050405020304" pitchFamily="18" charset="0"/>
              </a:rPr>
              <a:t>                                         Teaching </a:t>
            </a:r>
            <a:r>
              <a:rPr lang="en-US" altLang="en-US" sz="1800" kern="0">
                <a:latin typeface="Times New Roman" panose="02020603050405020304" pitchFamily="18" charset="0"/>
                <a:cs typeface="Times New Roman" panose="02020603050405020304" pitchFamily="18" charset="0"/>
              </a:rPr>
              <a:t>-&gt; Tutoring</a:t>
            </a:r>
            <a:endParaRPr lang="en-US" altLang="en-US" sz="1800" kern="0" dirty="0">
              <a:latin typeface="Times New Roman" panose="02020603050405020304" pitchFamily="18" charset="0"/>
              <a:cs typeface="Times New Roman" panose="02020603050405020304" pitchFamily="18" charset="0"/>
            </a:endParaRPr>
          </a:p>
          <a:p>
            <a:pPr marL="0" indent="0">
              <a:spcBef>
                <a:spcPts val="0"/>
              </a:spcBef>
              <a:buNone/>
            </a:pPr>
            <a:endParaRPr lang="en-US" altLang="en-US" sz="1800" kern="0" dirty="0">
              <a:latin typeface="Times New Roman" panose="02020603050405020304" pitchFamily="18" charset="0"/>
              <a:cs typeface="Times New Roman" panose="02020603050405020304" pitchFamily="18" charset="0"/>
            </a:endParaRPr>
          </a:p>
          <a:p>
            <a:pPr marL="0" indent="0">
              <a:buFontTx/>
              <a:buNone/>
            </a:pPr>
            <a:endParaRPr lang="en-US" sz="2400" kern="0" dirty="0">
              <a:latin typeface="Times New Roman" panose="02020603050405020304" pitchFamily="18" charset="0"/>
              <a:cs typeface="Times New Roman" panose="02020603050405020304" pitchFamily="18" charset="0"/>
            </a:endParaRPr>
          </a:p>
          <a:p>
            <a:pPr marL="0" indent="0">
              <a:buFontTx/>
              <a:buNone/>
            </a:pPr>
            <a:r>
              <a:rPr lang="en-US" sz="2000" kern="0" dirty="0">
                <a:latin typeface="Times New Roman" panose="02020603050405020304" pitchFamily="18" charset="0"/>
                <a:cs typeface="Times New Roman" panose="02020603050405020304" pitchFamily="18" charset="0"/>
              </a:rPr>
              <a:t> </a:t>
            </a:r>
            <a:endParaRPr lang="en-US" sz="2000" i="1" kern="0" dirty="0">
              <a:latin typeface="Times New Roman" panose="02020603050405020304" pitchFamily="18" charset="0"/>
              <a:cs typeface="Times New Roman" panose="02020603050405020304" pitchFamily="18" charset="0"/>
            </a:endParaRPr>
          </a:p>
        </p:txBody>
      </p:sp>
      <p:sp>
        <p:nvSpPr>
          <p:cNvPr id="5" name="Slide Number Placeholder 3"/>
          <p:cNvSpPr txBox="1">
            <a:spLocks noGrp="1"/>
          </p:cNvSpPr>
          <p:nvPr/>
        </p:nvSpPr>
        <p:spPr bwMode="auto">
          <a:xfrm>
            <a:off x="9829800" y="637381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pic>
        <p:nvPicPr>
          <p:cNvPr id="8" name="Picture 7">
            <a:extLst>
              <a:ext uri="{FF2B5EF4-FFF2-40B4-BE49-F238E27FC236}">
                <a16:creationId xmlns:a16="http://schemas.microsoft.com/office/drawing/2014/main" id="{D9524460-2868-4BB8-AFBE-92DC620AD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7197" y="298633"/>
            <a:ext cx="3983152" cy="2548290"/>
          </a:xfrm>
          <a:prstGeom prst="rect">
            <a:avLst/>
          </a:prstGeom>
        </p:spPr>
      </p:pic>
    </p:spTree>
    <p:extLst>
      <p:ext uri="{BB962C8B-B14F-4D97-AF65-F5344CB8AC3E}">
        <p14:creationId xmlns:p14="http://schemas.microsoft.com/office/powerpoint/2010/main" val="39353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83" y="0"/>
            <a:ext cx="10972800" cy="1143000"/>
          </a:xfrm>
        </p:spPr>
        <p:txBody>
          <a:bodyPr/>
          <a:lstStyle/>
          <a:p>
            <a:pPr algn="l"/>
            <a:r>
              <a:rPr lang="en-US" altLang="en-US" sz="3600" b="1" dirty="0">
                <a:latin typeface="Times New Roman" panose="02020603050405020304" pitchFamily="18" charset="0"/>
                <a:cs typeface="Times New Roman" panose="02020603050405020304" pitchFamily="18" charset="0"/>
              </a:rPr>
              <a:t>2030s and Beyond…..</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1270" y="1322386"/>
            <a:ext cx="11961962" cy="3074058"/>
          </a:xfrm>
        </p:spPr>
        <p:txBody>
          <a:bodyPr/>
          <a:lstStyle/>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r>
              <a:rPr lang="en-US" altLang="en-US" sz="1800" dirty="0">
                <a:latin typeface="Times New Roman" panose="02020603050405020304" pitchFamily="18" charset="0"/>
                <a:cs typeface="Times New Roman" panose="02020603050405020304" pitchFamily="18" charset="0"/>
              </a:rPr>
              <a:t>New Technologies</a:t>
            </a:r>
          </a:p>
          <a:p>
            <a:pPr marL="1005840">
              <a:buFontTx/>
              <a:buAutoNum type="arabicPeriod"/>
              <a:defRPr/>
            </a:pPr>
            <a:r>
              <a:rPr lang="en-US" altLang="en-US" sz="1800" dirty="0">
                <a:latin typeface="Times New Roman" panose="02020603050405020304" pitchFamily="18" charset="0"/>
                <a:cs typeface="Times New Roman" panose="02020603050405020304" pitchFamily="18" charset="0"/>
              </a:rPr>
              <a:t>Quantum Computing – subatomic-based technology</a:t>
            </a:r>
            <a:endParaRPr lang="en-US" altLang="en-US" sz="1800" i="1" dirty="0">
              <a:latin typeface="Times New Roman" panose="02020603050405020304" pitchFamily="18" charset="0"/>
              <a:cs typeface="Times New Roman" panose="02020603050405020304" pitchFamily="18" charset="0"/>
            </a:endParaRPr>
          </a:p>
          <a:p>
            <a:pPr marL="1005840">
              <a:buFontTx/>
              <a:buAutoNum type="arabicPeriod"/>
              <a:defRPr/>
            </a:pPr>
            <a:r>
              <a:rPr lang="en-US" altLang="en-US" sz="1800" dirty="0">
                <a:latin typeface="Times New Roman" panose="02020603050405020304" pitchFamily="18" charset="0"/>
                <a:cs typeface="Times New Roman" panose="02020603050405020304" pitchFamily="18" charset="0"/>
              </a:rPr>
              <a:t>Computing and the Mind (</a:t>
            </a:r>
            <a:r>
              <a:rPr lang="en-US" altLang="en-US" sz="1800" dirty="0" err="1">
                <a:latin typeface="Times New Roman" panose="02020603050405020304" pitchFamily="18" charset="0"/>
                <a:cs typeface="Times New Roman" panose="02020603050405020304" pitchFamily="18" charset="0"/>
              </a:rPr>
              <a:t>Biosensing</a:t>
            </a:r>
            <a:r>
              <a:rPr lang="en-US" altLang="en-US" sz="1800" dirty="0">
                <a:latin typeface="Times New Roman" panose="02020603050405020304" pitchFamily="18" charset="0"/>
                <a:cs typeface="Times New Roman" panose="02020603050405020304" pitchFamily="18" charset="0"/>
              </a:rPr>
              <a:t>)</a:t>
            </a:r>
          </a:p>
          <a:p>
            <a:pPr marL="662940" indent="0">
              <a:buNone/>
              <a:defRPr/>
            </a:pPr>
            <a:r>
              <a:rPr lang="en-US" altLang="en-US" sz="1800" dirty="0">
                <a:latin typeface="Times New Roman" panose="02020603050405020304" pitchFamily="18" charset="0"/>
                <a:cs typeface="Times New Roman" panose="02020603050405020304" pitchFamily="18" charset="0"/>
              </a:rPr>
              <a:t>      Neuroprostheses</a:t>
            </a:r>
          </a:p>
          <a:p>
            <a:pPr marL="662940" indent="0">
              <a:buNone/>
              <a:defRPr/>
            </a:pPr>
            <a:r>
              <a:rPr lang="en-US" altLang="en-US" sz="1800" dirty="0">
                <a:latin typeface="Times New Roman" panose="02020603050405020304" pitchFamily="18" charset="0"/>
                <a:cs typeface="Times New Roman" panose="02020603050405020304" pitchFamily="18" charset="0"/>
              </a:rPr>
              <a:t>      Brain nets</a:t>
            </a:r>
          </a:p>
          <a:p>
            <a:pPr marL="662940" indent="0">
              <a:buNone/>
              <a:defRPr/>
            </a:pPr>
            <a:r>
              <a:rPr lang="en-US" altLang="en-US" sz="1800" dirty="0">
                <a:latin typeface="Times New Roman" panose="02020603050405020304" pitchFamily="18" charset="0"/>
                <a:cs typeface="Times New Roman" panose="02020603050405020304" pitchFamily="18" charset="0"/>
              </a:rPr>
              <a:t>      Nanobots</a:t>
            </a:r>
          </a:p>
          <a:p>
            <a:pPr marL="662940" indent="0">
              <a:buNone/>
              <a:defRPr/>
            </a:pPr>
            <a:r>
              <a:rPr lang="en-US" sz="1800" dirty="0">
                <a:latin typeface="Times New Roman" panose="02020603050405020304" pitchFamily="18" charset="0"/>
                <a:cs typeface="Times New Roman" panose="02020603050405020304" pitchFamily="18" charset="0"/>
              </a:rPr>
              <a:t>3. Superclouds – Watson + Big Brother</a:t>
            </a:r>
          </a:p>
          <a:p>
            <a:pPr marL="662940" indent="0">
              <a:buNone/>
              <a:defRPr/>
            </a:pPr>
            <a:r>
              <a:rPr lang="en-US" sz="1800" dirty="0">
                <a:latin typeface="Times New Roman" panose="02020603050405020304" pitchFamily="18" charset="0"/>
                <a:cs typeface="Times New Roman" panose="02020603050405020304" pitchFamily="18" charset="0"/>
              </a:rPr>
              <a:t>4. Robotics</a:t>
            </a:r>
          </a:p>
          <a:p>
            <a:pPr marL="662940" indent="0">
              <a:buNone/>
              <a:defRPr/>
            </a:pPr>
            <a:r>
              <a:rPr lang="en-US" sz="1800" dirty="0">
                <a:latin typeface="Times New Roman" panose="02020603050405020304" pitchFamily="18" charset="0"/>
                <a:cs typeface="Times New Roman" panose="02020603050405020304" pitchFamily="18" charset="0"/>
              </a:rPr>
              <a:t>5. Fully Developed Artificial Intelligence Applications including teaching and learning.</a:t>
            </a:r>
          </a:p>
          <a:p>
            <a:pPr marL="0" indent="0">
              <a:buNone/>
            </a:pPr>
            <a:r>
              <a:rPr lang="en-US" sz="1800" dirty="0">
                <a:latin typeface="Times New Roman" panose="02020603050405020304" pitchFamily="18" charset="0"/>
                <a:cs typeface="Times New Roman" panose="02020603050405020304" pitchFamily="18" charset="0"/>
              </a:rPr>
              <a:t> </a:t>
            </a:r>
            <a:endParaRPr lang="en-US" sz="1800" i="1" dirty="0">
              <a:latin typeface="Times New Roman" panose="02020603050405020304" pitchFamily="18" charset="0"/>
              <a:cs typeface="Times New Roman" panose="02020603050405020304" pitchFamily="18" charset="0"/>
            </a:endParaRPr>
          </a:p>
        </p:txBody>
      </p:sp>
      <p:sp>
        <p:nvSpPr>
          <p:cNvPr id="5" name="Slide Number Placeholder 3"/>
          <p:cNvSpPr txBox="1">
            <a:spLocks noGrp="1"/>
          </p:cNvSpPr>
          <p:nvPr/>
        </p:nvSpPr>
        <p:spPr bwMode="auto">
          <a:xfrm>
            <a:off x="9677400" y="622141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7" name="Slide Number Placeholder 6"/>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19</a:t>
            </a:fld>
            <a:endParaRPr lang="en-US" dirty="0">
              <a:solidFill>
                <a:srgbClr val="000000"/>
              </a:solidFill>
            </a:endParaRPr>
          </a:p>
        </p:txBody>
      </p:sp>
      <p:pic>
        <p:nvPicPr>
          <p:cNvPr id="6" name="Picture 5">
            <a:extLst>
              <a:ext uri="{FF2B5EF4-FFF2-40B4-BE49-F238E27FC236}">
                <a16:creationId xmlns:a16="http://schemas.microsoft.com/office/drawing/2014/main" id="{F8031077-6720-4195-97D6-0F74A5AE9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818" y="179386"/>
            <a:ext cx="5163912" cy="3193826"/>
          </a:xfrm>
          <a:prstGeom prst="rect">
            <a:avLst/>
          </a:prstGeom>
        </p:spPr>
      </p:pic>
    </p:spTree>
    <p:extLst>
      <p:ext uri="{BB962C8B-B14F-4D97-AF65-F5344CB8AC3E}">
        <p14:creationId xmlns:p14="http://schemas.microsoft.com/office/powerpoint/2010/main" val="326996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chemeClr val="bg1"/>
                </a:solidFill>
              </a:rPr>
              <a:t> </a:t>
            </a:r>
          </a:p>
        </p:txBody>
      </p:sp>
      <p:sp>
        <p:nvSpPr>
          <p:cNvPr id="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Times New Roman" panose="02020603050405020304" pitchFamily="18" charset="0"/>
            </a:endParaRPr>
          </a:p>
        </p:txBody>
      </p:sp>
      <p:sp>
        <p:nvSpPr>
          <p:cNvPr id="4" name="Rectangle 2"/>
          <p:cNvSpPr>
            <a:spLocks noChangeArrowheads="1"/>
          </p:cNvSpPr>
          <p:nvPr/>
        </p:nvSpPr>
        <p:spPr bwMode="auto">
          <a:xfrm>
            <a:off x="304800" y="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latin typeface="Times New Roman" panose="02020603050405020304" pitchFamily="18" charset="0"/>
              </a:rPr>
              <a:t> </a:t>
            </a:r>
            <a:endParaRPr lang="en-US" altLang="en-US" sz="2800" dirty="0">
              <a:latin typeface="Times New Roman" panose="02020603050405020304" pitchFamily="18" charset="0"/>
            </a:endParaRPr>
          </a:p>
        </p:txBody>
      </p:sp>
      <p:sp>
        <p:nvSpPr>
          <p:cNvPr id="5" name="Rectangle 3"/>
          <p:cNvSpPr>
            <a:spLocks noChangeArrowheads="1"/>
          </p:cNvSpPr>
          <p:nvPr/>
        </p:nvSpPr>
        <p:spPr bwMode="auto">
          <a:xfrm>
            <a:off x="736344" y="299641"/>
            <a:ext cx="868680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600" dirty="0">
                <a:latin typeface="Times New Roman" panose="02020603050405020304" pitchFamily="18" charset="0"/>
                <a:cs typeface="Times New Roman" panose="02020603050405020304" pitchFamily="18" charset="0"/>
              </a:rPr>
              <a:t>“There are more people in the world than ever before, and a far greater part</a:t>
            </a:r>
          </a:p>
          <a:p>
            <a:pPr>
              <a:buFontTx/>
              <a:buNone/>
            </a:pPr>
            <a:r>
              <a:rPr lang="en-US" altLang="en-US" sz="1600" dirty="0">
                <a:latin typeface="Times New Roman" panose="02020603050405020304" pitchFamily="18" charset="0"/>
                <a:cs typeface="Times New Roman" panose="02020603050405020304" pitchFamily="18" charset="0"/>
              </a:rPr>
              <a:t>of them want an education. The demand cannot be met simply by building more</a:t>
            </a:r>
          </a:p>
          <a:p>
            <a:pPr>
              <a:buFontTx/>
              <a:buNone/>
            </a:pPr>
            <a:r>
              <a:rPr lang="en-US" altLang="en-US" sz="1600" dirty="0">
                <a:latin typeface="Times New Roman" panose="02020603050405020304" pitchFamily="18" charset="0"/>
                <a:cs typeface="Times New Roman" panose="02020603050405020304" pitchFamily="18" charset="0"/>
              </a:rPr>
              <a:t>schools and training more teachers. Education must become more efficient. To</a:t>
            </a:r>
          </a:p>
          <a:p>
            <a:pPr>
              <a:buFontTx/>
              <a:buNone/>
            </a:pPr>
            <a:r>
              <a:rPr lang="en-US" altLang="en-US" sz="1600" dirty="0">
                <a:latin typeface="Times New Roman" panose="02020603050405020304" pitchFamily="18" charset="0"/>
                <a:cs typeface="Times New Roman" panose="02020603050405020304" pitchFamily="18" charset="0"/>
              </a:rPr>
              <a:t>this end curricula must be realized and simplified, and textbooks and classroom</a:t>
            </a:r>
          </a:p>
          <a:p>
            <a:pPr>
              <a:buFontTx/>
              <a:buNone/>
            </a:pPr>
            <a:r>
              <a:rPr lang="en-US" altLang="en-US" sz="1600" dirty="0">
                <a:latin typeface="Times New Roman" panose="02020603050405020304" pitchFamily="18" charset="0"/>
                <a:cs typeface="Times New Roman" panose="02020603050405020304" pitchFamily="18" charset="0"/>
              </a:rPr>
              <a:t>techniques improved. In any other field a demand for increased production would </a:t>
            </a:r>
          </a:p>
          <a:p>
            <a:pPr>
              <a:buFontTx/>
              <a:buNone/>
            </a:pPr>
            <a:r>
              <a:rPr lang="en-US" altLang="en-US" sz="1600" dirty="0">
                <a:latin typeface="Times New Roman" panose="02020603050405020304" pitchFamily="18" charset="0"/>
                <a:cs typeface="Times New Roman" panose="02020603050405020304" pitchFamily="18" charset="0"/>
              </a:rPr>
              <a:t>have led at once to the invention of labor-saving capital equipment. Education</a:t>
            </a:r>
          </a:p>
          <a:p>
            <a:pPr>
              <a:buFontTx/>
              <a:buNone/>
            </a:pPr>
            <a:r>
              <a:rPr lang="en-US" altLang="en-US" sz="1600" dirty="0">
                <a:latin typeface="Times New Roman" panose="02020603050405020304" pitchFamily="18" charset="0"/>
                <a:cs typeface="Times New Roman" panose="02020603050405020304" pitchFamily="18" charset="0"/>
              </a:rPr>
              <a:t>has reached this stage very late, possibly through a misconception of its task.</a:t>
            </a:r>
          </a:p>
          <a:p>
            <a:pPr>
              <a:buFontTx/>
              <a:buNone/>
            </a:pPr>
            <a:r>
              <a:rPr lang="en-US" altLang="en-US" sz="1600" dirty="0">
                <a:latin typeface="Times New Roman" panose="02020603050405020304" pitchFamily="18" charset="0"/>
                <a:cs typeface="Times New Roman" panose="02020603050405020304" pitchFamily="18" charset="0"/>
              </a:rPr>
              <a:t>Thanks to the advent of technology…These tools are finding their way</a:t>
            </a:r>
          </a:p>
          <a:p>
            <a:pPr>
              <a:buFontTx/>
              <a:buNone/>
            </a:pPr>
            <a:r>
              <a:rPr lang="en-US" altLang="en-US" sz="1600" dirty="0">
                <a:latin typeface="Times New Roman" panose="02020603050405020304" pitchFamily="18" charset="0"/>
                <a:cs typeface="Times New Roman" panose="02020603050405020304" pitchFamily="18" charset="0"/>
              </a:rPr>
              <a:t>into American schools and colleges...</a:t>
            </a:r>
          </a:p>
          <a:p>
            <a:pPr>
              <a:buFontTx/>
              <a:buNone/>
            </a:pPr>
            <a:endParaRPr lang="en-US" altLang="en-US" sz="1600" b="1" dirty="0">
              <a:latin typeface="Times New Roman" panose="02020603050405020304" pitchFamily="18" charset="0"/>
              <a:cs typeface="Times New Roman" panose="02020603050405020304" pitchFamily="18" charset="0"/>
            </a:endParaRPr>
          </a:p>
          <a:p>
            <a:pPr>
              <a:buFontTx/>
              <a:buNone/>
            </a:pPr>
            <a:r>
              <a:rPr lang="en-US" altLang="en-US" sz="1600" b="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allowing each student to proceed at his own pace                    </a:t>
            </a:r>
          </a:p>
          <a:p>
            <a:pPr>
              <a:buFontTx/>
              <a:buNone/>
            </a:pPr>
            <a:r>
              <a:rPr lang="en-US" altLang="en-US" sz="1600" dirty="0">
                <a:latin typeface="Times New Roman" panose="02020603050405020304" pitchFamily="18" charset="0"/>
                <a:cs typeface="Times New Roman" panose="02020603050405020304" pitchFamily="18" charset="0"/>
              </a:rPr>
              <a:t>     to receive immediate feedback</a:t>
            </a:r>
          </a:p>
          <a:p>
            <a:pPr>
              <a:buFontTx/>
              <a:buNone/>
            </a:pPr>
            <a:r>
              <a:rPr lang="en-US" altLang="en-US" sz="1600" dirty="0">
                <a:latin typeface="Times New Roman" panose="02020603050405020304" pitchFamily="18" charset="0"/>
                <a:cs typeface="Times New Roman" panose="02020603050405020304" pitchFamily="18" charset="0"/>
              </a:rPr>
              <a:t>     to play an active role [where] there is constant interchange between program and student       </a:t>
            </a:r>
          </a:p>
          <a:p>
            <a:pPr>
              <a:buFontTx/>
              <a:buNone/>
            </a:pPr>
            <a:r>
              <a:rPr lang="en-US" altLang="en-US" sz="1600" dirty="0">
                <a:latin typeface="Times New Roman" panose="02020603050405020304" pitchFamily="18" charset="0"/>
                <a:cs typeface="Times New Roman" panose="02020603050405020304" pitchFamily="18" charset="0"/>
              </a:rPr>
              <a:t>     to have access to charts, maps, graphs, models…”</a:t>
            </a:r>
          </a:p>
        </p:txBody>
      </p:sp>
      <p:sp>
        <p:nvSpPr>
          <p:cNvPr id="9" name="Slide Number Placeholder 8"/>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2</a:t>
            </a:fld>
            <a:endParaRPr lang="en-US" dirty="0">
              <a:solidFill>
                <a:srgbClr val="000000"/>
              </a:solidFill>
            </a:endParaRPr>
          </a:p>
        </p:txBody>
      </p:sp>
      <p:sp>
        <p:nvSpPr>
          <p:cNvPr id="22" name="TextBox 21"/>
          <p:cNvSpPr txBox="1"/>
          <p:nvPr/>
        </p:nvSpPr>
        <p:spPr>
          <a:xfrm>
            <a:off x="736344" y="5114549"/>
            <a:ext cx="10130672" cy="615553"/>
          </a:xfrm>
          <a:prstGeom prst="rect">
            <a:avLst/>
          </a:prstGeom>
          <a:noFill/>
        </p:spPr>
        <p:txBody>
          <a:bodyPr wrap="square" rtlCol="0">
            <a:spAutoFit/>
          </a:bodyPr>
          <a:lstStyle/>
          <a:p>
            <a:r>
              <a:rPr lang="en-US" altLang="en-US" sz="1600" dirty="0">
                <a:latin typeface="Times New Roman" panose="02020603050405020304" pitchFamily="18" charset="0"/>
                <a:cs typeface="Times New Roman" panose="02020603050405020304" pitchFamily="18" charset="0"/>
              </a:rPr>
              <a:t>Sidney </a:t>
            </a:r>
            <a:r>
              <a:rPr lang="en-US" altLang="en-US" sz="1600" dirty="0" err="1">
                <a:latin typeface="Times New Roman" panose="02020603050405020304" pitchFamily="18" charset="0"/>
                <a:cs typeface="Times New Roman" panose="02020603050405020304" pitchFamily="18" charset="0"/>
              </a:rPr>
              <a:t>Pressey</a:t>
            </a:r>
            <a:r>
              <a:rPr lang="en-US" altLang="en-US" sz="1600" dirty="0">
                <a:latin typeface="Times New Roman" panose="02020603050405020304" pitchFamily="18" charset="0"/>
                <a:cs typeface="Times New Roman" panose="02020603050405020304" pitchFamily="18" charset="0"/>
              </a:rPr>
              <a:t> designed his own teaching machine in the 1920s at Ohio State University.</a:t>
            </a:r>
          </a:p>
          <a:p>
            <a:endParaRPr lang="en-US" dirty="0"/>
          </a:p>
        </p:txBody>
      </p:sp>
      <p:sp>
        <p:nvSpPr>
          <p:cNvPr id="23" name="TextBox 22"/>
          <p:cNvSpPr txBox="1"/>
          <p:nvPr/>
        </p:nvSpPr>
        <p:spPr>
          <a:xfrm>
            <a:off x="736344" y="5730102"/>
            <a:ext cx="8620812" cy="892552"/>
          </a:xfrm>
          <a:prstGeom prst="rect">
            <a:avLst/>
          </a:prstGeom>
          <a:noFill/>
        </p:spPr>
        <p:txBody>
          <a:bodyPr wrap="square" rtlCol="0">
            <a:spAutoFit/>
          </a:bodyPr>
          <a:lstStyle/>
          <a:p>
            <a:r>
              <a:rPr lang="en-US" altLang="en-US" sz="1600" dirty="0">
                <a:latin typeface="Times New Roman" panose="02020603050405020304" pitchFamily="18" charset="0"/>
                <a:cs typeface="Times New Roman" panose="02020603050405020304" pitchFamily="18" charset="0"/>
              </a:rPr>
              <a:t>Edward </a:t>
            </a:r>
            <a:r>
              <a:rPr lang="en-US" altLang="en-US" sz="1600" dirty="0" err="1">
                <a:latin typeface="Times New Roman" panose="02020603050405020304" pitchFamily="18" charset="0"/>
                <a:cs typeface="Times New Roman" panose="02020603050405020304" pitchFamily="18" charset="0"/>
              </a:rPr>
              <a:t>Thorndyke</a:t>
            </a:r>
            <a:r>
              <a:rPr lang="en-US" altLang="en-US" sz="1600" dirty="0">
                <a:latin typeface="Times New Roman" panose="02020603050405020304" pitchFamily="18" charset="0"/>
                <a:cs typeface="Times New Roman" panose="02020603050405020304" pitchFamily="18" charset="0"/>
              </a:rPr>
              <a:t> developed the design for a teaching machine in 1912 at Teachers College.</a:t>
            </a:r>
          </a:p>
          <a:p>
            <a:endParaRPr lang="en-US" dirty="0"/>
          </a:p>
          <a:p>
            <a:endParaRPr lang="en-US" dirty="0"/>
          </a:p>
        </p:txBody>
      </p:sp>
      <p:grpSp>
        <p:nvGrpSpPr>
          <p:cNvPr id="10" name="Group 9">
            <a:extLst>
              <a:ext uri="{FF2B5EF4-FFF2-40B4-BE49-F238E27FC236}">
                <a16:creationId xmlns:a16="http://schemas.microsoft.com/office/drawing/2014/main" id="{E5F9AFA9-D27F-4FFD-A357-DC8C9EE7D895}"/>
              </a:ext>
            </a:extLst>
          </p:cNvPr>
          <p:cNvGrpSpPr/>
          <p:nvPr/>
        </p:nvGrpSpPr>
        <p:grpSpPr>
          <a:xfrm>
            <a:off x="671409" y="2957029"/>
            <a:ext cx="11216562" cy="3246120"/>
            <a:chOff x="660929" y="3264141"/>
            <a:chExt cx="11216562" cy="3246120"/>
          </a:xfrm>
        </p:grpSpPr>
        <p:sp>
          <p:nvSpPr>
            <p:cNvPr id="6" name="TextBox 5"/>
            <p:cNvSpPr txBox="1">
              <a:spLocks noChangeArrowheads="1"/>
            </p:cNvSpPr>
            <p:nvPr/>
          </p:nvSpPr>
          <p:spPr bwMode="auto">
            <a:xfrm>
              <a:off x="660929" y="4859918"/>
              <a:ext cx="7923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Times New Roman" panose="02020603050405020304" pitchFamily="18" charset="0"/>
                  <a:cs typeface="Times New Roman" panose="02020603050405020304" pitchFamily="18" charset="0"/>
                </a:rPr>
                <a:t> Skinner, B.F. (1958).  Teaching machines</a:t>
              </a:r>
              <a:r>
                <a:rPr lang="en-US" altLang="en-US" sz="1600" i="1" dirty="0">
                  <a:latin typeface="Times New Roman" panose="02020603050405020304" pitchFamily="18" charset="0"/>
                  <a:cs typeface="Times New Roman" panose="02020603050405020304" pitchFamily="18" charset="0"/>
                </a:rPr>
                <a:t>.  Science</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128 </a:t>
              </a:r>
              <a:r>
                <a:rPr lang="en-US" altLang="en-US" sz="1600" dirty="0">
                  <a:latin typeface="Times New Roman" panose="02020603050405020304" pitchFamily="18" charset="0"/>
                  <a:cs typeface="Times New Roman" panose="02020603050405020304" pitchFamily="18" charset="0"/>
                </a:rPr>
                <a:t>, 969-977.</a:t>
              </a:r>
            </a:p>
          </p:txBody>
        </p:sp>
        <p:pic>
          <p:nvPicPr>
            <p:cNvPr id="8" name="Picture 7">
              <a:extLst>
                <a:ext uri="{FF2B5EF4-FFF2-40B4-BE49-F238E27FC236}">
                  <a16:creationId xmlns:a16="http://schemas.microsoft.com/office/drawing/2014/main" id="{1FAB1494-7245-4C7E-90A6-EF9CC259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131" y="3264141"/>
              <a:ext cx="2880360" cy="3246120"/>
            </a:xfrm>
            <a:prstGeom prst="rect">
              <a:avLst/>
            </a:prstGeom>
          </p:spPr>
        </p:pic>
      </p:grpSp>
    </p:spTree>
    <p:extLst>
      <p:ext uri="{BB962C8B-B14F-4D97-AF65-F5344CB8AC3E}">
        <p14:creationId xmlns:p14="http://schemas.microsoft.com/office/powerpoint/2010/main" val="39244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20</a:t>
            </a:fld>
            <a:endParaRPr lang="en-US" dirty="0">
              <a:solidFill>
                <a:srgbClr val="000000"/>
              </a:solidFill>
            </a:endParaRPr>
          </a:p>
        </p:txBody>
      </p:sp>
      <p:sp>
        <p:nvSpPr>
          <p:cNvPr id="3" name="Slide Number Placeholder 1"/>
          <p:cNvSpPr txBox="1">
            <a:spLocks/>
          </p:cNvSpPr>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3D99D-ABB5-4AED-B6EB-2A170ED3DC7E}" type="slidenum">
              <a:rPr lang="en-US" smtClean="0">
                <a:solidFill>
                  <a:srgbClr val="000000"/>
                </a:solidFill>
              </a:rPr>
              <a:pPr>
                <a:defRPr/>
              </a:pPr>
              <a:t>20</a:t>
            </a:fld>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136" y="1160266"/>
            <a:ext cx="10058400" cy="5432415"/>
          </a:xfrm>
          <a:prstGeom prst="rect">
            <a:avLst/>
          </a:prstGeom>
        </p:spPr>
      </p:pic>
      <p:sp>
        <p:nvSpPr>
          <p:cNvPr id="5" name="Rectangle 4">
            <a:extLst>
              <a:ext uri="{FF2B5EF4-FFF2-40B4-BE49-F238E27FC236}">
                <a16:creationId xmlns:a16="http://schemas.microsoft.com/office/drawing/2014/main" id="{28C5EF2A-D02B-4109-B532-814493DBD7F1}"/>
              </a:ext>
            </a:extLst>
          </p:cNvPr>
          <p:cNvSpPr/>
          <p:nvPr/>
        </p:nvSpPr>
        <p:spPr>
          <a:xfrm>
            <a:off x="347817" y="265319"/>
            <a:ext cx="11160003" cy="646331"/>
          </a:xfrm>
          <a:prstGeom prst="rect">
            <a:avLst/>
          </a:prstGeom>
        </p:spPr>
        <p:txBody>
          <a:bodyPr wrap="square">
            <a:spAutoFit/>
          </a:bodyPr>
          <a:lstStyle/>
          <a:p>
            <a:r>
              <a:rPr lang="en-US" altLang="en-US" sz="3600" b="1" dirty="0">
                <a:latin typeface="Times New Roman" panose="02020603050405020304" pitchFamily="18" charset="0"/>
                <a:cs typeface="Times New Roman" panose="02020603050405020304" pitchFamily="18" charset="0"/>
              </a:rPr>
              <a:t>2030s and Beyond…..</a:t>
            </a:r>
            <a:endParaRPr lang="en-US" sz="3600" dirty="0"/>
          </a:p>
        </p:txBody>
      </p:sp>
    </p:spTree>
    <p:extLst>
      <p:ext uri="{BB962C8B-B14F-4D97-AF65-F5344CB8AC3E}">
        <p14:creationId xmlns:p14="http://schemas.microsoft.com/office/powerpoint/2010/main" val="84994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51920-0622-4BC5-95F3-A0866479D6C1}"/>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21</a:t>
            </a:fld>
            <a:endParaRPr lang="en-US" dirty="0">
              <a:solidFill>
                <a:srgbClr val="000000"/>
              </a:solidFill>
            </a:endParaRPr>
          </a:p>
        </p:txBody>
      </p:sp>
      <p:sp>
        <p:nvSpPr>
          <p:cNvPr id="3" name="Rectangle 4">
            <a:extLst>
              <a:ext uri="{FF2B5EF4-FFF2-40B4-BE49-F238E27FC236}">
                <a16:creationId xmlns:a16="http://schemas.microsoft.com/office/drawing/2014/main" id="{DF49E4D3-A8DD-41D2-9EA5-3B39E6EC54DB}"/>
              </a:ext>
            </a:extLst>
          </p:cNvPr>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4" name="Slide Number Placeholder 3">
            <a:extLst>
              <a:ext uri="{FF2B5EF4-FFF2-40B4-BE49-F238E27FC236}">
                <a16:creationId xmlns:a16="http://schemas.microsoft.com/office/drawing/2014/main" id="{DC76F4F8-DEA3-492B-847B-37CEB43B5D39}"/>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6000DA64-FEBE-4241-BE47-8F9102331AB2}" type="slidenum">
              <a:rPr lang="en-US" altLang="en-US" sz="1400">
                <a:latin typeface="Times New Roman" panose="02020603050405020304" pitchFamily="18" charset="0"/>
              </a:rPr>
              <a:pPr algn="r">
                <a:spcBef>
                  <a:spcPct val="0"/>
                </a:spcBef>
                <a:buFontTx/>
                <a:buNone/>
              </a:pPr>
              <a:t>21</a:t>
            </a:fld>
            <a:endParaRPr lang="en-US" altLang="en-US" sz="1400">
              <a:latin typeface="Times New Roman" panose="02020603050405020304" pitchFamily="18" charset="0"/>
            </a:endParaRPr>
          </a:p>
        </p:txBody>
      </p:sp>
      <p:sp>
        <p:nvSpPr>
          <p:cNvPr id="5" name="Rectangle 2">
            <a:extLst>
              <a:ext uri="{FF2B5EF4-FFF2-40B4-BE49-F238E27FC236}">
                <a16:creationId xmlns:a16="http://schemas.microsoft.com/office/drawing/2014/main" id="{21B1E93E-D3C6-4D0B-ABE0-FF9282611B91}"/>
              </a:ext>
            </a:extLst>
          </p:cNvPr>
          <p:cNvSpPr>
            <a:spLocks noChangeArrowheads="1"/>
          </p:cNvSpPr>
          <p:nvPr/>
        </p:nvSpPr>
        <p:spPr bwMode="auto">
          <a:xfrm>
            <a:off x="77618" y="11906"/>
            <a:ext cx="11702577" cy="117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Times New Roman" panose="02020603050405020304" pitchFamily="18" charset="0"/>
              </a:rPr>
              <a:t>What Do College Presidents Think about Higher Education’s Future?</a:t>
            </a:r>
          </a:p>
          <a:p>
            <a:pPr>
              <a:spcBef>
                <a:spcPct val="50000"/>
              </a:spcBef>
              <a:buFontTx/>
              <a:buNone/>
            </a:pPr>
            <a:r>
              <a:rPr lang="en-US" altLang="en-US" sz="2800" b="1" dirty="0">
                <a:latin typeface="Times New Roman" panose="02020603050405020304" pitchFamily="18" charset="0"/>
              </a:rPr>
              <a:t> </a:t>
            </a:r>
            <a:endParaRPr lang="en-US" altLang="en-US" sz="2800" dirty="0">
              <a:latin typeface="Times New Roman" panose="02020603050405020304" pitchFamily="18" charset="0"/>
            </a:endParaRPr>
          </a:p>
        </p:txBody>
      </p:sp>
      <p:sp>
        <p:nvSpPr>
          <p:cNvPr id="6" name="TextBox 5">
            <a:extLst>
              <a:ext uri="{FF2B5EF4-FFF2-40B4-BE49-F238E27FC236}">
                <a16:creationId xmlns:a16="http://schemas.microsoft.com/office/drawing/2014/main" id="{6F11053A-76EA-4805-892F-1DCE844DDAF5}"/>
              </a:ext>
            </a:extLst>
          </p:cNvPr>
          <p:cNvSpPr txBox="1">
            <a:spLocks noChangeArrowheads="1"/>
          </p:cNvSpPr>
          <p:nvPr/>
        </p:nvSpPr>
        <p:spPr bwMode="auto">
          <a:xfrm>
            <a:off x="750888" y="596900"/>
            <a:ext cx="83820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sz="1800" i="1" dirty="0">
                <a:latin typeface="Times New Roman" panose="02020603050405020304" pitchFamily="18" charset="0"/>
                <a:cs typeface="Times New Roman" panose="02020603050405020304" pitchFamily="18" charset="0"/>
              </a:rPr>
              <a:t>The Chronicle of Higher Education</a:t>
            </a:r>
            <a:r>
              <a:rPr lang="en-US" sz="1800" dirty="0">
                <a:latin typeface="Times New Roman" panose="02020603050405020304" pitchFamily="18" charset="0"/>
                <a:cs typeface="Times New Roman" panose="02020603050405020304" pitchFamily="18" charset="0"/>
              </a:rPr>
              <a:t> in a survey of college presidents (N=349) focused on the future of innovation in higher education.</a:t>
            </a:r>
          </a:p>
          <a:p>
            <a:pPr eaLnBrk="1" hangingPunct="1">
              <a:spcBef>
                <a:spcPct val="0"/>
              </a:spcBef>
              <a:buFontTx/>
              <a:buNone/>
              <a:defRPr/>
            </a:pPr>
            <a:endParaRPr lang="en-US" sz="1800" dirty="0">
              <a:latin typeface="Times New Roman" panose="02020603050405020304" pitchFamily="18" charset="0"/>
              <a:cs typeface="Times New Roman" panose="02020603050405020304" pitchFamily="18" charset="0"/>
            </a:endParaRPr>
          </a:p>
          <a:p>
            <a:pPr marL="457200">
              <a:defRPr/>
            </a:pPr>
            <a:r>
              <a:rPr lang="en-US" sz="1800" i="1" dirty="0">
                <a:latin typeface="Times New Roman" panose="02020603050405020304" pitchFamily="18" charset="0"/>
                <a:cs typeface="Times New Roman" panose="02020603050405020304" pitchFamily="18" charset="0"/>
              </a:rPr>
              <a:t>Direction</a:t>
            </a:r>
            <a:r>
              <a:rPr lang="en-US" sz="1800" dirty="0">
                <a:latin typeface="Times New Roman" panose="02020603050405020304" pitchFamily="18" charset="0"/>
                <a:cs typeface="Times New Roman" panose="02020603050405020304" pitchFamily="18" charset="0"/>
              </a:rPr>
              <a:t>:  Two-thirds of presidents of public institutions think that higher education is headed in the right direction, as do well over half of their private campus peers. </a:t>
            </a:r>
          </a:p>
          <a:p>
            <a:pPr marL="457200">
              <a:buFontTx/>
              <a:buNone/>
              <a:defRPr/>
            </a:pPr>
            <a:r>
              <a:rPr lang="en-US" sz="1800" dirty="0">
                <a:latin typeface="Times New Roman" panose="02020603050405020304" pitchFamily="18" charset="0"/>
                <a:cs typeface="Times New Roman" panose="02020603050405020304" pitchFamily="18" charset="0"/>
              </a:rPr>
              <a:t> </a:t>
            </a:r>
          </a:p>
          <a:p>
            <a:pPr marL="457200">
              <a:defRPr/>
            </a:pPr>
            <a:r>
              <a:rPr lang="en-US" sz="1800" dirty="0">
                <a:latin typeface="Times New Roman" panose="02020603050405020304" pitchFamily="18" charset="0"/>
                <a:cs typeface="Times New Roman" panose="02020603050405020304" pitchFamily="18" charset="0"/>
              </a:rPr>
              <a:t>Modality:  An overwhelming majority of presidents—three quarters at private institutions and even more at public campuses—think that blended courses that contain both face-to-face and online components will have a positive impact on higher education</a:t>
            </a:r>
          </a:p>
          <a:p>
            <a:pPr marL="457200">
              <a:defRPr/>
            </a:pPr>
            <a:endParaRPr lang="en-US" sz="1800" dirty="0">
              <a:latin typeface="Times New Roman" panose="02020603050405020304" pitchFamily="18" charset="0"/>
              <a:cs typeface="Times New Roman" panose="02020603050405020304" pitchFamily="18" charset="0"/>
            </a:endParaRPr>
          </a:p>
          <a:p>
            <a:pPr marL="457200">
              <a:defRPr/>
            </a:pPr>
            <a:r>
              <a:rPr lang="en-US" sz="1800" i="1" dirty="0">
                <a:latin typeface="Times New Roman" panose="02020603050405020304" pitchFamily="18" charset="0"/>
                <a:cs typeface="Times New Roman" panose="02020603050405020304" pitchFamily="18" charset="0"/>
              </a:rPr>
              <a:t>Focus</a:t>
            </a:r>
            <a:r>
              <a:rPr lang="en-US" sz="1800" dirty="0">
                <a:latin typeface="Times New Roman" panose="02020603050405020304" pitchFamily="18" charset="0"/>
                <a:cs typeface="Times New Roman" panose="02020603050405020304" pitchFamily="18" charset="0"/>
              </a:rPr>
              <a:t>:  Presidents say that when it comes to innovation in higher education, reformers pay too much attention to cutting costs and not enough to changing the model of teaching and learning.</a:t>
            </a:r>
          </a:p>
          <a:p>
            <a:pPr marL="457200">
              <a:buFontTx/>
              <a:buNone/>
              <a:defRPr/>
            </a:pPr>
            <a:endParaRPr lang="en-US" sz="1800" dirty="0">
              <a:latin typeface="Times New Roman" panose="02020603050405020304" pitchFamily="18" charset="0"/>
              <a:cs typeface="Times New Roman" panose="02020603050405020304" pitchFamily="18" charset="0"/>
            </a:endParaRPr>
          </a:p>
          <a:p>
            <a:pPr marL="457200">
              <a:defRPr/>
            </a:pPr>
            <a:r>
              <a:rPr lang="en-US" sz="1800" i="1" dirty="0">
                <a:latin typeface="Times New Roman" panose="02020603050405020304" pitchFamily="18" charset="0"/>
                <a:cs typeface="Times New Roman" panose="02020603050405020304" pitchFamily="18" charset="0"/>
              </a:rPr>
              <a:t>Change drivers</a:t>
            </a:r>
            <a:r>
              <a:rPr lang="en-US" sz="1800" dirty="0">
                <a:latin typeface="Times New Roman" panose="02020603050405020304" pitchFamily="18" charset="0"/>
                <a:cs typeface="Times New Roman" panose="02020603050405020304" pitchFamily="18" charset="0"/>
              </a:rPr>
              <a:t>:  Two-thirds of public-institution presidents think that politicians are the most influential drivers of change in higher education and half of private-campus presidents agree with that assessment. The presidents on both types of campuses believe strongly </a:t>
            </a:r>
            <a:r>
              <a:rPr lang="en-US" sz="1800" i="1" dirty="0">
                <a:solidFill>
                  <a:srgbClr val="FF0000"/>
                </a:solidFill>
                <a:latin typeface="Times New Roman" panose="02020603050405020304" pitchFamily="18" charset="0"/>
                <a:cs typeface="Times New Roman" panose="02020603050405020304" pitchFamily="18" charset="0"/>
              </a:rPr>
              <a:t>that faculty should be the number one drivers of change.</a:t>
            </a:r>
          </a:p>
          <a:p>
            <a:pPr eaLnBrk="1" hangingPunct="1">
              <a:spcBef>
                <a:spcPct val="0"/>
              </a:spcBef>
              <a:buFontTx/>
              <a:buNone/>
              <a:defRPr/>
            </a:pPr>
            <a:endParaRPr lang="en-US" sz="1800" dirty="0"/>
          </a:p>
        </p:txBody>
      </p:sp>
      <p:pic>
        <p:nvPicPr>
          <p:cNvPr id="7" name="Picture 6">
            <a:extLst>
              <a:ext uri="{FF2B5EF4-FFF2-40B4-BE49-F238E27FC236}">
                <a16:creationId xmlns:a16="http://schemas.microsoft.com/office/drawing/2014/main" id="{87CBD4B7-7FE7-41E2-BAF8-EFAD7AE7B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716" y="596900"/>
            <a:ext cx="2916666" cy="1932291"/>
          </a:xfrm>
          <a:prstGeom prst="rect">
            <a:avLst/>
          </a:prstGeom>
        </p:spPr>
      </p:pic>
    </p:spTree>
    <p:extLst>
      <p:ext uri="{BB962C8B-B14F-4D97-AF65-F5344CB8AC3E}">
        <p14:creationId xmlns:p14="http://schemas.microsoft.com/office/powerpoint/2010/main" val="129734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08524-A3A7-4238-9C59-4EB379E605A5}"/>
              </a:ext>
            </a:extLst>
          </p:cNvPr>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22</a:t>
            </a:fld>
            <a:endParaRPr lang="en-US" dirty="0">
              <a:solidFill>
                <a:srgbClr val="000000"/>
              </a:solidFill>
            </a:endParaRPr>
          </a:p>
        </p:txBody>
      </p:sp>
      <p:sp>
        <p:nvSpPr>
          <p:cNvPr id="3" name="Rectangle 4">
            <a:extLst>
              <a:ext uri="{FF2B5EF4-FFF2-40B4-BE49-F238E27FC236}">
                <a16:creationId xmlns:a16="http://schemas.microsoft.com/office/drawing/2014/main" id="{63EA44DB-13BC-4AE3-9ED0-4CB57D82DDFA}"/>
              </a:ext>
            </a:extLst>
          </p:cNvPr>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4" name="Slide Number Placeholder 3">
            <a:extLst>
              <a:ext uri="{FF2B5EF4-FFF2-40B4-BE49-F238E27FC236}">
                <a16:creationId xmlns:a16="http://schemas.microsoft.com/office/drawing/2014/main" id="{6CB8872B-4999-4465-8EEF-8AF19E53BD06}"/>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Times New Roman" panose="02020603050405020304" pitchFamily="18" charset="0"/>
            </a:endParaRPr>
          </a:p>
        </p:txBody>
      </p:sp>
      <p:sp>
        <p:nvSpPr>
          <p:cNvPr id="5" name="Rectangle 2">
            <a:extLst>
              <a:ext uri="{FF2B5EF4-FFF2-40B4-BE49-F238E27FC236}">
                <a16:creationId xmlns:a16="http://schemas.microsoft.com/office/drawing/2014/main" id="{A598D662-4401-4B1B-A3C3-036C3BA93B3E}"/>
              </a:ext>
            </a:extLst>
          </p:cNvPr>
          <p:cNvSpPr>
            <a:spLocks noChangeArrowheads="1"/>
          </p:cNvSpPr>
          <p:nvPr/>
        </p:nvSpPr>
        <p:spPr bwMode="auto">
          <a:xfrm>
            <a:off x="9525" y="0"/>
            <a:ext cx="9144000" cy="129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latin typeface="Times New Roman" panose="02020603050405020304" pitchFamily="18" charset="0"/>
              </a:rPr>
              <a:t>Challenge to Educators </a:t>
            </a:r>
          </a:p>
          <a:p>
            <a:pPr>
              <a:spcBef>
                <a:spcPct val="50000"/>
              </a:spcBef>
              <a:buFontTx/>
              <a:buNone/>
            </a:pPr>
            <a:r>
              <a:rPr lang="en-US" altLang="en-US" sz="2800" b="1" dirty="0">
                <a:latin typeface="Times New Roman" panose="02020603050405020304" pitchFamily="18" charset="0"/>
              </a:rPr>
              <a:t> </a:t>
            </a:r>
            <a:endParaRPr lang="en-US" altLang="en-US" sz="2800" dirty="0">
              <a:latin typeface="Times New Roman" panose="02020603050405020304" pitchFamily="18" charset="0"/>
            </a:endParaRPr>
          </a:p>
        </p:txBody>
      </p:sp>
      <p:sp>
        <p:nvSpPr>
          <p:cNvPr id="6" name="TextBox 5">
            <a:extLst>
              <a:ext uri="{FF2B5EF4-FFF2-40B4-BE49-F238E27FC236}">
                <a16:creationId xmlns:a16="http://schemas.microsoft.com/office/drawing/2014/main" id="{F89D5395-25C6-4F1E-843B-B0AD0A784DC4}"/>
              </a:ext>
            </a:extLst>
          </p:cNvPr>
          <p:cNvSpPr txBox="1">
            <a:spLocks noChangeArrowheads="1"/>
          </p:cNvSpPr>
          <p:nvPr/>
        </p:nvSpPr>
        <p:spPr bwMode="auto">
          <a:xfrm>
            <a:off x="771525" y="1189831"/>
            <a:ext cx="8382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defRPr/>
            </a:pPr>
            <a:r>
              <a:rPr lang="en-US" altLang="en-US" sz="2400" dirty="0">
                <a:latin typeface="Times New Roman" panose="02020603050405020304" pitchFamily="18" charset="0"/>
                <a:cs typeface="Times New Roman" panose="02020603050405020304" pitchFamily="18" charset="0"/>
              </a:rPr>
              <a:t>Test / Experiment with the technology.</a:t>
            </a:r>
          </a:p>
          <a:p>
            <a:pPr marL="342900" indent="-342900" eaLnBrk="1" hangingPunct="1">
              <a:spcBef>
                <a:spcPct val="0"/>
              </a:spcBef>
              <a:defRPr/>
            </a:pPr>
            <a:endParaRPr lang="en-US" altLang="en-US" sz="2400" dirty="0">
              <a:solidFill>
                <a:srgbClr val="FF0000"/>
              </a:solidFill>
              <a:latin typeface="Times New Roman" panose="02020603050405020304" pitchFamily="18" charset="0"/>
              <a:cs typeface="Times New Roman" panose="02020603050405020304" pitchFamily="18" charset="0"/>
            </a:endParaRPr>
          </a:p>
          <a:p>
            <a:pPr marL="342900" indent="-342900" eaLnBrk="1" hangingPunct="1">
              <a:spcBef>
                <a:spcPct val="0"/>
              </a:spcBef>
              <a:defRPr/>
            </a:pPr>
            <a:r>
              <a:rPr lang="en-US" altLang="en-US" sz="2400" dirty="0">
                <a:latin typeface="Times New Roman" panose="02020603050405020304" pitchFamily="18" charset="0"/>
                <a:cs typeface="Times New Roman" panose="02020603050405020304" pitchFamily="18" charset="0"/>
              </a:rPr>
              <a:t>Use / Improve that which works.</a:t>
            </a:r>
          </a:p>
          <a:p>
            <a:pPr eaLnBrk="1" hangingPunct="1">
              <a:spcBef>
                <a:spcPct val="0"/>
              </a:spcBef>
              <a:buNone/>
              <a:defRPr/>
            </a:pPr>
            <a:r>
              <a:rPr lang="en-US" altLang="en-US" sz="2400" dirty="0">
                <a:latin typeface="Times New Roman" panose="02020603050405020304" pitchFamily="18" charset="0"/>
                <a:cs typeface="Times New Roman" panose="02020603050405020304" pitchFamily="18" charset="0"/>
              </a:rPr>
              <a:t>   </a:t>
            </a:r>
          </a:p>
          <a:p>
            <a:pPr marL="342900" indent="-342900" eaLnBrk="1" hangingPunct="1">
              <a:spcBef>
                <a:spcPct val="0"/>
              </a:spcBef>
              <a:defRPr/>
            </a:pPr>
            <a:r>
              <a:rPr lang="en-US" altLang="en-US" sz="2400" dirty="0">
                <a:latin typeface="Times New Roman" panose="02020603050405020304" pitchFamily="18" charset="0"/>
                <a:cs typeface="Times New Roman" panose="02020603050405020304" pitchFamily="18" charset="0"/>
              </a:rPr>
              <a:t>Discard that which does not work.</a:t>
            </a:r>
          </a:p>
          <a:p>
            <a:pPr marL="342900" indent="-342900" eaLnBrk="1" hangingPunct="1">
              <a:spcBef>
                <a:spcPct val="0"/>
              </a:spcBef>
              <a:defRPr/>
            </a:pPr>
            <a:endParaRPr lang="en-US" altLang="en-US" sz="2400" dirty="0">
              <a:latin typeface="Times New Roman" panose="02020603050405020304" pitchFamily="18" charset="0"/>
              <a:cs typeface="Times New Roman" panose="02020603050405020304" pitchFamily="18" charset="0"/>
            </a:endParaRPr>
          </a:p>
          <a:p>
            <a:pPr marL="342900" indent="-342900" eaLnBrk="1" hangingPunct="1">
              <a:spcBef>
                <a:spcPct val="0"/>
              </a:spcBef>
              <a:defRPr/>
            </a:pPr>
            <a:r>
              <a:rPr lang="en-US" altLang="en-US" sz="2400" dirty="0">
                <a:solidFill>
                  <a:srgbClr val="FF0000"/>
                </a:solidFill>
                <a:latin typeface="Times New Roman" panose="02020603050405020304" pitchFamily="18" charset="0"/>
                <a:cs typeface="Times New Roman" panose="02020603050405020304" pitchFamily="18" charset="0"/>
              </a:rPr>
              <a:t>Whatever you do, do not ignore it.</a:t>
            </a:r>
          </a:p>
          <a:p>
            <a:pPr marL="285750" indent="-285750" eaLnBrk="1" hangingPunct="1">
              <a:spcBef>
                <a:spcPct val="0"/>
              </a:spcBef>
              <a:defRPr/>
            </a:pPr>
            <a:endParaRPr lang="en-US" altLang="en-US" sz="1800" dirty="0">
              <a:solidFill>
                <a:srgbClr val="FF0000"/>
              </a:solidFill>
            </a:endParaRPr>
          </a:p>
        </p:txBody>
      </p:sp>
      <p:pic>
        <p:nvPicPr>
          <p:cNvPr id="7" name="Picture 4" descr="http://www.cityhallfellows.org/wp-content/uploads/2012/04/research-technology-intersection.png">
            <a:extLst>
              <a:ext uri="{FF2B5EF4-FFF2-40B4-BE49-F238E27FC236}">
                <a16:creationId xmlns:a16="http://schemas.microsoft.com/office/drawing/2014/main" id="{631A5025-B371-4960-A9CF-16F9C3BC3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853027"/>
            <a:ext cx="22225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blog.degree.no/wp-content/uploads/2012/06/images.jpg">
            <a:extLst>
              <a:ext uri="{FF2B5EF4-FFF2-40B4-BE49-F238E27FC236}">
                <a16:creationId xmlns:a16="http://schemas.microsoft.com/office/drawing/2014/main" id="{E8F21E96-F5E0-4B93-B147-514BCA468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2" y="2472801"/>
            <a:ext cx="17049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21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19" y="-53312"/>
            <a:ext cx="10972800" cy="1143000"/>
          </a:xfrm>
        </p:spPr>
        <p:txBody>
          <a:bodyPr/>
          <a:lstStyle/>
          <a:p>
            <a:pPr algn="l"/>
            <a:r>
              <a:rPr lang="en-US" sz="3600" b="1" dirty="0">
                <a:latin typeface="Times New Roman" panose="02020603050405020304" pitchFamily="18" charset="0"/>
                <a:cs typeface="Times New Roman" panose="02020603050405020304" pitchFamily="18" charset="0"/>
              </a:rPr>
              <a:t>Final Thoughts!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019" y="1285050"/>
            <a:ext cx="11961962" cy="1467294"/>
          </a:xfrm>
        </p:spPr>
        <p:txBody>
          <a:bodyPr/>
          <a:lstStyle/>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a:t>
            </a:r>
            <a:endParaRPr lang="en-US" sz="1800" i="1" dirty="0">
              <a:latin typeface="Times New Roman" panose="02020603050405020304" pitchFamily="18" charset="0"/>
              <a:cs typeface="Times New Roman" panose="02020603050405020304" pitchFamily="18" charset="0"/>
            </a:endParaRPr>
          </a:p>
        </p:txBody>
      </p:sp>
      <p:sp>
        <p:nvSpPr>
          <p:cNvPr id="5" name="Slide Number Placeholder 3"/>
          <p:cNvSpPr txBox="1">
            <a:spLocks noGrp="1"/>
          </p:cNvSpPr>
          <p:nvPr/>
        </p:nvSpPr>
        <p:spPr bwMode="auto">
          <a:xfrm>
            <a:off x="9677400" y="622141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4" name="TextBox 3"/>
          <p:cNvSpPr txBox="1"/>
          <p:nvPr/>
        </p:nvSpPr>
        <p:spPr>
          <a:xfrm>
            <a:off x="1110179" y="1192404"/>
            <a:ext cx="10828605" cy="1569660"/>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Stephen Hawking (Just before he passed way last year).</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think the development of full artificial intelligence could spell the end of the human race. Once humans develop </a:t>
            </a:r>
          </a:p>
          <a:p>
            <a:r>
              <a:rPr lang="en-US" dirty="0">
                <a:latin typeface="Times New Roman" panose="02020603050405020304" pitchFamily="18" charset="0"/>
                <a:cs typeface="Times New Roman" panose="02020603050405020304" pitchFamily="18" charset="0"/>
              </a:rPr>
              <a:t>artificial intelligence, it will take off on its own and design itself at an ever-increasing rate.”  </a:t>
            </a:r>
          </a:p>
          <a:p>
            <a:endParaRPr lang="en-US" sz="2400" dirty="0"/>
          </a:p>
        </p:txBody>
      </p:sp>
      <p:sp>
        <p:nvSpPr>
          <p:cNvPr id="8" name="Slide Number Placeholder 7"/>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23</a:t>
            </a:fld>
            <a:endParaRPr lang="en-US" dirty="0">
              <a:solidFill>
                <a:srgbClr val="000000"/>
              </a:solidFill>
            </a:endParaRPr>
          </a:p>
        </p:txBody>
      </p:sp>
      <p:sp>
        <p:nvSpPr>
          <p:cNvPr id="6" name="Rectangle 5">
            <a:extLst>
              <a:ext uri="{FF2B5EF4-FFF2-40B4-BE49-F238E27FC236}">
                <a16:creationId xmlns:a16="http://schemas.microsoft.com/office/drawing/2014/main" id="{B1696001-2426-40AD-822F-F51922887CEA}"/>
              </a:ext>
            </a:extLst>
          </p:cNvPr>
          <p:cNvSpPr/>
          <p:nvPr/>
        </p:nvSpPr>
        <p:spPr>
          <a:xfrm>
            <a:off x="1110179" y="2776155"/>
            <a:ext cx="10590179" cy="147732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Yuval Noah Harari (Author of </a:t>
            </a:r>
            <a:r>
              <a:rPr lang="en-US" b="1" i="1" dirty="0">
                <a:latin typeface="Times New Roman" panose="02020603050405020304" pitchFamily="18" charset="0"/>
                <a:cs typeface="Times New Roman" panose="02020603050405020304" pitchFamily="18" charset="0"/>
              </a:rPr>
              <a:t>Sapiens, in his latest book, 21 Lessons for the 21</a:t>
            </a:r>
            <a:r>
              <a:rPr lang="en-US" b="1" i="1" baseline="30000" dirty="0">
                <a:latin typeface="Times New Roman" panose="02020603050405020304" pitchFamily="18" charset="0"/>
                <a:cs typeface="Times New Roman" panose="02020603050405020304" pitchFamily="18" charset="0"/>
              </a:rPr>
              <a:t>st</a:t>
            </a:r>
            <a:r>
              <a:rPr lang="en-US" b="1" i="1" dirty="0">
                <a:latin typeface="Times New Roman" panose="02020603050405020304" pitchFamily="18" charset="0"/>
                <a:cs typeface="Times New Roman" panose="02020603050405020304" pitchFamily="18" charset="0"/>
              </a:rPr>
              <a:t> Century (2018).</a:t>
            </a:r>
          </a:p>
          <a:p>
            <a:r>
              <a:rPr lang="en-US" b="1" i="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“What we are facing is not the replacement of millions of individual human workers by millions of individual </a:t>
            </a:r>
          </a:p>
          <a:p>
            <a:r>
              <a:rPr lang="en-US" dirty="0">
                <a:latin typeface="Times New Roman" panose="02020603050405020304" pitchFamily="18" charset="0"/>
                <a:cs typeface="Times New Roman" panose="02020603050405020304" pitchFamily="18" charset="0"/>
              </a:rPr>
              <a:t>robots and computers;  rather, individual humans are likely to be replaced by an integrated network.”</a:t>
            </a:r>
          </a:p>
          <a:p>
            <a:r>
              <a:rPr lang="en-US"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D3459411-320A-42E6-A7BD-2A488D4490B3}"/>
              </a:ext>
            </a:extLst>
          </p:cNvPr>
          <p:cNvSpPr/>
          <p:nvPr/>
        </p:nvSpPr>
        <p:spPr>
          <a:xfrm>
            <a:off x="1110179" y="4253483"/>
            <a:ext cx="10590179" cy="2031325"/>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Steven </a:t>
            </a:r>
            <a:r>
              <a:rPr lang="en-US" b="1" dirty="0" err="1">
                <a:latin typeface="Times New Roman" panose="02020603050405020304" pitchFamily="18" charset="0"/>
                <a:cs typeface="Times New Roman" panose="02020603050405020304" pitchFamily="18" charset="0"/>
              </a:rPr>
              <a:t>Strogatz</a:t>
            </a:r>
            <a:r>
              <a:rPr lang="en-US" b="1" dirty="0">
                <a:latin typeface="Times New Roman" panose="02020603050405020304" pitchFamily="18" charset="0"/>
                <a:cs typeface="Times New Roman" panose="02020603050405020304" pitchFamily="18" charset="0"/>
              </a:rPr>
              <a:t>, professor of mathematics at Cornell and author of the forthcoming  </a:t>
            </a:r>
            <a:r>
              <a:rPr lang="en-US" b="1" i="1" dirty="0">
                <a:latin typeface="Times New Roman" panose="02020603050405020304" pitchFamily="18" charset="0"/>
                <a:cs typeface="Times New Roman" panose="02020603050405020304" pitchFamily="18" charset="0"/>
              </a:rPr>
              <a:t>Infinite Powers: How Calculus Reveals the Secrets of the Universe, in an op-ed in the New York Times in December 2018)</a:t>
            </a:r>
          </a:p>
          <a:p>
            <a:pPr lvl="0"/>
            <a:endParaRPr lang="en-US" b="1" i="1" dirty="0">
              <a:solidFill>
                <a:srgbClr val="00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rise of machine learning. By playing against itself and updating its neural network as it learned from experience, </a:t>
            </a:r>
            <a:r>
              <a:rPr lang="en-US" dirty="0" err="1">
                <a:latin typeface="Times New Roman" panose="02020603050405020304" pitchFamily="18" charset="0"/>
                <a:cs typeface="Times New Roman" panose="02020603050405020304" pitchFamily="18" charset="0"/>
              </a:rPr>
              <a:t>AlphaZero</a:t>
            </a:r>
            <a:r>
              <a:rPr lang="en-US" dirty="0">
                <a:latin typeface="Times New Roman" panose="02020603050405020304" pitchFamily="18" charset="0"/>
                <a:cs typeface="Times New Roman" panose="02020603050405020304" pitchFamily="18" charset="0"/>
              </a:rPr>
              <a:t> discovered the principles of chess on its own and quickly became the best player ever…</a:t>
            </a:r>
          </a:p>
          <a:p>
            <a:r>
              <a:rPr lang="en-US" dirty="0">
                <a:latin typeface="Times New Roman" panose="02020603050405020304" pitchFamily="18" charset="0"/>
                <a:cs typeface="Times New Roman" panose="02020603050405020304" pitchFamily="18" charset="0"/>
              </a:rPr>
              <a:t>Most unnerving was that </a:t>
            </a:r>
            <a:r>
              <a:rPr lang="en-US" dirty="0" err="1">
                <a:latin typeface="Times New Roman" panose="02020603050405020304" pitchFamily="18" charset="0"/>
                <a:cs typeface="Times New Roman" panose="02020603050405020304" pitchFamily="18" charset="0"/>
              </a:rPr>
              <a:t>AlphaZero</a:t>
            </a:r>
            <a:r>
              <a:rPr lang="en-US" dirty="0">
                <a:latin typeface="Times New Roman" panose="02020603050405020304" pitchFamily="18" charset="0"/>
                <a:cs typeface="Times New Roman" panose="02020603050405020304" pitchFamily="18" charset="0"/>
              </a:rPr>
              <a:t> seemed to express insight. It played like no computer ever has, intuitively and beautifully, with a romantic, attacking style.”</a:t>
            </a:r>
          </a:p>
        </p:txBody>
      </p:sp>
    </p:spTree>
    <p:extLst>
      <p:ext uri="{BB962C8B-B14F-4D97-AF65-F5344CB8AC3E}">
        <p14:creationId xmlns:p14="http://schemas.microsoft.com/office/powerpoint/2010/main" val="382875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latin typeface="Times New Roman" panose="02020603050405020304" pitchFamily="18" charset="0"/>
                <a:cs typeface="Times New Roman" panose="02020603050405020304" pitchFamily="18" charset="0"/>
              </a:rPr>
              <a:t>Charles Dickens (1843)</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019" y="1285050"/>
            <a:ext cx="11961962" cy="1467294"/>
          </a:xfrm>
        </p:spPr>
        <p:txBody>
          <a:bodyPr/>
          <a:lstStyle/>
          <a:p>
            <a:pPr marL="0" indent="0">
              <a:buNone/>
              <a:defRPr/>
            </a:pPr>
            <a:r>
              <a:rPr lang="en-US" sz="2400" dirty="0">
                <a:latin typeface="Times New Roman" panose="02020603050405020304" pitchFamily="18" charset="0"/>
                <a:cs typeface="Times New Roman" panose="02020603050405020304" pitchFamily="18" charset="0"/>
              </a:rPr>
              <a:t>In </a:t>
            </a:r>
            <a:r>
              <a:rPr lang="en-US" sz="2400" i="1" dirty="0">
                <a:latin typeface="Times New Roman" panose="02020603050405020304" pitchFamily="18" charset="0"/>
                <a:cs typeface="Times New Roman" panose="02020603050405020304" pitchFamily="18" charset="0"/>
              </a:rPr>
              <a:t>A Christmas Carol </a:t>
            </a:r>
            <a:r>
              <a:rPr lang="en-US" sz="2400" dirty="0">
                <a:latin typeface="Times New Roman" panose="02020603050405020304" pitchFamily="18" charset="0"/>
                <a:cs typeface="Times New Roman" panose="02020603050405020304" pitchFamily="18" charset="0"/>
              </a:rPr>
              <a:t>by Charles Dickens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miserly Ebenezer Scrooge is visited on Christmas Eve by the ghost of his former business partner Jacob Marley as well as the Ghosts of Christmases Past, Present, and Future. The visit to the future ends as Scrooge faces his own mortality in the form of a tombstone inscribed with his name. He asks the Ghost:</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Before I draw nearer to that stone to which you point, answer me one question. Are these the   </a:t>
            </a:r>
          </a:p>
          <a:p>
            <a:pPr marL="0" indent="0">
              <a:buNone/>
            </a:pPr>
            <a:r>
              <a:rPr lang="en-US" sz="2000" dirty="0">
                <a:latin typeface="Times New Roman" panose="02020603050405020304" pitchFamily="18" charset="0"/>
                <a:cs typeface="Times New Roman" panose="02020603050405020304" pitchFamily="18" charset="0"/>
              </a:rPr>
              <a:t>        shadows of the things that Will be, or are they shadows of things that May be..?” </a:t>
            </a:r>
          </a:p>
          <a:p>
            <a:pPr marL="0" indent="0">
              <a:buNone/>
            </a:pP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The Ghost continued to point downward to the grave by which it stood. </a:t>
            </a:r>
          </a:p>
          <a:p>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“Men’s courses will foreshadow certain ends, to which, if persevered in, they must lead,” said </a:t>
            </a:r>
          </a:p>
          <a:p>
            <a:pPr marL="0" indent="0">
              <a:buNone/>
            </a:pPr>
            <a:r>
              <a:rPr lang="en-US" sz="2000" dirty="0">
                <a:latin typeface="Times New Roman" panose="02020603050405020304" pitchFamily="18" charset="0"/>
                <a:cs typeface="Times New Roman" panose="02020603050405020304" pitchFamily="18" charset="0"/>
              </a:rPr>
              <a:t>       Scrooge. “But if the courses be departed from, the ends will change. Say it is thus with what you    </a:t>
            </a:r>
          </a:p>
          <a:p>
            <a:pPr marL="0" indent="0">
              <a:buNone/>
            </a:pPr>
            <a:r>
              <a:rPr lang="en-US" sz="2000" dirty="0">
                <a:latin typeface="Times New Roman" panose="02020603050405020304" pitchFamily="18" charset="0"/>
                <a:cs typeface="Times New Roman" panose="02020603050405020304" pitchFamily="18" charset="0"/>
              </a:rPr>
              <a:t>       show me!” (Dickens, 1843)</a:t>
            </a:r>
          </a:p>
          <a:p>
            <a:pPr marL="0" indent="0">
              <a:buNone/>
            </a:pP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Slide Number Placeholder 3"/>
          <p:cNvSpPr txBox="1">
            <a:spLocks noGrp="1"/>
          </p:cNvSpPr>
          <p:nvPr/>
        </p:nvSpPr>
        <p:spPr bwMode="auto">
          <a:xfrm>
            <a:off x="9677400" y="622141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7" name="Slide Number Placeholder 6"/>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04702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735651" y="6381750"/>
            <a:ext cx="2844800" cy="476250"/>
          </a:xfrm>
        </p:spPr>
        <p:txBody>
          <a:bodyPr/>
          <a:lstStyle/>
          <a:p>
            <a:pPr>
              <a:defRPr/>
            </a:pPr>
            <a:fld id="{5703D99D-ABB5-4AED-B6EB-2A170ED3DC7E}" type="slidenum">
              <a:rPr lang="en-US" smtClean="0">
                <a:solidFill>
                  <a:srgbClr val="000000"/>
                </a:solidFill>
              </a:rPr>
              <a:pPr>
                <a:defRPr/>
              </a:pPr>
              <a:t>25</a:t>
            </a:fld>
            <a:endParaRPr lang="en-US" dirty="0">
              <a:solidFill>
                <a:srgbClr val="000000"/>
              </a:solidFill>
            </a:endParaRPr>
          </a:p>
        </p:txBody>
      </p:sp>
      <p:pic>
        <p:nvPicPr>
          <p:cNvPr id="3" name="Picture 2" descr="Online Education Policy and Practice: The Past, Present, and Future of the Digital University (Paperback)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953" y="2952750"/>
            <a:ext cx="228331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30D5EA-FC57-4D95-89F5-0E74988BF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218" y="2952750"/>
            <a:ext cx="2481233" cy="3429000"/>
          </a:xfrm>
          <a:prstGeom prst="rect">
            <a:avLst/>
          </a:prstGeom>
        </p:spPr>
      </p:pic>
      <p:sp>
        <p:nvSpPr>
          <p:cNvPr id="8" name="TextBox 7">
            <a:extLst>
              <a:ext uri="{FF2B5EF4-FFF2-40B4-BE49-F238E27FC236}">
                <a16:creationId xmlns:a16="http://schemas.microsoft.com/office/drawing/2014/main" id="{7F330192-2C48-4CFB-AA6D-EED564D46962}"/>
              </a:ext>
            </a:extLst>
          </p:cNvPr>
          <p:cNvSpPr txBox="1"/>
          <p:nvPr/>
        </p:nvSpPr>
        <p:spPr>
          <a:xfrm>
            <a:off x="963038" y="573932"/>
            <a:ext cx="9824936" cy="11695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Thank You!</a:t>
            </a:r>
          </a:p>
          <a:p>
            <a:endParaRPr lang="en-US" dirty="0"/>
          </a:p>
          <a:p>
            <a:r>
              <a:rPr lang="en-US" sz="2000" dirty="0">
                <a:latin typeface="Times New Roman" panose="02020603050405020304" pitchFamily="18" charset="0"/>
                <a:cs typeface="Times New Roman" panose="02020603050405020304" pitchFamily="18" charset="0"/>
              </a:rPr>
              <a:t>Visit me at:  anthonypicciano.com</a:t>
            </a:r>
          </a:p>
        </p:txBody>
      </p:sp>
    </p:spTree>
    <p:extLst>
      <p:ext uri="{BB962C8B-B14F-4D97-AF65-F5344CB8AC3E}">
        <p14:creationId xmlns:p14="http://schemas.microsoft.com/office/powerpoint/2010/main" val="177381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chemeClr val="bg1"/>
                </a:solidFill>
              </a:rPr>
              <a:t> </a:t>
            </a:r>
          </a:p>
        </p:txBody>
      </p:sp>
      <p:sp>
        <p:nvSpPr>
          <p:cNvPr id="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Times New Roman" panose="02020603050405020304" pitchFamily="18" charset="0"/>
            </a:endParaRPr>
          </a:p>
        </p:txBody>
      </p:sp>
      <p:sp>
        <p:nvSpPr>
          <p:cNvPr id="4" name="Rectangle 2"/>
          <p:cNvSpPr>
            <a:spLocks noChangeArrowheads="1"/>
          </p:cNvSpPr>
          <p:nvPr/>
        </p:nvSpPr>
        <p:spPr bwMode="auto">
          <a:xfrm>
            <a:off x="304800" y="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latin typeface="Times New Roman" panose="02020603050405020304" pitchFamily="18" charset="0"/>
              </a:rPr>
              <a:t> </a:t>
            </a:r>
            <a:endParaRPr lang="en-US" altLang="en-US" sz="2800" dirty="0">
              <a:latin typeface="Times New Roman" panose="02020603050405020304" pitchFamily="18" charset="0"/>
            </a:endParaRPr>
          </a:p>
        </p:txBody>
      </p:sp>
      <p:sp>
        <p:nvSpPr>
          <p:cNvPr id="5" name="Rectangle 3"/>
          <p:cNvSpPr>
            <a:spLocks noChangeArrowheads="1"/>
          </p:cNvSpPr>
          <p:nvPr/>
        </p:nvSpPr>
        <p:spPr bwMode="auto">
          <a:xfrm>
            <a:off x="2209800" y="500905"/>
            <a:ext cx="8686800" cy="10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a:latin typeface="Times New Roman" panose="02020603050405020304" pitchFamily="18" charset="0"/>
                <a:cs typeface="Times New Roman" panose="02020603050405020304" pitchFamily="18" charset="0"/>
              </a:rPr>
              <a:t> Predicting what will happen in the future is easy.  </a:t>
            </a:r>
          </a:p>
          <a:p>
            <a:pPr>
              <a:buFontTx/>
              <a:buNone/>
            </a:pPr>
            <a:endParaRPr lang="en-US" altLang="en-US" sz="2800"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384688" y="4915747"/>
            <a:ext cx="7923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When it will happen is the hard part!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69" y="1338826"/>
            <a:ext cx="4581331" cy="3328552"/>
          </a:xfrm>
          <a:prstGeom prst="rect">
            <a:avLst/>
          </a:prstGeom>
        </p:spPr>
      </p:pic>
      <p:sp>
        <p:nvSpPr>
          <p:cNvPr id="10" name="Slide Number Placeholder 9"/>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1441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latin typeface="Times New Roman" panose="02020603050405020304" pitchFamily="18" charset="0"/>
                <a:cs typeface="Times New Roman" panose="02020603050405020304" pitchFamily="18" charset="0"/>
              </a:rPr>
              <a:t>The Future of Higher Education</a:t>
            </a:r>
            <a:br>
              <a:rPr lang="en-US" alt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038" y="1081215"/>
            <a:ext cx="11961962" cy="3074058"/>
          </a:xfrm>
        </p:spPr>
        <p:txBody>
          <a:bodyPr/>
          <a:lstStyle/>
          <a:p>
            <a:pPr marL="0" indent="0">
              <a:buNone/>
            </a:pPr>
            <a:r>
              <a:rPr lang="en-US" sz="2400" dirty="0">
                <a:latin typeface="Times New Roman" panose="02020603050405020304" pitchFamily="18" charset="0"/>
                <a:cs typeface="Times New Roman" panose="02020603050405020304" pitchFamily="18" charset="0"/>
              </a:rPr>
              <a:t>Drew Faust, the president of Harvard University, in a message to the World Economic Forum in 2015, described three major forces that will shape the future of higher education:</a:t>
            </a:r>
          </a:p>
          <a:p>
            <a:pPr marL="0" indent="0">
              <a:buNone/>
            </a:pPr>
            <a:endParaRPr lang="en-US" sz="2800" dirty="0"/>
          </a:p>
          <a:p>
            <a:pPr marL="640080" lvl="0"/>
            <a:r>
              <a:rPr lang="en-US" sz="2400" dirty="0">
                <a:latin typeface="Times New Roman" panose="02020603050405020304" pitchFamily="18" charset="0"/>
                <a:cs typeface="Times New Roman" panose="02020603050405020304" pitchFamily="18" charset="0"/>
              </a:rPr>
              <a:t>the influence of technology</a:t>
            </a:r>
          </a:p>
          <a:p>
            <a:pPr marL="640080" lvl="0"/>
            <a:r>
              <a:rPr lang="en-US" sz="2400" dirty="0">
                <a:latin typeface="Times New Roman" panose="02020603050405020304" pitchFamily="18" charset="0"/>
                <a:cs typeface="Times New Roman" panose="02020603050405020304" pitchFamily="18" charset="0"/>
              </a:rPr>
              <a:t>the changing shape of knowledge</a:t>
            </a:r>
          </a:p>
          <a:p>
            <a:pPr marL="640080" lvl="0"/>
            <a:r>
              <a:rPr lang="en-US" sz="2400" dirty="0">
                <a:latin typeface="Times New Roman" panose="02020603050405020304" pitchFamily="18" charset="0"/>
                <a:cs typeface="Times New Roman" panose="02020603050405020304" pitchFamily="18" charset="0"/>
              </a:rPr>
              <a:t>the attempt to define the value of education.</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“So much of what humanity has achieved has been sparked and sustained by the research and teaching that take place every day at colleges and universities, sites of curiosity and creativity that nurture some of the finest aspirations of individuals and, in turn, improve their lives—and their livelihoods. As the landscape continues to change, we must be careful to protect the ideals at the heart of higher education, ideals that serve us all well as we work together to improve the world.”  (Faust, 2015)</a:t>
            </a:r>
          </a:p>
        </p:txBody>
      </p:sp>
      <p:sp>
        <p:nvSpPr>
          <p:cNvPr id="5" name="Slide Number Placeholder 3"/>
          <p:cNvSpPr txBox="1">
            <a:spLocks noGrp="1"/>
          </p:cNvSpPr>
          <p:nvPr/>
        </p:nvSpPr>
        <p:spPr bwMode="auto">
          <a:xfrm>
            <a:off x="9384792" y="61848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8" name="Slide Number Placeholder 7"/>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4</a:t>
            </a:fld>
            <a:endParaRPr lang="en-US" dirty="0">
              <a:solidFill>
                <a:srgbClr val="000000"/>
              </a:solidFill>
            </a:endParaRPr>
          </a:p>
        </p:txBody>
      </p:sp>
      <p:pic>
        <p:nvPicPr>
          <p:cNvPr id="6" name="Picture 5">
            <a:extLst>
              <a:ext uri="{FF2B5EF4-FFF2-40B4-BE49-F238E27FC236}">
                <a16:creationId xmlns:a16="http://schemas.microsoft.com/office/drawing/2014/main" id="{1D1BFCA2-6F26-4E81-A8FB-057D357F4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90" y="1913915"/>
            <a:ext cx="3095874" cy="2690806"/>
          </a:xfrm>
          <a:prstGeom prst="rect">
            <a:avLst/>
          </a:prstGeom>
        </p:spPr>
      </p:pic>
    </p:spTree>
    <p:extLst>
      <p:ext uri="{BB962C8B-B14F-4D97-AF65-F5344CB8AC3E}">
        <p14:creationId xmlns:p14="http://schemas.microsoft.com/office/powerpoint/2010/main" val="96430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latin typeface="Times New Roman" panose="02020603050405020304" pitchFamily="18" charset="0"/>
                <a:cs typeface="Times New Roman" panose="02020603050405020304" pitchFamily="18" charset="0"/>
              </a:rPr>
              <a:t>The Future of Higher Education</a:t>
            </a:r>
            <a:br>
              <a:rPr lang="en-US" alt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038" y="1081215"/>
            <a:ext cx="11961962" cy="3074058"/>
          </a:xfrm>
        </p:spPr>
        <p:txBody>
          <a:bodyPr/>
          <a:lstStyle/>
          <a:p>
            <a:pPr marL="0" indent="0">
              <a:buNone/>
            </a:pPr>
            <a:r>
              <a:rPr lang="en-US" sz="2400" dirty="0">
                <a:latin typeface="Times New Roman" panose="02020603050405020304" pitchFamily="18" charset="0"/>
                <a:cs typeface="Times New Roman" panose="02020603050405020304" pitchFamily="18" charset="0"/>
              </a:rPr>
              <a:t>Clayton Christensen, Harvard Business School Professor and author of </a:t>
            </a:r>
            <a:r>
              <a:rPr lang="en-US" sz="2400" i="1" dirty="0">
                <a:latin typeface="Times New Roman" panose="02020603050405020304" pitchFamily="18" charset="0"/>
                <a:cs typeface="Times New Roman" panose="02020603050405020304" pitchFamily="18" charset="0"/>
              </a:rPr>
              <a:t>The Innovator’s Dilemma</a:t>
            </a:r>
            <a:r>
              <a:rPr lang="en-US" sz="2400" dirty="0">
                <a:latin typeface="Times New Roman" panose="02020603050405020304" pitchFamily="18" charset="0"/>
                <a:cs typeface="Times New Roman" panose="02020603050405020304" pitchFamily="18" charset="0"/>
              </a:rPr>
              <a:t>, in 2017, during a speech  at a Higher Education Summit, spoke at length about disruption theory broadly and discussed its application to colleges and universities. Higher education, he explained, was among the industries that "for several centuries was not disrupted," but "online learning has put a kink in that.“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He predicted that half of American universities would close </a:t>
            </a:r>
          </a:p>
          <a:p>
            <a:pPr marL="0" indent="0">
              <a:buNone/>
            </a:pPr>
            <a:r>
              <a:rPr lang="en-US" sz="2400" dirty="0">
                <a:latin typeface="Times New Roman" panose="02020603050405020304" pitchFamily="18" charset="0"/>
                <a:cs typeface="Times New Roman" panose="02020603050405020304" pitchFamily="18" charset="0"/>
              </a:rPr>
              <a:t>or go bankrupt within 10 to 15 years.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He went on to say that “Technology itself is never the disruptor, a new business model is. But "it is technology that enables the new business model to coalesce, and that's what is happening in higher ed now.</a:t>
            </a:r>
          </a:p>
        </p:txBody>
      </p:sp>
      <p:sp>
        <p:nvSpPr>
          <p:cNvPr id="5" name="Slide Number Placeholder 3"/>
          <p:cNvSpPr txBox="1">
            <a:spLocks noGrp="1"/>
          </p:cNvSpPr>
          <p:nvPr/>
        </p:nvSpPr>
        <p:spPr bwMode="auto">
          <a:xfrm>
            <a:off x="9384792" y="61848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8" name="Slide Number Placeholder 7"/>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5</a:t>
            </a:fld>
            <a:endParaRPr lang="en-US" dirty="0">
              <a:solidFill>
                <a:srgbClr val="000000"/>
              </a:solidFill>
            </a:endParaRPr>
          </a:p>
        </p:txBody>
      </p:sp>
      <p:pic>
        <p:nvPicPr>
          <p:cNvPr id="6" name="Picture 5">
            <a:extLst>
              <a:ext uri="{FF2B5EF4-FFF2-40B4-BE49-F238E27FC236}">
                <a16:creationId xmlns:a16="http://schemas.microsoft.com/office/drawing/2014/main" id="{10C7BFAC-F7C8-414A-8B3E-1487948A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022" y="2799540"/>
            <a:ext cx="3737378" cy="2340322"/>
          </a:xfrm>
          <a:prstGeom prst="rect">
            <a:avLst/>
          </a:prstGeom>
        </p:spPr>
      </p:pic>
    </p:spTree>
    <p:extLst>
      <p:ext uri="{BB962C8B-B14F-4D97-AF65-F5344CB8AC3E}">
        <p14:creationId xmlns:p14="http://schemas.microsoft.com/office/powerpoint/2010/main" val="135781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5538"/>
            <a:ext cx="10972800" cy="1143000"/>
          </a:xfrm>
        </p:spPr>
        <p:txBody>
          <a:bodyPr/>
          <a:lstStyle/>
          <a:p>
            <a:r>
              <a:rPr lang="en-US" altLang="en-US" sz="3600" b="1" dirty="0">
                <a:latin typeface="Times New Roman" panose="02020603050405020304" pitchFamily="18" charset="0"/>
                <a:cs typeface="Times New Roman" panose="02020603050405020304" pitchFamily="18" charset="0"/>
              </a:rPr>
              <a:t>Higher Education Enrollments</a:t>
            </a:r>
            <a:endParaRPr lang="en-US" sz="3600" dirty="0">
              <a:latin typeface="Times New Roman" panose="02020603050405020304" pitchFamily="18" charset="0"/>
              <a:cs typeface="Times New Roman" panose="02020603050405020304" pitchFamily="18" charset="0"/>
            </a:endParaRPr>
          </a:p>
        </p:txBody>
      </p:sp>
      <p:sp>
        <p:nvSpPr>
          <p:cNvPr id="5" name="Slide Number Placeholder 3"/>
          <p:cNvSpPr txBox="1">
            <a:spLocks noGrp="1"/>
          </p:cNvSpPr>
          <p:nvPr/>
        </p:nvSpPr>
        <p:spPr bwMode="auto">
          <a:xfrm>
            <a:off x="9384792" y="61848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8" name="Slide Number Placeholder 7"/>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6</a:t>
            </a:fld>
            <a:endParaRPr lang="en-US" dirty="0">
              <a:solidFill>
                <a:srgbClr val="000000"/>
              </a:solidFill>
            </a:endParaRPr>
          </a:p>
        </p:txBody>
      </p:sp>
      <p:pic>
        <p:nvPicPr>
          <p:cNvPr id="10" name="Picture 9">
            <a:extLst>
              <a:ext uri="{FF2B5EF4-FFF2-40B4-BE49-F238E27FC236}">
                <a16:creationId xmlns:a16="http://schemas.microsoft.com/office/drawing/2014/main" id="{071F9BF9-095F-480C-8042-CEC31C4B1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49" y="787462"/>
            <a:ext cx="5524501" cy="3219478"/>
          </a:xfrm>
          <a:prstGeom prst="rect">
            <a:avLst/>
          </a:prstGeom>
        </p:spPr>
      </p:pic>
      <p:pic>
        <p:nvPicPr>
          <p:cNvPr id="7" name="Picture 6">
            <a:extLst>
              <a:ext uri="{FF2B5EF4-FFF2-40B4-BE49-F238E27FC236}">
                <a16:creationId xmlns:a16="http://schemas.microsoft.com/office/drawing/2014/main" id="{0007888B-3A5D-4501-A9C2-7E91E26C3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022" y="4171291"/>
            <a:ext cx="7822747" cy="2686709"/>
          </a:xfrm>
          <a:prstGeom prst="rect">
            <a:avLst/>
          </a:prstGeom>
        </p:spPr>
      </p:pic>
    </p:spTree>
    <p:extLst>
      <p:ext uri="{BB962C8B-B14F-4D97-AF65-F5344CB8AC3E}">
        <p14:creationId xmlns:p14="http://schemas.microsoft.com/office/powerpoint/2010/main" val="8558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285"/>
            <a:ext cx="10972800" cy="1143000"/>
          </a:xfrm>
        </p:spPr>
        <p:txBody>
          <a:bodyPr/>
          <a:lstStyle/>
          <a:p>
            <a:r>
              <a:rPr lang="en-US" altLang="en-US" sz="3600" b="1" dirty="0">
                <a:latin typeface="Times New Roman" panose="02020603050405020304" pitchFamily="18" charset="0"/>
                <a:cs typeface="Times New Roman" panose="02020603050405020304" pitchFamily="18" charset="0"/>
              </a:rPr>
              <a:t>The Extent of Distance Education</a:t>
            </a:r>
            <a:br>
              <a:rPr lang="en-US" alt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5" name="Slide Number Placeholder 3"/>
          <p:cNvSpPr txBox="1">
            <a:spLocks noGrp="1"/>
          </p:cNvSpPr>
          <p:nvPr/>
        </p:nvSpPr>
        <p:spPr bwMode="auto">
          <a:xfrm>
            <a:off x="9384792" y="61848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mn-lt"/>
            </a:endParaRPr>
          </a:p>
        </p:txBody>
      </p:sp>
      <p:sp>
        <p:nvSpPr>
          <p:cNvPr id="8" name="Slide Number Placeholder 7"/>
          <p:cNvSpPr>
            <a:spLocks noGrp="1"/>
          </p:cNvSpPr>
          <p:nvPr>
            <p:ph type="sldNum" sz="quarter" idx="12"/>
          </p:nvPr>
        </p:nvSpPr>
        <p:spPr/>
        <p:txBody>
          <a:bodyPr/>
          <a:lstStyle/>
          <a:p>
            <a:pPr>
              <a:defRPr/>
            </a:pPr>
            <a:fld id="{F62B2411-EBEC-4817-B746-E2B1858090DF}" type="slidenum">
              <a:rPr lang="en-US" smtClean="0">
                <a:solidFill>
                  <a:srgbClr val="000000"/>
                </a:solidFill>
              </a:rPr>
              <a:pPr>
                <a:defRPr/>
              </a:pPr>
              <a:t>7</a:t>
            </a:fld>
            <a:endParaRPr lang="en-US" dirty="0">
              <a:solidFill>
                <a:srgbClr val="000000"/>
              </a:solidFill>
            </a:endParaRPr>
          </a:p>
        </p:txBody>
      </p:sp>
      <p:pic>
        <p:nvPicPr>
          <p:cNvPr id="6" name="Picture 5">
            <a:extLst>
              <a:ext uri="{FF2B5EF4-FFF2-40B4-BE49-F238E27FC236}">
                <a16:creationId xmlns:a16="http://schemas.microsoft.com/office/drawing/2014/main" id="{89842D14-3083-4771-BD30-A4AAD6674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230" y="1292919"/>
            <a:ext cx="7053540" cy="3765131"/>
          </a:xfrm>
          <a:prstGeom prst="rect">
            <a:avLst/>
          </a:prstGeom>
        </p:spPr>
      </p:pic>
    </p:spTree>
    <p:extLst>
      <p:ext uri="{BB962C8B-B14F-4D97-AF65-F5344CB8AC3E}">
        <p14:creationId xmlns:p14="http://schemas.microsoft.com/office/powerpoint/2010/main" val="418703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03D99D-ABB5-4AED-B6EB-2A170ED3DC7E}" type="slidenum">
              <a:rPr lang="en-US" smtClean="0">
                <a:solidFill>
                  <a:srgbClr val="000000"/>
                </a:solidFill>
              </a:rPr>
              <a:pPr>
                <a:defRPr/>
              </a:pPr>
              <a:t>8</a:t>
            </a:fld>
            <a:endParaRPr lang="en-US" dirty="0">
              <a:solidFill>
                <a:srgbClr val="000000"/>
              </a:solidFill>
            </a:endParaRPr>
          </a:p>
        </p:txBody>
      </p:sp>
      <p:sp>
        <p:nvSpPr>
          <p:cNvPr id="3" name="Title 1"/>
          <p:cNvSpPr txBox="1">
            <a:spLocks/>
          </p:cNvSpPr>
          <p:nvPr/>
        </p:nvSpPr>
        <p:spPr>
          <a:xfrm>
            <a:off x="609600" y="198438"/>
            <a:ext cx="10972800" cy="15922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latin typeface="Times New Roman" panose="02020603050405020304" pitchFamily="18" charset="0"/>
                <a:cs typeface="Times New Roman" panose="02020603050405020304" pitchFamily="18" charset="0"/>
              </a:rPr>
              <a:t>How Did We Get to Here</a:t>
            </a:r>
          </a:p>
          <a:p>
            <a:r>
              <a:rPr lang="en-US" sz="3600" b="1" kern="0" dirty="0">
                <a:latin typeface="Times New Roman" panose="02020603050405020304" pitchFamily="18" charset="0"/>
                <a:cs typeface="Times New Roman" panose="02020603050405020304" pitchFamily="18" charset="0"/>
              </a:rPr>
              <a:t>The Evolution of Online Education</a:t>
            </a:r>
          </a:p>
        </p:txBody>
      </p:sp>
      <p:sp>
        <p:nvSpPr>
          <p:cNvPr id="4" name="Slide Number Placeholder 3"/>
          <p:cNvSpPr txBox="1">
            <a:spLocks noGrp="1"/>
          </p:cNvSpPr>
          <p:nvPr/>
        </p:nvSpPr>
        <p:spPr bwMode="auto">
          <a:xfrm>
            <a:off x="9677400" y="6221414"/>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mn-lt"/>
              </a:rPr>
              <a:t>2</a:t>
            </a:r>
          </a:p>
        </p:txBody>
      </p:sp>
      <p:sp>
        <p:nvSpPr>
          <p:cNvPr id="5" name="TextBox 4"/>
          <p:cNvSpPr txBox="1"/>
          <p:nvPr/>
        </p:nvSpPr>
        <p:spPr>
          <a:xfrm flipH="1">
            <a:off x="3839895" y="1288911"/>
            <a:ext cx="4199618" cy="523220"/>
          </a:xfrm>
          <a:prstGeom prst="rect">
            <a:avLst/>
          </a:prstGeom>
          <a:noFill/>
        </p:spPr>
        <p:txBody>
          <a:bodyPr wrap="square" rtlCol="0">
            <a:spAutoFit/>
          </a:bodyPr>
          <a:lstStyle/>
          <a:p>
            <a:pPr algn="ctr" eaLnBrk="0" fontAlgn="base" hangingPunct="0"/>
            <a:r>
              <a:rPr lang="en-US" sz="2800" b="1" u="sng" dirty="0">
                <a:latin typeface="Times New Roman" panose="02020603050405020304" pitchFamily="18" charset="0"/>
                <a:cs typeface="Times New Roman" panose="02020603050405020304" pitchFamily="18" charset="0"/>
              </a:rPr>
              <a:t>Timeline</a:t>
            </a:r>
            <a:endParaRPr lang="en-US" sz="2800" u="sng"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070" y="3840317"/>
            <a:ext cx="5547859" cy="2838297"/>
          </a:xfrm>
          <a:prstGeom prst="rect">
            <a:avLst/>
          </a:prstGeom>
        </p:spPr>
      </p:pic>
      <p:graphicFrame>
        <p:nvGraphicFramePr>
          <p:cNvPr id="7" name="Diagram 6"/>
          <p:cNvGraphicFramePr/>
          <p:nvPr>
            <p:extLst>
              <p:ext uri="{D42A27DB-BD31-4B8C-83A1-F6EECF244321}">
                <p14:modId xmlns:p14="http://schemas.microsoft.com/office/powerpoint/2010/main" val="1728884671"/>
              </p:ext>
            </p:extLst>
          </p:nvPr>
        </p:nvGraphicFramePr>
        <p:xfrm>
          <a:off x="1342115" y="1360049"/>
          <a:ext cx="8128000" cy="2678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p:cNvGrpSpPr/>
          <p:nvPr/>
        </p:nvGrpSpPr>
        <p:grpSpPr>
          <a:xfrm>
            <a:off x="9633447" y="2505663"/>
            <a:ext cx="331081" cy="387302"/>
            <a:chOff x="6094214" y="1701623"/>
            <a:chExt cx="331081" cy="387302"/>
          </a:xfrm>
        </p:grpSpPr>
        <p:sp>
          <p:nvSpPr>
            <p:cNvPr id="9" name="Right Arrow 8"/>
            <p:cNvSpPr/>
            <p:nvPr/>
          </p:nvSpPr>
          <p:spPr>
            <a:xfrm>
              <a:off x="6094214" y="1701623"/>
              <a:ext cx="331081" cy="387302"/>
            </a:xfrm>
            <a:prstGeom prst="rightArrow">
              <a:avLst>
                <a:gd name="adj1" fmla="val 60000"/>
                <a:gd name="adj2" fmla="val 50000"/>
              </a:avLst>
            </a:prstGeom>
          </p:spPr>
          <p:style>
            <a:lnRef idx="0">
              <a:schemeClr val="accent2">
                <a:shade val="90000"/>
                <a:hueOff val="0"/>
                <a:satOff val="-29999"/>
                <a:lumOff val="40856"/>
                <a:alphaOff val="0"/>
              </a:schemeClr>
            </a:lnRef>
            <a:fillRef idx="1">
              <a:schemeClr val="accent2">
                <a:shade val="90000"/>
                <a:hueOff val="0"/>
                <a:satOff val="-29999"/>
                <a:lumOff val="40856"/>
                <a:alphaOff val="0"/>
              </a:schemeClr>
            </a:fillRef>
            <a:effectRef idx="0">
              <a:schemeClr val="accent2">
                <a:shade val="90000"/>
                <a:hueOff val="0"/>
                <a:satOff val="-29999"/>
                <a:lumOff val="40856"/>
                <a:alphaOff val="0"/>
              </a:schemeClr>
            </a:effectRef>
            <a:fontRef idx="minor">
              <a:schemeClr val="lt1"/>
            </a:fontRef>
          </p:style>
        </p:sp>
        <p:sp>
          <p:nvSpPr>
            <p:cNvPr id="10" name="Right Arrow 4"/>
            <p:cNvSpPr/>
            <p:nvPr/>
          </p:nvSpPr>
          <p:spPr>
            <a:xfrm>
              <a:off x="6094214" y="1779083"/>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9975087" y="1916059"/>
            <a:ext cx="832104" cy="1446550"/>
          </a:xfrm>
          <a:prstGeom prst="rect">
            <a:avLst/>
          </a:prstGeom>
          <a:noFill/>
        </p:spPr>
        <p:txBody>
          <a:bodyPr wrap="square" rtlCol="0">
            <a:spAutoFit/>
          </a:bodyPr>
          <a:lstStyle/>
          <a:p>
            <a:r>
              <a:rPr lang="en-US" sz="8800" dirty="0"/>
              <a:t>?</a:t>
            </a:r>
          </a:p>
        </p:txBody>
      </p:sp>
    </p:spTree>
    <p:extLst>
      <p:ext uri="{BB962C8B-B14F-4D97-AF65-F5344CB8AC3E}">
        <p14:creationId xmlns:p14="http://schemas.microsoft.com/office/powerpoint/2010/main" val="87081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dirty="0">
              <a:solidFill>
                <a:srgbClr val="000000"/>
              </a:solidFill>
            </a:endParaRPr>
          </a:p>
        </p:txBody>
      </p:sp>
      <p:sp>
        <p:nvSpPr>
          <p:cNvPr id="6" name="Slide Number Placeholder 6"/>
          <p:cNvSpPr txBox="1">
            <a:spLocks/>
          </p:cNvSpPr>
          <p:nvPr/>
        </p:nvSpPr>
        <p:spPr bwMode="auto">
          <a:xfrm>
            <a:off x="8890000" y="6475446"/>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62B2411-EBEC-4817-B746-E2B1858090DF}" type="slidenum">
              <a:rPr lang="en-US" smtClean="0">
                <a:solidFill>
                  <a:srgbClr val="000000"/>
                </a:solidFill>
              </a:rPr>
              <a:pPr>
                <a:defRPr/>
              </a:pPr>
              <a:t>9</a:t>
            </a:fld>
            <a:endParaRPr lang="en-US" dirty="0">
              <a:solidFill>
                <a:srgbClr val="000000"/>
              </a:solidFill>
            </a:endParaRPr>
          </a:p>
        </p:txBody>
      </p:sp>
      <p:sp>
        <p:nvSpPr>
          <p:cNvPr id="7" name="Rectangle 3">
            <a:extLst>
              <a:ext uri="{FF2B5EF4-FFF2-40B4-BE49-F238E27FC236}">
                <a16:creationId xmlns:a16="http://schemas.microsoft.com/office/drawing/2014/main" id="{9408063C-0CE2-4D8E-AF9D-A80C5027777A}"/>
              </a:ext>
            </a:extLst>
          </p:cNvPr>
          <p:cNvSpPr>
            <a:spLocks noChangeArrowheads="1"/>
          </p:cNvSpPr>
          <p:nvPr/>
        </p:nvSpPr>
        <p:spPr bwMode="auto">
          <a:xfrm>
            <a:off x="3657600" y="26670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rPr>
              <a:t> </a:t>
            </a:r>
          </a:p>
        </p:txBody>
      </p:sp>
      <p:sp>
        <p:nvSpPr>
          <p:cNvPr id="8" name="Slide Number Placeholder 3">
            <a:extLst>
              <a:ext uri="{FF2B5EF4-FFF2-40B4-BE49-F238E27FC236}">
                <a16:creationId xmlns:a16="http://schemas.microsoft.com/office/drawing/2014/main" id="{B993A629-BBF6-4D40-9375-3D11DC6269F5}"/>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1400" dirty="0">
              <a:latin typeface="Times New Roman" panose="02020603050405020304" pitchFamily="18" charset="0"/>
            </a:endParaRPr>
          </a:p>
        </p:txBody>
      </p:sp>
      <p:sp>
        <p:nvSpPr>
          <p:cNvPr id="9" name="Rectangle 2">
            <a:extLst>
              <a:ext uri="{FF2B5EF4-FFF2-40B4-BE49-F238E27FC236}">
                <a16:creationId xmlns:a16="http://schemas.microsoft.com/office/drawing/2014/main" id="{C0DD91C0-08F9-4456-84ED-7B2D9583DC98}"/>
              </a:ext>
            </a:extLst>
          </p:cNvPr>
          <p:cNvSpPr>
            <a:spLocks noChangeArrowheads="1"/>
          </p:cNvSpPr>
          <p:nvPr/>
        </p:nvSpPr>
        <p:spPr bwMode="auto">
          <a:xfrm>
            <a:off x="-304800" y="0"/>
            <a:ext cx="8915400" cy="82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dirty="0">
                <a:latin typeface="Times New Roman" panose="02020603050405020304" pitchFamily="18" charset="0"/>
              </a:rPr>
              <a:t>The 1st Wave (Beginnings) – 1990s</a:t>
            </a:r>
          </a:p>
        </p:txBody>
      </p:sp>
      <p:sp>
        <p:nvSpPr>
          <p:cNvPr id="10" name="Rectangle 3">
            <a:extLst>
              <a:ext uri="{FF2B5EF4-FFF2-40B4-BE49-F238E27FC236}">
                <a16:creationId xmlns:a16="http://schemas.microsoft.com/office/drawing/2014/main" id="{DE2C0308-9F49-4330-A37B-C4808DB10698}"/>
              </a:ext>
            </a:extLst>
          </p:cNvPr>
          <p:cNvSpPr>
            <a:spLocks noChangeArrowheads="1"/>
          </p:cNvSpPr>
          <p:nvPr/>
        </p:nvSpPr>
        <p:spPr bwMode="auto">
          <a:xfrm>
            <a:off x="457200" y="2073049"/>
            <a:ext cx="11196536" cy="29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1800" dirty="0">
                <a:latin typeface="Times New Roman" panose="02020603050405020304" pitchFamily="18" charset="0"/>
                <a:cs typeface="Times New Roman" panose="02020603050405020304" pitchFamily="18" charset="0"/>
              </a:rPr>
              <a:t>Technology – Slow-speed Internet  </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Model – Pedagogical – Asynchronous Learning Network (ALN)/Largely Text-Based</a:t>
            </a:r>
          </a:p>
          <a:p>
            <a:pPr>
              <a:buFontTx/>
              <a:buNone/>
            </a:pPr>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Key Players – Four-year Colleges and Universities, Community Colleges, and For-Profit Colleges with already established distance learning programs (i.e., UMUC, Penn State World Campus, SUNY Empire State, APUS) For-Profits (i.e., U of Phoenix) invest tens of millions of dollars into online education.</a:t>
            </a:r>
          </a:p>
          <a:p>
            <a:pPr>
              <a:buFontTx/>
              <a:buNone/>
            </a:pPr>
            <a:endParaRPr lang="en-US" altLang="en-US" sz="1800" dirty="0">
              <a:latin typeface="Times New Roman" panose="02020603050405020304" pitchFamily="18" charset="0"/>
              <a:cs typeface="Times New Roman" panose="02020603050405020304" pitchFamily="18" charset="0"/>
            </a:endParaRPr>
          </a:p>
          <a:p>
            <a:pPr>
              <a:buFontTx/>
              <a:buNone/>
            </a:pPr>
            <a:r>
              <a:rPr lang="en-US" altLang="en-US" sz="1800" b="1"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Enrollment – 100,000s of students enrolled each year in fully-online, for-credit courses – 1 million by 2000.</a:t>
            </a:r>
          </a:p>
        </p:txBody>
      </p:sp>
      <p:pic>
        <p:nvPicPr>
          <p:cNvPr id="11" name="Picture 3">
            <a:extLst>
              <a:ext uri="{FF2B5EF4-FFF2-40B4-BE49-F238E27FC236}">
                <a16:creationId xmlns:a16="http://schemas.microsoft.com/office/drawing/2014/main" id="{74CE1889-8F60-4851-88C4-675A6220EE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6757" y="188198"/>
            <a:ext cx="3536005" cy="22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448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492bed07-1689-433d-8afd-f7f113e7e39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44816</TotalTime>
  <Words>2139</Words>
  <Application>Microsoft Macintosh PowerPoint</Application>
  <PresentationFormat>Widescreen</PresentationFormat>
  <Paragraphs>331</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Times New Roman</vt:lpstr>
      <vt:lpstr>Wingdings 2</vt:lpstr>
      <vt:lpstr>Default Design</vt:lpstr>
      <vt:lpstr>PowerPoint Presentation</vt:lpstr>
      <vt:lpstr>PowerPoint Presentation</vt:lpstr>
      <vt:lpstr>PowerPoint Presentation</vt:lpstr>
      <vt:lpstr>The Future of Higher Education </vt:lpstr>
      <vt:lpstr>The Future of Higher Education </vt:lpstr>
      <vt:lpstr>Higher Education Enrollments</vt:lpstr>
      <vt:lpstr>The Extent of Distance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2030s and Beyond…..</vt:lpstr>
      <vt:lpstr>PowerPoint Presentation</vt:lpstr>
      <vt:lpstr>PowerPoint Presentation</vt:lpstr>
      <vt:lpstr>PowerPoint Presentation</vt:lpstr>
      <vt:lpstr>Final Thoughts!</vt:lpstr>
      <vt:lpstr>Charles Dickens (1843)</vt:lpstr>
      <vt:lpstr>PowerPoint Presentation</vt:lpstr>
    </vt:vector>
  </TitlesOfParts>
  <Company>Center for Distributed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 in online and blended learning environments :  New pedagogical frontiers</dc:title>
  <dc:creator>Andrea Hermsdorfer</dc:creator>
  <cp:lastModifiedBy>Patricia Bush-McManus</cp:lastModifiedBy>
  <cp:revision>185</cp:revision>
  <cp:lastPrinted>2019-01-22T21:52:40Z</cp:lastPrinted>
  <dcterms:created xsi:type="dcterms:W3CDTF">2015-06-29T12:23:58Z</dcterms:created>
  <dcterms:modified xsi:type="dcterms:W3CDTF">2019-01-22T21:54:03Z</dcterms:modified>
</cp:coreProperties>
</file>