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13"/>
  </p:notesMasterIdLst>
  <p:handoutMasterIdLst>
    <p:handoutMasterId r:id="rId14"/>
  </p:handoutMasterIdLst>
  <p:sldIdLst>
    <p:sldId id="271" r:id="rId2"/>
    <p:sldId id="257" r:id="rId3"/>
    <p:sldId id="260" r:id="rId4"/>
    <p:sldId id="266" r:id="rId5"/>
    <p:sldId id="267" r:id="rId6"/>
    <p:sldId id="263" r:id="rId7"/>
    <p:sldId id="264" r:id="rId8"/>
    <p:sldId id="261" r:id="rId9"/>
    <p:sldId id="268" r:id="rId10"/>
    <p:sldId id="269" r:id="rId11"/>
    <p:sldId id="270" r:id="rId12"/>
  </p:sldIdLst>
  <p:sldSz cx="9144000" cy="6858000" type="screen4x3"/>
  <p:notesSz cx="7026275" cy="93122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114" d="100"/>
          <a:sy n="114" d="100"/>
        </p:scale>
        <p:origin x="-918" y="-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3E00B8-C26A-4FD6-AA60-C8CC09F2B924}" type="doc">
      <dgm:prSet loTypeId="urn:microsoft.com/office/officeart/2005/8/layout/cycle6" loCatId="relationship" qsTypeId="urn:microsoft.com/office/officeart/2005/8/quickstyle/simple3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7082853C-0A3A-416B-BAFE-E835A85FFC91}">
      <dgm:prSet phldrT="[Text]" custT="1"/>
      <dgm:spPr/>
      <dgm:t>
        <a:bodyPr/>
        <a:lstStyle/>
        <a:p>
          <a:r>
            <a:rPr lang="en-US" sz="1600" b="1" cap="none" baseline="0" dirty="0" smtClean="0"/>
            <a:t>Fundraising &amp; Teambuilding</a:t>
          </a:r>
          <a:endParaRPr lang="en-US" sz="1600" b="1" cap="none" baseline="0" dirty="0"/>
        </a:p>
      </dgm:t>
    </dgm:pt>
    <dgm:pt modelId="{695EFCA8-56C6-4006-9F9E-6A2A4B700928}" type="parTrans" cxnId="{1C259152-48A8-47AB-A29B-E16345E47551}">
      <dgm:prSet/>
      <dgm:spPr/>
      <dgm:t>
        <a:bodyPr/>
        <a:lstStyle/>
        <a:p>
          <a:endParaRPr lang="en-US"/>
        </a:p>
      </dgm:t>
    </dgm:pt>
    <dgm:pt modelId="{15899336-B097-4D8C-871B-AB89E1C4EDF9}" type="sibTrans" cxnId="{1C259152-48A8-47AB-A29B-E16345E47551}">
      <dgm:prSet/>
      <dgm:spPr/>
      <dgm:t>
        <a:bodyPr/>
        <a:lstStyle/>
        <a:p>
          <a:endParaRPr lang="en-US"/>
        </a:p>
      </dgm:t>
    </dgm:pt>
    <dgm:pt modelId="{2FD4F5B7-2B9A-4F7D-9529-F5739D04F156}">
      <dgm:prSet phldrT="[Text]" custT="1"/>
      <dgm:spPr/>
      <dgm:t>
        <a:bodyPr/>
        <a:lstStyle/>
        <a:p>
          <a:r>
            <a:rPr lang="en-US" sz="1600" b="1" cap="none" baseline="0" dirty="0" smtClean="0"/>
            <a:t>Service Week</a:t>
          </a:r>
          <a:endParaRPr lang="en-US" sz="1600" b="1" cap="none" baseline="0" dirty="0"/>
        </a:p>
      </dgm:t>
    </dgm:pt>
    <dgm:pt modelId="{5BEF703A-ADBB-4B9D-AC2D-0222AE100E69}" type="parTrans" cxnId="{8AC5ADEC-7555-4DF4-B650-F623CC6C3D51}">
      <dgm:prSet/>
      <dgm:spPr/>
      <dgm:t>
        <a:bodyPr/>
        <a:lstStyle/>
        <a:p>
          <a:endParaRPr lang="en-US"/>
        </a:p>
      </dgm:t>
    </dgm:pt>
    <dgm:pt modelId="{657394A6-4B9F-4C83-A3C3-D98491902086}" type="sibTrans" cxnId="{8AC5ADEC-7555-4DF4-B650-F623CC6C3D51}">
      <dgm:prSet/>
      <dgm:spPr/>
      <dgm:t>
        <a:bodyPr/>
        <a:lstStyle/>
        <a:p>
          <a:endParaRPr lang="en-US"/>
        </a:p>
      </dgm:t>
    </dgm:pt>
    <dgm:pt modelId="{19B5124B-A9C3-491E-9488-1047819FA4D3}">
      <dgm:prSet phldrT="[Text]" custT="1"/>
      <dgm:spPr/>
      <dgm:t>
        <a:bodyPr/>
        <a:lstStyle/>
        <a:p>
          <a:r>
            <a:rPr lang="en-US" sz="1600" b="1" cap="none" baseline="0" dirty="0" smtClean="0"/>
            <a:t>Post-service Reflection</a:t>
          </a:r>
          <a:endParaRPr lang="en-US" sz="1600" b="1" cap="none" baseline="0" dirty="0"/>
        </a:p>
      </dgm:t>
    </dgm:pt>
    <dgm:pt modelId="{3C6891D2-4C63-4586-BD9C-BE4492E77CDB}" type="parTrans" cxnId="{F1C976B9-71CE-4A4E-92AE-639E6AA5EEFE}">
      <dgm:prSet/>
      <dgm:spPr/>
      <dgm:t>
        <a:bodyPr/>
        <a:lstStyle/>
        <a:p>
          <a:endParaRPr lang="en-US"/>
        </a:p>
      </dgm:t>
    </dgm:pt>
    <dgm:pt modelId="{7EC73070-3BDB-41A8-916C-152BDFF5706B}" type="sibTrans" cxnId="{F1C976B9-71CE-4A4E-92AE-639E6AA5EEFE}">
      <dgm:prSet/>
      <dgm:spPr/>
      <dgm:t>
        <a:bodyPr/>
        <a:lstStyle/>
        <a:p>
          <a:endParaRPr lang="en-US"/>
        </a:p>
      </dgm:t>
    </dgm:pt>
    <dgm:pt modelId="{BD424525-ECC2-4EBE-B4AB-92C16019C618}">
      <dgm:prSet phldrT="[Text]" custT="1"/>
      <dgm:spPr/>
      <dgm:t>
        <a:bodyPr/>
        <a:lstStyle/>
        <a:p>
          <a:r>
            <a:rPr lang="en-US" sz="1600" b="1" cap="none" baseline="0" dirty="0" smtClean="0"/>
            <a:t>Educational Sustainability Projects (independent study)</a:t>
          </a:r>
          <a:endParaRPr lang="en-US" sz="1600" b="1" cap="none" baseline="0" dirty="0"/>
        </a:p>
      </dgm:t>
    </dgm:pt>
    <dgm:pt modelId="{2E19A453-48D0-43E0-A991-1E230EF08990}" type="parTrans" cxnId="{D6AD93D7-B667-4071-9BCE-A1A8A590CCE1}">
      <dgm:prSet/>
      <dgm:spPr/>
      <dgm:t>
        <a:bodyPr/>
        <a:lstStyle/>
        <a:p>
          <a:endParaRPr lang="en-US"/>
        </a:p>
      </dgm:t>
    </dgm:pt>
    <dgm:pt modelId="{84AB6725-88A7-4FDA-9507-270BF0D9A0F1}" type="sibTrans" cxnId="{D6AD93D7-B667-4071-9BCE-A1A8A590CCE1}">
      <dgm:prSet/>
      <dgm:spPr/>
      <dgm:t>
        <a:bodyPr/>
        <a:lstStyle/>
        <a:p>
          <a:endParaRPr lang="en-US"/>
        </a:p>
      </dgm:t>
    </dgm:pt>
    <dgm:pt modelId="{A89E3CA6-4276-41C8-9967-377142BFEBEF}">
      <dgm:prSet phldrT="[Text]" custT="1"/>
      <dgm:spPr/>
      <dgm:t>
        <a:bodyPr/>
        <a:lstStyle/>
        <a:p>
          <a:r>
            <a:rPr lang="en-US" sz="1600" b="1" cap="none" baseline="0" dirty="0" smtClean="0"/>
            <a:t>Service immersion selection of participants and leaders</a:t>
          </a:r>
          <a:endParaRPr lang="en-US" sz="1600" b="1" cap="none" baseline="0" dirty="0"/>
        </a:p>
      </dgm:t>
    </dgm:pt>
    <dgm:pt modelId="{310E732E-D73C-464F-86EB-5F3E96644C5A}" type="parTrans" cxnId="{8172D563-5987-470E-9D8A-907634F34F17}">
      <dgm:prSet/>
      <dgm:spPr/>
      <dgm:t>
        <a:bodyPr/>
        <a:lstStyle/>
        <a:p>
          <a:endParaRPr lang="en-US"/>
        </a:p>
      </dgm:t>
    </dgm:pt>
    <dgm:pt modelId="{4EC4BABD-F0D7-45B7-B827-139C1E230F78}" type="sibTrans" cxnId="{8172D563-5987-470E-9D8A-907634F34F17}">
      <dgm:prSet/>
      <dgm:spPr/>
      <dgm:t>
        <a:bodyPr/>
        <a:lstStyle/>
        <a:p>
          <a:endParaRPr lang="en-US"/>
        </a:p>
      </dgm:t>
    </dgm:pt>
    <dgm:pt modelId="{BBB6B5AC-EBD3-4BB6-9B15-42E0E86F6E55}">
      <dgm:prSet phldrT="[Text]"/>
      <dgm:spPr/>
      <dgm:t>
        <a:bodyPr/>
        <a:lstStyle/>
        <a:p>
          <a:r>
            <a:rPr lang="en-US" b="1" cap="none" baseline="0" dirty="0" smtClean="0"/>
            <a:t>Pre-service Education &amp; Orientation</a:t>
          </a:r>
          <a:endParaRPr lang="en-US" b="1" cap="none" baseline="0" dirty="0"/>
        </a:p>
      </dgm:t>
    </dgm:pt>
    <dgm:pt modelId="{DEB18BD4-8850-48FB-8DAE-DCA890B25E61}" type="parTrans" cxnId="{7A30699F-CE1E-461B-A19B-F2E75E9C8F4A}">
      <dgm:prSet/>
      <dgm:spPr/>
      <dgm:t>
        <a:bodyPr/>
        <a:lstStyle/>
        <a:p>
          <a:endParaRPr lang="en-US"/>
        </a:p>
      </dgm:t>
    </dgm:pt>
    <dgm:pt modelId="{EA885C4A-3C66-4638-9E60-CC2BADDDCC1A}" type="sibTrans" cxnId="{7A30699F-CE1E-461B-A19B-F2E75E9C8F4A}">
      <dgm:prSet/>
      <dgm:spPr/>
      <dgm:t>
        <a:bodyPr/>
        <a:lstStyle/>
        <a:p>
          <a:endParaRPr lang="en-US"/>
        </a:p>
      </dgm:t>
    </dgm:pt>
    <dgm:pt modelId="{8DFBB604-A10E-49A6-9FEC-2E4A0F9DE41B}" type="pres">
      <dgm:prSet presAssocID="{CA3E00B8-C26A-4FD6-AA60-C8CC09F2B924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984E194-4CCD-4E4F-B8EF-C868F3705E92}" type="pres">
      <dgm:prSet presAssocID="{7082853C-0A3A-416B-BAFE-E835A85FFC91}" presName="node" presStyleLbl="node1" presStyleIdx="0" presStyleCnt="6" custScaleX="95877" custScaleY="59997" custRadScaleRad="99190" custRadScaleInc="5656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BCC7F3-9691-45E7-B6E9-81EF1AD3106B}" type="pres">
      <dgm:prSet presAssocID="{7082853C-0A3A-416B-BAFE-E835A85FFC91}" presName="spNode" presStyleCnt="0"/>
      <dgm:spPr/>
    </dgm:pt>
    <dgm:pt modelId="{1A0D7030-DBD3-421E-A7C6-C33A05062EE9}" type="pres">
      <dgm:prSet presAssocID="{15899336-B097-4D8C-871B-AB89E1C4EDF9}" presName="sibTrans" presStyleLbl="sibTrans1D1" presStyleIdx="0" presStyleCnt="6"/>
      <dgm:spPr/>
      <dgm:t>
        <a:bodyPr/>
        <a:lstStyle/>
        <a:p>
          <a:endParaRPr lang="en-US"/>
        </a:p>
      </dgm:t>
    </dgm:pt>
    <dgm:pt modelId="{2278CFAC-6F98-40A1-BBFF-7BA25DF2B3D3}" type="pres">
      <dgm:prSet presAssocID="{2FD4F5B7-2B9A-4F7D-9529-F5739D04F156}" presName="node" presStyleLbl="node1" presStyleIdx="1" presStyleCnt="6" custScaleX="78965" custScaleY="67334" custRadScaleRad="100509" custRadScaleInc="6000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5A2DD5-6FD4-4A68-9C06-7DA8927459AB}" type="pres">
      <dgm:prSet presAssocID="{2FD4F5B7-2B9A-4F7D-9529-F5739D04F156}" presName="spNode" presStyleCnt="0"/>
      <dgm:spPr/>
    </dgm:pt>
    <dgm:pt modelId="{82CF7374-DD13-4A31-B9BE-FF520509F472}" type="pres">
      <dgm:prSet presAssocID="{657394A6-4B9F-4C83-A3C3-D98491902086}" presName="sibTrans" presStyleLbl="sibTrans1D1" presStyleIdx="1" presStyleCnt="6"/>
      <dgm:spPr/>
      <dgm:t>
        <a:bodyPr/>
        <a:lstStyle/>
        <a:p>
          <a:endParaRPr lang="en-US"/>
        </a:p>
      </dgm:t>
    </dgm:pt>
    <dgm:pt modelId="{750D6F71-3651-4278-956F-B2D0CF0CBDE2}" type="pres">
      <dgm:prSet presAssocID="{19B5124B-A9C3-491E-9488-1047819FA4D3}" presName="node" presStyleLbl="node1" presStyleIdx="2" presStyleCnt="6" custScaleX="79372" custScaleY="73637" custRadScaleRad="103961" custRadScaleInc="5939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82F736-87EB-49A1-ADD4-B74C3838B2B1}" type="pres">
      <dgm:prSet presAssocID="{19B5124B-A9C3-491E-9488-1047819FA4D3}" presName="spNode" presStyleCnt="0"/>
      <dgm:spPr/>
    </dgm:pt>
    <dgm:pt modelId="{E616D797-4752-4341-AFDB-3652E2A74136}" type="pres">
      <dgm:prSet presAssocID="{7EC73070-3BDB-41A8-916C-152BDFF5706B}" presName="sibTrans" presStyleLbl="sibTrans1D1" presStyleIdx="2" presStyleCnt="6"/>
      <dgm:spPr/>
      <dgm:t>
        <a:bodyPr/>
        <a:lstStyle/>
        <a:p>
          <a:endParaRPr lang="en-US"/>
        </a:p>
      </dgm:t>
    </dgm:pt>
    <dgm:pt modelId="{395688E5-6841-4637-9622-11484AFCE2FF}" type="pres">
      <dgm:prSet presAssocID="{BD424525-ECC2-4EBE-B4AB-92C16019C618}" presName="node" presStyleLbl="node1" presStyleIdx="3" presStyleCnt="6" custScaleX="100412" custScaleY="99595" custRadScaleRad="95070" custRadScaleInc="54274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BF0EAE-D163-4764-BF38-30464A3252E6}" type="pres">
      <dgm:prSet presAssocID="{BD424525-ECC2-4EBE-B4AB-92C16019C618}" presName="spNode" presStyleCnt="0"/>
      <dgm:spPr/>
    </dgm:pt>
    <dgm:pt modelId="{8CE8A695-4A0E-434D-BF83-6A5A2F60C716}" type="pres">
      <dgm:prSet presAssocID="{84AB6725-88A7-4FDA-9507-270BF0D9A0F1}" presName="sibTrans" presStyleLbl="sibTrans1D1" presStyleIdx="3" presStyleCnt="6"/>
      <dgm:spPr/>
      <dgm:t>
        <a:bodyPr/>
        <a:lstStyle/>
        <a:p>
          <a:endParaRPr lang="en-US"/>
        </a:p>
      </dgm:t>
    </dgm:pt>
    <dgm:pt modelId="{C9FEBB8E-D30A-4922-84D9-39ED544225DF}" type="pres">
      <dgm:prSet presAssocID="{A89E3CA6-4276-41C8-9967-377142BFEBEF}" presName="node" presStyleLbl="node1" presStyleIdx="4" presStyleCnt="6" custScaleX="88853" custScaleY="91890" custRadScaleRad="82879" custRadScaleInc="57375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1AFA4E-C171-41FB-9111-910BAE98EED8}" type="pres">
      <dgm:prSet presAssocID="{A89E3CA6-4276-41C8-9967-377142BFEBEF}" presName="spNode" presStyleCnt="0"/>
      <dgm:spPr/>
    </dgm:pt>
    <dgm:pt modelId="{C0A24F81-79C9-4699-A968-0CCACE7E104E}" type="pres">
      <dgm:prSet presAssocID="{4EC4BABD-F0D7-45B7-B827-139C1E230F78}" presName="sibTrans" presStyleLbl="sibTrans1D1" presStyleIdx="4" presStyleCnt="6"/>
      <dgm:spPr/>
      <dgm:t>
        <a:bodyPr/>
        <a:lstStyle/>
        <a:p>
          <a:endParaRPr lang="en-US"/>
        </a:p>
      </dgm:t>
    </dgm:pt>
    <dgm:pt modelId="{51C64053-923A-40E6-8DB1-CE80C31848FB}" type="pres">
      <dgm:prSet presAssocID="{BBB6B5AC-EBD3-4BB6-9B15-42E0E86F6E55}" presName="node" presStyleLbl="node1" presStyleIdx="5" presStyleCnt="6" custScaleX="79367" custScaleY="79699" custRadScaleRad="89244" custRadScaleInc="58976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5B116A-091A-4077-B2AB-28FE308FF57D}" type="pres">
      <dgm:prSet presAssocID="{BBB6B5AC-EBD3-4BB6-9B15-42E0E86F6E55}" presName="spNode" presStyleCnt="0"/>
      <dgm:spPr/>
    </dgm:pt>
    <dgm:pt modelId="{86136CB2-553F-47B4-8E41-7101FC4AA1D3}" type="pres">
      <dgm:prSet presAssocID="{EA885C4A-3C66-4638-9E60-CC2BADDDCC1A}" presName="sibTrans" presStyleLbl="sibTrans1D1" presStyleIdx="5" presStyleCnt="6"/>
      <dgm:spPr/>
      <dgm:t>
        <a:bodyPr/>
        <a:lstStyle/>
        <a:p>
          <a:endParaRPr lang="en-US"/>
        </a:p>
      </dgm:t>
    </dgm:pt>
  </dgm:ptLst>
  <dgm:cxnLst>
    <dgm:cxn modelId="{8172D563-5987-470E-9D8A-907634F34F17}" srcId="{CA3E00B8-C26A-4FD6-AA60-C8CC09F2B924}" destId="{A89E3CA6-4276-41C8-9967-377142BFEBEF}" srcOrd="4" destOrd="0" parTransId="{310E732E-D73C-464F-86EB-5F3E96644C5A}" sibTransId="{4EC4BABD-F0D7-45B7-B827-139C1E230F78}"/>
    <dgm:cxn modelId="{70356317-29EE-48F1-AC6A-A2FBBDCB1C86}" type="presOf" srcId="{A89E3CA6-4276-41C8-9967-377142BFEBEF}" destId="{C9FEBB8E-D30A-4922-84D9-39ED544225DF}" srcOrd="0" destOrd="0" presId="urn:microsoft.com/office/officeart/2005/8/layout/cycle6"/>
    <dgm:cxn modelId="{411E88CB-8D68-4167-8D41-105AA3F851D1}" type="presOf" srcId="{19B5124B-A9C3-491E-9488-1047819FA4D3}" destId="{750D6F71-3651-4278-956F-B2D0CF0CBDE2}" srcOrd="0" destOrd="0" presId="urn:microsoft.com/office/officeart/2005/8/layout/cycle6"/>
    <dgm:cxn modelId="{8AC5ADEC-7555-4DF4-B650-F623CC6C3D51}" srcId="{CA3E00B8-C26A-4FD6-AA60-C8CC09F2B924}" destId="{2FD4F5B7-2B9A-4F7D-9529-F5739D04F156}" srcOrd="1" destOrd="0" parTransId="{5BEF703A-ADBB-4B9D-AC2D-0222AE100E69}" sibTransId="{657394A6-4B9F-4C83-A3C3-D98491902086}"/>
    <dgm:cxn modelId="{5BCB94B0-6F1A-4C9C-B87C-DB0C1AC8AFAB}" type="presOf" srcId="{7EC73070-3BDB-41A8-916C-152BDFF5706B}" destId="{E616D797-4752-4341-AFDB-3652E2A74136}" srcOrd="0" destOrd="0" presId="urn:microsoft.com/office/officeart/2005/8/layout/cycle6"/>
    <dgm:cxn modelId="{63BDC405-585A-42CC-A566-98EBEF32E331}" type="presOf" srcId="{EA885C4A-3C66-4638-9E60-CC2BADDDCC1A}" destId="{86136CB2-553F-47B4-8E41-7101FC4AA1D3}" srcOrd="0" destOrd="0" presId="urn:microsoft.com/office/officeart/2005/8/layout/cycle6"/>
    <dgm:cxn modelId="{FB12E4D1-E9C5-4831-878A-F0E7D66EBC04}" type="presOf" srcId="{BBB6B5AC-EBD3-4BB6-9B15-42E0E86F6E55}" destId="{51C64053-923A-40E6-8DB1-CE80C31848FB}" srcOrd="0" destOrd="0" presId="urn:microsoft.com/office/officeart/2005/8/layout/cycle6"/>
    <dgm:cxn modelId="{FFFE7D80-E7D6-44CC-9B1A-6737F7EF8E02}" type="presOf" srcId="{84AB6725-88A7-4FDA-9507-270BF0D9A0F1}" destId="{8CE8A695-4A0E-434D-BF83-6A5A2F60C716}" srcOrd="0" destOrd="0" presId="urn:microsoft.com/office/officeart/2005/8/layout/cycle6"/>
    <dgm:cxn modelId="{1C259152-48A8-47AB-A29B-E16345E47551}" srcId="{CA3E00B8-C26A-4FD6-AA60-C8CC09F2B924}" destId="{7082853C-0A3A-416B-BAFE-E835A85FFC91}" srcOrd="0" destOrd="0" parTransId="{695EFCA8-56C6-4006-9F9E-6A2A4B700928}" sibTransId="{15899336-B097-4D8C-871B-AB89E1C4EDF9}"/>
    <dgm:cxn modelId="{406B7C5B-0DFE-4EB4-B1DB-075819B9E27E}" type="presOf" srcId="{15899336-B097-4D8C-871B-AB89E1C4EDF9}" destId="{1A0D7030-DBD3-421E-A7C6-C33A05062EE9}" srcOrd="0" destOrd="0" presId="urn:microsoft.com/office/officeart/2005/8/layout/cycle6"/>
    <dgm:cxn modelId="{9D1DF7BF-D29B-45A3-A4B3-88D26ADECDF1}" type="presOf" srcId="{BD424525-ECC2-4EBE-B4AB-92C16019C618}" destId="{395688E5-6841-4637-9622-11484AFCE2FF}" srcOrd="0" destOrd="0" presId="urn:microsoft.com/office/officeart/2005/8/layout/cycle6"/>
    <dgm:cxn modelId="{D6AD93D7-B667-4071-9BCE-A1A8A590CCE1}" srcId="{CA3E00B8-C26A-4FD6-AA60-C8CC09F2B924}" destId="{BD424525-ECC2-4EBE-B4AB-92C16019C618}" srcOrd="3" destOrd="0" parTransId="{2E19A453-48D0-43E0-A991-1E230EF08990}" sibTransId="{84AB6725-88A7-4FDA-9507-270BF0D9A0F1}"/>
    <dgm:cxn modelId="{7A30699F-CE1E-461B-A19B-F2E75E9C8F4A}" srcId="{CA3E00B8-C26A-4FD6-AA60-C8CC09F2B924}" destId="{BBB6B5AC-EBD3-4BB6-9B15-42E0E86F6E55}" srcOrd="5" destOrd="0" parTransId="{DEB18BD4-8850-48FB-8DAE-DCA890B25E61}" sibTransId="{EA885C4A-3C66-4638-9E60-CC2BADDDCC1A}"/>
    <dgm:cxn modelId="{B82CB967-3AC7-4A1D-A08E-31D2983884A7}" type="presOf" srcId="{657394A6-4B9F-4C83-A3C3-D98491902086}" destId="{82CF7374-DD13-4A31-B9BE-FF520509F472}" srcOrd="0" destOrd="0" presId="urn:microsoft.com/office/officeart/2005/8/layout/cycle6"/>
    <dgm:cxn modelId="{94C63E47-6C9B-49D5-98B3-A4A70791393E}" type="presOf" srcId="{4EC4BABD-F0D7-45B7-B827-139C1E230F78}" destId="{C0A24F81-79C9-4699-A968-0CCACE7E104E}" srcOrd="0" destOrd="0" presId="urn:microsoft.com/office/officeart/2005/8/layout/cycle6"/>
    <dgm:cxn modelId="{F1C976B9-71CE-4A4E-92AE-639E6AA5EEFE}" srcId="{CA3E00B8-C26A-4FD6-AA60-C8CC09F2B924}" destId="{19B5124B-A9C3-491E-9488-1047819FA4D3}" srcOrd="2" destOrd="0" parTransId="{3C6891D2-4C63-4586-BD9C-BE4492E77CDB}" sibTransId="{7EC73070-3BDB-41A8-916C-152BDFF5706B}"/>
    <dgm:cxn modelId="{6E4997E9-C646-4D01-8C87-5EF472E50EAF}" type="presOf" srcId="{7082853C-0A3A-416B-BAFE-E835A85FFC91}" destId="{C984E194-4CCD-4E4F-B8EF-C868F3705E92}" srcOrd="0" destOrd="0" presId="urn:microsoft.com/office/officeart/2005/8/layout/cycle6"/>
    <dgm:cxn modelId="{ABA2DBCB-CA70-406F-8F4B-AA8F1F06759F}" type="presOf" srcId="{2FD4F5B7-2B9A-4F7D-9529-F5739D04F156}" destId="{2278CFAC-6F98-40A1-BBFF-7BA25DF2B3D3}" srcOrd="0" destOrd="0" presId="urn:microsoft.com/office/officeart/2005/8/layout/cycle6"/>
    <dgm:cxn modelId="{91C847C8-2841-40BC-99DA-8FB897A23A27}" type="presOf" srcId="{CA3E00B8-C26A-4FD6-AA60-C8CC09F2B924}" destId="{8DFBB604-A10E-49A6-9FEC-2E4A0F9DE41B}" srcOrd="0" destOrd="0" presId="urn:microsoft.com/office/officeart/2005/8/layout/cycle6"/>
    <dgm:cxn modelId="{4C19ED55-8331-40FA-B076-969D24DAE542}" type="presParOf" srcId="{8DFBB604-A10E-49A6-9FEC-2E4A0F9DE41B}" destId="{C984E194-4CCD-4E4F-B8EF-C868F3705E92}" srcOrd="0" destOrd="0" presId="urn:microsoft.com/office/officeart/2005/8/layout/cycle6"/>
    <dgm:cxn modelId="{DBB9DF86-85B4-4618-9388-E1E20D1E187E}" type="presParOf" srcId="{8DFBB604-A10E-49A6-9FEC-2E4A0F9DE41B}" destId="{A2BCC7F3-9691-45E7-B6E9-81EF1AD3106B}" srcOrd="1" destOrd="0" presId="urn:microsoft.com/office/officeart/2005/8/layout/cycle6"/>
    <dgm:cxn modelId="{37889A50-DBE1-4543-9C01-3440DFA07515}" type="presParOf" srcId="{8DFBB604-A10E-49A6-9FEC-2E4A0F9DE41B}" destId="{1A0D7030-DBD3-421E-A7C6-C33A05062EE9}" srcOrd="2" destOrd="0" presId="urn:microsoft.com/office/officeart/2005/8/layout/cycle6"/>
    <dgm:cxn modelId="{F830A5FA-FE6A-4BD6-8089-B5520737C700}" type="presParOf" srcId="{8DFBB604-A10E-49A6-9FEC-2E4A0F9DE41B}" destId="{2278CFAC-6F98-40A1-BBFF-7BA25DF2B3D3}" srcOrd="3" destOrd="0" presId="urn:microsoft.com/office/officeart/2005/8/layout/cycle6"/>
    <dgm:cxn modelId="{7E584747-ECAB-48DC-8086-C0400C8EE3BE}" type="presParOf" srcId="{8DFBB604-A10E-49A6-9FEC-2E4A0F9DE41B}" destId="{665A2DD5-6FD4-4A68-9C06-7DA8927459AB}" srcOrd="4" destOrd="0" presId="urn:microsoft.com/office/officeart/2005/8/layout/cycle6"/>
    <dgm:cxn modelId="{A40D9068-E639-4BA8-9515-C8F5746B9885}" type="presParOf" srcId="{8DFBB604-A10E-49A6-9FEC-2E4A0F9DE41B}" destId="{82CF7374-DD13-4A31-B9BE-FF520509F472}" srcOrd="5" destOrd="0" presId="urn:microsoft.com/office/officeart/2005/8/layout/cycle6"/>
    <dgm:cxn modelId="{AC4752CD-FE93-4EF0-98F4-0241982BA1D4}" type="presParOf" srcId="{8DFBB604-A10E-49A6-9FEC-2E4A0F9DE41B}" destId="{750D6F71-3651-4278-956F-B2D0CF0CBDE2}" srcOrd="6" destOrd="0" presId="urn:microsoft.com/office/officeart/2005/8/layout/cycle6"/>
    <dgm:cxn modelId="{ABE7A035-70E1-46C6-ABDA-A6C18D8B2987}" type="presParOf" srcId="{8DFBB604-A10E-49A6-9FEC-2E4A0F9DE41B}" destId="{7782F736-87EB-49A1-ADD4-B74C3838B2B1}" srcOrd="7" destOrd="0" presId="urn:microsoft.com/office/officeart/2005/8/layout/cycle6"/>
    <dgm:cxn modelId="{9DAD8629-3027-4A24-AEA4-63D9ECA41185}" type="presParOf" srcId="{8DFBB604-A10E-49A6-9FEC-2E4A0F9DE41B}" destId="{E616D797-4752-4341-AFDB-3652E2A74136}" srcOrd="8" destOrd="0" presId="urn:microsoft.com/office/officeart/2005/8/layout/cycle6"/>
    <dgm:cxn modelId="{E41F6559-75D3-4954-B997-9D19116DBBD1}" type="presParOf" srcId="{8DFBB604-A10E-49A6-9FEC-2E4A0F9DE41B}" destId="{395688E5-6841-4637-9622-11484AFCE2FF}" srcOrd="9" destOrd="0" presId="urn:microsoft.com/office/officeart/2005/8/layout/cycle6"/>
    <dgm:cxn modelId="{314AFAA5-429B-4AC6-AFA0-24109BDE93FA}" type="presParOf" srcId="{8DFBB604-A10E-49A6-9FEC-2E4A0F9DE41B}" destId="{16BF0EAE-D163-4764-BF38-30464A3252E6}" srcOrd="10" destOrd="0" presId="urn:microsoft.com/office/officeart/2005/8/layout/cycle6"/>
    <dgm:cxn modelId="{1EBBACEF-F126-46CD-9385-3D2273F1EA37}" type="presParOf" srcId="{8DFBB604-A10E-49A6-9FEC-2E4A0F9DE41B}" destId="{8CE8A695-4A0E-434D-BF83-6A5A2F60C716}" srcOrd="11" destOrd="0" presId="urn:microsoft.com/office/officeart/2005/8/layout/cycle6"/>
    <dgm:cxn modelId="{715B6AF6-0AAB-46A5-B5CF-A8B270FF1C39}" type="presParOf" srcId="{8DFBB604-A10E-49A6-9FEC-2E4A0F9DE41B}" destId="{C9FEBB8E-D30A-4922-84D9-39ED544225DF}" srcOrd="12" destOrd="0" presId="urn:microsoft.com/office/officeart/2005/8/layout/cycle6"/>
    <dgm:cxn modelId="{B1CCD17B-3677-4459-8EF2-B30A484852AF}" type="presParOf" srcId="{8DFBB604-A10E-49A6-9FEC-2E4A0F9DE41B}" destId="{BB1AFA4E-C171-41FB-9111-910BAE98EED8}" srcOrd="13" destOrd="0" presId="urn:microsoft.com/office/officeart/2005/8/layout/cycle6"/>
    <dgm:cxn modelId="{12045CB3-17B8-46F1-926D-04801324C282}" type="presParOf" srcId="{8DFBB604-A10E-49A6-9FEC-2E4A0F9DE41B}" destId="{C0A24F81-79C9-4699-A968-0CCACE7E104E}" srcOrd="14" destOrd="0" presId="urn:microsoft.com/office/officeart/2005/8/layout/cycle6"/>
    <dgm:cxn modelId="{396A2DCC-4E87-4CA1-A45B-F7E11D988769}" type="presParOf" srcId="{8DFBB604-A10E-49A6-9FEC-2E4A0F9DE41B}" destId="{51C64053-923A-40E6-8DB1-CE80C31848FB}" srcOrd="15" destOrd="0" presId="urn:microsoft.com/office/officeart/2005/8/layout/cycle6"/>
    <dgm:cxn modelId="{C0A28BCA-D4D6-458D-A6BA-A55FDAF484F8}" type="presParOf" srcId="{8DFBB604-A10E-49A6-9FEC-2E4A0F9DE41B}" destId="{2F5B116A-091A-4077-B2AB-28FE308FF57D}" srcOrd="16" destOrd="0" presId="urn:microsoft.com/office/officeart/2005/8/layout/cycle6"/>
    <dgm:cxn modelId="{A3BD17CA-5829-45F3-B123-9B632B79D987}" type="presParOf" srcId="{8DFBB604-A10E-49A6-9FEC-2E4A0F9DE41B}" destId="{86136CB2-553F-47B4-8E41-7101FC4AA1D3}" srcOrd="17" destOrd="0" presId="urn:microsoft.com/office/officeart/2005/8/layout/cycle6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03444E9-B84B-4B8A-82BD-9D5B2CB56EAC}" type="doc">
      <dgm:prSet loTypeId="urn:microsoft.com/office/officeart/2005/8/layout/venn2" loCatId="relationship" qsTypeId="urn:microsoft.com/office/officeart/2005/8/quickstyle/simple3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0012EA56-D8CC-499E-91C8-5834863960E1}">
      <dgm:prSet phldrT="[Text]" custT="1"/>
      <dgm:spPr/>
      <dgm:t>
        <a:bodyPr/>
        <a:lstStyle/>
        <a:p>
          <a:r>
            <a:rPr lang="en-US" sz="1100" dirty="0" smtClean="0">
              <a:solidFill>
                <a:schemeClr val="bg1"/>
              </a:solidFill>
            </a:rPr>
            <a:t>Education &amp; Reflection</a:t>
          </a:r>
          <a:endParaRPr lang="en-US" sz="1100" dirty="0">
            <a:solidFill>
              <a:schemeClr val="bg1"/>
            </a:solidFill>
          </a:endParaRPr>
        </a:p>
      </dgm:t>
    </dgm:pt>
    <dgm:pt modelId="{B425EDF4-F72B-4621-8BC9-D46B38281AA2}" type="parTrans" cxnId="{7FB9E4CD-46B5-4E5C-AFAA-A5C846B6511E}">
      <dgm:prSet/>
      <dgm:spPr/>
      <dgm:t>
        <a:bodyPr/>
        <a:lstStyle/>
        <a:p>
          <a:endParaRPr lang="en-US" sz="1100"/>
        </a:p>
      </dgm:t>
    </dgm:pt>
    <dgm:pt modelId="{65EF3A85-42B6-4263-93FE-3952A736EEE9}" type="sibTrans" cxnId="{7FB9E4CD-46B5-4E5C-AFAA-A5C846B6511E}">
      <dgm:prSet/>
      <dgm:spPr/>
      <dgm:t>
        <a:bodyPr/>
        <a:lstStyle/>
        <a:p>
          <a:endParaRPr lang="en-US" sz="1100"/>
        </a:p>
      </dgm:t>
    </dgm:pt>
    <dgm:pt modelId="{6F61FB57-DB44-49ED-9486-6A509E061CBA}">
      <dgm:prSet phldrT="[Text]" custT="1"/>
      <dgm:spPr/>
      <dgm:t>
        <a:bodyPr/>
        <a:lstStyle/>
        <a:p>
          <a:r>
            <a:rPr lang="en-US" sz="1100" dirty="0" smtClean="0">
              <a:solidFill>
                <a:schemeClr val="bg1"/>
              </a:solidFill>
            </a:rPr>
            <a:t>Teambuilding</a:t>
          </a:r>
          <a:endParaRPr lang="en-US" sz="1100" dirty="0">
            <a:solidFill>
              <a:schemeClr val="bg1"/>
            </a:solidFill>
          </a:endParaRPr>
        </a:p>
      </dgm:t>
    </dgm:pt>
    <dgm:pt modelId="{CB8F10C0-A6A7-4A79-B8A7-D396A2676778}" type="parTrans" cxnId="{48655E7C-8A9D-44FE-B962-D837F7CF5ECE}">
      <dgm:prSet/>
      <dgm:spPr/>
      <dgm:t>
        <a:bodyPr/>
        <a:lstStyle/>
        <a:p>
          <a:endParaRPr lang="en-US" sz="1100"/>
        </a:p>
      </dgm:t>
    </dgm:pt>
    <dgm:pt modelId="{A092D809-9764-4A84-9F6D-DB7D306979FA}" type="sibTrans" cxnId="{48655E7C-8A9D-44FE-B962-D837F7CF5ECE}">
      <dgm:prSet/>
      <dgm:spPr/>
      <dgm:t>
        <a:bodyPr/>
        <a:lstStyle/>
        <a:p>
          <a:endParaRPr lang="en-US" sz="1100"/>
        </a:p>
      </dgm:t>
    </dgm:pt>
    <dgm:pt modelId="{2AF1D5C2-5702-4BF4-8A2E-F12514B6EA8A}">
      <dgm:prSet phldrT="[Text]" custT="1"/>
      <dgm:spPr/>
      <dgm:t>
        <a:bodyPr/>
        <a:lstStyle/>
        <a:p>
          <a:r>
            <a:rPr lang="en-US" sz="1100" dirty="0" smtClean="0">
              <a:solidFill>
                <a:schemeClr val="bg1"/>
              </a:solidFill>
            </a:rPr>
            <a:t>Community Activities</a:t>
          </a:r>
          <a:endParaRPr lang="en-US" sz="1100" dirty="0">
            <a:solidFill>
              <a:schemeClr val="bg1"/>
            </a:solidFill>
          </a:endParaRPr>
        </a:p>
      </dgm:t>
    </dgm:pt>
    <dgm:pt modelId="{39EC5A16-C627-4985-81F5-781C447EFCF4}" type="parTrans" cxnId="{8F2822D8-4725-410D-A7C1-44EBAD2297A1}">
      <dgm:prSet/>
      <dgm:spPr/>
      <dgm:t>
        <a:bodyPr/>
        <a:lstStyle/>
        <a:p>
          <a:endParaRPr lang="en-US" sz="1100"/>
        </a:p>
      </dgm:t>
    </dgm:pt>
    <dgm:pt modelId="{861043E3-2808-4407-A1B2-2C31F918F99A}" type="sibTrans" cxnId="{8F2822D8-4725-410D-A7C1-44EBAD2297A1}">
      <dgm:prSet/>
      <dgm:spPr/>
      <dgm:t>
        <a:bodyPr/>
        <a:lstStyle/>
        <a:p>
          <a:endParaRPr lang="en-US" sz="1100"/>
        </a:p>
      </dgm:t>
    </dgm:pt>
    <dgm:pt modelId="{52D936FD-7AE3-4CA2-89A7-519A923158CB}">
      <dgm:prSet phldrT="[Text]" custT="1"/>
      <dgm:spPr/>
      <dgm:t>
        <a:bodyPr/>
        <a:lstStyle/>
        <a:p>
          <a:r>
            <a:rPr lang="en-US" sz="1100" dirty="0" smtClean="0">
              <a:solidFill>
                <a:schemeClr val="bg1"/>
              </a:solidFill>
            </a:rPr>
            <a:t>Service to Community</a:t>
          </a:r>
          <a:endParaRPr lang="en-US" sz="1100" dirty="0">
            <a:solidFill>
              <a:schemeClr val="bg1"/>
            </a:solidFill>
          </a:endParaRPr>
        </a:p>
      </dgm:t>
    </dgm:pt>
    <dgm:pt modelId="{FCED85A2-24EE-406F-B7EB-380D711329F0}" type="parTrans" cxnId="{E9D26665-95DF-41E0-9942-2015C6C9E2C9}">
      <dgm:prSet/>
      <dgm:spPr/>
      <dgm:t>
        <a:bodyPr/>
        <a:lstStyle/>
        <a:p>
          <a:endParaRPr lang="en-US" sz="1100"/>
        </a:p>
      </dgm:t>
    </dgm:pt>
    <dgm:pt modelId="{AB356A8D-615E-4415-B3BF-16A221FA28E2}" type="sibTrans" cxnId="{E9D26665-95DF-41E0-9942-2015C6C9E2C9}">
      <dgm:prSet/>
      <dgm:spPr/>
      <dgm:t>
        <a:bodyPr/>
        <a:lstStyle/>
        <a:p>
          <a:endParaRPr lang="en-US" sz="1100"/>
        </a:p>
      </dgm:t>
    </dgm:pt>
    <dgm:pt modelId="{63297CDA-52C8-410E-AB47-DF1F7FF91C44}" type="pres">
      <dgm:prSet presAssocID="{203444E9-B84B-4B8A-82BD-9D5B2CB56EAC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DB35FA5-73A0-4230-BB23-1AF692E983AC}" type="pres">
      <dgm:prSet presAssocID="{203444E9-B84B-4B8A-82BD-9D5B2CB56EAC}" presName="comp1" presStyleCnt="0"/>
      <dgm:spPr/>
      <dgm:t>
        <a:bodyPr/>
        <a:lstStyle/>
        <a:p>
          <a:endParaRPr lang="en-US"/>
        </a:p>
      </dgm:t>
    </dgm:pt>
    <dgm:pt modelId="{64B93713-AE95-4FB1-8465-36FBDADA1017}" type="pres">
      <dgm:prSet presAssocID="{203444E9-B84B-4B8A-82BD-9D5B2CB56EAC}" presName="circle1" presStyleLbl="node1" presStyleIdx="0" presStyleCnt="4" custLinFactNeighborX="1575"/>
      <dgm:spPr/>
      <dgm:t>
        <a:bodyPr/>
        <a:lstStyle/>
        <a:p>
          <a:endParaRPr lang="en-US"/>
        </a:p>
      </dgm:t>
    </dgm:pt>
    <dgm:pt modelId="{54D93A9C-A5C1-4390-8F3A-BA4D6FF3B92E}" type="pres">
      <dgm:prSet presAssocID="{203444E9-B84B-4B8A-82BD-9D5B2CB56EAC}" presName="c1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65F626-5022-43DD-A02E-61CA3083B3A7}" type="pres">
      <dgm:prSet presAssocID="{203444E9-B84B-4B8A-82BD-9D5B2CB56EAC}" presName="comp2" presStyleCnt="0"/>
      <dgm:spPr/>
      <dgm:t>
        <a:bodyPr/>
        <a:lstStyle/>
        <a:p>
          <a:endParaRPr lang="en-US"/>
        </a:p>
      </dgm:t>
    </dgm:pt>
    <dgm:pt modelId="{E84F2456-F107-4E86-952E-21CE2BE0B2D1}" type="pres">
      <dgm:prSet presAssocID="{203444E9-B84B-4B8A-82BD-9D5B2CB56EAC}" presName="circle2" presStyleLbl="node1" presStyleIdx="1" presStyleCnt="4" custScaleX="115158" custLinFactNeighborX="2953" custLinFactNeighborY="1575"/>
      <dgm:spPr/>
      <dgm:t>
        <a:bodyPr/>
        <a:lstStyle/>
        <a:p>
          <a:endParaRPr lang="en-US"/>
        </a:p>
      </dgm:t>
    </dgm:pt>
    <dgm:pt modelId="{ED738E16-57CF-4C6C-8547-E091C96C5BD2}" type="pres">
      <dgm:prSet presAssocID="{203444E9-B84B-4B8A-82BD-9D5B2CB56EAC}" presName="c2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5F92EC-0289-4F2F-B70D-F190ADED98E1}" type="pres">
      <dgm:prSet presAssocID="{203444E9-B84B-4B8A-82BD-9D5B2CB56EAC}" presName="comp3" presStyleCnt="0"/>
      <dgm:spPr/>
      <dgm:t>
        <a:bodyPr/>
        <a:lstStyle/>
        <a:p>
          <a:endParaRPr lang="en-US"/>
        </a:p>
      </dgm:t>
    </dgm:pt>
    <dgm:pt modelId="{6B624B30-1D54-40E6-9F6B-FB3ED9114738}" type="pres">
      <dgm:prSet presAssocID="{203444E9-B84B-4B8A-82BD-9D5B2CB56EAC}" presName="circle3" presStyleLbl="node1" presStyleIdx="2" presStyleCnt="4" custLinFactNeighborX="4724" custLinFactNeighborY="263"/>
      <dgm:spPr/>
      <dgm:t>
        <a:bodyPr/>
        <a:lstStyle/>
        <a:p>
          <a:endParaRPr lang="en-US"/>
        </a:p>
      </dgm:t>
    </dgm:pt>
    <dgm:pt modelId="{B77FF11D-B3FE-4582-9D4C-A6BC1E24D5FC}" type="pres">
      <dgm:prSet presAssocID="{203444E9-B84B-4B8A-82BD-9D5B2CB56EAC}" presName="c3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EA52D5-E9BC-4E1D-9135-108F8C7B5191}" type="pres">
      <dgm:prSet presAssocID="{203444E9-B84B-4B8A-82BD-9D5B2CB56EAC}" presName="comp4" presStyleCnt="0"/>
      <dgm:spPr/>
      <dgm:t>
        <a:bodyPr/>
        <a:lstStyle/>
        <a:p>
          <a:endParaRPr lang="en-US"/>
        </a:p>
      </dgm:t>
    </dgm:pt>
    <dgm:pt modelId="{61FBA7A6-A980-428E-8439-D361A1026C89}" type="pres">
      <dgm:prSet presAssocID="{203444E9-B84B-4B8A-82BD-9D5B2CB56EAC}" presName="circle4" presStyleLbl="node1" presStyleIdx="3" presStyleCnt="4" custLinFactNeighborX="5709" custLinFactNeighborY="3543"/>
      <dgm:spPr/>
      <dgm:t>
        <a:bodyPr/>
        <a:lstStyle/>
        <a:p>
          <a:endParaRPr lang="en-US"/>
        </a:p>
      </dgm:t>
    </dgm:pt>
    <dgm:pt modelId="{A137CB53-02E2-4C84-8D51-BB77CC163348}" type="pres">
      <dgm:prSet presAssocID="{203444E9-B84B-4B8A-82BD-9D5B2CB56EAC}" presName="c4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CDD4DE1-9586-49E6-B0AA-05EC76AFD611}" type="presOf" srcId="{52D936FD-7AE3-4CA2-89A7-519A923158CB}" destId="{A137CB53-02E2-4C84-8D51-BB77CC163348}" srcOrd="1" destOrd="0" presId="urn:microsoft.com/office/officeart/2005/8/layout/venn2"/>
    <dgm:cxn modelId="{D0A46F20-F6E8-49AF-A429-A804D479B878}" type="presOf" srcId="{0012EA56-D8CC-499E-91C8-5834863960E1}" destId="{54D93A9C-A5C1-4390-8F3A-BA4D6FF3B92E}" srcOrd="1" destOrd="0" presId="urn:microsoft.com/office/officeart/2005/8/layout/venn2"/>
    <dgm:cxn modelId="{B60D41FD-1299-4043-ABE3-8D90AB8AA23A}" type="presOf" srcId="{0012EA56-D8CC-499E-91C8-5834863960E1}" destId="{64B93713-AE95-4FB1-8465-36FBDADA1017}" srcOrd="0" destOrd="0" presId="urn:microsoft.com/office/officeart/2005/8/layout/venn2"/>
    <dgm:cxn modelId="{4C34CD0B-51BE-45BE-9CA3-EBE9B700BC29}" type="presOf" srcId="{6F61FB57-DB44-49ED-9486-6A509E061CBA}" destId="{E84F2456-F107-4E86-952E-21CE2BE0B2D1}" srcOrd="0" destOrd="0" presId="urn:microsoft.com/office/officeart/2005/8/layout/venn2"/>
    <dgm:cxn modelId="{DE9A436F-66E2-4B51-B86D-61718C82DE8C}" type="presOf" srcId="{6F61FB57-DB44-49ED-9486-6A509E061CBA}" destId="{ED738E16-57CF-4C6C-8547-E091C96C5BD2}" srcOrd="1" destOrd="0" presId="urn:microsoft.com/office/officeart/2005/8/layout/venn2"/>
    <dgm:cxn modelId="{48655E7C-8A9D-44FE-B962-D837F7CF5ECE}" srcId="{203444E9-B84B-4B8A-82BD-9D5B2CB56EAC}" destId="{6F61FB57-DB44-49ED-9486-6A509E061CBA}" srcOrd="1" destOrd="0" parTransId="{CB8F10C0-A6A7-4A79-B8A7-D396A2676778}" sibTransId="{A092D809-9764-4A84-9F6D-DB7D306979FA}"/>
    <dgm:cxn modelId="{8F2822D8-4725-410D-A7C1-44EBAD2297A1}" srcId="{203444E9-B84B-4B8A-82BD-9D5B2CB56EAC}" destId="{2AF1D5C2-5702-4BF4-8A2E-F12514B6EA8A}" srcOrd="2" destOrd="0" parTransId="{39EC5A16-C627-4985-81F5-781C447EFCF4}" sibTransId="{861043E3-2808-4407-A1B2-2C31F918F99A}"/>
    <dgm:cxn modelId="{D436EB54-C29D-41CC-998E-47610DCD40ED}" type="presOf" srcId="{2AF1D5C2-5702-4BF4-8A2E-F12514B6EA8A}" destId="{6B624B30-1D54-40E6-9F6B-FB3ED9114738}" srcOrd="0" destOrd="0" presId="urn:microsoft.com/office/officeart/2005/8/layout/venn2"/>
    <dgm:cxn modelId="{7FB9E4CD-46B5-4E5C-AFAA-A5C846B6511E}" srcId="{203444E9-B84B-4B8A-82BD-9D5B2CB56EAC}" destId="{0012EA56-D8CC-499E-91C8-5834863960E1}" srcOrd="0" destOrd="0" parTransId="{B425EDF4-F72B-4621-8BC9-D46B38281AA2}" sibTransId="{65EF3A85-42B6-4263-93FE-3952A736EEE9}"/>
    <dgm:cxn modelId="{AE95D4DE-0585-4106-BAEE-539F4A3C0BF5}" type="presOf" srcId="{52D936FD-7AE3-4CA2-89A7-519A923158CB}" destId="{61FBA7A6-A980-428E-8439-D361A1026C89}" srcOrd="0" destOrd="0" presId="urn:microsoft.com/office/officeart/2005/8/layout/venn2"/>
    <dgm:cxn modelId="{E9D26665-95DF-41E0-9942-2015C6C9E2C9}" srcId="{203444E9-B84B-4B8A-82BD-9D5B2CB56EAC}" destId="{52D936FD-7AE3-4CA2-89A7-519A923158CB}" srcOrd="3" destOrd="0" parTransId="{FCED85A2-24EE-406F-B7EB-380D711329F0}" sibTransId="{AB356A8D-615E-4415-B3BF-16A221FA28E2}"/>
    <dgm:cxn modelId="{1BD05A4A-09AD-49B8-8C90-64F3F72091D6}" type="presOf" srcId="{2AF1D5C2-5702-4BF4-8A2E-F12514B6EA8A}" destId="{B77FF11D-B3FE-4582-9D4C-A6BC1E24D5FC}" srcOrd="1" destOrd="0" presId="urn:microsoft.com/office/officeart/2005/8/layout/venn2"/>
    <dgm:cxn modelId="{E0953B15-72AC-4466-819F-DDC57A1178A8}" type="presOf" srcId="{203444E9-B84B-4B8A-82BD-9D5B2CB56EAC}" destId="{63297CDA-52C8-410E-AB47-DF1F7FF91C44}" srcOrd="0" destOrd="0" presId="urn:microsoft.com/office/officeart/2005/8/layout/venn2"/>
    <dgm:cxn modelId="{1DDFE555-EF46-48C9-8F8D-4C0FEE6FD3DD}" type="presParOf" srcId="{63297CDA-52C8-410E-AB47-DF1F7FF91C44}" destId="{CDB35FA5-73A0-4230-BB23-1AF692E983AC}" srcOrd="0" destOrd="0" presId="urn:microsoft.com/office/officeart/2005/8/layout/venn2"/>
    <dgm:cxn modelId="{EE367CDB-68B1-42E2-A97A-9020CD40CD69}" type="presParOf" srcId="{CDB35FA5-73A0-4230-BB23-1AF692E983AC}" destId="{64B93713-AE95-4FB1-8465-36FBDADA1017}" srcOrd="0" destOrd="0" presId="urn:microsoft.com/office/officeart/2005/8/layout/venn2"/>
    <dgm:cxn modelId="{1CEC709A-5995-4637-A5E8-064768552E1F}" type="presParOf" srcId="{CDB35FA5-73A0-4230-BB23-1AF692E983AC}" destId="{54D93A9C-A5C1-4390-8F3A-BA4D6FF3B92E}" srcOrd="1" destOrd="0" presId="urn:microsoft.com/office/officeart/2005/8/layout/venn2"/>
    <dgm:cxn modelId="{A54DD4FD-549E-4BCF-9EF0-F252695132E0}" type="presParOf" srcId="{63297CDA-52C8-410E-AB47-DF1F7FF91C44}" destId="{2B65F626-5022-43DD-A02E-61CA3083B3A7}" srcOrd="1" destOrd="0" presId="urn:microsoft.com/office/officeart/2005/8/layout/venn2"/>
    <dgm:cxn modelId="{4D9F6A7B-6F31-4AE7-A41C-2146C18CB605}" type="presParOf" srcId="{2B65F626-5022-43DD-A02E-61CA3083B3A7}" destId="{E84F2456-F107-4E86-952E-21CE2BE0B2D1}" srcOrd="0" destOrd="0" presId="urn:microsoft.com/office/officeart/2005/8/layout/venn2"/>
    <dgm:cxn modelId="{3C58708A-45F3-4306-9E38-A1339488030F}" type="presParOf" srcId="{2B65F626-5022-43DD-A02E-61CA3083B3A7}" destId="{ED738E16-57CF-4C6C-8547-E091C96C5BD2}" srcOrd="1" destOrd="0" presId="urn:microsoft.com/office/officeart/2005/8/layout/venn2"/>
    <dgm:cxn modelId="{0E0BCB16-0905-4424-90FE-E0F048F04391}" type="presParOf" srcId="{63297CDA-52C8-410E-AB47-DF1F7FF91C44}" destId="{015F92EC-0289-4F2F-B70D-F190ADED98E1}" srcOrd="2" destOrd="0" presId="urn:microsoft.com/office/officeart/2005/8/layout/venn2"/>
    <dgm:cxn modelId="{1DE5DE72-D6BB-46D6-B590-BA244D3B3AA8}" type="presParOf" srcId="{015F92EC-0289-4F2F-B70D-F190ADED98E1}" destId="{6B624B30-1D54-40E6-9F6B-FB3ED9114738}" srcOrd="0" destOrd="0" presId="urn:microsoft.com/office/officeart/2005/8/layout/venn2"/>
    <dgm:cxn modelId="{89B48261-25D4-4AF5-954D-FAFA991B269A}" type="presParOf" srcId="{015F92EC-0289-4F2F-B70D-F190ADED98E1}" destId="{B77FF11D-B3FE-4582-9D4C-A6BC1E24D5FC}" srcOrd="1" destOrd="0" presId="urn:microsoft.com/office/officeart/2005/8/layout/venn2"/>
    <dgm:cxn modelId="{E74087CC-83F5-41D5-8D26-AFF9A4732030}" type="presParOf" srcId="{63297CDA-52C8-410E-AB47-DF1F7FF91C44}" destId="{E9EA52D5-E9BC-4E1D-9135-108F8C7B5191}" srcOrd="3" destOrd="0" presId="urn:microsoft.com/office/officeart/2005/8/layout/venn2"/>
    <dgm:cxn modelId="{55864997-24BD-47EE-AF0B-8B7B451D62A8}" type="presParOf" srcId="{E9EA52D5-E9BC-4E1D-9135-108F8C7B5191}" destId="{61FBA7A6-A980-428E-8439-D361A1026C89}" srcOrd="0" destOrd="0" presId="urn:microsoft.com/office/officeart/2005/8/layout/venn2"/>
    <dgm:cxn modelId="{9357615C-34B7-447F-A3E4-DDA6725C35A6}" type="presParOf" srcId="{E9EA52D5-E9BC-4E1D-9135-108F8C7B5191}" destId="{A137CB53-02E2-4C84-8D51-BB77CC163348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84E194-4CCD-4E4F-B8EF-C868F3705E92}">
      <dsp:nvSpPr>
        <dsp:cNvPr id="0" name=""/>
        <dsp:cNvSpPr/>
      </dsp:nvSpPr>
      <dsp:spPr>
        <a:xfrm>
          <a:off x="6307107" y="4051058"/>
          <a:ext cx="1770093" cy="719987"/>
        </a:xfrm>
        <a:prstGeom prst="roundRect">
          <a:avLst/>
        </a:prstGeom>
        <a:gradFill rotWithShape="0">
          <a:gsLst>
            <a:gs pos="3100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2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cap="none" baseline="0" dirty="0" smtClean="0"/>
            <a:t>Fundraising &amp; Teambuilding</a:t>
          </a:r>
          <a:endParaRPr lang="en-US" sz="1600" b="1" kern="1200" cap="none" baseline="0" dirty="0"/>
        </a:p>
      </dsp:txBody>
      <dsp:txXfrm>
        <a:off x="6342254" y="4086205"/>
        <a:ext cx="1699799" cy="649693"/>
      </dsp:txXfrm>
    </dsp:sp>
    <dsp:sp modelId="{1A0D7030-DBD3-421E-A7C6-C33A05062EE9}">
      <dsp:nvSpPr>
        <dsp:cNvPr id="0" name=""/>
        <dsp:cNvSpPr/>
      </dsp:nvSpPr>
      <dsp:spPr>
        <a:xfrm>
          <a:off x="1748493" y="512216"/>
          <a:ext cx="5649213" cy="5649213"/>
        </a:xfrm>
        <a:custGeom>
          <a:avLst/>
          <a:gdLst/>
          <a:ahLst/>
          <a:cxnLst/>
          <a:rect l="0" t="0" r="0" b="0"/>
          <a:pathLst>
            <a:path>
              <a:moveTo>
                <a:pt x="5247271" y="4276880"/>
              </a:moveTo>
              <a:arcTo wR="2824606" hR="2824606" stAng="1856443" swAng="2567618"/>
            </a:path>
          </a:pathLst>
        </a:cu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78CFAC-6F98-40A1-BBFF-7BA25DF2B3D3}">
      <dsp:nvSpPr>
        <dsp:cNvPr id="0" name=""/>
        <dsp:cNvSpPr/>
      </dsp:nvSpPr>
      <dsp:spPr>
        <a:xfrm>
          <a:off x="3886204" y="5745169"/>
          <a:ext cx="1457862" cy="808033"/>
        </a:xfrm>
        <a:prstGeom prst="roundRect">
          <a:avLst/>
        </a:prstGeom>
        <a:gradFill rotWithShape="0">
          <a:gsLst>
            <a:gs pos="3100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2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cap="none" baseline="0" dirty="0" smtClean="0"/>
            <a:t>Service Week</a:t>
          </a:r>
          <a:endParaRPr lang="en-US" sz="1600" b="1" kern="1200" cap="none" baseline="0" dirty="0"/>
        </a:p>
      </dsp:txBody>
      <dsp:txXfrm>
        <a:off x="3925649" y="5784614"/>
        <a:ext cx="1378972" cy="729143"/>
      </dsp:txXfrm>
    </dsp:sp>
    <dsp:sp modelId="{82CF7374-DD13-4A31-B9BE-FF520509F472}">
      <dsp:nvSpPr>
        <dsp:cNvPr id="0" name=""/>
        <dsp:cNvSpPr/>
      </dsp:nvSpPr>
      <dsp:spPr>
        <a:xfrm>
          <a:off x="1611892" y="458755"/>
          <a:ext cx="5649213" cy="5649213"/>
        </a:xfrm>
        <a:custGeom>
          <a:avLst/>
          <a:gdLst/>
          <a:ahLst/>
          <a:cxnLst/>
          <a:rect l="0" t="0" r="0" b="0"/>
          <a:pathLst>
            <a:path>
              <a:moveTo>
                <a:pt x="2258137" y="5591828"/>
              </a:moveTo>
              <a:arcTo wR="2824606" hR="2824606" stAng="6094140" swAng="1997706"/>
            </a:path>
          </a:pathLst>
        </a:cu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0D6F71-3651-4278-956F-B2D0CF0CBDE2}">
      <dsp:nvSpPr>
        <dsp:cNvPr id="0" name=""/>
        <dsp:cNvSpPr/>
      </dsp:nvSpPr>
      <dsp:spPr>
        <a:xfrm>
          <a:off x="1371606" y="4390046"/>
          <a:ext cx="1465376" cy="883672"/>
        </a:xfrm>
        <a:prstGeom prst="roundRect">
          <a:avLst/>
        </a:prstGeom>
        <a:gradFill rotWithShape="0">
          <a:gsLst>
            <a:gs pos="3100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2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cap="none" baseline="0" dirty="0" smtClean="0"/>
            <a:t>Post-service Reflection</a:t>
          </a:r>
          <a:endParaRPr lang="en-US" sz="1600" b="1" kern="1200" cap="none" baseline="0" dirty="0"/>
        </a:p>
      </dsp:txBody>
      <dsp:txXfrm>
        <a:off x="1414743" y="4433183"/>
        <a:ext cx="1379102" cy="797398"/>
      </dsp:txXfrm>
    </dsp:sp>
    <dsp:sp modelId="{E616D797-4752-4341-AFDB-3652E2A74136}">
      <dsp:nvSpPr>
        <dsp:cNvPr id="0" name=""/>
        <dsp:cNvSpPr/>
      </dsp:nvSpPr>
      <dsp:spPr>
        <a:xfrm>
          <a:off x="1830972" y="1015494"/>
          <a:ext cx="5649213" cy="5649213"/>
        </a:xfrm>
        <a:custGeom>
          <a:avLst/>
          <a:gdLst/>
          <a:ahLst/>
          <a:cxnLst/>
          <a:rect l="0" t="0" r="0" b="0"/>
          <a:pathLst>
            <a:path>
              <a:moveTo>
                <a:pt x="51480" y="3361424"/>
              </a:moveTo>
              <a:arcTo wR="2824606" hR="2824606" stAng="10142657" swAng="1611201"/>
            </a:path>
          </a:pathLst>
        </a:cu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5688E5-6841-4637-9622-11484AFCE2FF}">
      <dsp:nvSpPr>
        <dsp:cNvPr id="0" name=""/>
        <dsp:cNvSpPr/>
      </dsp:nvSpPr>
      <dsp:spPr>
        <a:xfrm>
          <a:off x="1142998" y="1858351"/>
          <a:ext cx="1853819" cy="1195178"/>
        </a:xfrm>
        <a:prstGeom prst="roundRect">
          <a:avLst/>
        </a:prstGeom>
        <a:gradFill rotWithShape="0">
          <a:gsLst>
            <a:gs pos="3100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2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cap="none" baseline="0" dirty="0" smtClean="0"/>
            <a:t>Educational Sustainability Projects (independent study)</a:t>
          </a:r>
          <a:endParaRPr lang="en-US" sz="1600" b="1" kern="1200" cap="none" baseline="0" dirty="0"/>
        </a:p>
      </dsp:txBody>
      <dsp:txXfrm>
        <a:off x="1201342" y="1916695"/>
        <a:ext cx="1737131" cy="1078490"/>
      </dsp:txXfrm>
    </dsp:sp>
    <dsp:sp modelId="{8CE8A695-4A0E-434D-BF83-6A5A2F60C716}">
      <dsp:nvSpPr>
        <dsp:cNvPr id="0" name=""/>
        <dsp:cNvSpPr/>
      </dsp:nvSpPr>
      <dsp:spPr>
        <a:xfrm>
          <a:off x="1425506" y="1129805"/>
          <a:ext cx="5649213" cy="5649213"/>
        </a:xfrm>
        <a:custGeom>
          <a:avLst/>
          <a:gdLst/>
          <a:ahLst/>
          <a:cxnLst/>
          <a:rect l="0" t="0" r="0" b="0"/>
          <a:pathLst>
            <a:path>
              <a:moveTo>
                <a:pt x="941520" y="719282"/>
              </a:moveTo>
              <a:arcTo wR="2824606" hR="2824606" stAng="13691356" swAng="1670111"/>
            </a:path>
          </a:pathLst>
        </a:cu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FEBB8E-D30A-4922-84D9-39ED544225DF}">
      <dsp:nvSpPr>
        <dsp:cNvPr id="0" name=""/>
        <dsp:cNvSpPr/>
      </dsp:nvSpPr>
      <dsp:spPr>
        <a:xfrm>
          <a:off x="3581403" y="427654"/>
          <a:ext cx="1640415" cy="1102715"/>
        </a:xfrm>
        <a:prstGeom prst="roundRect">
          <a:avLst/>
        </a:prstGeom>
        <a:gradFill rotWithShape="0">
          <a:gsLst>
            <a:gs pos="3100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2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cap="none" baseline="0" dirty="0" smtClean="0"/>
            <a:t>Service immersion selection of participants and leaders</a:t>
          </a:r>
          <a:endParaRPr lang="en-US" sz="1600" b="1" kern="1200" cap="none" baseline="0" dirty="0"/>
        </a:p>
      </dsp:txBody>
      <dsp:txXfrm>
        <a:off x="3635233" y="481484"/>
        <a:ext cx="1532755" cy="995055"/>
      </dsp:txXfrm>
    </dsp:sp>
    <dsp:sp modelId="{C0A24F81-79C9-4699-A968-0CCACE7E104E}">
      <dsp:nvSpPr>
        <dsp:cNvPr id="0" name=""/>
        <dsp:cNvSpPr/>
      </dsp:nvSpPr>
      <dsp:spPr>
        <a:xfrm>
          <a:off x="1966874" y="1016033"/>
          <a:ext cx="5649213" cy="5649213"/>
        </a:xfrm>
        <a:custGeom>
          <a:avLst/>
          <a:gdLst/>
          <a:ahLst/>
          <a:cxnLst/>
          <a:rect l="0" t="0" r="0" b="0"/>
          <a:pathLst>
            <a:path>
              <a:moveTo>
                <a:pt x="3267060" y="34868"/>
              </a:moveTo>
              <a:arcTo wR="2824606" hR="2824606" stAng="16740724" swAng="1474577"/>
            </a:path>
          </a:pathLst>
        </a:cu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C64053-923A-40E6-8DB1-CE80C31848FB}">
      <dsp:nvSpPr>
        <dsp:cNvPr id="0" name=""/>
        <dsp:cNvSpPr/>
      </dsp:nvSpPr>
      <dsp:spPr>
        <a:xfrm>
          <a:off x="6019793" y="1494453"/>
          <a:ext cx="1465283" cy="956418"/>
        </a:xfrm>
        <a:prstGeom prst="roundRect">
          <a:avLst/>
        </a:prstGeom>
        <a:gradFill rotWithShape="0">
          <a:gsLst>
            <a:gs pos="3100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2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cap="none" baseline="0" dirty="0" smtClean="0"/>
            <a:t>Pre-service Education &amp; Orientation</a:t>
          </a:r>
          <a:endParaRPr lang="en-US" sz="1600" b="1" kern="1200" cap="none" baseline="0" dirty="0"/>
        </a:p>
      </dsp:txBody>
      <dsp:txXfrm>
        <a:off x="6066481" y="1541141"/>
        <a:ext cx="1371907" cy="863042"/>
      </dsp:txXfrm>
    </dsp:sp>
    <dsp:sp modelId="{86136CB2-553F-47B4-8E41-7101FC4AA1D3}">
      <dsp:nvSpPr>
        <dsp:cNvPr id="0" name=""/>
        <dsp:cNvSpPr/>
      </dsp:nvSpPr>
      <dsp:spPr>
        <a:xfrm>
          <a:off x="1679676" y="975960"/>
          <a:ext cx="5649213" cy="5649213"/>
        </a:xfrm>
        <a:custGeom>
          <a:avLst/>
          <a:gdLst/>
          <a:ahLst/>
          <a:cxnLst/>
          <a:rect l="0" t="0" r="0" b="0"/>
          <a:pathLst>
            <a:path>
              <a:moveTo>
                <a:pt x="5313649" y="1489290"/>
              </a:moveTo>
              <a:arcTo wR="2824606" hR="2824606" stAng="19907246" swAng="1978130"/>
            </a:path>
          </a:pathLst>
        </a:cu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B93713-AE95-4FB1-8465-36FBDADA1017}">
      <dsp:nvSpPr>
        <dsp:cNvPr id="0" name=""/>
        <dsp:cNvSpPr/>
      </dsp:nvSpPr>
      <dsp:spPr>
        <a:xfrm>
          <a:off x="990606" y="0"/>
          <a:ext cx="3225800" cy="3225800"/>
        </a:xfrm>
        <a:prstGeom prst="ellipse">
          <a:avLst/>
        </a:prstGeom>
        <a:gradFill rotWithShape="0">
          <a:gsLst>
            <a:gs pos="31000">
              <a:schemeClr val="accent1">
                <a:shade val="50000"/>
                <a:hueOff val="0"/>
                <a:satOff val="0"/>
                <a:lumOff val="0"/>
                <a:alphaOff val="0"/>
                <a:tint val="100000"/>
                <a:shade val="100000"/>
                <a:satMod val="12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>
              <a:solidFill>
                <a:schemeClr val="bg1"/>
              </a:solidFill>
            </a:rPr>
            <a:t>Education &amp; Reflection</a:t>
          </a:r>
          <a:endParaRPr lang="en-US" sz="1100" kern="1200" dirty="0">
            <a:solidFill>
              <a:schemeClr val="bg1"/>
            </a:solidFill>
          </a:endParaRPr>
        </a:p>
      </dsp:txBody>
      <dsp:txXfrm>
        <a:off x="2152539" y="161289"/>
        <a:ext cx="901933" cy="483870"/>
      </dsp:txXfrm>
    </dsp:sp>
    <dsp:sp modelId="{E84F2456-F107-4E86-952E-21CE2BE0B2D1}">
      <dsp:nvSpPr>
        <dsp:cNvPr id="0" name=""/>
        <dsp:cNvSpPr/>
      </dsp:nvSpPr>
      <dsp:spPr>
        <a:xfrm>
          <a:off x="1142999" y="645159"/>
          <a:ext cx="2971813" cy="2580640"/>
        </a:xfrm>
        <a:prstGeom prst="ellipse">
          <a:avLst/>
        </a:prstGeom>
        <a:gradFill rotWithShape="0">
          <a:gsLst>
            <a:gs pos="31000">
              <a:schemeClr val="accent1">
                <a:shade val="50000"/>
                <a:hueOff val="223306"/>
                <a:satOff val="-17902"/>
                <a:lumOff val="24091"/>
                <a:alphaOff val="0"/>
                <a:tint val="100000"/>
                <a:shade val="100000"/>
                <a:satMod val="120000"/>
              </a:schemeClr>
            </a:gs>
            <a:gs pos="100000">
              <a:schemeClr val="accent1">
                <a:shade val="50000"/>
                <a:hueOff val="223306"/>
                <a:satOff val="-17902"/>
                <a:lumOff val="24091"/>
                <a:alphaOff val="0"/>
                <a:tint val="50000"/>
                <a:satMod val="150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>
              <a:solidFill>
                <a:schemeClr val="bg1"/>
              </a:solidFill>
            </a:rPr>
            <a:t>Teambuilding</a:t>
          </a:r>
          <a:endParaRPr lang="en-US" sz="1100" kern="1200" dirty="0">
            <a:solidFill>
              <a:schemeClr val="bg1"/>
            </a:solidFill>
          </a:endParaRPr>
        </a:p>
      </dsp:txBody>
      <dsp:txXfrm>
        <a:off x="2109581" y="799998"/>
        <a:ext cx="1038648" cy="464515"/>
      </dsp:txXfrm>
    </dsp:sp>
    <dsp:sp modelId="{6B624B30-1D54-40E6-9F6B-FB3ED9114738}">
      <dsp:nvSpPr>
        <dsp:cNvPr id="0" name=""/>
        <dsp:cNvSpPr/>
      </dsp:nvSpPr>
      <dsp:spPr>
        <a:xfrm>
          <a:off x="1676392" y="1290319"/>
          <a:ext cx="1935480" cy="1935480"/>
        </a:xfrm>
        <a:prstGeom prst="ellipse">
          <a:avLst/>
        </a:prstGeom>
        <a:gradFill rotWithShape="0">
          <a:gsLst>
            <a:gs pos="31000">
              <a:schemeClr val="accent1">
                <a:shade val="50000"/>
                <a:hueOff val="446612"/>
                <a:satOff val="-35805"/>
                <a:lumOff val="48181"/>
                <a:alphaOff val="0"/>
                <a:tint val="100000"/>
                <a:shade val="100000"/>
                <a:satMod val="120000"/>
              </a:schemeClr>
            </a:gs>
            <a:gs pos="100000">
              <a:schemeClr val="accent1">
                <a:shade val="50000"/>
                <a:hueOff val="446612"/>
                <a:satOff val="-35805"/>
                <a:lumOff val="48181"/>
                <a:alphaOff val="0"/>
                <a:tint val="50000"/>
                <a:satMod val="150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>
              <a:solidFill>
                <a:schemeClr val="bg1"/>
              </a:solidFill>
            </a:rPr>
            <a:t>Community Activities</a:t>
          </a:r>
          <a:endParaRPr lang="en-US" sz="1100" kern="1200" dirty="0">
            <a:solidFill>
              <a:schemeClr val="bg1"/>
            </a:solidFill>
          </a:endParaRPr>
        </a:p>
      </dsp:txBody>
      <dsp:txXfrm>
        <a:off x="2193165" y="1435480"/>
        <a:ext cx="901933" cy="435483"/>
      </dsp:txXfrm>
    </dsp:sp>
    <dsp:sp modelId="{61FBA7A6-A980-428E-8439-D361A1026C89}">
      <dsp:nvSpPr>
        <dsp:cNvPr id="0" name=""/>
        <dsp:cNvSpPr/>
      </dsp:nvSpPr>
      <dsp:spPr>
        <a:xfrm>
          <a:off x="1981204" y="1935480"/>
          <a:ext cx="1290320" cy="1290320"/>
        </a:xfrm>
        <a:prstGeom prst="ellipse">
          <a:avLst/>
        </a:prstGeom>
        <a:gradFill rotWithShape="0">
          <a:gsLst>
            <a:gs pos="31000">
              <a:schemeClr val="accent1">
                <a:shade val="50000"/>
                <a:hueOff val="223306"/>
                <a:satOff val="-17902"/>
                <a:lumOff val="24091"/>
                <a:alphaOff val="0"/>
                <a:tint val="100000"/>
                <a:shade val="100000"/>
                <a:satMod val="120000"/>
              </a:schemeClr>
            </a:gs>
            <a:gs pos="100000">
              <a:schemeClr val="accent1">
                <a:shade val="50000"/>
                <a:hueOff val="223306"/>
                <a:satOff val="-17902"/>
                <a:lumOff val="24091"/>
                <a:alphaOff val="0"/>
                <a:tint val="50000"/>
                <a:satMod val="150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>
              <a:solidFill>
                <a:schemeClr val="bg1"/>
              </a:solidFill>
            </a:rPr>
            <a:t>Service to Community</a:t>
          </a:r>
          <a:endParaRPr lang="en-US" sz="1100" kern="1200" dirty="0">
            <a:solidFill>
              <a:schemeClr val="bg1"/>
            </a:solidFill>
          </a:endParaRPr>
        </a:p>
      </dsp:txBody>
      <dsp:txXfrm>
        <a:off x="2170167" y="2258060"/>
        <a:ext cx="912394" cy="6451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9930" y="0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r">
              <a:defRPr sz="1200"/>
            </a:lvl1pPr>
          </a:lstStyle>
          <a:p>
            <a:fld id="{3FAB59A9-66DB-4472-845E-09BF3FAEB0BD}" type="datetimeFigureOut">
              <a:rPr lang="en-US" smtClean="0"/>
              <a:t>11/7/2012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5045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9930" y="8845045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r">
              <a:defRPr sz="1200"/>
            </a:lvl1pPr>
          </a:lstStyle>
          <a:p>
            <a:fld id="{852C6F0F-5FA3-4DE5-8931-B1A953B0F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7673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9930" y="0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r">
              <a:defRPr sz="1200"/>
            </a:lvl1pPr>
          </a:lstStyle>
          <a:p>
            <a:fld id="{2D449BB5-714F-45E1-B76F-FC69588FAE7A}" type="datetimeFigureOut">
              <a:rPr lang="en-US" smtClean="0"/>
              <a:t>11/7/2012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7725" cy="3492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60" tIns="46680" rIns="93360" bIns="4668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628" y="4423331"/>
            <a:ext cx="5621020" cy="4190524"/>
          </a:xfrm>
          <a:prstGeom prst="rect">
            <a:avLst/>
          </a:prstGeom>
        </p:spPr>
        <p:txBody>
          <a:bodyPr vert="horz" lIns="93360" tIns="46680" rIns="93360" bIns="4668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5045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9930" y="8845045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r">
              <a:defRPr sz="1200"/>
            </a:lvl1pPr>
          </a:lstStyle>
          <a:p>
            <a:fld id="{25E81F94-0CBC-4558-B098-69FC52AF2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59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-Specified Program Ends</a:t>
            </a:r>
          </a:p>
          <a:p>
            <a:r>
              <a:rPr lang="en-US" dirty="0" smtClean="0"/>
              <a:t>-Final point/difference:</a:t>
            </a:r>
            <a:r>
              <a:rPr lang="en-US" baseline="0" dirty="0" smtClean="0"/>
              <a:t> </a:t>
            </a:r>
            <a:r>
              <a:rPr lang="en-US" dirty="0" smtClean="0"/>
              <a:t>Trip</a:t>
            </a:r>
            <a:r>
              <a:rPr lang="en-US" baseline="0" dirty="0" smtClean="0"/>
              <a:t> is the culmination of the project and the starting point for the following year.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81F94-0CBC-4558-B098-69FC52AF28A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061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Can see Canada. May</a:t>
            </a:r>
            <a:r>
              <a:rPr lang="en-US" baseline="0" dirty="0" smtClean="0"/>
              <a:t> be able to watch the ice melt from the Great Lakes as it travels south.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81F94-0CBC-4558-B098-69FC52AF28A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637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5E791-991E-45C7-96ED-A52887C5CF2D}" type="datetimeFigureOut">
              <a:rPr lang="en-US" smtClean="0"/>
              <a:t>11/7/2012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E09B8-60CD-4553-A64B-D5117369D3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5E791-991E-45C7-96ED-A52887C5CF2D}" type="datetimeFigureOut">
              <a:rPr lang="en-US" smtClean="0"/>
              <a:t>11/7/2012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E09B8-60CD-4553-A64B-D5117369D33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5E791-991E-45C7-96ED-A52887C5CF2D}" type="datetimeFigureOut">
              <a:rPr lang="en-US" smtClean="0"/>
              <a:t>11/7/2012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E09B8-60CD-4553-A64B-D5117369D3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5E791-991E-45C7-96ED-A52887C5CF2D}" type="datetimeFigureOut">
              <a:rPr lang="en-US" smtClean="0"/>
              <a:t>11/7/2012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E09B8-60CD-4553-A64B-D5117369D3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5E791-991E-45C7-96ED-A52887C5CF2D}" type="datetimeFigureOut">
              <a:rPr lang="en-US" smtClean="0"/>
              <a:t>11/7/2012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E09B8-60CD-4553-A64B-D5117369D3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5E791-991E-45C7-96ED-A52887C5CF2D}" type="datetimeFigureOut">
              <a:rPr lang="en-US" smtClean="0"/>
              <a:t>11/7/2012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E09B8-60CD-4553-A64B-D5117369D33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5E791-991E-45C7-96ED-A52887C5CF2D}" type="datetimeFigureOut">
              <a:rPr lang="en-US" smtClean="0"/>
              <a:t>11/7/2012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E09B8-60CD-4553-A64B-D5117369D3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5E791-991E-45C7-96ED-A52887C5CF2D}" type="datetimeFigureOut">
              <a:rPr lang="en-US" smtClean="0"/>
              <a:t>11/7/2012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E09B8-60CD-4553-A64B-D5117369D3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5E791-991E-45C7-96ED-A52887C5CF2D}" type="datetimeFigureOut">
              <a:rPr lang="en-US" smtClean="0"/>
              <a:t>11/7/2012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E09B8-60CD-4553-A64B-D5117369D3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5E791-991E-45C7-96ED-A52887C5CF2D}" type="datetimeFigureOut">
              <a:rPr lang="en-US" smtClean="0"/>
              <a:t>11/7/2012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E09B8-60CD-4553-A64B-D5117369D3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5E791-991E-45C7-96ED-A52887C5CF2D}" type="datetimeFigureOut">
              <a:rPr lang="en-US" smtClean="0"/>
              <a:t>11/7/2012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E09B8-60CD-4553-A64B-D5117369D3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5E791-991E-45C7-96ED-A52887C5CF2D}" type="datetimeFigureOut">
              <a:rPr lang="en-US" smtClean="0"/>
              <a:t>11/7/2012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E09B8-60CD-4553-A64B-D5117369D3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9E25E791-991E-45C7-96ED-A52887C5CF2D}" type="datetimeFigureOut">
              <a:rPr lang="en-US" smtClean="0"/>
              <a:t>11/7/2012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FA8E09B8-60CD-4553-A64B-D5117369D33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jpe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6.png"/><Relationship Id="rId4" Type="http://schemas.openxmlformats.org/officeDocument/2006/relationships/hyperlink" Target="http://www.drexel.edu/lindycenter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hyperlink" Target="mailto:epo23@drexel.edu" TargetMode="Externa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hyperlink" Target="mailto:dd446@drexel.edu" TargetMode="External"/><Relationship Id="rId5" Type="http://schemas.openxmlformats.org/officeDocument/2006/relationships/hyperlink" Target="mailto:saj33@drexel.edu" TargetMode="External"/><Relationship Id="rId4" Type="http://schemas.openxmlformats.org/officeDocument/2006/relationships/hyperlink" Target="mailto:jpj38@drexel.ed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slideLayout" Target="../slideLayouts/slideLayout8.xml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2.jp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752" y="2345628"/>
            <a:ext cx="8534400" cy="911226"/>
          </a:xfrm>
        </p:spPr>
        <p:txBody>
          <a:bodyPr>
            <a:noAutofit/>
          </a:bodyPr>
          <a:lstStyle/>
          <a:p>
            <a:r>
              <a:rPr lang="en-US" sz="44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Marker Felt"/>
                <a:cs typeface="Marker Felt"/>
              </a:rPr>
              <a:t>2013 Service Immersion Program</a:t>
            </a:r>
            <a:r>
              <a:rPr lang="en-US" sz="32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Marker Felt"/>
                <a:cs typeface="Marker Felt"/>
              </a:rPr>
              <a:t/>
            </a:r>
            <a:br>
              <a:rPr lang="en-US" sz="32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Marker Felt"/>
                <a:cs typeface="Marker Felt"/>
              </a:rPr>
            </a:br>
            <a:endParaRPr lang="en-US" sz="3200" dirty="0">
              <a:solidFill>
                <a:schemeClr val="tx2">
                  <a:lumMod val="75000"/>
                  <a:lumOff val="25000"/>
                </a:schemeClr>
              </a:solidFill>
              <a:latin typeface="Marker Felt"/>
              <a:cs typeface="Marker Felt"/>
            </a:endParaRPr>
          </a:p>
        </p:txBody>
      </p:sp>
      <p:pic>
        <p:nvPicPr>
          <p:cNvPr id="5" name="Picture 4" descr="LindyCenterlogo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217" y="762001"/>
            <a:ext cx="4637765" cy="1001280"/>
          </a:xfrm>
          <a:prstGeom prst="rect">
            <a:avLst/>
          </a:prstGeom>
        </p:spPr>
      </p:pic>
      <p:pic>
        <p:nvPicPr>
          <p:cNvPr id="8" name="Picture 7" descr="563181_10150715052327948_845042947_9388264_994938921_n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710" y="3411492"/>
            <a:ext cx="2016385" cy="15122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90754" y="2826716"/>
            <a:ext cx="226218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Marker Felt"/>
                <a:cs typeface="Marker Felt"/>
              </a:rPr>
              <a:t>LIVE</a:t>
            </a:r>
            <a:endParaRPr lang="en-US" sz="3200" b="1" dirty="0">
              <a:solidFill>
                <a:schemeClr val="accent2">
                  <a:lumMod val="60000"/>
                  <a:lumOff val="40000"/>
                </a:schemeClr>
              </a:solidFill>
              <a:latin typeface="Marker Felt"/>
              <a:cs typeface="Marker Fe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49878" y="2826716"/>
            <a:ext cx="226218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Marker Felt"/>
                <a:cs typeface="Marker Felt"/>
              </a:rPr>
              <a:t>LEARN</a:t>
            </a:r>
            <a:endParaRPr lang="en-US" sz="3200" dirty="0">
              <a:latin typeface="Marker Felt"/>
              <a:cs typeface="Marker Fe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16809" y="2826716"/>
            <a:ext cx="226218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Marker Felt"/>
                <a:cs typeface="Marker Felt"/>
              </a:rPr>
              <a:t>SERVE</a:t>
            </a:r>
            <a:endParaRPr lang="en-US" sz="3200" b="1" dirty="0">
              <a:solidFill>
                <a:schemeClr val="accent2">
                  <a:lumMod val="60000"/>
                  <a:lumOff val="40000"/>
                </a:schemeClr>
              </a:solidFill>
              <a:latin typeface="Marker Felt"/>
              <a:cs typeface="Marker Fe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81200" y="5224091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5BA2BC"/>
                </a:solidFill>
                <a:latin typeface="Marker Felt"/>
                <a:cs typeface="Marker Felt"/>
              </a:rPr>
              <a:t>        </a:t>
            </a:r>
            <a:r>
              <a:rPr lang="en-US" b="1" dirty="0">
                <a:solidFill>
                  <a:srgbClr val="5BA2BC"/>
                </a:solidFill>
                <a:latin typeface="Marker Felt"/>
                <a:cs typeface="Marker Felt"/>
              </a:rPr>
              <a:t>LOCAL ● </a:t>
            </a:r>
            <a:r>
              <a:rPr lang="en-US" b="1" dirty="0" smtClean="0">
                <a:solidFill>
                  <a:srgbClr val="5BA2BC"/>
                </a:solidFill>
                <a:latin typeface="Marker Felt"/>
                <a:cs typeface="Marker Felt"/>
              </a:rPr>
              <a:t>NATIONAL</a:t>
            </a:r>
            <a:r>
              <a:rPr lang="en-US" b="1" dirty="0">
                <a:solidFill>
                  <a:srgbClr val="5BA2BC"/>
                </a:solidFill>
                <a:latin typeface="Marker Felt"/>
                <a:cs typeface="Marker Felt"/>
              </a:rPr>
              <a:t> ●</a:t>
            </a:r>
            <a:r>
              <a:rPr lang="en-US" b="1" dirty="0" smtClean="0">
                <a:solidFill>
                  <a:srgbClr val="5BA2BC"/>
                </a:solidFill>
                <a:latin typeface="Marker Felt"/>
                <a:cs typeface="Marker Felt"/>
              </a:rPr>
              <a:t> INTERNATIONAL</a:t>
            </a:r>
            <a:endParaRPr lang="en-US" b="1" dirty="0">
              <a:solidFill>
                <a:srgbClr val="5BA2BC"/>
              </a:solidFill>
              <a:latin typeface="Marker Felt"/>
              <a:cs typeface="Marker Felt"/>
            </a:endParaRPr>
          </a:p>
        </p:txBody>
      </p:sp>
      <p:pic>
        <p:nvPicPr>
          <p:cNvPr id="19" name="Picture 18" descr="learn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658" y="3403884"/>
            <a:ext cx="2052628" cy="1539471"/>
          </a:xfrm>
          <a:prstGeom prst="rect">
            <a:avLst/>
          </a:prstGeom>
        </p:spPr>
      </p:pic>
      <p:pic>
        <p:nvPicPr>
          <p:cNvPr id="20" name="Picture 19" descr="live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55" y="3384310"/>
            <a:ext cx="2016385" cy="151228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758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45"/>
    </mc:Choice>
    <mc:Fallback>
      <p:transition spd="slow" advTm="12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 algn="l">
              <a:buFont typeface="Arial" pitchFamily="34" charset="0"/>
              <a:buChar char="•"/>
            </a:pPr>
            <a:r>
              <a:rPr lang="en-US" b="1" dirty="0" smtClean="0"/>
              <a:t>APPLY! </a:t>
            </a:r>
          </a:p>
          <a:p>
            <a:pPr lvl="1" algn="l"/>
            <a:r>
              <a:rPr lang="en-US" dirty="0" smtClean="0"/>
              <a:t>	</a:t>
            </a:r>
            <a:r>
              <a:rPr lang="en-US" dirty="0" smtClean="0">
                <a:hlinkClick r:id="rId4"/>
              </a:rPr>
              <a:t>www.drexel.edu/lindycenter</a:t>
            </a:r>
            <a:r>
              <a:rPr lang="en-US" dirty="0" smtClean="0"/>
              <a:t>  - click the box labeled 2013 Service Immersion</a:t>
            </a:r>
          </a:p>
          <a:p>
            <a:pPr marL="342900" lvl="1" indent="-342900" algn="l">
              <a:buFont typeface="Arial" pitchFamily="34" charset="0"/>
              <a:buChar char="•"/>
            </a:pPr>
            <a:r>
              <a:rPr lang="en-US" b="1" dirty="0" smtClean="0"/>
              <a:t>Interview Days </a:t>
            </a:r>
            <a:r>
              <a:rPr lang="en-US" dirty="0" smtClean="0"/>
              <a:t>on </a:t>
            </a:r>
            <a:r>
              <a:rPr lang="en-US" b="1" dirty="0" smtClean="0"/>
              <a:t>December 1</a:t>
            </a:r>
            <a:r>
              <a:rPr lang="en-US" b="1" baseline="30000" dirty="0" smtClean="0"/>
              <a:t>st</a:t>
            </a:r>
            <a:r>
              <a:rPr lang="en-US" b="1" dirty="0" smtClean="0"/>
              <a:t> &amp; 2</a:t>
            </a:r>
            <a:r>
              <a:rPr lang="en-US" b="1" baseline="30000" dirty="0" smtClean="0"/>
              <a:t>nd</a:t>
            </a:r>
            <a:r>
              <a:rPr lang="en-US" dirty="0" smtClean="0"/>
              <a:t>, 10am-2pm</a:t>
            </a:r>
            <a:endParaRPr lang="en-US" dirty="0"/>
          </a:p>
          <a:p>
            <a:pPr marL="342900" lvl="1" indent="-342900" algn="l">
              <a:buFont typeface="Arial" pitchFamily="34" charset="0"/>
              <a:buChar char="•"/>
            </a:pPr>
            <a:r>
              <a:rPr lang="en-US" dirty="0" smtClean="0"/>
              <a:t>Committee will decide on immersion assignment for 2013 </a:t>
            </a:r>
          </a:p>
          <a:p>
            <a:pPr marL="342900" lvl="1" indent="-342900" algn="l">
              <a:buFont typeface="Arial" pitchFamily="34" charset="0"/>
              <a:buChar char="•"/>
            </a:pPr>
            <a:r>
              <a:rPr lang="en-US" dirty="0" smtClean="0"/>
              <a:t>Accept/decline immersion assignment</a:t>
            </a:r>
          </a:p>
          <a:p>
            <a:pPr marL="342900" lvl="1" indent="-342900" algn="l">
              <a:buFont typeface="Arial" pitchFamily="34" charset="0"/>
              <a:buChar char="•"/>
            </a:pPr>
            <a:r>
              <a:rPr lang="en-US" dirty="0" smtClean="0"/>
              <a:t>Accepted students will begin pre-service trainings/orientation/education, teambuilding, fundraising , background checks, clearances, etc.</a:t>
            </a:r>
          </a:p>
          <a:p>
            <a:pPr marL="625475" lvl="2" indent="-342900">
              <a:buFont typeface="Arial" pitchFamily="34" charset="0"/>
              <a:buChar char="•"/>
            </a:pPr>
            <a:r>
              <a:rPr lang="en-US" dirty="0"/>
              <a:t>*</a:t>
            </a:r>
            <a:r>
              <a:rPr lang="en-US" dirty="0" smtClean="0"/>
              <a:t>National Immersion participants will begin in January! </a:t>
            </a:r>
          </a:p>
          <a:p>
            <a:pPr marL="342900" lvl="1" indent="-342900" algn="l">
              <a:buFont typeface="Arial" pitchFamily="34" charset="0"/>
              <a:buChar char="•"/>
            </a:pP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450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513"/>
    </mc:Choice>
    <mc:Fallback>
      <p:transition spd="slow" advTm="69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Contact Information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 smtClean="0"/>
              <a:t>Local Service Immersion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Jennifer Johnson Kebea, </a:t>
            </a:r>
            <a:r>
              <a:rPr lang="en-US" dirty="0" smtClean="0">
                <a:hlinkClick r:id="rId4"/>
              </a:rPr>
              <a:t>jpj38@drexel.edu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marL="0" indent="0" algn="ctr">
              <a:buNone/>
            </a:pPr>
            <a:r>
              <a:rPr lang="en-US" b="1" dirty="0" smtClean="0"/>
              <a:t>National Service Immersion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Seth Jacobson, </a:t>
            </a:r>
            <a:r>
              <a:rPr lang="en-US" dirty="0" smtClean="0">
                <a:hlinkClick r:id="rId5"/>
              </a:rPr>
              <a:t>saj33@drexel.edu</a:t>
            </a:r>
            <a:r>
              <a:rPr lang="en-US" dirty="0" smtClean="0"/>
              <a:t> </a:t>
            </a:r>
            <a:br>
              <a:rPr lang="en-US" dirty="0" smtClean="0"/>
            </a:br>
            <a:endParaRPr lang="en-US" dirty="0" smtClean="0"/>
          </a:p>
          <a:p>
            <a:pPr marL="0" indent="0" algn="ctr">
              <a:buNone/>
            </a:pPr>
            <a:r>
              <a:rPr lang="en-US" b="1" dirty="0" smtClean="0"/>
              <a:t>International Service Immersion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Dan Dougherty, </a:t>
            </a:r>
            <a:r>
              <a:rPr lang="en-US" dirty="0" smtClean="0">
                <a:hlinkClick r:id="rId6"/>
              </a:rPr>
              <a:t>dd446@drexel.edu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or Elaine </a:t>
            </a:r>
            <a:r>
              <a:rPr lang="en-US" dirty="0" err="1" smtClean="0"/>
              <a:t>O’Loughlin</a:t>
            </a:r>
            <a:r>
              <a:rPr lang="en-US" dirty="0" smtClean="0"/>
              <a:t>, </a:t>
            </a:r>
            <a:r>
              <a:rPr lang="en-US" dirty="0" smtClean="0">
                <a:hlinkClick r:id="rId7"/>
              </a:rPr>
              <a:t>epo23@drexel.edu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497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542"/>
    </mc:Choice>
    <mc:Fallback>
      <p:transition spd="slow" advTm="31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is a service immersion program?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3124200"/>
            <a:ext cx="8229600" cy="2819400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2800" b="1" dirty="0" smtClean="0">
                <a:latin typeface="Segoe Print" pitchFamily="2" charset="0"/>
              </a:rPr>
              <a:t>Service: </a:t>
            </a:r>
            <a:r>
              <a:rPr lang="en-US" dirty="0" smtClean="0">
                <a:latin typeface="+mj-lt"/>
              </a:rPr>
              <a:t>an act of </a:t>
            </a:r>
            <a:r>
              <a:rPr lang="en-US" dirty="0">
                <a:latin typeface="+mj-lt"/>
              </a:rPr>
              <a:t>helpful activity; help; aid </a:t>
            </a:r>
          </a:p>
          <a:p>
            <a:pPr marL="0" indent="0" algn="l">
              <a:buNone/>
            </a:pPr>
            <a:r>
              <a:rPr lang="en-US" sz="2800" b="1" dirty="0" smtClean="0">
                <a:latin typeface="Segoe Print" pitchFamily="2" charset="0"/>
              </a:rPr>
              <a:t>Immersion: </a:t>
            </a:r>
            <a:r>
              <a:rPr lang="en-US" dirty="0" smtClean="0">
                <a:latin typeface="+mj-lt"/>
              </a:rPr>
              <a:t>state of being </a:t>
            </a:r>
            <a:r>
              <a:rPr lang="en-US" sz="2800" u="sng" dirty="0" smtClean="0">
                <a:latin typeface="+mj-lt"/>
              </a:rPr>
              <a:t>deeply</a:t>
            </a:r>
            <a:r>
              <a:rPr lang="en-US" dirty="0" smtClean="0">
                <a:latin typeface="+mj-lt"/>
              </a:rPr>
              <a:t> engaged or involved</a:t>
            </a:r>
            <a:r>
              <a:rPr lang="en-US" b="1" dirty="0" smtClean="0">
                <a:latin typeface="+mj-lt"/>
              </a:rPr>
              <a:t> </a:t>
            </a:r>
            <a:endParaRPr lang="en-US" sz="1600" b="1" dirty="0">
              <a:latin typeface="+mj-lt"/>
            </a:endParaRPr>
          </a:p>
          <a:p>
            <a:pPr marL="0" indent="0" algn="l">
              <a:buNone/>
            </a:pPr>
            <a:r>
              <a:rPr lang="en-US" sz="2800" b="1" dirty="0" smtClean="0">
                <a:latin typeface="Segoe Print" pitchFamily="2" charset="0"/>
              </a:rPr>
              <a:t>Program: </a:t>
            </a:r>
            <a:r>
              <a:rPr lang="en-US" dirty="0">
                <a:latin typeface="+mj-lt"/>
              </a:rPr>
              <a:t>a plan of action to accomplish a specified end</a:t>
            </a:r>
          </a:p>
        </p:txBody>
      </p:sp>
      <p:sp>
        <p:nvSpPr>
          <p:cNvPr id="5" name="Rectangle 4"/>
          <p:cNvSpPr/>
          <p:nvPr/>
        </p:nvSpPr>
        <p:spPr>
          <a:xfrm>
            <a:off x="533400" y="1856573"/>
            <a:ext cx="7848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Service Immersion Program is </a:t>
            </a:r>
            <a:r>
              <a:rPr lang="en-US" dirty="0" smtClean="0"/>
              <a:t>designed </a:t>
            </a:r>
            <a:r>
              <a:rPr lang="en-US" dirty="0"/>
              <a:t>to enrich students learning experiences through civic engagement opportunities with local, national, and global communities.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603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275"/>
    </mc:Choice>
    <mc:Fallback>
      <p:transition spd="slow" advTm="22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Service Immersion </a:t>
            </a:r>
            <a:r>
              <a:rPr lang="en-US" dirty="0"/>
              <a:t>P</a:t>
            </a:r>
            <a:r>
              <a:rPr lang="en-US" dirty="0" smtClean="0"/>
              <a:t>rogram  vs. </a:t>
            </a:r>
            <a:r>
              <a:rPr lang="en-US" dirty="0"/>
              <a:t>A</a:t>
            </a:r>
            <a:r>
              <a:rPr lang="en-US" dirty="0" smtClean="0"/>
              <a:t>lternative </a:t>
            </a:r>
            <a:r>
              <a:rPr lang="en-US" dirty="0"/>
              <a:t>S</a:t>
            </a:r>
            <a:r>
              <a:rPr lang="en-US" dirty="0" smtClean="0"/>
              <a:t>pring </a:t>
            </a:r>
            <a:r>
              <a:rPr lang="en-US" dirty="0"/>
              <a:t>B</a:t>
            </a:r>
            <a:r>
              <a:rPr lang="en-US" dirty="0" smtClean="0"/>
              <a:t>reaks (ASB)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0004604"/>
              </p:ext>
            </p:extLst>
          </p:nvPr>
        </p:nvGraphicFramePr>
        <p:xfrm>
          <a:off x="838200" y="1828800"/>
          <a:ext cx="7434262" cy="44180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17131"/>
                <a:gridCol w="3717131"/>
              </a:tblGrid>
              <a:tr h="31635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SERVICE</a:t>
                      </a:r>
                      <a:r>
                        <a:rPr lang="en-US" baseline="0" dirty="0" smtClean="0"/>
                        <a:t> IMMERSION PROGRAM</a:t>
                      </a:r>
                      <a:endParaRPr lang="en-US" dirty="0"/>
                    </a:p>
                  </a:txBody>
                  <a:tcPr marL="82320" marR="823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ASB TRIPS</a:t>
                      </a:r>
                      <a:endParaRPr lang="en-US" dirty="0"/>
                    </a:p>
                  </a:txBody>
                  <a:tcPr marL="82320" marR="82320"/>
                </a:tc>
              </a:tr>
              <a:tr h="5536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Identify</a:t>
                      </a:r>
                      <a:r>
                        <a:rPr lang="en-US" sz="1600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 location in need of volunteer support</a:t>
                      </a:r>
                      <a:endParaRPr lang="en-US" sz="1600" dirty="0" smtClean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marL="82320" marR="8232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Identify</a:t>
                      </a:r>
                      <a:r>
                        <a:rPr lang="en-US" sz="1600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 location in need of volunteer support </a:t>
                      </a:r>
                      <a:endParaRPr lang="en-US" sz="1600" dirty="0" smtClean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marL="82320" marR="82320"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31635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Fundraising</a:t>
                      </a:r>
                      <a:r>
                        <a:rPr lang="en-US" sz="1600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 &amp; Teambuilding</a:t>
                      </a:r>
                      <a:endParaRPr lang="en-US" sz="1600" dirty="0" smtClean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marL="82320" marR="8232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Fundraising</a:t>
                      </a:r>
                      <a:r>
                        <a:rPr lang="en-US" sz="1600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 &amp; Teambuilding</a:t>
                      </a:r>
                      <a:endParaRPr lang="en-US" sz="1600" dirty="0" smtClean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marL="82320" marR="82320"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79089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Helping/aiding</a:t>
                      </a:r>
                      <a:r>
                        <a:rPr lang="en-US" sz="1600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 in work related to issues of public concern within communities</a:t>
                      </a:r>
                      <a:endParaRPr lang="en-US" sz="1600" dirty="0" smtClean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marL="82320" marR="8232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Helping/aiding</a:t>
                      </a:r>
                      <a:r>
                        <a:rPr lang="en-US" sz="1600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 in work related to issues of public concern within communities</a:t>
                      </a:r>
                      <a:endParaRPr lang="en-US" sz="1600" dirty="0" smtClean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marL="82320" marR="82320"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553625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Transforming</a:t>
                      </a:r>
                      <a:r>
                        <a:rPr lang="en-US" sz="1600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 participant perspective of their place in society</a:t>
                      </a:r>
                      <a:endParaRPr lang="en-US" sz="160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marL="82320" marR="8232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Transforming </a:t>
                      </a:r>
                      <a:r>
                        <a:rPr lang="en-US" sz="1600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participant perspective of their place in society</a:t>
                      </a:r>
                      <a:endParaRPr lang="en-US" sz="1600" dirty="0" smtClean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marL="82320" marR="82320"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316357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Experience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</a:rPr>
                        <a:t> tied to academic credit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82320" marR="82320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Traditionally 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</a:rPr>
                        <a:t>non-academic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82320" marR="82320"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553625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Intentional 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</a:rPr>
                        <a:t>pre/post education experience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82320" marR="82320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Traditionally optional pre/post education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</a:rPr>
                        <a:t> experience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82320" marR="82320"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553625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Focus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</a:rPr>
                        <a:t> on sustainability &amp; long-term partnerships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82320" marR="82320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Usually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</a:rPr>
                        <a:t> trip is in a new locations each year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82320" marR="82320"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413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985"/>
    </mc:Choice>
    <mc:Fallback>
      <p:transition spd="slow" advTm="101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217554886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943110967"/>
              </p:ext>
            </p:extLst>
          </p:nvPr>
        </p:nvGraphicFramePr>
        <p:xfrm>
          <a:off x="1981200" y="1905000"/>
          <a:ext cx="5105400" cy="322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917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201"/>
    </mc:Choice>
    <mc:Fallback>
      <p:transition spd="slow" advTm="952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Academic Credit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05000"/>
            <a:ext cx="7408333" cy="4038600"/>
          </a:xfrm>
        </p:spPr>
        <p:txBody>
          <a:bodyPr>
            <a:normAutofit fontScale="92500" lnSpcReduction="20000"/>
          </a:bodyPr>
          <a:lstStyle/>
          <a:p>
            <a:pPr marL="342900" indent="-342900" algn="l">
              <a:buFont typeface="Arial" pitchFamily="34" charset="0"/>
              <a:buChar char="•"/>
            </a:pPr>
            <a:r>
              <a:rPr lang="en-US" b="1" dirty="0" smtClean="0"/>
              <a:t>1 credit: </a:t>
            </a:r>
            <a:r>
              <a:rPr lang="en-US" dirty="0" smtClean="0"/>
              <a:t>All program participants are eligible after completing pre-service educational activities, fundraising, teambuilding, and full trip participation</a:t>
            </a:r>
            <a:endParaRPr lang="en-US" dirty="0"/>
          </a:p>
          <a:p>
            <a:pPr marL="342900" indent="-342900" algn="l">
              <a:buFont typeface="Arial" pitchFamily="34" charset="0"/>
              <a:buChar char="•"/>
            </a:pPr>
            <a:r>
              <a:rPr lang="en-US" b="1" dirty="0" smtClean="0"/>
              <a:t>3 credits: </a:t>
            </a:r>
            <a:r>
              <a:rPr lang="en-US" dirty="0" smtClean="0"/>
              <a:t>Students may register for an independent study for participation in all aforementioned activities </a:t>
            </a:r>
            <a:r>
              <a:rPr lang="en-US" b="1" dirty="0" smtClean="0"/>
              <a:t>as well as </a:t>
            </a:r>
            <a:r>
              <a:rPr lang="en-US" dirty="0" smtClean="0"/>
              <a:t>an educational sustainability project.</a:t>
            </a:r>
            <a:endParaRPr lang="en-US" dirty="0"/>
          </a:p>
          <a:p>
            <a:pPr marL="644843" lvl="1" indent="-342900">
              <a:buFont typeface="Arial" pitchFamily="34" charset="0"/>
              <a:buChar char="•"/>
            </a:pPr>
            <a:r>
              <a:rPr lang="en-US" sz="1800" u="sng" spc="30" dirty="0" smtClean="0"/>
              <a:t>Sustainability Projects </a:t>
            </a:r>
            <a:r>
              <a:rPr lang="en-US" sz="1800" spc="30" dirty="0"/>
              <a:t>are co-defined by </a:t>
            </a:r>
            <a:r>
              <a:rPr lang="en-US" sz="1800" spc="30" dirty="0" smtClean="0"/>
              <a:t>community-based organization (CBO), </a:t>
            </a:r>
            <a:r>
              <a:rPr lang="en-US" sz="1800" spc="30" dirty="0"/>
              <a:t>the Lindy </a:t>
            </a:r>
            <a:r>
              <a:rPr lang="en-US" sz="1800" spc="30" dirty="0" smtClean="0"/>
              <a:t>Center </a:t>
            </a:r>
            <a:r>
              <a:rPr lang="en-US" sz="1800" spc="30" dirty="0"/>
              <a:t>and the </a:t>
            </a:r>
            <a:r>
              <a:rPr lang="en-US" sz="1800" spc="30" dirty="0" smtClean="0"/>
              <a:t>student. Projects are designed to continue supporting the efforts of the CBO once students return (i.e. promotional &amp; marketing material; survey; research; educational material for future volunteers)</a:t>
            </a:r>
          </a:p>
          <a:p>
            <a:pPr marL="342900" lvl="4" indent="-342900" algn="l">
              <a:buFont typeface="Arial" pitchFamily="34" charset="0"/>
              <a:buChar char="•"/>
            </a:pPr>
            <a:endParaRPr lang="en-US" sz="2000" spc="30" dirty="0"/>
          </a:p>
          <a:p>
            <a:pPr marL="342900" lvl="4" indent="-342900" algn="l">
              <a:buFont typeface="Arial" pitchFamily="34" charset="0"/>
              <a:buChar char="•"/>
            </a:pPr>
            <a:r>
              <a:rPr lang="en-US" sz="2000" dirty="0"/>
              <a:t>Flexible Credit </a:t>
            </a:r>
            <a:r>
              <a:rPr lang="en-US" sz="2000" dirty="0" smtClean="0"/>
              <a:t>Administration = can receive credit from 1 to 4 terms after service immersion trip.</a:t>
            </a:r>
            <a:endParaRPr lang="en-US" sz="2000" spc="3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757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141"/>
    </mc:Choice>
    <mc:Fallback>
      <p:transition spd="slow" advTm="112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Immersion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 algn="l">
              <a:buFont typeface="Arial" pitchFamily="34" charset="0"/>
              <a:buChar char="•"/>
            </a:pPr>
            <a:r>
              <a:rPr lang="en-US" dirty="0"/>
              <a:t>During break between Spring and Summer terms: </a:t>
            </a:r>
            <a:br>
              <a:rPr lang="en-US" dirty="0"/>
            </a:br>
            <a:r>
              <a:rPr lang="en-US" b="1" dirty="0" smtClean="0"/>
              <a:t>June 16-21, 2013</a:t>
            </a:r>
            <a:endParaRPr lang="en-US" b="1" dirty="0"/>
          </a:p>
          <a:p>
            <a:pPr marL="342900" indent="-342900" algn="l">
              <a:buFont typeface="Arial" pitchFamily="34" charset="0"/>
              <a:buChar char="•"/>
            </a:pPr>
            <a:r>
              <a:rPr lang="en-US" dirty="0"/>
              <a:t>Urban </a:t>
            </a:r>
            <a:r>
              <a:rPr lang="en-US" dirty="0" smtClean="0"/>
              <a:t>Agriculture, Food Access, &amp; Sustainability Focus serving with Urban Tree Connection</a:t>
            </a:r>
            <a:endParaRPr lang="en-US" dirty="0"/>
          </a:p>
          <a:p>
            <a:pPr algn="l"/>
            <a:endParaRPr lang="en-US" dirty="0"/>
          </a:p>
        </p:txBody>
      </p:sp>
      <p:pic>
        <p:nvPicPr>
          <p:cNvPr id="4" name="Content Placeholder 4"/>
          <p:cNvPicPr>
            <a:picLocks noGrp="1"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968334"/>
            <a:ext cx="2182091" cy="16365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418027"/>
            <a:ext cx="2209800" cy="1657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986868"/>
            <a:ext cx="2209800" cy="1657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366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080"/>
    </mc:Choice>
    <mc:Fallback>
      <p:transition spd="slow" advTm="56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National Immersion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35224" y="1752600"/>
            <a:ext cx="7408333" cy="1295400"/>
          </a:xfrm>
        </p:spPr>
        <p:txBody>
          <a:bodyPr/>
          <a:lstStyle/>
          <a:p>
            <a:pPr marL="342900" indent="-342900" algn="l">
              <a:buFont typeface="Arial" pitchFamily="34" charset="0"/>
              <a:buChar char="•"/>
            </a:pPr>
            <a:r>
              <a:rPr lang="en-US" sz="1800" dirty="0" smtClean="0"/>
              <a:t>During Spring Break: </a:t>
            </a:r>
            <a:r>
              <a:rPr lang="en-US" sz="1800" b="1" dirty="0" smtClean="0"/>
              <a:t>March 24</a:t>
            </a:r>
            <a:r>
              <a:rPr lang="en-US" sz="1800" b="1" baseline="30000" dirty="0" smtClean="0"/>
              <a:t>th</a:t>
            </a:r>
            <a:r>
              <a:rPr lang="en-US" sz="1800" b="1" dirty="0" smtClean="0"/>
              <a:t> – 31</a:t>
            </a:r>
            <a:r>
              <a:rPr lang="en-US" sz="1800" b="1" baseline="30000" dirty="0" smtClean="0"/>
              <a:t>st</a:t>
            </a:r>
            <a:r>
              <a:rPr lang="en-US" sz="1800" b="1" dirty="0"/>
              <a:t> </a:t>
            </a:r>
            <a:r>
              <a:rPr lang="en-US" sz="1800" b="1" dirty="0" smtClean="0"/>
              <a:t>in </a:t>
            </a:r>
            <a:r>
              <a:rPr lang="en-US" sz="1800" dirty="0" smtClean="0"/>
              <a:t>a Southern U.S. State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1800" dirty="0" smtClean="0"/>
              <a:t>Serving with Habitat for Humanity, Collegiate Challenge </a:t>
            </a:r>
          </a:p>
        </p:txBody>
      </p:sp>
      <p:pic>
        <p:nvPicPr>
          <p:cNvPr id="1030" name="Picture 6" descr="http://a4.sphotos.ak.fbcdn.net/hphotos-ak-snc6/197474_1630660134216_1467990068_31335093_2398732_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063" y="-54846538"/>
            <a:ext cx="6858001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3203899"/>
            <a:ext cx="2547077" cy="1910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399" y="3203899"/>
            <a:ext cx="2576137" cy="1861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37" y="3703791"/>
            <a:ext cx="2520845" cy="18910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625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438"/>
    </mc:Choice>
    <mc:Fallback>
      <p:transition spd="slow" advTm="31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International Immersion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29634" y="3581400"/>
            <a:ext cx="7408333" cy="1981200"/>
          </a:xfrm>
        </p:spPr>
        <p:txBody>
          <a:bodyPr>
            <a:normAutofit/>
          </a:bodyPr>
          <a:lstStyle/>
          <a:p>
            <a:pPr marL="342900" indent="-342900" algn="l">
              <a:buFont typeface="Arial" pitchFamily="34" charset="0"/>
              <a:buChar char="•"/>
            </a:pPr>
            <a:r>
              <a:rPr lang="en-US" dirty="0" smtClean="0"/>
              <a:t>During break between Summer and Fall terms: September 6 – 15, 2013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dirty="0" smtClean="0"/>
              <a:t>Republic of Panama with Global Brigades’ “Environmental Brigade”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1676400"/>
            <a:ext cx="2286000" cy="1714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200" y="1819971"/>
            <a:ext cx="2819400" cy="14273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LindyCenterlogo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815" y="5715000"/>
            <a:ext cx="3225986" cy="696481"/>
          </a:xfrm>
          <a:prstGeom prst="rect">
            <a:avLst/>
          </a:prstGeom>
        </p:spPr>
      </p:pic>
      <p:pic>
        <p:nvPicPr>
          <p:cNvPr id="8" name="Picture 2" descr="Go to the Honors Program Home Pa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662" y="5715377"/>
            <a:ext cx="2646276" cy="65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152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517"/>
    </mc:Choice>
    <mc:Fallback>
      <p:transition spd="slow" advTm="405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76800" y="1905000"/>
            <a:ext cx="3962400" cy="2743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600200"/>
            <a:ext cx="4755160" cy="4343400"/>
          </a:xfrm>
        </p:spPr>
        <p:txBody>
          <a:bodyPr>
            <a:normAutofit/>
          </a:bodyPr>
          <a:lstStyle/>
          <a:p>
            <a:pPr marL="342900" indent="-342900" algn="l">
              <a:buFont typeface="Arial" pitchFamily="34" charset="0"/>
              <a:buChar char="•"/>
            </a:pPr>
            <a:r>
              <a:rPr lang="en-US" dirty="0" smtClean="0"/>
              <a:t>Subsidized by Lindy Center &amp; Honors Program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dirty="0" smtClean="0"/>
              <a:t>Fundraising opportunities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dirty="0"/>
              <a:t>P</a:t>
            </a:r>
            <a:r>
              <a:rPr lang="en-US" dirty="0" smtClean="0"/>
              <a:t>articipation fee:</a:t>
            </a:r>
          </a:p>
          <a:p>
            <a:pPr marL="644843" lvl="1" indent="-342900">
              <a:buFont typeface="Arial" pitchFamily="34" charset="0"/>
              <a:buChar char="•"/>
            </a:pPr>
            <a:r>
              <a:rPr lang="en-US" dirty="0" smtClean="0"/>
              <a:t>Local Immersion = $250</a:t>
            </a:r>
          </a:p>
          <a:p>
            <a:pPr marL="644843" lvl="1" indent="-342900">
              <a:buFont typeface="Arial" pitchFamily="34" charset="0"/>
              <a:buChar char="•"/>
            </a:pPr>
            <a:r>
              <a:rPr lang="en-US" dirty="0" smtClean="0"/>
              <a:t>National Immersion = $350</a:t>
            </a:r>
          </a:p>
          <a:p>
            <a:pPr marL="644843" lvl="1" indent="-342900">
              <a:buFont typeface="Arial" pitchFamily="34" charset="0"/>
              <a:buChar char="•"/>
            </a:pPr>
            <a:r>
              <a:rPr lang="en-US" dirty="0" smtClean="0"/>
              <a:t>International Immersion = $500 </a:t>
            </a:r>
          </a:p>
          <a:p>
            <a:pPr marL="0" lvl="3" indent="0" algn="l">
              <a:buNone/>
            </a:pPr>
            <a:endParaRPr lang="en-US" dirty="0" smtClean="0"/>
          </a:p>
          <a:p>
            <a:pPr marL="342900" indent="-342900" algn="l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029200" y="2057400"/>
            <a:ext cx="3810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3"/>
            <a:r>
              <a:rPr lang="en-US" sz="1600" dirty="0" smtClean="0">
                <a:solidFill>
                  <a:schemeClr val="bg1"/>
                </a:solidFill>
              </a:rPr>
              <a:t>Projected Expenses Include</a:t>
            </a:r>
          </a:p>
          <a:p>
            <a:pPr marL="0" lvl="3"/>
            <a:endParaRPr lang="en-US" sz="1600" dirty="0" smtClean="0">
              <a:solidFill>
                <a:schemeClr val="bg1"/>
              </a:solidFill>
            </a:endParaRPr>
          </a:p>
          <a:p>
            <a:pPr marL="285750" lvl="3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HOUSING</a:t>
            </a:r>
            <a:endParaRPr lang="en-US" sz="1600" dirty="0">
              <a:solidFill>
                <a:schemeClr val="bg1"/>
              </a:solidFill>
            </a:endParaRPr>
          </a:p>
          <a:p>
            <a:pPr marL="285750" lvl="3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TRANSPORTATION</a:t>
            </a:r>
            <a:endParaRPr lang="en-US" sz="1600" dirty="0">
              <a:solidFill>
                <a:schemeClr val="bg1"/>
              </a:solidFill>
            </a:endParaRPr>
          </a:p>
          <a:p>
            <a:pPr marL="285750" lvl="3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FOOD</a:t>
            </a:r>
            <a:endParaRPr lang="en-US" sz="1600" dirty="0">
              <a:solidFill>
                <a:schemeClr val="bg1"/>
              </a:solidFill>
            </a:endParaRPr>
          </a:p>
          <a:p>
            <a:pPr marL="285750" lvl="4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SOCIAL ACTIVITIES</a:t>
            </a:r>
          </a:p>
          <a:p>
            <a:pPr marL="285750" lvl="4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TRAVEL VACCINES (if necessary)</a:t>
            </a:r>
            <a:endParaRPr lang="en-US" sz="1600" dirty="0">
              <a:solidFill>
                <a:schemeClr val="bg1"/>
              </a:solidFill>
            </a:endParaRPr>
          </a:p>
          <a:p>
            <a:pPr marL="285750" lvl="4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CBO </a:t>
            </a:r>
            <a:r>
              <a:rPr lang="en-US" sz="1600" dirty="0">
                <a:solidFill>
                  <a:schemeClr val="bg1"/>
                </a:solidFill>
              </a:rPr>
              <a:t>FEE </a:t>
            </a:r>
          </a:p>
          <a:p>
            <a:pPr marL="285750" lvl="5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MISC</a:t>
            </a:r>
            <a:r>
              <a:rPr lang="en-US" sz="1600" dirty="0">
                <a:solidFill>
                  <a:schemeClr val="bg1"/>
                </a:solidFill>
              </a:rPr>
              <a:t>. MATERIAL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607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061"/>
    </mc:Choice>
    <mc:Fallback>
      <p:transition spd="slow" advTm="68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eme1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2328</TotalTime>
  <Words>492</Words>
  <Application>Microsoft Office PowerPoint</Application>
  <PresentationFormat>On-screen Show (4:3)</PresentationFormat>
  <Paragraphs>85</Paragraphs>
  <Slides>11</Slides>
  <Notes>2</Notes>
  <HiddenSlides>0</HiddenSlides>
  <MMClips>11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Theme1</vt:lpstr>
      <vt:lpstr>2013 Service Immersion Program </vt:lpstr>
      <vt:lpstr>What is a service immersion program?</vt:lpstr>
      <vt:lpstr>Service Immersion Program  vs. Alternative Spring Breaks (ASB)</vt:lpstr>
      <vt:lpstr>PowerPoint Presentation</vt:lpstr>
      <vt:lpstr>Academic Credit</vt:lpstr>
      <vt:lpstr>Local Immersion</vt:lpstr>
      <vt:lpstr>National Immersion</vt:lpstr>
      <vt:lpstr>International Immersion</vt:lpstr>
      <vt:lpstr>Costs</vt:lpstr>
      <vt:lpstr>Next Steps</vt:lpstr>
      <vt:lpstr>Contact Information</vt:lpstr>
    </vt:vector>
  </TitlesOfParts>
  <Company>Drexel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Johnson,Jennifer</cp:lastModifiedBy>
  <cp:revision>36</cp:revision>
  <cp:lastPrinted>2012-10-10T18:59:25Z</cp:lastPrinted>
  <dcterms:created xsi:type="dcterms:W3CDTF">2011-11-29T17:46:24Z</dcterms:created>
  <dcterms:modified xsi:type="dcterms:W3CDTF">2012-11-07T16:29:20Z</dcterms:modified>
</cp:coreProperties>
</file>