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5"/>
  </p:notesMasterIdLst>
  <p:sldIdLst>
    <p:sldId id="257" r:id="rId2"/>
    <p:sldId id="258" r:id="rId3"/>
    <p:sldId id="259" r:id="rId4"/>
    <p:sldId id="260" r:id="rId5"/>
    <p:sldId id="267" r:id="rId6"/>
    <p:sldId id="277" r:id="rId7"/>
    <p:sldId id="274" r:id="rId8"/>
    <p:sldId id="268" r:id="rId9"/>
    <p:sldId id="271" r:id="rId10"/>
    <p:sldId id="273" r:id="rId11"/>
    <p:sldId id="264" r:id="rId12"/>
    <p:sldId id="276" r:id="rId13"/>
    <p:sldId id="26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FE48D6-D928-EC46-BE8F-D97508744B4E}" type="datetimeFigureOut">
              <a:rPr lang="en-US" smtClean="0"/>
              <a:pPr/>
              <a:t>4/2/2013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9AFCDC-DDD0-414F-A95F-EF0B55773E69}" type="slidenum">
              <a:rPr lang="en-US" smtClean="0"/>
              <a:pPr/>
              <a:t>‹#›</a:t>
            </a:fld>
            <a:endParaRPr lang="en-US"/>
          </a:p>
        </p:txBody>
      </p:sp>
    </p:spTree>
    <p:extLst>
      <p:ext uri="{BB962C8B-B14F-4D97-AF65-F5344CB8AC3E}">
        <p14:creationId xmlns:p14="http://schemas.microsoft.com/office/powerpoint/2010/main" val="23839536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Last year </a:t>
            </a:r>
            <a:r>
              <a:rPr lang="en-US" sz="1200" kern="1200" dirty="0" err="1" smtClean="0">
                <a:solidFill>
                  <a:schemeClr val="tx1"/>
                </a:solidFill>
                <a:effectLst/>
                <a:latin typeface="+mn-lt"/>
                <a:ea typeface="+mn-ea"/>
                <a:cs typeface="+mn-cs"/>
              </a:rPr>
              <a:t>LawMeets</a:t>
            </a:r>
            <a:r>
              <a:rPr lang="en-US" sz="1200" kern="1200" dirty="0" smtClean="0">
                <a:solidFill>
                  <a:schemeClr val="tx1"/>
                </a:solidFill>
                <a:effectLst/>
                <a:latin typeface="+mn-lt"/>
                <a:ea typeface="+mn-ea"/>
                <a:cs typeface="+mn-cs"/>
              </a:rPr>
              <a:t> set out to discover how to effectively teach skills at scale? To</a:t>
            </a:r>
            <a:r>
              <a:rPr lang="en-US" sz="1200" kern="1200" baseline="0" dirty="0" smtClean="0">
                <a:solidFill>
                  <a:schemeClr val="tx1"/>
                </a:solidFill>
                <a:effectLst/>
                <a:latin typeface="+mn-lt"/>
                <a:ea typeface="+mn-ea"/>
                <a:cs typeface="+mn-cs"/>
              </a:rPr>
              <a:t> answer this question, we </a:t>
            </a:r>
            <a:r>
              <a:rPr lang="en-US" sz="1200" kern="1200" dirty="0" smtClean="0">
                <a:solidFill>
                  <a:schemeClr val="tx1"/>
                </a:solidFill>
                <a:effectLst/>
                <a:latin typeface="+mn-lt"/>
                <a:ea typeface="+mn-ea"/>
                <a:cs typeface="+mn-cs"/>
              </a:rPr>
              <a:t>first asked ourselves...</a:t>
            </a:r>
          </a:p>
          <a:p>
            <a:endParaRPr lang="en-US" b="1" dirty="0"/>
          </a:p>
        </p:txBody>
      </p:sp>
      <p:sp>
        <p:nvSpPr>
          <p:cNvPr id="4" name="Slide Number Placeholder 3"/>
          <p:cNvSpPr>
            <a:spLocks noGrp="1"/>
          </p:cNvSpPr>
          <p:nvPr>
            <p:ph type="sldNum" sz="quarter" idx="10"/>
          </p:nvPr>
        </p:nvSpPr>
        <p:spPr/>
        <p:txBody>
          <a:bodyPr/>
          <a:lstStyle/>
          <a:p>
            <a:fld id="{07145764-66EA-6A41-A65F-CBF77F549A9A}" type="slidenum">
              <a:rPr lang="en-US" smtClean="0"/>
              <a:pPr/>
              <a:t>1</a:t>
            </a:fld>
            <a:endParaRPr lang="en-US"/>
          </a:p>
        </p:txBody>
      </p:sp>
    </p:spTree>
    <p:extLst>
      <p:ext uri="{BB962C8B-B14F-4D97-AF65-F5344CB8AC3E}">
        <p14:creationId xmlns:p14="http://schemas.microsoft.com/office/powerpoint/2010/main" val="2031382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mn-lt"/>
                <a:ea typeface="+mn-ea"/>
                <a:cs typeface="+mn-cs"/>
              </a:rPr>
              <a:t>We discovered the answer was a</a:t>
            </a:r>
            <a:r>
              <a:rPr lang="en-US" sz="1200" kern="1200" dirty="0" smtClean="0">
                <a:solidFill>
                  <a:schemeClr val="tx1"/>
                </a:solidFill>
                <a:effectLst/>
                <a:latin typeface="+mn-lt"/>
                <a:ea typeface="+mn-ea"/>
                <a:cs typeface="+mn-cs"/>
              </a:rPr>
              <a:t>pprenticeships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We then asked ourselves...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145764-66EA-6A41-A65F-CBF77F549A9A}" type="slidenum">
              <a:rPr lang="en-US" smtClean="0"/>
              <a:pPr/>
              <a:t>2</a:t>
            </a:fld>
            <a:endParaRPr lang="en-US"/>
          </a:p>
        </p:txBody>
      </p:sp>
    </p:spTree>
    <p:extLst>
      <p:ext uri="{BB962C8B-B14F-4D97-AF65-F5344CB8AC3E}">
        <p14:creationId xmlns:p14="http://schemas.microsoft.com/office/powerpoint/2010/main" val="3226581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obvious answer is the classroom.  More</a:t>
            </a:r>
            <a:r>
              <a:rPr lang="en-US" sz="1200" kern="1200" baseline="0" dirty="0" smtClean="0">
                <a:solidFill>
                  <a:schemeClr val="tx1"/>
                </a:solidFill>
                <a:effectLst/>
                <a:latin typeface="+mn-lt"/>
                <a:ea typeface="+mn-ea"/>
                <a:cs typeface="+mn-cs"/>
              </a:rPr>
              <a:t> r</a:t>
            </a:r>
            <a:r>
              <a:rPr lang="en-US" sz="1200" kern="1200" dirty="0" smtClean="0">
                <a:solidFill>
                  <a:schemeClr val="tx1"/>
                </a:solidFill>
                <a:effectLst/>
                <a:latin typeface="+mn-lt"/>
                <a:ea typeface="+mn-ea"/>
                <a:cs typeface="+mn-cs"/>
              </a:rPr>
              <a:t>ecently, people have leveraged technology to expand the reach of a traditional classroom. </a:t>
            </a:r>
            <a:r>
              <a:rPr lang="en-US" sz="1200" b="1" kern="1200" dirty="0" smtClean="0">
                <a:solidFill>
                  <a:schemeClr val="tx1"/>
                </a:solidFill>
                <a:effectLst/>
                <a:latin typeface="+mn-lt"/>
                <a:ea typeface="+mn-ea"/>
                <a:cs typeface="+mn-cs"/>
              </a:rPr>
              <a:t>Click </a:t>
            </a:r>
            <a:r>
              <a:rPr lang="en-US" sz="1200" kern="1200" dirty="0" smtClean="0">
                <a:solidFill>
                  <a:schemeClr val="tx1"/>
                </a:solidFill>
                <a:effectLst/>
                <a:latin typeface="+mn-lt"/>
                <a:ea typeface="+mn-ea"/>
                <a:cs typeface="+mn-cs"/>
              </a:rPr>
              <a:t>Now one teacher can post their video lecture + online quizzes and teach thousands at one time.  Great:  Increase Access + Lowers cost.  The problem</a:t>
            </a:r>
            <a:r>
              <a:rPr lang="en-US" sz="1200" kern="1200" baseline="0" dirty="0" smtClean="0">
                <a:solidFill>
                  <a:schemeClr val="tx1"/>
                </a:solidFill>
                <a:effectLst/>
                <a:latin typeface="+mn-lt"/>
                <a:ea typeface="+mn-ea"/>
                <a:cs typeface="+mn-cs"/>
              </a:rPr>
              <a:t> is...</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7145764-66EA-6A41-A65F-CBF77F549A9A}" type="slidenum">
              <a:rPr lang="en-US" smtClean="0"/>
              <a:pPr/>
              <a:t>3</a:t>
            </a:fld>
            <a:endParaRPr lang="en-US"/>
          </a:p>
        </p:txBody>
      </p:sp>
    </p:spTree>
    <p:extLst>
      <p:ext uri="{BB962C8B-B14F-4D97-AF65-F5344CB8AC3E}">
        <p14:creationId xmlns:p14="http://schemas.microsoft.com/office/powerpoint/2010/main" val="802435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type of learning</a:t>
            </a:r>
            <a:r>
              <a:rPr lang="en-US" baseline="0" dirty="0" smtClean="0"/>
              <a:t> can be quite boring.</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LawMeets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set out to solve the boredom</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problem by building something we call Meets.</a:t>
            </a:r>
          </a:p>
          <a:p>
            <a:endParaRPr lang="en-US" dirty="0"/>
          </a:p>
        </p:txBody>
      </p:sp>
      <p:sp>
        <p:nvSpPr>
          <p:cNvPr id="4" name="Slide Number Placeholder 3"/>
          <p:cNvSpPr>
            <a:spLocks noGrp="1"/>
          </p:cNvSpPr>
          <p:nvPr>
            <p:ph type="sldNum" sz="quarter" idx="10"/>
          </p:nvPr>
        </p:nvSpPr>
        <p:spPr/>
        <p:txBody>
          <a:bodyPr/>
          <a:lstStyle/>
          <a:p>
            <a:fld id="{07145764-66EA-6A41-A65F-CBF77F549A9A}" type="slidenum">
              <a:rPr lang="en-US" smtClean="0"/>
              <a:pPr/>
              <a:t>4</a:t>
            </a:fld>
            <a:endParaRPr lang="en-US"/>
          </a:p>
        </p:txBody>
      </p:sp>
    </p:spTree>
    <p:extLst>
      <p:ext uri="{BB962C8B-B14F-4D97-AF65-F5344CB8AC3E}">
        <p14:creationId xmlns:p14="http://schemas.microsoft.com/office/powerpoint/2010/main" val="1042829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users (students</a:t>
            </a:r>
            <a:r>
              <a:rPr lang="en-US" baseline="0" dirty="0" smtClean="0"/>
              <a:t>) </a:t>
            </a:r>
            <a:r>
              <a:rPr lang="en-US" dirty="0" smtClean="0"/>
              <a:t>think? </a:t>
            </a:r>
            <a:endParaRPr lang="en-US" dirty="0"/>
          </a:p>
        </p:txBody>
      </p:sp>
      <p:sp>
        <p:nvSpPr>
          <p:cNvPr id="4" name="Slide Number Placeholder 3"/>
          <p:cNvSpPr>
            <a:spLocks noGrp="1"/>
          </p:cNvSpPr>
          <p:nvPr>
            <p:ph type="sldNum" sz="quarter" idx="10"/>
          </p:nvPr>
        </p:nvSpPr>
        <p:spPr/>
        <p:txBody>
          <a:bodyPr/>
          <a:lstStyle/>
          <a:p>
            <a:fld id="{51852E24-B654-A64F-A2CF-001F29A43243}" type="slidenum">
              <a:rPr lang="en-US" smtClean="0"/>
              <a:t>12</a:t>
            </a:fld>
            <a:endParaRPr lang="en-US"/>
          </a:p>
        </p:txBody>
      </p:sp>
    </p:spTree>
    <p:extLst>
      <p:ext uri="{BB962C8B-B14F-4D97-AF65-F5344CB8AC3E}">
        <p14:creationId xmlns:p14="http://schemas.microsoft.com/office/powerpoint/2010/main" val="127130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315512-BD5F-7B48-B6E8-4A0CCB3E417E}" type="datetimeFigureOut">
              <a:rPr lang="en-US" smtClean="0"/>
              <a:pPr/>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F665A-730B-A143-B17C-C4EABFA6B60C}"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315512-BD5F-7B48-B6E8-4A0CCB3E417E}" type="datetimeFigureOut">
              <a:rPr lang="en-US" smtClean="0"/>
              <a:pPr/>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F665A-730B-A143-B17C-C4EABFA6B60C}" type="slidenum">
              <a:rPr lang="en-US" smtClean="0"/>
              <a:pPr/>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315512-BD5F-7B48-B6E8-4A0CCB3E417E}" type="datetimeFigureOut">
              <a:rPr lang="en-US" smtClean="0"/>
              <a:pPr/>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F665A-730B-A143-B17C-C4EABFA6B60C}" type="slidenum">
              <a:rPr lang="en-US" smtClean="0"/>
              <a:pPr/>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315512-BD5F-7B48-B6E8-4A0CCB3E417E}" type="datetimeFigureOut">
              <a:rPr lang="en-US" smtClean="0"/>
              <a:pPr/>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F665A-730B-A143-B17C-C4EABFA6B60C}" type="slidenum">
              <a:rPr lang="en-US" smtClean="0"/>
              <a:pPr/>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315512-BD5F-7B48-B6E8-4A0CCB3E417E}" type="datetimeFigureOut">
              <a:rPr lang="en-US" smtClean="0"/>
              <a:pPr/>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F665A-730B-A143-B17C-C4EABFA6B60C}"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315512-BD5F-7B48-B6E8-4A0CCB3E417E}" type="datetimeFigureOut">
              <a:rPr lang="en-US" smtClean="0"/>
              <a:pPr/>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F665A-730B-A143-B17C-C4EABFA6B60C}" type="slidenum">
              <a:rPr lang="en-US" smtClean="0"/>
              <a:pPr/>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315512-BD5F-7B48-B6E8-4A0CCB3E417E}" type="datetimeFigureOut">
              <a:rPr lang="en-US" smtClean="0"/>
              <a:pPr/>
              <a:t>4/2/2013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7F665A-730B-A143-B17C-C4EABFA6B60C}" type="slidenum">
              <a:rPr lang="en-US" smtClean="0"/>
              <a:pPr/>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315512-BD5F-7B48-B6E8-4A0CCB3E417E}" type="datetimeFigureOut">
              <a:rPr lang="en-US" smtClean="0"/>
              <a:pPr/>
              <a:t>4/2/2013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7F665A-730B-A143-B17C-C4EABFA6B60C}" type="slidenum">
              <a:rPr lang="en-US" smtClean="0"/>
              <a:pPr/>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315512-BD5F-7B48-B6E8-4A0CCB3E417E}" type="datetimeFigureOut">
              <a:rPr lang="en-US" smtClean="0"/>
              <a:pPr/>
              <a:t>4/2/2013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7F665A-730B-A143-B17C-C4EABFA6B60C}" type="slidenum">
              <a:rPr lang="en-US" smtClean="0"/>
              <a:pPr/>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315512-BD5F-7B48-B6E8-4A0CCB3E417E}" type="datetimeFigureOut">
              <a:rPr lang="en-US" smtClean="0"/>
              <a:pPr/>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F665A-730B-A143-B17C-C4EABFA6B60C}" type="slidenum">
              <a:rPr lang="en-US" smtClean="0"/>
              <a:pPr/>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315512-BD5F-7B48-B6E8-4A0CCB3E417E}" type="datetimeFigureOut">
              <a:rPr lang="en-US" smtClean="0"/>
              <a:pPr/>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F665A-730B-A143-B17C-C4EABFA6B60C}" type="slidenum">
              <a:rPr lang="en-US" smtClean="0"/>
              <a:pPr/>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315512-BD5F-7B48-B6E8-4A0CCB3E417E}" type="datetimeFigureOut">
              <a:rPr lang="en-US" smtClean="0"/>
              <a:pPr/>
              <a:t>4/2/2013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F665A-730B-A143-B17C-C4EABFA6B60C}" type="slidenum">
              <a:rPr lang="en-US" smtClean="0"/>
              <a:pPr/>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ApprenNe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youtu.be/SisSvY0b2E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92"/>
            <a:ext cx="4268022" cy="1415772"/>
          </a:xfrm>
          <a:prstGeom prst="rect">
            <a:avLst/>
          </a:prstGeom>
          <a:noFill/>
        </p:spPr>
        <p:txBody>
          <a:bodyPr wrap="none" rtlCol="0">
            <a:spAutoFit/>
          </a:bodyPr>
          <a:lstStyle/>
          <a:p>
            <a:r>
              <a:rPr lang="en-US" sz="6300" dirty="0" err="1" smtClean="0">
                <a:solidFill>
                  <a:srgbClr val="FFFFFF"/>
                </a:solidFill>
                <a:latin typeface="Book Antiqua"/>
                <a:cs typeface="Book Antiqua"/>
              </a:rPr>
              <a:t>ApprenNet</a:t>
            </a:r>
            <a:endParaRPr lang="en-US" sz="4000" baseline="70000" dirty="0" smtClean="0">
              <a:solidFill>
                <a:srgbClr val="FFFFFF"/>
              </a:solidFill>
              <a:latin typeface="Book Antiqua"/>
              <a:cs typeface="Book Antiqua"/>
            </a:endParaRPr>
          </a:p>
          <a:p>
            <a:r>
              <a:rPr lang="en-US" sz="2300" dirty="0" smtClean="0">
                <a:solidFill>
                  <a:srgbClr val="FFFFFF"/>
                </a:solidFill>
                <a:latin typeface="Book Antiqua"/>
                <a:cs typeface="Book Antiqua"/>
              </a:rPr>
              <a:t>The Modern Apprenticeship</a:t>
            </a:r>
            <a:endParaRPr lang="en-US" sz="2300" dirty="0">
              <a:solidFill>
                <a:srgbClr val="FFFFFF"/>
              </a:solidFill>
              <a:latin typeface="Book Antiqua"/>
              <a:cs typeface="Book Antiqua"/>
            </a:endParaRPr>
          </a:p>
        </p:txBody>
      </p:sp>
      <p:sp>
        <p:nvSpPr>
          <p:cNvPr id="3" name="TextBox 2"/>
          <p:cNvSpPr txBox="1"/>
          <p:nvPr/>
        </p:nvSpPr>
        <p:spPr>
          <a:xfrm>
            <a:off x="3302000" y="3222008"/>
            <a:ext cx="4677834" cy="830997"/>
          </a:xfrm>
          <a:prstGeom prst="rect">
            <a:avLst/>
          </a:prstGeom>
          <a:noFill/>
        </p:spPr>
        <p:txBody>
          <a:bodyPr wrap="square" rtlCol="0">
            <a:spAutoFit/>
          </a:bodyPr>
          <a:lstStyle/>
          <a:p>
            <a:r>
              <a:rPr lang="en-US" sz="4800" dirty="0" smtClean="0">
                <a:latin typeface="Book Antiqua"/>
                <a:cs typeface="Book Antiqua"/>
              </a:rPr>
              <a:t>Karl Okamoto</a:t>
            </a:r>
            <a:endParaRPr lang="en-US" sz="4800" dirty="0">
              <a:latin typeface="Book Antiqua"/>
              <a:cs typeface="Book Antiqua"/>
            </a:endParaRPr>
          </a:p>
        </p:txBody>
      </p:sp>
      <p:pic>
        <p:nvPicPr>
          <p:cNvPr id="5" name="Picture 4" descr="law_logo.png"/>
          <p:cNvPicPr>
            <a:picLocks noChangeAspect="1"/>
          </p:cNvPicPr>
          <p:nvPr/>
        </p:nvPicPr>
        <p:blipFill>
          <a:blip r:embed="rId3">
            <a:lum bright="100000" contrast="-100000"/>
          </a:blip>
          <a:stretch>
            <a:fillRect/>
          </a:stretch>
        </p:blipFill>
        <p:spPr>
          <a:xfrm>
            <a:off x="3302000" y="4217459"/>
            <a:ext cx="4127500" cy="1013514"/>
          </a:xfrm>
          <a:prstGeom prst="rect">
            <a:avLst/>
          </a:prstGeom>
        </p:spPr>
      </p:pic>
    </p:spTree>
    <p:extLst>
      <p:ext uri="{BB962C8B-B14F-4D97-AF65-F5344CB8AC3E}">
        <p14:creationId xmlns:p14="http://schemas.microsoft.com/office/powerpoint/2010/main" val="25426625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mv="urn:schemas-microsoft-com:mac:vml"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Persistency</a:t>
            </a:r>
            <a:endParaRPr lang="en-US" dirty="0"/>
          </a:p>
        </p:txBody>
      </p:sp>
      <p:sp>
        <p:nvSpPr>
          <p:cNvPr id="3" name="Content Placeholder 2"/>
          <p:cNvSpPr>
            <a:spLocks noGrp="1"/>
          </p:cNvSpPr>
          <p:nvPr>
            <p:ph idx="1"/>
          </p:nvPr>
        </p:nvSpPr>
        <p:spPr>
          <a:xfrm>
            <a:off x="457200" y="1905116"/>
            <a:ext cx="8229600" cy="4221047"/>
          </a:xfrm>
        </p:spPr>
        <p:txBody>
          <a:bodyPr>
            <a:normAutofit/>
          </a:bodyPr>
          <a:lstStyle/>
          <a:p>
            <a:r>
              <a:rPr lang="en-US" dirty="0"/>
              <a:t>132 individual participants completed a full </a:t>
            </a:r>
            <a:r>
              <a:rPr lang="en-US" dirty="0" smtClean="0"/>
              <a:t>Meet,  </a:t>
            </a:r>
            <a:r>
              <a:rPr lang="en-US" dirty="0" smtClean="0">
                <a:solidFill>
                  <a:srgbClr val="FFFF00"/>
                </a:solidFill>
              </a:rPr>
              <a:t>BUT</a:t>
            </a:r>
          </a:p>
          <a:p>
            <a:pPr marL="0" indent="0">
              <a:buNone/>
            </a:pPr>
            <a:endParaRPr lang="en-US" dirty="0" smtClean="0"/>
          </a:p>
          <a:p>
            <a:pPr lvl="1"/>
            <a:r>
              <a:rPr lang="en-US" dirty="0" smtClean="0"/>
              <a:t>32 </a:t>
            </a:r>
            <a:r>
              <a:rPr lang="en-US" dirty="0"/>
              <a:t>individual participants </a:t>
            </a:r>
            <a:r>
              <a:rPr lang="en-US" dirty="0" smtClean="0"/>
              <a:t>completed </a:t>
            </a:r>
            <a:r>
              <a:rPr lang="en-US" dirty="0"/>
              <a:t>the Course </a:t>
            </a:r>
            <a:endParaRPr lang="en-US" dirty="0" smtClean="0"/>
          </a:p>
          <a:p>
            <a:pPr lvl="1"/>
            <a:r>
              <a:rPr lang="en-US" dirty="0" smtClean="0"/>
              <a:t>61 </a:t>
            </a:r>
            <a:r>
              <a:rPr lang="en-US" dirty="0"/>
              <a:t>participants fully completed three or more Meets </a:t>
            </a:r>
            <a:endParaRPr lang="en-US" dirty="0" smtClean="0"/>
          </a:p>
          <a:p>
            <a:pPr lvl="1"/>
            <a:r>
              <a:rPr lang="en-US" dirty="0" smtClean="0"/>
              <a:t>103 </a:t>
            </a:r>
            <a:r>
              <a:rPr lang="en-US" dirty="0"/>
              <a:t>participants fully completed two or more </a:t>
            </a:r>
            <a:r>
              <a:rPr lang="en-US" dirty="0" smtClean="0"/>
              <a:t>Meets</a:t>
            </a:r>
            <a:endParaRPr lang="en-US" dirty="0"/>
          </a:p>
        </p:txBody>
      </p:sp>
    </p:spTree>
    <p:extLst>
      <p:ext uri="{BB962C8B-B14F-4D97-AF65-F5344CB8AC3E}">
        <p14:creationId xmlns:p14="http://schemas.microsoft.com/office/powerpoint/2010/main" val="1965784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latin typeface="Book Antiqua"/>
                <a:cs typeface="Book Antiqua"/>
              </a:rPr>
              <a:t>Appren</a:t>
            </a:r>
            <a:r>
              <a:rPr lang="en-US" dirty="0" err="1" smtClean="0">
                <a:solidFill>
                  <a:srgbClr val="FF0000"/>
                </a:solidFill>
                <a:latin typeface="Book Antiqua"/>
                <a:cs typeface="Book Antiqua"/>
              </a:rPr>
              <a:t>Net</a:t>
            </a:r>
            <a:r>
              <a:rPr lang="en-US" baseline="30000" dirty="0" smtClean="0">
                <a:latin typeface="Book Antiqua"/>
                <a:cs typeface="Book Antiqua"/>
              </a:rPr>
              <a:t> </a:t>
            </a:r>
            <a:r>
              <a:rPr lang="en-US" dirty="0" smtClean="0">
                <a:latin typeface="Arial"/>
                <a:cs typeface="Arial"/>
              </a:rPr>
              <a:t>Use  Cases</a:t>
            </a:r>
            <a:endParaRPr lang="en-US" dirty="0">
              <a:latin typeface="Arial"/>
              <a:cs typeface="Arial"/>
            </a:endParaRPr>
          </a:p>
        </p:txBody>
      </p:sp>
      <p:sp>
        <p:nvSpPr>
          <p:cNvPr id="7" name="Content Placeholder 6"/>
          <p:cNvSpPr>
            <a:spLocks noGrp="1"/>
          </p:cNvSpPr>
          <p:nvPr>
            <p:ph idx="1"/>
          </p:nvPr>
        </p:nvSpPr>
        <p:spPr/>
        <p:txBody>
          <a:bodyPr>
            <a:normAutofit/>
          </a:bodyPr>
          <a:lstStyle/>
          <a:p>
            <a:r>
              <a:rPr lang="en-US" dirty="0" smtClean="0">
                <a:latin typeface="Arial"/>
                <a:cs typeface="Arial"/>
              </a:rPr>
              <a:t>The MOOC </a:t>
            </a:r>
          </a:p>
          <a:p>
            <a:r>
              <a:rPr lang="en-US" dirty="0" smtClean="0">
                <a:latin typeface="Arial"/>
                <a:cs typeface="Arial"/>
              </a:rPr>
              <a:t>Law School Use</a:t>
            </a:r>
          </a:p>
          <a:p>
            <a:pPr lvl="1"/>
            <a:r>
              <a:rPr lang="en-US" dirty="0" smtClean="0">
                <a:latin typeface="Arial"/>
                <a:cs typeface="Arial"/>
              </a:rPr>
              <a:t>Business Law Classes</a:t>
            </a:r>
          </a:p>
          <a:p>
            <a:pPr lvl="1"/>
            <a:r>
              <a:rPr lang="en-US" dirty="0" smtClean="0">
                <a:latin typeface="Arial"/>
                <a:cs typeface="Arial"/>
              </a:rPr>
              <a:t>Legal Methods/Research</a:t>
            </a:r>
          </a:p>
          <a:p>
            <a:pPr lvl="1"/>
            <a:r>
              <a:rPr lang="en-US" dirty="0" smtClean="0">
                <a:latin typeface="Arial"/>
                <a:cs typeface="Arial"/>
              </a:rPr>
              <a:t>Evidence</a:t>
            </a:r>
          </a:p>
          <a:p>
            <a:pPr lvl="1"/>
            <a:r>
              <a:rPr lang="en-US" dirty="0" smtClean="0">
                <a:latin typeface="Arial"/>
                <a:cs typeface="Arial"/>
              </a:rPr>
              <a:t>Professional Responsibility</a:t>
            </a:r>
          </a:p>
          <a:p>
            <a:r>
              <a:rPr lang="en-US" dirty="0" smtClean="0">
                <a:latin typeface="Arial"/>
                <a:cs typeface="Arial"/>
              </a:rPr>
              <a:t>Non-Law Pilots (Nursing, Math Forum, Relay, RC)</a:t>
            </a:r>
            <a:endParaRPr lang="en-US" dirty="0">
              <a:latin typeface="Arial"/>
              <a:cs typeface="Arial"/>
            </a:endParaRPr>
          </a:p>
        </p:txBody>
      </p:sp>
    </p:spTree>
    <p:extLst>
      <p:ext uri="{BB962C8B-B14F-4D97-AF65-F5344CB8AC3E}">
        <p14:creationId xmlns:p14="http://schemas.microsoft.com/office/powerpoint/2010/main" val="2381317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Student </a:t>
            </a:r>
            <a:r>
              <a:rPr lang="en-US" dirty="0">
                <a:solidFill>
                  <a:srgbClr val="FF0000"/>
                </a:solidFill>
              </a:rPr>
              <a:t>S</a:t>
            </a:r>
            <a:r>
              <a:rPr lang="en-US" dirty="0" smtClean="0">
                <a:solidFill>
                  <a:srgbClr val="FF0000"/>
                </a:solidFill>
              </a:rPr>
              <a:t>urveys</a:t>
            </a:r>
            <a:endParaRPr lang="en-US" dirty="0">
              <a:solidFill>
                <a:srgbClr val="FF0000"/>
              </a:solidFill>
            </a:endParaRPr>
          </a:p>
        </p:txBody>
      </p:sp>
      <p:sp>
        <p:nvSpPr>
          <p:cNvPr id="4" name="Content Placeholder 2"/>
          <p:cNvSpPr>
            <a:spLocks noGrp="1"/>
          </p:cNvSpPr>
          <p:nvPr>
            <p:ph idx="1"/>
          </p:nvPr>
        </p:nvSpPr>
        <p:spPr>
          <a:xfrm>
            <a:off x="722992" y="1481941"/>
            <a:ext cx="7752835" cy="3804975"/>
          </a:xfrm>
          <a:ln>
            <a:solidFill>
              <a:srgbClr val="0000FF"/>
            </a:solidFill>
          </a:ln>
        </p:spPr>
        <p:txBody>
          <a:bodyPr>
            <a:normAutofit fontScale="85000" lnSpcReduction="10000"/>
          </a:bodyPr>
          <a:lstStyle/>
          <a:p>
            <a:r>
              <a:rPr lang="en-US" sz="4000" b="1" dirty="0" smtClean="0">
                <a:solidFill>
                  <a:srgbClr val="FF0000"/>
                </a:solidFill>
              </a:rPr>
              <a:t>90.2% </a:t>
            </a:r>
            <a:r>
              <a:rPr lang="en-US" dirty="0" smtClean="0"/>
              <a:t>agreed that the challenges were realistic.</a:t>
            </a:r>
            <a:endParaRPr lang="en-US" b="1" dirty="0" smtClean="0">
              <a:solidFill>
                <a:schemeClr val="accent3">
                  <a:lumMod val="75000"/>
                </a:schemeClr>
              </a:solidFill>
            </a:endParaRPr>
          </a:p>
          <a:p>
            <a:r>
              <a:rPr lang="en-US" sz="4000" b="1" dirty="0" smtClean="0">
                <a:solidFill>
                  <a:srgbClr val="0000FF"/>
                </a:solidFill>
              </a:rPr>
              <a:t>90.2% </a:t>
            </a:r>
            <a:r>
              <a:rPr lang="en-US" dirty="0"/>
              <a:t>agreed </a:t>
            </a:r>
            <a:r>
              <a:rPr lang="en-US" dirty="0" smtClean="0"/>
              <a:t>that the experience enhanced their learning.</a:t>
            </a:r>
          </a:p>
          <a:p>
            <a:r>
              <a:rPr lang="en-US" sz="4000" b="1" dirty="0" smtClean="0">
                <a:solidFill>
                  <a:srgbClr val="008000"/>
                </a:solidFill>
              </a:rPr>
              <a:t>88.2% </a:t>
            </a:r>
            <a:r>
              <a:rPr lang="en-US" dirty="0" smtClean="0"/>
              <a:t>found it valuable to submit video responses.</a:t>
            </a:r>
          </a:p>
          <a:p>
            <a:r>
              <a:rPr lang="en-US" sz="4000" b="1" dirty="0" smtClean="0">
                <a:solidFill>
                  <a:srgbClr val="FF0000"/>
                </a:solidFill>
              </a:rPr>
              <a:t>82.6% </a:t>
            </a:r>
            <a:r>
              <a:rPr lang="en-US" dirty="0" smtClean="0"/>
              <a:t>found it valuable to watch peers. </a:t>
            </a:r>
          </a:p>
          <a:p>
            <a:r>
              <a:rPr lang="en-US" sz="4000" b="1" dirty="0" smtClean="0">
                <a:solidFill>
                  <a:srgbClr val="0000FF"/>
                </a:solidFill>
              </a:rPr>
              <a:t>97% </a:t>
            </a:r>
            <a:r>
              <a:rPr lang="en-US" dirty="0" smtClean="0"/>
              <a:t>found it valuable to watch expert demos. </a:t>
            </a:r>
            <a:endParaRPr lang="en-US" dirty="0"/>
          </a:p>
        </p:txBody>
      </p:sp>
      <p:sp>
        <p:nvSpPr>
          <p:cNvPr id="6" name="TextBox 5"/>
          <p:cNvSpPr txBox="1"/>
          <p:nvPr/>
        </p:nvSpPr>
        <p:spPr>
          <a:xfrm>
            <a:off x="337632" y="5421769"/>
            <a:ext cx="8486874" cy="1200329"/>
          </a:xfrm>
          <a:prstGeom prst="rect">
            <a:avLst/>
          </a:prstGeom>
          <a:noFill/>
          <a:ln w="19050" cmpd="sng">
            <a:solidFill>
              <a:srgbClr val="008000"/>
            </a:solidFill>
          </a:ln>
        </p:spPr>
        <p:txBody>
          <a:bodyPr wrap="square" rtlCol="0">
            <a:spAutoFit/>
          </a:bodyPr>
          <a:lstStyle/>
          <a:p>
            <a:pPr algn="ctr"/>
            <a:r>
              <a:rPr lang="en-US" dirty="0" smtClean="0"/>
              <a:t>“The learning is good for students to make the video.  The learning is better once we vote and watch other student responses.  The learning is phenomenal when we get additional feedback by reading and watching the responses of practicing attorneys.”  </a:t>
            </a:r>
          </a:p>
          <a:p>
            <a:pPr algn="ctr"/>
            <a:r>
              <a:rPr lang="en-US" dirty="0" smtClean="0"/>
              <a:t>- </a:t>
            </a:r>
            <a:r>
              <a:rPr lang="en-US" i="1" dirty="0" smtClean="0"/>
              <a:t>Student Participant</a:t>
            </a:r>
            <a:endParaRPr lang="en-US" i="1" dirty="0"/>
          </a:p>
        </p:txBody>
      </p:sp>
    </p:spTree>
    <p:extLst>
      <p:ext uri="{BB962C8B-B14F-4D97-AF65-F5344CB8AC3E}">
        <p14:creationId xmlns:p14="http://schemas.microsoft.com/office/powerpoint/2010/main" val="147940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800" dirty="0" smtClean="0">
              <a:latin typeface="Arial"/>
              <a:cs typeface="Arial"/>
            </a:endParaRPr>
          </a:p>
          <a:p>
            <a:pPr marL="0" indent="0" algn="ctr">
              <a:buNone/>
            </a:pPr>
            <a:r>
              <a:rPr lang="en-US" sz="4800" dirty="0" err="1" smtClean="0">
                <a:latin typeface="Arial"/>
                <a:cs typeface="Arial"/>
                <a:hlinkClick r:id="rId2"/>
              </a:rPr>
              <a:t>www.ApprenNet.com</a:t>
            </a:r>
            <a:endParaRPr lang="en-US" sz="4800" dirty="0" smtClean="0">
              <a:latin typeface="Arial"/>
              <a:cs typeface="Arial"/>
            </a:endParaRPr>
          </a:p>
          <a:p>
            <a:pPr marL="0" indent="0" algn="ctr">
              <a:buNone/>
            </a:pPr>
            <a:r>
              <a:rPr lang="en-US" sz="4800" dirty="0" err="1" smtClean="0">
                <a:latin typeface="Arial"/>
                <a:cs typeface="Arial"/>
              </a:rPr>
              <a:t>Karl@ApprenNet.com</a:t>
            </a:r>
            <a:endParaRPr lang="en-US" sz="4800" dirty="0">
              <a:latin typeface="Arial"/>
              <a:cs typeface="Arial"/>
            </a:endParaRPr>
          </a:p>
        </p:txBody>
      </p:sp>
    </p:spTree>
    <p:extLst>
      <p:ext uri="{BB962C8B-B14F-4D97-AF65-F5344CB8AC3E}">
        <p14:creationId xmlns:p14="http://schemas.microsoft.com/office/powerpoint/2010/main" val="2227481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4094" y="292388"/>
            <a:ext cx="6762643" cy="584776"/>
          </a:xfrm>
          <a:prstGeom prst="rect">
            <a:avLst/>
          </a:prstGeom>
        </p:spPr>
        <p:txBody>
          <a:bodyPr wrap="square">
            <a:spAutoFit/>
          </a:bodyPr>
          <a:lstStyle/>
          <a:p>
            <a:pPr algn="ctr"/>
            <a:r>
              <a:rPr lang="en-US" sz="3200" dirty="0" smtClean="0">
                <a:solidFill>
                  <a:srgbClr val="FFFF00"/>
                </a:solidFill>
                <a:latin typeface="Arial"/>
                <a:cs typeface="Arial"/>
              </a:rPr>
              <a:t>How do you teach skills best? </a:t>
            </a:r>
            <a:endParaRPr lang="en-US" sz="3200" dirty="0">
              <a:solidFill>
                <a:srgbClr val="FFFF00"/>
              </a:solidFill>
              <a:latin typeface="Arial"/>
              <a:cs typeface="Arial"/>
            </a:endParaRPr>
          </a:p>
        </p:txBody>
      </p:sp>
      <p:pic>
        <p:nvPicPr>
          <p:cNvPr id="5" name="Picture 4" descr="Screen Shot 2012-07-06 at 4.04.0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9900" y="1562100"/>
            <a:ext cx="5651500" cy="3733800"/>
          </a:xfrm>
          <a:prstGeom prst="rect">
            <a:avLst/>
          </a:prstGeom>
          <a:ln w="12700" cmpd="sng">
            <a:solidFill>
              <a:srgbClr val="008000"/>
            </a:solidFill>
          </a:ln>
        </p:spPr>
      </p:pic>
    </p:spTree>
    <p:extLst>
      <p:ext uri="{BB962C8B-B14F-4D97-AF65-F5344CB8AC3E}">
        <p14:creationId xmlns:p14="http://schemas.microsoft.com/office/powerpoint/2010/main" val="21075580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mv="urn:schemas-microsoft-com:mac:vml"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5980569" cy="584776"/>
          </a:xfrm>
          <a:prstGeom prst="rect">
            <a:avLst/>
          </a:prstGeom>
        </p:spPr>
        <p:txBody>
          <a:bodyPr wrap="square">
            <a:spAutoFit/>
          </a:bodyPr>
          <a:lstStyle/>
          <a:p>
            <a:pPr algn="ctr"/>
            <a:r>
              <a:rPr lang="en-US" sz="3200" dirty="0" smtClean="0">
                <a:solidFill>
                  <a:srgbClr val="FFFF00"/>
                </a:solidFill>
                <a:latin typeface="Arial"/>
                <a:cs typeface="Arial"/>
              </a:rPr>
              <a:t>How do you scale learning?</a:t>
            </a:r>
            <a:endParaRPr lang="en-US" sz="3200" dirty="0">
              <a:solidFill>
                <a:srgbClr val="FFFF00"/>
              </a:solidFill>
              <a:latin typeface="Arial"/>
              <a:cs typeface="Arial"/>
            </a:endParaRPr>
          </a:p>
        </p:txBody>
      </p:sp>
      <p:pic>
        <p:nvPicPr>
          <p:cNvPr id="5" name="Picture 4" descr="Screen Shot 2012-10-10 at 3.09.1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523" y="2492845"/>
            <a:ext cx="2985063" cy="2046669"/>
          </a:xfrm>
          <a:prstGeom prst="rect">
            <a:avLst/>
          </a:prstGeom>
          <a:ln w="12700" cmpd="sng">
            <a:solidFill>
              <a:srgbClr val="008000"/>
            </a:solidFill>
          </a:ln>
        </p:spPr>
      </p:pic>
      <p:sp>
        <p:nvSpPr>
          <p:cNvPr id="6" name="Right Arrow 5"/>
          <p:cNvSpPr/>
          <p:nvPr/>
        </p:nvSpPr>
        <p:spPr>
          <a:xfrm>
            <a:off x="3847456" y="3376343"/>
            <a:ext cx="1320207" cy="188622"/>
          </a:xfrm>
          <a:prstGeom prst="rightArrow">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Screen Shot 2012-10-10 at 3.10.44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5291" y="2543445"/>
            <a:ext cx="1487752" cy="2043040"/>
          </a:xfrm>
          <a:prstGeom prst="rect">
            <a:avLst/>
          </a:prstGeom>
          <a:ln w="12700" cmpd="sng">
            <a:solidFill>
              <a:srgbClr val="008000"/>
            </a:solidFill>
          </a:ln>
        </p:spPr>
      </p:pic>
      <p:pic>
        <p:nvPicPr>
          <p:cNvPr id="11" name="Picture 10" descr="Screen Shot 2012-10-10 at 3.32.0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80568" y="1166901"/>
            <a:ext cx="901978" cy="822780"/>
          </a:xfrm>
          <a:prstGeom prst="rect">
            <a:avLst/>
          </a:prstGeom>
          <a:ln w="12700" cmpd="sng">
            <a:solidFill>
              <a:srgbClr val="008000"/>
            </a:solidFill>
          </a:ln>
        </p:spPr>
      </p:pic>
      <p:pic>
        <p:nvPicPr>
          <p:cNvPr id="12" name="Picture 11" descr="Screen Shot 2012-10-10 at 3.32.0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81135" y="1989681"/>
            <a:ext cx="901978" cy="822780"/>
          </a:xfrm>
          <a:prstGeom prst="rect">
            <a:avLst/>
          </a:prstGeom>
          <a:ln w="12700" cmpd="sng">
            <a:solidFill>
              <a:srgbClr val="008000"/>
            </a:solidFill>
          </a:ln>
        </p:spPr>
      </p:pic>
      <p:pic>
        <p:nvPicPr>
          <p:cNvPr id="13" name="Picture 12" descr="Screen Shot 2012-10-10 at 3.32.0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2637" y="3315648"/>
            <a:ext cx="901978" cy="822780"/>
          </a:xfrm>
          <a:prstGeom prst="rect">
            <a:avLst/>
          </a:prstGeom>
          <a:ln w="12700" cmpd="sng">
            <a:solidFill>
              <a:srgbClr val="008000"/>
            </a:solidFill>
          </a:ln>
        </p:spPr>
      </p:pic>
      <p:pic>
        <p:nvPicPr>
          <p:cNvPr id="14" name="Picture 13" descr="Screen Shot 2012-10-10 at 3.32.0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81648" y="4629393"/>
            <a:ext cx="901978" cy="822780"/>
          </a:xfrm>
          <a:prstGeom prst="rect">
            <a:avLst/>
          </a:prstGeom>
          <a:ln w="12700" cmpd="sng">
            <a:solidFill>
              <a:srgbClr val="008000"/>
            </a:solidFill>
          </a:ln>
        </p:spPr>
      </p:pic>
      <p:pic>
        <p:nvPicPr>
          <p:cNvPr id="15" name="Picture 14" descr="Screen Shot 2012-10-10 at 3.32.0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28168" y="5197680"/>
            <a:ext cx="901978" cy="822780"/>
          </a:xfrm>
          <a:prstGeom prst="rect">
            <a:avLst/>
          </a:prstGeom>
          <a:ln w="12700" cmpd="sng">
            <a:solidFill>
              <a:srgbClr val="008000"/>
            </a:solidFill>
          </a:ln>
        </p:spPr>
      </p:pic>
      <p:pic>
        <p:nvPicPr>
          <p:cNvPr id="16" name="Picture 15" descr="Screen Shot 2012-10-10 at 3.32.0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81135" y="5761470"/>
            <a:ext cx="901978" cy="822780"/>
          </a:xfrm>
          <a:prstGeom prst="rect">
            <a:avLst/>
          </a:prstGeom>
          <a:ln w="12700" cmpd="sng">
            <a:solidFill>
              <a:srgbClr val="008000"/>
            </a:solidFill>
          </a:ln>
        </p:spPr>
      </p:pic>
      <p:pic>
        <p:nvPicPr>
          <p:cNvPr id="17" name="Picture 16" descr="Screen Shot 2012-10-10 at 3.32.0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35513" y="4218003"/>
            <a:ext cx="901978" cy="822780"/>
          </a:xfrm>
          <a:prstGeom prst="rect">
            <a:avLst/>
          </a:prstGeom>
          <a:ln w="12700" cmpd="sng">
            <a:solidFill>
              <a:srgbClr val="008000"/>
            </a:solidFill>
          </a:ln>
        </p:spPr>
      </p:pic>
      <p:pic>
        <p:nvPicPr>
          <p:cNvPr id="18" name="Picture 17" descr="Screen Shot 2012-10-10 at 3.32.0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42022" y="2401071"/>
            <a:ext cx="901978" cy="822780"/>
          </a:xfrm>
          <a:prstGeom prst="rect">
            <a:avLst/>
          </a:prstGeom>
          <a:ln w="12700" cmpd="sng">
            <a:solidFill>
              <a:srgbClr val="008000"/>
            </a:solidFill>
          </a:ln>
        </p:spPr>
      </p:pic>
      <p:pic>
        <p:nvPicPr>
          <p:cNvPr id="19" name="Picture 18" descr="Screen Shot 2012-10-10 at 3.32.0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81135" y="755511"/>
            <a:ext cx="901978" cy="822780"/>
          </a:xfrm>
          <a:prstGeom prst="rect">
            <a:avLst/>
          </a:prstGeom>
          <a:ln w="12700" cmpd="sng">
            <a:solidFill>
              <a:srgbClr val="008000"/>
            </a:solidFill>
          </a:ln>
        </p:spPr>
      </p:pic>
      <p:pic>
        <p:nvPicPr>
          <p:cNvPr id="20" name="Picture 19" descr="Screen Shot 2012-10-10 at 3.32.0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42022" y="5452173"/>
            <a:ext cx="901978" cy="822780"/>
          </a:xfrm>
          <a:prstGeom prst="rect">
            <a:avLst/>
          </a:prstGeom>
          <a:ln w="12700" cmpd="sng">
            <a:solidFill>
              <a:srgbClr val="008000"/>
            </a:solidFill>
          </a:ln>
        </p:spPr>
      </p:pic>
      <p:pic>
        <p:nvPicPr>
          <p:cNvPr id="21" name="Picture 20" descr="Screen Shot 2012-10-10 at 3.32.0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42022" y="1291405"/>
            <a:ext cx="901978" cy="822780"/>
          </a:xfrm>
          <a:prstGeom prst="rect">
            <a:avLst/>
          </a:prstGeom>
          <a:ln w="12700" cmpd="sng">
            <a:solidFill>
              <a:srgbClr val="008000"/>
            </a:solidFill>
          </a:ln>
        </p:spPr>
      </p:pic>
    </p:spTree>
    <p:extLst>
      <p:ext uri="{BB962C8B-B14F-4D97-AF65-F5344CB8AC3E}">
        <p14:creationId xmlns:p14="http://schemas.microsoft.com/office/powerpoint/2010/main" val="195266991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mv="urn:schemas-microsoft-com:mac:vml"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2-10-10 at 3.39.3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9219" y="1055843"/>
            <a:ext cx="5377554" cy="4719542"/>
          </a:xfrm>
          <a:prstGeom prst="rect">
            <a:avLst/>
          </a:prstGeom>
          <a:ln w="12700" cmpd="sng">
            <a:solidFill>
              <a:srgbClr val="008000"/>
            </a:solidFill>
          </a:ln>
        </p:spPr>
      </p:pic>
    </p:spTree>
    <p:extLst>
      <p:ext uri="{BB962C8B-B14F-4D97-AF65-F5344CB8AC3E}">
        <p14:creationId xmlns:p14="http://schemas.microsoft.com/office/powerpoint/2010/main" val="428908064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mv="urn:schemas-microsoft-com:mac:vml"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Arial"/>
                <a:cs typeface="Arial"/>
              </a:rPr>
              <a:t>Modern Apprenticeship</a:t>
            </a:r>
            <a:endParaRPr lang="en-US" sz="3600" dirty="0">
              <a:latin typeface="Arial"/>
              <a:cs typeface="Arial"/>
            </a:endParaRPr>
          </a:p>
        </p:txBody>
      </p:sp>
      <p:pic>
        <p:nvPicPr>
          <p:cNvPr id="8" name="Content Placeholder 7" descr="Screen Shot 2012-10-23 at 3.45.13 PM.png"/>
          <p:cNvPicPr>
            <a:picLocks noGrp="1" noChangeAspect="1"/>
          </p:cNvPicPr>
          <p:nvPr>
            <p:ph sz="half" idx="2"/>
          </p:nvPr>
        </p:nvPicPr>
        <p:blipFill>
          <a:blip r:embed="rId2">
            <a:extLst>
              <a:ext uri="{28A0092B-C50C-407E-A947-70E740481C1C}">
                <a14:useLocalDpi xmlns:a14="http://schemas.microsoft.com/office/drawing/2010/main" val="0"/>
              </a:ext>
            </a:extLst>
          </a:blip>
          <a:srcRect l="-6398" r="-6398"/>
          <a:stretch>
            <a:fillRect/>
          </a:stretch>
        </p:blipFill>
        <p:spPr>
          <a:ln>
            <a:solidFill>
              <a:srgbClr val="008000"/>
            </a:solidFill>
          </a:ln>
        </p:spPr>
      </p:pic>
      <p:pic>
        <p:nvPicPr>
          <p:cNvPr id="7" name="Content Placeholder 6" descr="Screen Shot 2012-07-06 at 4.04.01 PM.png"/>
          <p:cNvPicPr>
            <a:picLocks noGrp="1" noChangeAspect="1"/>
          </p:cNvPicPr>
          <p:nvPr>
            <p:ph sz="half" idx="1"/>
          </p:nvPr>
        </p:nvPicPr>
        <p:blipFill>
          <a:blip r:embed="rId3">
            <a:extLst>
              <a:ext uri="{28A0092B-C50C-407E-A947-70E740481C1C}">
                <a14:useLocalDpi xmlns:a14="http://schemas.microsoft.com/office/drawing/2010/main" val="0"/>
              </a:ext>
            </a:extLst>
          </a:blip>
          <a:srcRect t="-34813" b="-34813"/>
          <a:stretch>
            <a:fillRect/>
          </a:stretch>
        </p:blipFill>
        <p:spPr>
          <a:prstGeom prst="rect">
            <a:avLst/>
          </a:prstGeom>
          <a:ln w="12700" cmpd="sng">
            <a:solidFill>
              <a:srgbClr val="008000"/>
            </a:solidFill>
          </a:ln>
        </p:spPr>
      </p:pic>
    </p:spTree>
    <p:extLst>
      <p:ext uri="{BB962C8B-B14F-4D97-AF65-F5344CB8AC3E}">
        <p14:creationId xmlns:p14="http://schemas.microsoft.com/office/powerpoint/2010/main" val="402609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Watch our Movie!</a:t>
            </a:r>
            <a:endParaRPr lang="en-US" dirty="0"/>
          </a:p>
        </p:txBody>
      </p:sp>
      <p:sp>
        <p:nvSpPr>
          <p:cNvPr id="6" name="Content Placeholder 5"/>
          <p:cNvSpPr>
            <a:spLocks noGrp="1"/>
          </p:cNvSpPr>
          <p:nvPr>
            <p:ph idx="1"/>
          </p:nvPr>
        </p:nvSpPr>
        <p:spPr/>
        <p:txBody>
          <a:bodyPr/>
          <a:lstStyle/>
          <a:p>
            <a:pPr marL="0" indent="0" algn="ctr">
              <a:buNone/>
            </a:pPr>
            <a:endParaRPr lang="en-US" sz="4800" u="sng" dirty="0" smtClean="0">
              <a:hlinkClick r:id="rId2"/>
            </a:endParaRPr>
          </a:p>
          <a:p>
            <a:pPr marL="0" indent="0" algn="ctr">
              <a:buNone/>
            </a:pPr>
            <a:endParaRPr lang="en-US" sz="4800" u="sng" dirty="0">
              <a:hlinkClick r:id="rId2"/>
            </a:endParaRPr>
          </a:p>
          <a:p>
            <a:pPr marL="0" indent="0" algn="ctr">
              <a:buNone/>
            </a:pPr>
            <a:r>
              <a:rPr lang="en-US" sz="4800" u="sng" dirty="0" smtClean="0">
                <a:hlinkClick r:id="rId2"/>
              </a:rPr>
              <a:t>http</a:t>
            </a:r>
            <a:r>
              <a:rPr lang="en-US" sz="4800" u="sng" dirty="0">
                <a:hlinkClick r:id="rId2"/>
              </a:rPr>
              <a:t>://youtu.be/SisSvY0b2EY</a:t>
            </a:r>
            <a:endParaRPr lang="en-US" sz="4800" dirty="0"/>
          </a:p>
          <a:p>
            <a:endParaRPr lang="en-US" dirty="0"/>
          </a:p>
        </p:txBody>
      </p:sp>
    </p:spTree>
    <p:extLst>
      <p:ext uri="{BB962C8B-B14F-4D97-AF65-F5344CB8AC3E}">
        <p14:creationId xmlns:p14="http://schemas.microsoft.com/office/powerpoint/2010/main" val="4189587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MOOC</a:t>
            </a:r>
            <a:endParaRPr lang="en-US" dirty="0"/>
          </a:p>
        </p:txBody>
      </p:sp>
      <p:pic>
        <p:nvPicPr>
          <p:cNvPr id="4" name="Content Placeholder 3" descr="Screen shot 2013-03-11 at 11.30.40 AM.png"/>
          <p:cNvPicPr>
            <a:picLocks noGrp="1" noChangeAspect="1"/>
          </p:cNvPicPr>
          <p:nvPr>
            <p:ph idx="1"/>
          </p:nvPr>
        </p:nvPicPr>
        <p:blipFill>
          <a:blip r:embed="rId2">
            <a:extLst>
              <a:ext uri="{28A0092B-C50C-407E-A947-70E740481C1C}">
                <a14:useLocalDpi xmlns:a14="http://schemas.microsoft.com/office/drawing/2010/main" val="0"/>
              </a:ext>
            </a:extLst>
          </a:blip>
          <a:srcRect l="-17435" r="-17435"/>
          <a:stretch>
            <a:fillRect/>
          </a:stretch>
        </p:blipFill>
        <p:spPr/>
      </p:pic>
    </p:spTree>
    <p:extLst>
      <p:ext uri="{BB962C8B-B14F-4D97-AF65-F5344CB8AC3E}">
        <p14:creationId xmlns:p14="http://schemas.microsoft.com/office/powerpoint/2010/main" val="2735015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838 people registered for the </a:t>
            </a:r>
            <a:r>
              <a:rPr lang="en-US" b="1" dirty="0" smtClean="0"/>
              <a:t>MOOC</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endParaRPr lang="en-US" dirty="0" smtClean="0"/>
          </a:p>
          <a:p>
            <a:r>
              <a:rPr lang="en-US" sz="6200" dirty="0" smtClean="0">
                <a:solidFill>
                  <a:srgbClr val="FF0000"/>
                </a:solidFill>
              </a:rPr>
              <a:t>426 law students</a:t>
            </a:r>
          </a:p>
          <a:p>
            <a:r>
              <a:rPr lang="en-US" sz="6200" dirty="0" smtClean="0">
                <a:solidFill>
                  <a:srgbClr val="FF0000"/>
                </a:solidFill>
              </a:rPr>
              <a:t>226 law graduates</a:t>
            </a:r>
          </a:p>
          <a:p>
            <a:r>
              <a:rPr lang="en-US" sz="6200" dirty="0" smtClean="0"/>
              <a:t>45 law professors</a:t>
            </a:r>
          </a:p>
          <a:p>
            <a:r>
              <a:rPr lang="en-US" sz="6200" dirty="0" smtClean="0"/>
              <a:t>28 </a:t>
            </a:r>
            <a:r>
              <a:rPr lang="en-US" sz="6200" dirty="0"/>
              <a:t>business students</a:t>
            </a:r>
          </a:p>
          <a:p>
            <a:r>
              <a:rPr lang="en-US" sz="6200" dirty="0"/>
              <a:t>16 partners</a:t>
            </a:r>
          </a:p>
          <a:p>
            <a:r>
              <a:rPr lang="en-US" sz="6200" dirty="0"/>
              <a:t>12 general counsels</a:t>
            </a:r>
          </a:p>
          <a:p>
            <a:r>
              <a:rPr lang="en-US" sz="6200" dirty="0"/>
              <a:t>9 human resource professionals</a:t>
            </a:r>
          </a:p>
          <a:p>
            <a:r>
              <a:rPr lang="en-US" sz="6200" dirty="0"/>
              <a:t>7 executives</a:t>
            </a:r>
          </a:p>
          <a:p>
            <a:r>
              <a:rPr lang="en-US" sz="6200" dirty="0"/>
              <a:t>2</a:t>
            </a:r>
            <a:r>
              <a:rPr lang="en-US" sz="6200" dirty="0" smtClean="0"/>
              <a:t> instructional </a:t>
            </a:r>
            <a:r>
              <a:rPr lang="en-US" sz="6200" dirty="0"/>
              <a:t>designers</a:t>
            </a:r>
          </a:p>
          <a:p>
            <a:r>
              <a:rPr lang="en-US" sz="6200" dirty="0" smtClean="0"/>
              <a:t>1 prospective </a:t>
            </a:r>
            <a:r>
              <a:rPr lang="en-US" sz="6200" dirty="0"/>
              <a:t>law student</a:t>
            </a:r>
          </a:p>
          <a:p>
            <a:pPr marL="0" indent="0">
              <a:buNone/>
            </a:pPr>
            <a:endParaRPr lang="en-US" dirty="0"/>
          </a:p>
        </p:txBody>
      </p:sp>
    </p:spTree>
    <p:extLst>
      <p:ext uri="{BB962C8B-B14F-4D97-AF65-F5344CB8AC3E}">
        <p14:creationId xmlns:p14="http://schemas.microsoft.com/office/powerpoint/2010/main" val="3343405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 Interest</a:t>
            </a:r>
            <a:endParaRPr lang="en-US" dirty="0"/>
          </a:p>
        </p:txBody>
      </p:sp>
      <p:sp>
        <p:nvSpPr>
          <p:cNvPr id="3" name="Content Placeholder 2"/>
          <p:cNvSpPr>
            <a:spLocks noGrp="1"/>
          </p:cNvSpPr>
          <p:nvPr>
            <p:ph idx="1"/>
          </p:nvPr>
        </p:nvSpPr>
        <p:spPr>
          <a:xfrm>
            <a:off x="457200" y="1838270"/>
            <a:ext cx="8229600" cy="4287893"/>
          </a:xfrm>
        </p:spPr>
        <p:txBody>
          <a:bodyPr>
            <a:normAutofit/>
          </a:bodyPr>
          <a:lstStyle/>
          <a:p>
            <a:r>
              <a:rPr lang="en-US" dirty="0" smtClean="0"/>
              <a:t>116 law </a:t>
            </a:r>
            <a:r>
              <a:rPr lang="en-US" dirty="0"/>
              <a:t>s</a:t>
            </a:r>
            <a:r>
              <a:rPr lang="en-US" dirty="0" smtClean="0"/>
              <a:t>chools (106 from US)</a:t>
            </a:r>
            <a:endParaRPr lang="en-US" dirty="0"/>
          </a:p>
          <a:p>
            <a:r>
              <a:rPr lang="en-US" dirty="0" smtClean="0"/>
              <a:t>Law professors from 45 law </a:t>
            </a:r>
            <a:r>
              <a:rPr lang="en-US" dirty="0"/>
              <a:t>s</a:t>
            </a:r>
            <a:r>
              <a:rPr lang="en-US" dirty="0" smtClean="0"/>
              <a:t>chools</a:t>
            </a:r>
          </a:p>
          <a:p>
            <a:r>
              <a:rPr lang="en-US" dirty="0" smtClean="0"/>
              <a:t>86 associates and 16 partners from 56 law firms</a:t>
            </a:r>
          </a:p>
          <a:p>
            <a:r>
              <a:rPr lang="en-US" dirty="0" smtClean="0"/>
              <a:t>47 companies and organizations</a:t>
            </a:r>
          </a:p>
          <a:p>
            <a:r>
              <a:rPr lang="en-US" dirty="0" smtClean="0"/>
              <a:t>19 countries </a:t>
            </a:r>
            <a:endParaRPr lang="en-US" dirty="0"/>
          </a:p>
        </p:txBody>
      </p:sp>
    </p:spTree>
    <p:extLst>
      <p:ext uri="{BB962C8B-B14F-4D97-AF65-F5344CB8AC3E}">
        <p14:creationId xmlns:p14="http://schemas.microsoft.com/office/powerpoint/2010/main" val="1871198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278</TotalTime>
  <Words>384</Words>
  <Application>Microsoft Office PowerPoint</Application>
  <PresentationFormat>On-screen Show (4:3)</PresentationFormat>
  <Paragraphs>65</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Black</vt:lpstr>
      <vt:lpstr>PowerPoint Presentation</vt:lpstr>
      <vt:lpstr>PowerPoint Presentation</vt:lpstr>
      <vt:lpstr>PowerPoint Presentation</vt:lpstr>
      <vt:lpstr>PowerPoint Presentation</vt:lpstr>
      <vt:lpstr>Modern Apprenticeship</vt:lpstr>
      <vt:lpstr>Watch our Movie!</vt:lpstr>
      <vt:lpstr>The MOOC</vt:lpstr>
      <vt:lpstr>838 people registered for the MOOC</vt:lpstr>
      <vt:lpstr>Broad Interest</vt:lpstr>
      <vt:lpstr>Persistency</vt:lpstr>
      <vt:lpstr>ApprenNet Use  Cases</vt:lpstr>
      <vt:lpstr>Student Surveys</vt:lpstr>
      <vt:lpstr>PowerPoint Presentation</vt:lpstr>
    </vt:vector>
  </TitlesOfParts>
  <Company>ApprenNet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Foote</dc:creator>
  <cp:lastModifiedBy>Setup</cp:lastModifiedBy>
  <cp:revision>28</cp:revision>
  <dcterms:created xsi:type="dcterms:W3CDTF">2012-12-02T17:25:38Z</dcterms:created>
  <dcterms:modified xsi:type="dcterms:W3CDTF">2013-04-02T20:42:51Z</dcterms:modified>
</cp:coreProperties>
</file>