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sldIdLst>
    <p:sldId id="257" r:id="rId2"/>
    <p:sldId id="256" r:id="rId3"/>
    <p:sldId id="318" r:id="rId4"/>
    <p:sldId id="259" r:id="rId5"/>
    <p:sldId id="268" r:id="rId6"/>
    <p:sldId id="383" r:id="rId7"/>
    <p:sldId id="384" r:id="rId8"/>
    <p:sldId id="385" r:id="rId9"/>
    <p:sldId id="313" r:id="rId10"/>
    <p:sldId id="314" r:id="rId11"/>
    <p:sldId id="271" r:id="rId12"/>
    <p:sldId id="274" r:id="rId13"/>
    <p:sldId id="317" r:id="rId14"/>
    <p:sldId id="329" r:id="rId15"/>
    <p:sldId id="367" r:id="rId16"/>
    <p:sldId id="368" r:id="rId17"/>
    <p:sldId id="369" r:id="rId18"/>
    <p:sldId id="370" r:id="rId19"/>
    <p:sldId id="371" r:id="rId20"/>
    <p:sldId id="372" r:id="rId21"/>
    <p:sldId id="373" r:id="rId22"/>
    <p:sldId id="375" r:id="rId23"/>
    <p:sldId id="376" r:id="rId24"/>
    <p:sldId id="378" r:id="rId25"/>
    <p:sldId id="379" r:id="rId26"/>
    <p:sldId id="294" r:id="rId27"/>
    <p:sldId id="420" r:id="rId28"/>
    <p:sldId id="399" r:id="rId29"/>
    <p:sldId id="400" r:id="rId30"/>
    <p:sldId id="401" r:id="rId31"/>
    <p:sldId id="402" r:id="rId32"/>
    <p:sldId id="403" r:id="rId33"/>
    <p:sldId id="408" r:id="rId34"/>
    <p:sldId id="409" r:id="rId35"/>
    <p:sldId id="410" r:id="rId36"/>
    <p:sldId id="411" r:id="rId37"/>
    <p:sldId id="413" r:id="rId38"/>
    <p:sldId id="416" r:id="rId39"/>
    <p:sldId id="295" r:id="rId40"/>
    <p:sldId id="414" r:id="rId41"/>
    <p:sldId id="415" r:id="rId42"/>
    <p:sldId id="350" r:id="rId43"/>
    <p:sldId id="308" r:id="rId44"/>
    <p:sldId id="365" r:id="rId45"/>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rgbClr val="316DB2"/>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rgbClr val="316DB2"/>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rgbClr val="316DB2"/>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rgbClr val="316DB2"/>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rgbClr val="316DB2"/>
        </a:solidFill>
        <a:latin typeface="Times New Roman" pitchFamily="18" charset="0"/>
        <a:ea typeface="+mn-ea"/>
        <a:cs typeface="+mn-cs"/>
      </a:defRPr>
    </a:lvl5pPr>
    <a:lvl6pPr marL="2286000" algn="l" defTabSz="914400" rtl="0" eaLnBrk="1" latinLnBrk="0" hangingPunct="1">
      <a:defRPr sz="2400" kern="1200">
        <a:solidFill>
          <a:srgbClr val="316DB2"/>
        </a:solidFill>
        <a:latin typeface="Times New Roman" pitchFamily="18" charset="0"/>
        <a:ea typeface="+mn-ea"/>
        <a:cs typeface="+mn-cs"/>
      </a:defRPr>
    </a:lvl6pPr>
    <a:lvl7pPr marL="2743200" algn="l" defTabSz="914400" rtl="0" eaLnBrk="1" latinLnBrk="0" hangingPunct="1">
      <a:defRPr sz="2400" kern="1200">
        <a:solidFill>
          <a:srgbClr val="316DB2"/>
        </a:solidFill>
        <a:latin typeface="Times New Roman" pitchFamily="18" charset="0"/>
        <a:ea typeface="+mn-ea"/>
        <a:cs typeface="+mn-cs"/>
      </a:defRPr>
    </a:lvl7pPr>
    <a:lvl8pPr marL="3200400" algn="l" defTabSz="914400" rtl="0" eaLnBrk="1" latinLnBrk="0" hangingPunct="1">
      <a:defRPr sz="2400" kern="1200">
        <a:solidFill>
          <a:srgbClr val="316DB2"/>
        </a:solidFill>
        <a:latin typeface="Times New Roman" pitchFamily="18" charset="0"/>
        <a:ea typeface="+mn-ea"/>
        <a:cs typeface="+mn-cs"/>
      </a:defRPr>
    </a:lvl8pPr>
    <a:lvl9pPr marL="3657600" algn="l" defTabSz="914400" rtl="0" eaLnBrk="1" latinLnBrk="0" hangingPunct="1">
      <a:defRPr sz="2400" kern="1200">
        <a:solidFill>
          <a:srgbClr val="316DB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5D0505"/>
    <a:srgbClr val="316DB2"/>
    <a:srgbClr val="3131FF"/>
    <a:srgbClr val="FFCC99"/>
    <a:srgbClr val="FFFFCC"/>
    <a:srgbClr val="285A92"/>
    <a:srgbClr val="FFFF99"/>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66" autoAdjust="0"/>
    <p:restoredTop sz="94660"/>
  </p:normalViewPr>
  <p:slideViewPr>
    <p:cSldViewPr>
      <p:cViewPr>
        <p:scale>
          <a:sx n="66" d="100"/>
          <a:sy n="66" d="100"/>
        </p:scale>
        <p:origin x="-1146" y="-3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48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67DD5582-C7CE-4655-9EAD-64F95DB97DD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4A4D1E-5FBA-45B3-A8A8-779938B6B977}"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4D61FE-9728-475C-9598-2C7F32BFBB03}" type="slidenum">
              <a:rPr lang="en-US"/>
              <a:pPr/>
              <a:t>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61CAB-FC7A-4F52-92D8-8FCB85C2DABE}" type="slidenum">
              <a:rPr lang="en-US"/>
              <a:pPr/>
              <a:t>6</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ED07A-7229-4EE4-8528-8D372B05AC0A}" type="slidenum">
              <a:rPr lang="en-US"/>
              <a:pPr/>
              <a:t>7</a:t>
            </a:fld>
            <a:endParaRPr 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5969F-1A39-4E8D-A74B-5F3AAB513B6B}" type="slidenum">
              <a:rPr lang="en-US"/>
              <a:pPr/>
              <a:t>8</a:t>
            </a:fld>
            <a:endParaRPr lang="en-US"/>
          </a:p>
        </p:txBody>
      </p:sp>
      <p:sp>
        <p:nvSpPr>
          <p:cNvPr id="176130" name="Rectangle 1026"/>
          <p:cNvSpPr>
            <a:spLocks noGrp="1" noRot="1" noChangeAspect="1" noChangeArrowheads="1" noTextEdit="1"/>
          </p:cNvSpPr>
          <p:nvPr>
            <p:ph type="sldImg"/>
          </p:nvPr>
        </p:nvSpPr>
        <p:spPr>
          <a:ln/>
        </p:spPr>
      </p:sp>
      <p:sp>
        <p:nvSpPr>
          <p:cNvPr id="176131" name="Rectangle 1027"/>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3CFE0-10F5-4F23-A9C0-8E23825A45D8}" type="slidenum">
              <a:rPr lang="en-US"/>
              <a:pPr/>
              <a:t>9</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8A5BFC-E0A8-488E-A34E-3DA974C4954D}" type="slidenum">
              <a:rPr lang="en-US"/>
              <a:pPr/>
              <a:t>28</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FB52C-F119-4C6B-8494-526F464B1DE2}" type="slidenum">
              <a:rPr lang="en-US"/>
              <a:pPr/>
              <a:t>29</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8AA15ED-A79B-4F6B-9DE7-ADC674BFF30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C565A1-DD97-42F1-A9D2-380190FCE36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207FD8-C19D-4453-B41A-9B4DA3CC91C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D6908270-8136-48FD-84DE-568E14501B9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97DBAC-DFD2-4C4F-8CCA-813E49BDD92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74B97BB-C134-4021-84B2-3703015518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4A9062-664B-4BBF-A569-20CA3EF6332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25052AF-DB9A-4E63-BE44-D6B58AB466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DEB16F5-5424-45E8-89D4-80F31D1A642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4EF0DDB-4B2E-4D0D-8BE4-CB1F916DA61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0796AF-EBC5-4508-B9EC-8433B0B7F3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1AAE4C-D1FB-4DB6-8812-95B878752FB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B39E242E-3EA5-4D81-A1B4-24DCBB4D3DE4}" type="slidenum">
              <a:rPr lang="en-US"/>
              <a:pPr/>
              <a:t>‹#›</a:t>
            </a:fld>
            <a:endParaRPr lang="en-US"/>
          </a:p>
        </p:txBody>
      </p:sp>
      <p:sp>
        <p:nvSpPr>
          <p:cNvPr id="1031" name="AutoShape 7">
            <a:hlinkClick r:id="" action="ppaction://hlinkshowjump?jump=nextslide" highlightClick="1"/>
          </p:cNvPr>
          <p:cNvSpPr>
            <a:spLocks noChangeArrowheads="1"/>
          </p:cNvSpPr>
          <p:nvPr/>
        </p:nvSpPr>
        <p:spPr bwMode="auto">
          <a:xfrm>
            <a:off x="8686800" y="6553200"/>
            <a:ext cx="381000" cy="228600"/>
          </a:xfrm>
          <a:prstGeom prst="actionButtonForwardNext">
            <a:avLst/>
          </a:prstGeom>
          <a:solidFill>
            <a:srgbClr val="33CC33"/>
          </a:solidFill>
          <a:ln w="9525">
            <a:solidFill>
              <a:schemeClr val="tx1"/>
            </a:solidFill>
            <a:miter lim="800000"/>
            <a:headEnd/>
            <a:tailEnd/>
          </a:ln>
          <a:effectLst/>
        </p:spPr>
        <p:txBody>
          <a:bodyPr wrap="none" anchor="ctr"/>
          <a:lstStyle/>
          <a:p>
            <a:endParaRPr lang="en-US"/>
          </a:p>
        </p:txBody>
      </p:sp>
      <p:sp>
        <p:nvSpPr>
          <p:cNvPr id="1032" name="AutoShape 8">
            <a:hlinkClick r:id="" action="ppaction://hlinkshowjump?jump=previousslide" highlightClick="1"/>
          </p:cNvPr>
          <p:cNvSpPr>
            <a:spLocks noChangeArrowheads="1"/>
          </p:cNvSpPr>
          <p:nvPr/>
        </p:nvSpPr>
        <p:spPr bwMode="auto">
          <a:xfrm>
            <a:off x="8153400" y="6553200"/>
            <a:ext cx="457200" cy="228600"/>
          </a:xfrm>
          <a:prstGeom prst="actionButtonBackPrevious">
            <a:avLst/>
          </a:prstGeom>
          <a:solidFill>
            <a:schemeClr val="folHlink"/>
          </a:solidFill>
          <a:ln w="9525">
            <a:solidFill>
              <a:schemeClr val="tx1"/>
            </a:solidFill>
            <a:miter lim="800000"/>
            <a:headEnd/>
            <a:tailEnd/>
          </a:ln>
          <a:effec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0" y="0"/>
          <a:ext cx="9144000" cy="6850063"/>
        </p:xfrm>
        <a:graphic>
          <a:graphicData uri="http://schemas.openxmlformats.org/presentationml/2006/ole">
            <p:oleObj spid="_x0000_s3074" name="Slide" r:id="rId4" imgW="4581360" imgH="3436920" progId="PowerPoint.Slide.8">
              <p:embed/>
            </p:oleObj>
          </a:graphicData>
        </a:graphic>
      </p:graphicFrame>
      <p:graphicFrame>
        <p:nvGraphicFramePr>
          <p:cNvPr id="3088" name="Object 16"/>
          <p:cNvGraphicFramePr>
            <a:graphicFrameLocks noChangeAspect="1"/>
          </p:cNvGraphicFramePr>
          <p:nvPr/>
        </p:nvGraphicFramePr>
        <p:xfrm>
          <a:off x="0" y="15875"/>
          <a:ext cx="9144000" cy="6850063"/>
        </p:xfrm>
        <a:graphic>
          <a:graphicData uri="http://schemas.openxmlformats.org/presentationml/2006/ole">
            <p:oleObj spid="_x0000_s3088" name="Slide" r:id="rId5" imgW="4536865" imgH="3401601" progId="PowerPoint.Slide.8">
              <p:embed/>
            </p:oleObj>
          </a:graphicData>
        </a:graphic>
      </p:graphicFrame>
    </p:spTree>
  </p:cSld>
  <p:clrMapOvr>
    <a:masterClrMapping/>
  </p:clrMapOvr>
  <p:transition advTm="3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5" name="Picture 33"/>
          <p:cNvPicPr>
            <a:picLocks noGrp="1" noChangeAspect="1" noChangeArrowheads="1"/>
          </p:cNvPicPr>
          <p:nvPr>
            <p:ph type="chart" idx="1"/>
          </p:nvPr>
        </p:nvPicPr>
        <p:blipFill>
          <a:blip r:embed="rId2" cstate="print"/>
          <a:srcRect/>
          <a:stretch>
            <a:fillRect/>
          </a:stretch>
        </p:blipFill>
        <p:spPr>
          <a:xfrm>
            <a:off x="793750" y="762000"/>
            <a:ext cx="7556500" cy="5334000"/>
          </a:xfrm>
          <a:noFill/>
          <a:ln/>
        </p:spPr>
      </p:pic>
      <p:sp>
        <p:nvSpPr>
          <p:cNvPr id="64533" name="AutoShape 21"/>
          <p:cNvSpPr>
            <a:spLocks noChangeArrowheads="1"/>
          </p:cNvSpPr>
          <p:nvPr/>
        </p:nvSpPr>
        <p:spPr bwMode="auto">
          <a:xfrm>
            <a:off x="1981200" y="2057400"/>
            <a:ext cx="6781800" cy="3962400"/>
          </a:xfrm>
          <a:prstGeom prst="flowChartProcess">
            <a:avLst/>
          </a:prstGeom>
          <a:solidFill>
            <a:schemeClr val="bg1"/>
          </a:solidFill>
          <a:ln w="9525">
            <a:noFill/>
            <a:miter lim="800000"/>
            <a:headEnd/>
            <a:tailEnd/>
          </a:ln>
          <a:effectLst/>
        </p:spPr>
        <p:txBody>
          <a:bodyPr wrap="none" anchor="ctr"/>
          <a:lstStyle/>
          <a:p>
            <a:endParaRPr lang="en-US"/>
          </a:p>
        </p:txBody>
      </p:sp>
      <p:sp>
        <p:nvSpPr>
          <p:cNvPr id="64517" name="AutoShape 5"/>
          <p:cNvSpPr>
            <a:spLocks noChangeArrowheads="1"/>
          </p:cNvSpPr>
          <p:nvPr/>
        </p:nvSpPr>
        <p:spPr bwMode="auto">
          <a:xfrm>
            <a:off x="1905000" y="1828800"/>
            <a:ext cx="7239000" cy="4267200"/>
          </a:xfrm>
          <a:prstGeom prst="flowChartProcess">
            <a:avLst/>
          </a:prstGeom>
          <a:solidFill>
            <a:schemeClr val="bg1"/>
          </a:solidFill>
          <a:ln w="9525">
            <a:noFill/>
            <a:miter lim="800000"/>
            <a:headEnd/>
            <a:tailEnd/>
          </a:ln>
          <a:effectLst/>
        </p:spPr>
        <p:txBody>
          <a:bodyPr wrap="none" anchor="ctr"/>
          <a:lstStyle/>
          <a:p>
            <a:endParaRPr lang="en-US"/>
          </a:p>
        </p:txBody>
      </p:sp>
      <p:sp>
        <p:nvSpPr>
          <p:cNvPr id="64530" name="AutoShape 18"/>
          <p:cNvSpPr>
            <a:spLocks noChangeArrowheads="1"/>
          </p:cNvSpPr>
          <p:nvPr/>
        </p:nvSpPr>
        <p:spPr bwMode="auto">
          <a:xfrm>
            <a:off x="1828800" y="2514600"/>
            <a:ext cx="6629400" cy="1066800"/>
          </a:xfrm>
          <a:prstGeom prst="flowChartProcess">
            <a:avLst/>
          </a:prstGeom>
          <a:solidFill>
            <a:srgbClr val="316DB2"/>
          </a:solidFill>
          <a:ln w="9525">
            <a:solidFill>
              <a:schemeClr val="tx1"/>
            </a:solidFill>
            <a:miter lim="800000"/>
            <a:headEnd/>
            <a:tailEnd/>
          </a:ln>
          <a:effectLst>
            <a:outerShdw dist="99190" dir="2388334" algn="ctr" rotWithShape="0">
              <a:schemeClr val="bg2"/>
            </a:outerShdw>
          </a:effectLst>
        </p:spPr>
        <p:txBody>
          <a:bodyPr wrap="none" anchor="ctr"/>
          <a:lstStyle/>
          <a:p>
            <a:endParaRPr lang="en-US">
              <a:effectLst>
                <a:outerShdw blurRad="38100" dist="38100" dir="2700000" algn="tl">
                  <a:srgbClr val="000000"/>
                </a:outerShdw>
              </a:effectLst>
            </a:endParaRPr>
          </a:p>
        </p:txBody>
      </p:sp>
      <p:sp>
        <p:nvSpPr>
          <p:cNvPr id="64531" name="Text Box 19"/>
          <p:cNvSpPr txBox="1">
            <a:spLocks noChangeArrowheads="1"/>
          </p:cNvSpPr>
          <p:nvPr/>
        </p:nvSpPr>
        <p:spPr bwMode="auto">
          <a:xfrm>
            <a:off x="1828800" y="2832100"/>
            <a:ext cx="6705600" cy="519113"/>
          </a:xfrm>
          <a:prstGeom prst="rect">
            <a:avLst/>
          </a:prstGeom>
          <a:noFill/>
          <a:ln w="9525">
            <a:noFill/>
            <a:miter lim="800000"/>
            <a:headEnd/>
            <a:tailEnd/>
          </a:ln>
          <a:effectLst/>
        </p:spPr>
        <p:txBody>
          <a:bodyPr>
            <a:spAutoFit/>
          </a:bodyPr>
          <a:lstStyle/>
          <a:p>
            <a:pPr>
              <a:spcBef>
                <a:spcPct val="50000"/>
              </a:spcBef>
            </a:pPr>
            <a:r>
              <a:rPr lang="en-US" sz="2800">
                <a:solidFill>
                  <a:schemeClr val="bg1"/>
                </a:solidFill>
                <a:latin typeface="Tahoma" charset="0"/>
              </a:rPr>
              <a:t>Creating a </a:t>
            </a:r>
            <a:r>
              <a:rPr lang="en-US" sz="2800" b="1">
                <a:solidFill>
                  <a:schemeClr val="bg1"/>
                </a:solidFill>
                <a:latin typeface="Tahoma" charset="0"/>
              </a:rPr>
              <a:t>Requisition</a:t>
            </a:r>
            <a:endParaRPr lang="en-US" sz="1800" b="1">
              <a:solidFill>
                <a:schemeClr val="bg1"/>
              </a:solidFill>
              <a:latin typeface="Tahoma"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5" name="Picture 25"/>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20491" name="AutoShape 11"/>
          <p:cNvSpPr>
            <a:spLocks noChangeArrowheads="1"/>
          </p:cNvSpPr>
          <p:nvPr/>
        </p:nvSpPr>
        <p:spPr bwMode="auto">
          <a:xfrm>
            <a:off x="3733800" y="2438400"/>
            <a:ext cx="5257800" cy="17526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20492" name="Text Box 12"/>
          <p:cNvSpPr txBox="1">
            <a:spLocks noChangeArrowheads="1"/>
          </p:cNvSpPr>
          <p:nvPr/>
        </p:nvSpPr>
        <p:spPr bwMode="auto">
          <a:xfrm>
            <a:off x="3810000" y="2743200"/>
            <a:ext cx="4876800" cy="1419225"/>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You will create a Requisition from a Template or from a Previous Posting.</a:t>
            </a:r>
          </a:p>
          <a:p>
            <a:pPr algn="l">
              <a:spcBef>
                <a:spcPct val="50000"/>
              </a:spcBef>
            </a:pPr>
            <a:r>
              <a:rPr lang="en-US" sz="1800">
                <a:solidFill>
                  <a:schemeClr val="bg1"/>
                </a:solidFill>
                <a:latin typeface="Tahoma" charset="0"/>
              </a:rPr>
              <a:t>In this example, we will create from a Template.</a:t>
            </a:r>
            <a:r>
              <a:rPr lang="en-US">
                <a:solidFill>
                  <a:schemeClr val="bg1"/>
                </a:solidFill>
                <a:latin typeface="Tahoma" charset="0"/>
              </a:rPr>
              <a:t>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79" name="Picture 27"/>
          <p:cNvPicPr>
            <a:picLocks noGrp="1" noChangeAspect="1" noChangeArrowheads="1"/>
          </p:cNvPicPr>
          <p:nvPr>
            <p:ph type="chart" idx="1"/>
          </p:nvPr>
        </p:nvPicPr>
        <p:blipFill>
          <a:blip r:embed="rId2" cstate="print"/>
          <a:srcRect/>
          <a:stretch>
            <a:fillRect/>
          </a:stretch>
        </p:blipFill>
        <p:spPr>
          <a:xfrm>
            <a:off x="685800" y="685800"/>
            <a:ext cx="7772400" cy="5410200"/>
          </a:xfrm>
        </p:spPr>
      </p:pic>
      <p:sp>
        <p:nvSpPr>
          <p:cNvPr id="23558" name="AutoShape 6"/>
          <p:cNvSpPr>
            <a:spLocks noChangeArrowheads="1"/>
          </p:cNvSpPr>
          <p:nvPr/>
        </p:nvSpPr>
        <p:spPr bwMode="auto">
          <a:xfrm>
            <a:off x="4038600" y="3810000"/>
            <a:ext cx="4800600" cy="14478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23559" name="Text Box 7"/>
          <p:cNvSpPr txBox="1">
            <a:spLocks noChangeArrowheads="1"/>
          </p:cNvSpPr>
          <p:nvPr/>
        </p:nvSpPr>
        <p:spPr bwMode="auto">
          <a:xfrm>
            <a:off x="4343400" y="4114800"/>
            <a:ext cx="4191000" cy="915988"/>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You can move from one section to another by clicking on the links in the boxes at the top of your screen.</a:t>
            </a:r>
          </a:p>
        </p:txBody>
      </p:sp>
      <p:sp>
        <p:nvSpPr>
          <p:cNvPr id="23560" name="AutoShape 8"/>
          <p:cNvSpPr>
            <a:spLocks noChangeArrowheads="1"/>
          </p:cNvSpPr>
          <p:nvPr/>
        </p:nvSpPr>
        <p:spPr bwMode="auto">
          <a:xfrm>
            <a:off x="2057400" y="2971800"/>
            <a:ext cx="609600" cy="457200"/>
          </a:xfrm>
          <a:prstGeom prst="upArrow">
            <a:avLst>
              <a:gd name="adj1" fmla="val 17259"/>
              <a:gd name="adj2" fmla="val 53472"/>
            </a:avLst>
          </a:prstGeom>
          <a:solidFill>
            <a:srgbClr val="FFFFCC"/>
          </a:solidFill>
          <a:ln w="9525">
            <a:solidFill>
              <a:schemeClr val="bg2"/>
            </a:solidFill>
            <a:miter lim="800000"/>
            <a:headEnd/>
            <a:tailEnd/>
          </a:ln>
          <a:effectLst>
            <a:outerShdw dist="74053" dir="8942175" algn="ctr" rotWithShape="0">
              <a:srgbClr val="808080"/>
            </a:outerShdw>
          </a:effectLst>
        </p:spPr>
        <p:txBody>
          <a:bodyPr wrap="none" anchor="ctr"/>
          <a:lstStyle/>
          <a:p>
            <a:endParaRPr lang="en-US"/>
          </a:p>
        </p:txBody>
      </p:sp>
      <p:sp>
        <p:nvSpPr>
          <p:cNvPr id="23563" name="AutoShape 11"/>
          <p:cNvSpPr>
            <a:spLocks noChangeArrowheads="1"/>
          </p:cNvSpPr>
          <p:nvPr/>
        </p:nvSpPr>
        <p:spPr bwMode="auto">
          <a:xfrm>
            <a:off x="3048000" y="2971800"/>
            <a:ext cx="609600" cy="457200"/>
          </a:xfrm>
          <a:prstGeom prst="upArrow">
            <a:avLst>
              <a:gd name="adj1" fmla="val 17259"/>
              <a:gd name="adj2" fmla="val 53472"/>
            </a:avLst>
          </a:prstGeom>
          <a:solidFill>
            <a:srgbClr val="FFFFCC"/>
          </a:solidFill>
          <a:ln w="9525">
            <a:solidFill>
              <a:schemeClr val="bg2"/>
            </a:solidFill>
            <a:miter lim="800000"/>
            <a:headEnd/>
            <a:tailEnd/>
          </a:ln>
          <a:effectLst>
            <a:outerShdw dist="74053" dir="8942175" algn="ctr" rotWithShape="0">
              <a:srgbClr val="808080"/>
            </a:outerShdw>
          </a:effectLst>
        </p:spPr>
        <p:txBody>
          <a:bodyPr wrap="none" anchor="ctr"/>
          <a:lstStyle/>
          <a:p>
            <a:endParaRPr lang="en-US"/>
          </a:p>
        </p:txBody>
      </p:sp>
      <p:sp>
        <p:nvSpPr>
          <p:cNvPr id="23564" name="AutoShape 12"/>
          <p:cNvSpPr>
            <a:spLocks noChangeArrowheads="1"/>
          </p:cNvSpPr>
          <p:nvPr/>
        </p:nvSpPr>
        <p:spPr bwMode="auto">
          <a:xfrm>
            <a:off x="4419600" y="2971800"/>
            <a:ext cx="609600" cy="457200"/>
          </a:xfrm>
          <a:prstGeom prst="upArrow">
            <a:avLst>
              <a:gd name="adj1" fmla="val 17259"/>
              <a:gd name="adj2" fmla="val 53472"/>
            </a:avLst>
          </a:prstGeom>
          <a:solidFill>
            <a:srgbClr val="FFFFCC"/>
          </a:solidFill>
          <a:ln w="9525">
            <a:solidFill>
              <a:schemeClr val="bg2"/>
            </a:solidFill>
            <a:miter lim="800000"/>
            <a:headEnd/>
            <a:tailEnd/>
          </a:ln>
          <a:effectLst>
            <a:outerShdw dist="74053" dir="8942175" algn="ctr" rotWithShape="0">
              <a:srgbClr val="808080"/>
            </a:outerShdw>
          </a:effectLst>
        </p:spPr>
        <p:txBody>
          <a:bodyPr wrap="none" anchor="ctr"/>
          <a:lstStyle/>
          <a:p>
            <a:endParaRPr lang="en-US"/>
          </a:p>
        </p:txBody>
      </p:sp>
      <p:sp>
        <p:nvSpPr>
          <p:cNvPr id="23565" name="AutoShape 13"/>
          <p:cNvSpPr>
            <a:spLocks noChangeArrowheads="1"/>
          </p:cNvSpPr>
          <p:nvPr/>
        </p:nvSpPr>
        <p:spPr bwMode="auto">
          <a:xfrm>
            <a:off x="5181600" y="2971800"/>
            <a:ext cx="609600" cy="457200"/>
          </a:xfrm>
          <a:prstGeom prst="upArrow">
            <a:avLst>
              <a:gd name="adj1" fmla="val 17259"/>
              <a:gd name="adj2" fmla="val 53472"/>
            </a:avLst>
          </a:prstGeom>
          <a:solidFill>
            <a:srgbClr val="FFFFCC"/>
          </a:solidFill>
          <a:ln w="9525">
            <a:solidFill>
              <a:schemeClr val="bg2"/>
            </a:solidFill>
            <a:miter lim="800000"/>
            <a:headEnd/>
            <a:tailEnd/>
          </a:ln>
          <a:effectLst>
            <a:outerShdw dist="74053" dir="8942175" algn="ctr" rotWithShape="0">
              <a:srgbClr val="808080"/>
            </a:outerShdw>
          </a:effectLst>
        </p:spPr>
        <p:txBody>
          <a:bodyPr wrap="none" anchor="ctr"/>
          <a:lstStyle/>
          <a:p>
            <a:endParaRPr lang="en-US"/>
          </a:p>
        </p:txBody>
      </p:sp>
      <p:sp>
        <p:nvSpPr>
          <p:cNvPr id="23562" name="Rectangle 10"/>
          <p:cNvSpPr>
            <a:spLocks noChangeArrowheads="1"/>
          </p:cNvSpPr>
          <p:nvPr/>
        </p:nvSpPr>
        <p:spPr bwMode="auto">
          <a:xfrm>
            <a:off x="1905000" y="3429000"/>
            <a:ext cx="4953000" cy="228600"/>
          </a:xfrm>
          <a:prstGeom prst="rect">
            <a:avLst/>
          </a:prstGeom>
          <a:solidFill>
            <a:srgbClr val="FFFFCC"/>
          </a:solidFill>
          <a:ln w="9525">
            <a:solidFill>
              <a:schemeClr val="bg2"/>
            </a:solidFill>
            <a:miter lim="800000"/>
            <a:headEnd/>
            <a:tailEnd/>
          </a:ln>
          <a:effectLst>
            <a:outerShdw dist="74053" dir="8942175" algn="ctr" rotWithShape="0">
              <a:srgbClr val="808080"/>
            </a:outerShdw>
          </a:effectLst>
        </p:spPr>
        <p:txBody>
          <a:bodyPr wrap="none" anchor="ctr"/>
          <a:lstStyle/>
          <a:p>
            <a:endParaRPr lang="en-US"/>
          </a:p>
        </p:txBody>
      </p:sp>
      <p:sp>
        <p:nvSpPr>
          <p:cNvPr id="23574" name="AutoShape 22"/>
          <p:cNvSpPr>
            <a:spLocks noChangeArrowheads="1"/>
          </p:cNvSpPr>
          <p:nvPr/>
        </p:nvSpPr>
        <p:spPr bwMode="auto">
          <a:xfrm>
            <a:off x="6019800" y="2971800"/>
            <a:ext cx="609600" cy="457200"/>
          </a:xfrm>
          <a:prstGeom prst="upArrow">
            <a:avLst>
              <a:gd name="adj1" fmla="val 17259"/>
              <a:gd name="adj2" fmla="val 53472"/>
            </a:avLst>
          </a:prstGeom>
          <a:solidFill>
            <a:srgbClr val="FFFFCC"/>
          </a:solidFill>
          <a:ln w="9525">
            <a:solidFill>
              <a:schemeClr val="bg2"/>
            </a:solidFill>
            <a:miter lim="800000"/>
            <a:headEnd/>
            <a:tailEnd/>
          </a:ln>
          <a:effectLst>
            <a:outerShdw dist="74053" dir="8942175" algn="ctr" rotWithShape="0">
              <a:srgbClr val="808080"/>
            </a:outerShdw>
          </a:effec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610" name="Picture 26"/>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67592" name="AutoShape 8"/>
          <p:cNvSpPr>
            <a:spLocks noChangeArrowheads="1"/>
          </p:cNvSpPr>
          <p:nvPr/>
        </p:nvSpPr>
        <p:spPr bwMode="auto">
          <a:xfrm>
            <a:off x="4038600" y="2090738"/>
            <a:ext cx="4800600" cy="1719262"/>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67593" name="Text Box 9"/>
          <p:cNvSpPr txBox="1">
            <a:spLocks noChangeArrowheads="1"/>
          </p:cNvSpPr>
          <p:nvPr/>
        </p:nvSpPr>
        <p:spPr bwMode="auto">
          <a:xfrm>
            <a:off x="4267200" y="2319338"/>
            <a:ext cx="4495800" cy="1735137"/>
          </a:xfrm>
          <a:prstGeom prst="rect">
            <a:avLst/>
          </a:prstGeom>
          <a:noFill/>
          <a:ln w="9525">
            <a:noFill/>
            <a:miter lim="800000"/>
            <a:headEnd/>
            <a:tailEnd/>
          </a:ln>
          <a:effectLst/>
        </p:spPr>
        <p:txBody>
          <a:bodyPr>
            <a:spAutoFit/>
          </a:bodyPr>
          <a:lstStyle/>
          <a:p>
            <a:pPr algn="l">
              <a:spcBef>
                <a:spcPct val="50000"/>
              </a:spcBef>
            </a:pPr>
            <a:r>
              <a:rPr lang="en-US">
                <a:solidFill>
                  <a:schemeClr val="bg1"/>
                </a:solidFill>
                <a:latin typeface="Tahoma" charset="0"/>
              </a:rPr>
              <a:t>Any required information is denoted with an asterisk (*) on the left. </a:t>
            </a:r>
          </a:p>
          <a:p>
            <a:pPr algn="l">
              <a:spcBef>
                <a:spcPct val="50000"/>
              </a:spcBef>
            </a:pPr>
            <a:endParaRPr lang="en-US">
              <a:solidFill>
                <a:schemeClr val="bg1"/>
              </a:solidFill>
              <a:latin typeface="Tahoma" charset="0"/>
            </a:endParaRPr>
          </a:p>
        </p:txBody>
      </p:sp>
      <p:sp>
        <p:nvSpPr>
          <p:cNvPr id="67604" name="AutoShape 20"/>
          <p:cNvSpPr>
            <a:spLocks noChangeArrowheads="1"/>
          </p:cNvSpPr>
          <p:nvPr/>
        </p:nvSpPr>
        <p:spPr bwMode="auto">
          <a:xfrm>
            <a:off x="4038600" y="1981200"/>
            <a:ext cx="4800600" cy="18288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67605" name="Text Box 21"/>
          <p:cNvSpPr txBox="1">
            <a:spLocks noChangeArrowheads="1"/>
          </p:cNvSpPr>
          <p:nvPr/>
        </p:nvSpPr>
        <p:spPr bwMode="auto">
          <a:xfrm>
            <a:off x="4267200" y="2209800"/>
            <a:ext cx="4495800" cy="1328738"/>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Complete the information requested by clicking in the field and typing.  </a:t>
            </a:r>
          </a:p>
          <a:p>
            <a:pPr algn="l">
              <a:spcBef>
                <a:spcPct val="50000"/>
              </a:spcBef>
            </a:pPr>
            <a:r>
              <a:rPr lang="en-US" sz="1800">
                <a:solidFill>
                  <a:schemeClr val="bg1"/>
                </a:solidFill>
                <a:latin typeface="Tahoma" charset="0"/>
              </a:rPr>
              <a:t>This form is similar to the Requisition form you previously submitted.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93" name="Picture 29"/>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88073" name="AutoShape 9"/>
          <p:cNvSpPr>
            <a:spLocks noChangeArrowheads="1"/>
          </p:cNvSpPr>
          <p:nvPr/>
        </p:nvSpPr>
        <p:spPr bwMode="auto">
          <a:xfrm>
            <a:off x="2819400" y="3886200"/>
            <a:ext cx="485775" cy="747713"/>
          </a:xfrm>
          <a:prstGeom prst="downArrow">
            <a:avLst>
              <a:gd name="adj1" fmla="val 50000"/>
              <a:gd name="adj2" fmla="val 38480"/>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88089" name="AutoShape 25"/>
          <p:cNvSpPr>
            <a:spLocks noChangeArrowheads="1"/>
          </p:cNvSpPr>
          <p:nvPr/>
        </p:nvSpPr>
        <p:spPr bwMode="auto">
          <a:xfrm>
            <a:off x="228600" y="1676400"/>
            <a:ext cx="4800600" cy="14478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88090" name="Text Box 26"/>
          <p:cNvSpPr txBox="1">
            <a:spLocks noChangeArrowheads="1"/>
          </p:cNvSpPr>
          <p:nvPr/>
        </p:nvSpPr>
        <p:spPr bwMode="auto">
          <a:xfrm>
            <a:off x="457200" y="1905000"/>
            <a:ext cx="4495800" cy="915988"/>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When finished entering information on this screen, click the Continue to Next Page button.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slide(fromTop)">
                                      <p:cBhvr>
                                        <p:cTn id="7"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70" name="Picture 18"/>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151555" name="AutoShape 3"/>
          <p:cNvSpPr>
            <a:spLocks noChangeArrowheads="1"/>
          </p:cNvSpPr>
          <p:nvPr/>
        </p:nvSpPr>
        <p:spPr bwMode="auto">
          <a:xfrm>
            <a:off x="4800600" y="3505200"/>
            <a:ext cx="3886200" cy="12954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1556" name="Text Box 4"/>
          <p:cNvSpPr txBox="1">
            <a:spLocks noChangeArrowheads="1"/>
          </p:cNvSpPr>
          <p:nvPr/>
        </p:nvSpPr>
        <p:spPr bwMode="auto">
          <a:xfrm>
            <a:off x="5105400" y="3716338"/>
            <a:ext cx="3733800" cy="915987"/>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If you choose to ask job-related questions, click the “Posting Specific Questions” box.</a:t>
            </a:r>
          </a:p>
        </p:txBody>
      </p:sp>
      <p:sp>
        <p:nvSpPr>
          <p:cNvPr id="151557" name="AutoShape 5"/>
          <p:cNvSpPr>
            <a:spLocks noChangeArrowheads="1"/>
          </p:cNvSpPr>
          <p:nvPr/>
        </p:nvSpPr>
        <p:spPr bwMode="auto">
          <a:xfrm>
            <a:off x="4953000" y="2819400"/>
            <a:ext cx="457200" cy="685800"/>
          </a:xfrm>
          <a:prstGeom prst="upArrow">
            <a:avLst>
              <a:gd name="adj1" fmla="val 50000"/>
              <a:gd name="adj2" fmla="val 37500"/>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1557"/>
                                        </p:tgtEl>
                                        <p:attrNameLst>
                                          <p:attrName>style.visibility</p:attrName>
                                        </p:attrNameLst>
                                      </p:cBhvr>
                                      <p:to>
                                        <p:strVal val="visible"/>
                                      </p:to>
                                    </p:set>
                                    <p:animEffect transition="in" filter="slide(fromBottom)">
                                      <p:cBhvr>
                                        <p:cTn id="7" dur="500"/>
                                        <p:tgtEl>
                                          <p:spTgt spid="15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94" name="Picture 18"/>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52579" name="AutoShape 3"/>
          <p:cNvSpPr>
            <a:spLocks noChangeArrowheads="1"/>
          </p:cNvSpPr>
          <p:nvPr/>
        </p:nvSpPr>
        <p:spPr bwMode="auto">
          <a:xfrm>
            <a:off x="4343400" y="2667000"/>
            <a:ext cx="3886200" cy="9906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2580" name="Text Box 4"/>
          <p:cNvSpPr txBox="1">
            <a:spLocks noChangeArrowheads="1"/>
          </p:cNvSpPr>
          <p:nvPr/>
        </p:nvSpPr>
        <p:spPr bwMode="auto">
          <a:xfrm>
            <a:off x="4495800" y="2971800"/>
            <a:ext cx="3505200" cy="36671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Then click </a:t>
            </a:r>
            <a:r>
              <a:rPr lang="en-US" sz="1800" b="1">
                <a:solidFill>
                  <a:schemeClr val="bg1"/>
                </a:solidFill>
                <a:latin typeface="Tahoma" charset="0"/>
              </a:rPr>
              <a:t>Add a Question.</a:t>
            </a:r>
          </a:p>
        </p:txBody>
      </p:sp>
      <p:sp>
        <p:nvSpPr>
          <p:cNvPr id="152581" name="AutoShape 5"/>
          <p:cNvSpPr>
            <a:spLocks noChangeArrowheads="1"/>
          </p:cNvSpPr>
          <p:nvPr/>
        </p:nvSpPr>
        <p:spPr bwMode="auto">
          <a:xfrm>
            <a:off x="3352800" y="3429000"/>
            <a:ext cx="838200" cy="485775"/>
          </a:xfrm>
          <a:prstGeom prst="leftArrow">
            <a:avLst>
              <a:gd name="adj1" fmla="val 50000"/>
              <a:gd name="adj2" fmla="val 43137"/>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52581"/>
                                        </p:tgtEl>
                                        <p:attrNameLst>
                                          <p:attrName>style.visibility</p:attrName>
                                        </p:attrNameLst>
                                      </p:cBhvr>
                                      <p:to>
                                        <p:strVal val="visible"/>
                                      </p:to>
                                    </p:set>
                                    <p:animEffect transition="in" filter="slide(fromRight)">
                                      <p:cBhvr>
                                        <p:cTn id="7" dur="500"/>
                                        <p:tgtEl>
                                          <p:spTgt spid="152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8" name="Picture 18"/>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53603" name="AutoShape 3"/>
          <p:cNvSpPr>
            <a:spLocks noChangeArrowheads="1"/>
          </p:cNvSpPr>
          <p:nvPr/>
        </p:nvSpPr>
        <p:spPr bwMode="auto">
          <a:xfrm>
            <a:off x="5099050" y="3962400"/>
            <a:ext cx="3892550" cy="21336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solidFill>
                <a:schemeClr val="bg1"/>
              </a:solidFill>
            </a:endParaRPr>
          </a:p>
        </p:txBody>
      </p:sp>
      <p:sp>
        <p:nvSpPr>
          <p:cNvPr id="153604" name="Text Box 4"/>
          <p:cNvSpPr txBox="1">
            <a:spLocks noChangeArrowheads="1"/>
          </p:cNvSpPr>
          <p:nvPr/>
        </p:nvSpPr>
        <p:spPr bwMode="auto">
          <a:xfrm>
            <a:off x="5257800" y="4038600"/>
            <a:ext cx="3581400" cy="173990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A question may already exist that relates to your topic.  Enter a keyword in the “Search by Keyword” box. Otherwise, leave this space blank, and click “</a:t>
            </a:r>
            <a:r>
              <a:rPr lang="en-US" sz="1800" b="1">
                <a:solidFill>
                  <a:schemeClr val="bg1"/>
                </a:solidFill>
                <a:latin typeface="Tahoma" charset="0"/>
              </a:rPr>
              <a:t>Search</a:t>
            </a:r>
            <a:r>
              <a:rPr lang="en-US" sz="1800">
                <a:solidFill>
                  <a:schemeClr val="bg1"/>
                </a:solidFill>
                <a:latin typeface="Tahoma" charset="0"/>
              </a:rPr>
              <a:t>”. </a:t>
            </a:r>
          </a:p>
        </p:txBody>
      </p:sp>
      <p:sp>
        <p:nvSpPr>
          <p:cNvPr id="153605" name="AutoShape 5"/>
          <p:cNvSpPr>
            <a:spLocks noChangeArrowheads="1"/>
          </p:cNvSpPr>
          <p:nvPr/>
        </p:nvSpPr>
        <p:spPr bwMode="auto">
          <a:xfrm>
            <a:off x="2133600" y="3429000"/>
            <a:ext cx="485775" cy="762000"/>
          </a:xfrm>
          <a:prstGeom prst="upArrow">
            <a:avLst>
              <a:gd name="adj1" fmla="val 50000"/>
              <a:gd name="adj2" fmla="val 39216"/>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3605"/>
                                        </p:tgtEl>
                                        <p:attrNameLst>
                                          <p:attrName>style.visibility</p:attrName>
                                        </p:attrNameLst>
                                      </p:cBhvr>
                                      <p:to>
                                        <p:strVal val="visible"/>
                                      </p:to>
                                    </p:set>
                                    <p:animEffect transition="in" filter="slide(fromBottom)">
                                      <p:cBhvr>
                                        <p:cTn id="7" dur="500"/>
                                        <p:tgtEl>
                                          <p:spTgt spid="153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41" name="Picture 17"/>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154627" name="AutoShape 3"/>
          <p:cNvSpPr>
            <a:spLocks noChangeArrowheads="1"/>
          </p:cNvSpPr>
          <p:nvPr/>
        </p:nvSpPr>
        <p:spPr bwMode="auto">
          <a:xfrm>
            <a:off x="457200" y="5410200"/>
            <a:ext cx="7239000" cy="12192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4628" name="Text Box 4"/>
          <p:cNvSpPr txBox="1">
            <a:spLocks noChangeArrowheads="1"/>
          </p:cNvSpPr>
          <p:nvPr/>
        </p:nvSpPr>
        <p:spPr bwMode="auto">
          <a:xfrm>
            <a:off x="685800" y="5562600"/>
            <a:ext cx="6858000" cy="915988"/>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To view a question (and possible answers) click the </a:t>
            </a:r>
            <a:r>
              <a:rPr lang="en-US" sz="1800" b="1">
                <a:solidFill>
                  <a:schemeClr val="bg1"/>
                </a:solidFill>
                <a:latin typeface="Tahoma" charset="0"/>
              </a:rPr>
              <a:t>View/Add</a:t>
            </a:r>
            <a:r>
              <a:rPr lang="en-US" sz="1800">
                <a:solidFill>
                  <a:schemeClr val="bg1"/>
                </a:solidFill>
                <a:latin typeface="Tahoma" charset="0"/>
              </a:rPr>
              <a:t> link to the right of each question.  If one of the questions relates to your position, you may submit it by clicking ‘Add’.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65" name="Picture 1041"/>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155651" name="AutoShape 1027"/>
          <p:cNvSpPr>
            <a:spLocks noChangeArrowheads="1"/>
          </p:cNvSpPr>
          <p:nvPr/>
        </p:nvSpPr>
        <p:spPr bwMode="auto">
          <a:xfrm>
            <a:off x="4572000" y="3886200"/>
            <a:ext cx="4114800" cy="19812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5652" name="Text Box 1028"/>
          <p:cNvSpPr txBox="1">
            <a:spLocks noChangeArrowheads="1"/>
          </p:cNvSpPr>
          <p:nvPr/>
        </p:nvSpPr>
        <p:spPr bwMode="auto">
          <a:xfrm>
            <a:off x="4800600" y="4191000"/>
            <a:ext cx="3733800" cy="1190625"/>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If you’d prefer to compose your own job-related question, click the</a:t>
            </a:r>
            <a:br>
              <a:rPr lang="en-US" sz="1800">
                <a:solidFill>
                  <a:schemeClr val="bg1"/>
                </a:solidFill>
                <a:latin typeface="Tahoma" charset="0"/>
              </a:rPr>
            </a:br>
            <a:r>
              <a:rPr lang="en-US" sz="1800">
                <a:solidFill>
                  <a:schemeClr val="bg1"/>
                </a:solidFill>
                <a:latin typeface="Tahoma" charset="0"/>
              </a:rPr>
              <a:t>“Create a Question” at the bottom of the screen.</a:t>
            </a:r>
          </a:p>
        </p:txBody>
      </p:sp>
      <p:sp>
        <p:nvSpPr>
          <p:cNvPr id="155653" name="AutoShape 1029"/>
          <p:cNvSpPr>
            <a:spLocks noChangeArrowheads="1"/>
          </p:cNvSpPr>
          <p:nvPr/>
        </p:nvSpPr>
        <p:spPr bwMode="auto">
          <a:xfrm>
            <a:off x="3276600" y="5257800"/>
            <a:ext cx="838200" cy="485775"/>
          </a:xfrm>
          <a:prstGeom prst="leftArrow">
            <a:avLst>
              <a:gd name="adj1" fmla="val 50000"/>
              <a:gd name="adj2" fmla="val 43137"/>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55653"/>
                                        </p:tgtEl>
                                        <p:attrNameLst>
                                          <p:attrName>style.visibility</p:attrName>
                                        </p:attrNameLst>
                                      </p:cBhvr>
                                      <p:to>
                                        <p:strVal val="visible"/>
                                      </p:to>
                                    </p:set>
                                    <p:animEffect transition="in" filter="slide(fromRight)">
                                      <p:cBhvr>
                                        <p:cTn id="7" dur="500"/>
                                        <p:tgtEl>
                                          <p:spTgt spid="155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9" name="AutoShape 21"/>
          <p:cNvSpPr>
            <a:spLocks noChangeArrowheads="1"/>
          </p:cNvSpPr>
          <p:nvPr/>
        </p:nvSpPr>
        <p:spPr bwMode="auto">
          <a:xfrm>
            <a:off x="0" y="0"/>
            <a:ext cx="8991600" cy="1371600"/>
          </a:xfrm>
          <a:prstGeom prst="flowChartProcess">
            <a:avLst/>
          </a:prstGeom>
          <a:solidFill>
            <a:srgbClr val="316DB2"/>
          </a:solidFill>
          <a:ln w="9525">
            <a:solidFill>
              <a:schemeClr val="tx1"/>
            </a:solidFill>
            <a:miter lim="800000"/>
            <a:headEnd/>
            <a:tailEnd/>
          </a:ln>
          <a:effectLst>
            <a:outerShdw dist="99190" dir="2388334" algn="ctr" rotWithShape="0">
              <a:schemeClr val="bg2"/>
            </a:outerShdw>
          </a:effectLst>
        </p:spPr>
        <p:txBody>
          <a:bodyPr wrap="none" anchor="ctr"/>
          <a:lstStyle/>
          <a:p>
            <a:endParaRPr lang="en-US">
              <a:effectLst>
                <a:outerShdw blurRad="38100" dist="38100" dir="2700000" algn="tl">
                  <a:srgbClr val="000000"/>
                </a:outerShdw>
              </a:effectLst>
            </a:endParaRPr>
          </a:p>
        </p:txBody>
      </p:sp>
      <p:sp>
        <p:nvSpPr>
          <p:cNvPr id="2054" name="Text Box 6"/>
          <p:cNvSpPr txBox="1">
            <a:spLocks noChangeArrowheads="1"/>
          </p:cNvSpPr>
          <p:nvPr/>
        </p:nvSpPr>
        <p:spPr bwMode="auto">
          <a:xfrm>
            <a:off x="533400" y="76200"/>
            <a:ext cx="8229600" cy="579438"/>
          </a:xfrm>
          <a:prstGeom prst="rect">
            <a:avLst/>
          </a:prstGeom>
          <a:noFill/>
          <a:ln w="9525">
            <a:noFill/>
            <a:miter lim="800000"/>
            <a:headEnd/>
            <a:tailEnd/>
          </a:ln>
          <a:effectLst/>
        </p:spPr>
        <p:txBody>
          <a:bodyPr>
            <a:spAutoFit/>
          </a:bodyPr>
          <a:lstStyle/>
          <a:p>
            <a:r>
              <a:rPr lang="en-US" sz="3200" b="1">
                <a:solidFill>
                  <a:schemeClr val="bg1"/>
                </a:solidFill>
                <a:effectLst>
                  <a:outerShdw blurRad="38100" dist="38100" dir="2700000" algn="tl">
                    <a:srgbClr val="C0C0C0"/>
                  </a:outerShdw>
                </a:effectLst>
                <a:latin typeface="Tahoma" charset="0"/>
              </a:rPr>
              <a:t>Online Recruiting System </a:t>
            </a:r>
            <a:endParaRPr lang="en-US" sz="2800">
              <a:solidFill>
                <a:schemeClr val="bg1"/>
              </a:solidFill>
              <a:effectLst>
                <a:outerShdw blurRad="38100" dist="38100" dir="2700000" algn="tl">
                  <a:srgbClr val="C0C0C0"/>
                </a:outerShdw>
              </a:effectLst>
              <a:latin typeface="Tahoma" charset="0"/>
            </a:endParaRPr>
          </a:p>
        </p:txBody>
      </p:sp>
      <p:sp>
        <p:nvSpPr>
          <p:cNvPr id="2068" name="Rectangle 20"/>
          <p:cNvSpPr>
            <a:spLocks noChangeArrowheads="1"/>
          </p:cNvSpPr>
          <p:nvPr/>
        </p:nvSpPr>
        <p:spPr bwMode="auto">
          <a:xfrm>
            <a:off x="1676400" y="577850"/>
            <a:ext cx="5919788" cy="641350"/>
          </a:xfrm>
          <a:prstGeom prst="rect">
            <a:avLst/>
          </a:prstGeom>
          <a:noFill/>
          <a:ln w="9525">
            <a:noFill/>
            <a:miter lim="800000"/>
            <a:headEnd/>
            <a:tailEnd/>
          </a:ln>
          <a:effectLst/>
        </p:spPr>
        <p:txBody>
          <a:bodyPr wrap="none">
            <a:spAutoFit/>
          </a:bodyPr>
          <a:lstStyle/>
          <a:p>
            <a:r>
              <a:rPr lang="en-US" sz="3600">
                <a:solidFill>
                  <a:srgbClr val="FFCC99"/>
                </a:solidFill>
                <a:effectLst>
                  <a:outerShdw blurRad="38100" dist="38100" dir="2700000" algn="tl">
                    <a:srgbClr val="C0C0C0"/>
                  </a:outerShdw>
                </a:effectLst>
                <a:latin typeface="Tahoma" charset="0"/>
              </a:rPr>
              <a:t>Hiring Manager Presentation</a:t>
            </a:r>
          </a:p>
        </p:txBody>
      </p:sp>
      <p:sp>
        <p:nvSpPr>
          <p:cNvPr id="2070" name="AutoShape 22"/>
          <p:cNvSpPr>
            <a:spLocks noChangeArrowheads="1"/>
          </p:cNvSpPr>
          <p:nvPr/>
        </p:nvSpPr>
        <p:spPr bwMode="auto">
          <a:xfrm>
            <a:off x="381000" y="2209800"/>
            <a:ext cx="6934200" cy="3276600"/>
          </a:xfrm>
          <a:prstGeom prst="roundRect">
            <a:avLst>
              <a:gd name="adj" fmla="val 16667"/>
            </a:avLst>
          </a:prstGeom>
          <a:solidFill>
            <a:srgbClr val="FFCC99"/>
          </a:solidFill>
          <a:ln w="9525">
            <a:solidFill>
              <a:srgbClr val="316DB2"/>
            </a:solidFill>
            <a:round/>
            <a:headEnd/>
            <a:tailEnd/>
          </a:ln>
          <a:effectLst/>
        </p:spPr>
        <p:txBody>
          <a:bodyPr anchor="ctr"/>
          <a:lstStyle/>
          <a:p>
            <a:r>
              <a:rPr lang="en-US" sz="2100" b="1">
                <a:solidFill>
                  <a:schemeClr val="tx1"/>
                </a:solidFill>
                <a:latin typeface="Tahoma" charset="0"/>
              </a:rPr>
              <a:t>This presentation will take about 15 minutes. </a:t>
            </a:r>
          </a:p>
          <a:p>
            <a:endParaRPr lang="en-US" sz="2100" b="1">
              <a:solidFill>
                <a:schemeClr val="tx1"/>
              </a:solidFill>
              <a:latin typeface="Tahoma" charset="0"/>
            </a:endParaRPr>
          </a:p>
          <a:p>
            <a:r>
              <a:rPr lang="en-US" sz="2100" b="1">
                <a:solidFill>
                  <a:schemeClr val="tx1"/>
                </a:solidFill>
                <a:latin typeface="Tahoma" charset="0"/>
              </a:rPr>
              <a:t>Click on your mouse to go to the next slide </a:t>
            </a:r>
          </a:p>
          <a:p>
            <a:r>
              <a:rPr lang="en-US" sz="2100" b="1">
                <a:solidFill>
                  <a:schemeClr val="tx1"/>
                </a:solidFill>
                <a:latin typeface="Tahoma" charset="0"/>
              </a:rPr>
              <a:t>OR click on the </a:t>
            </a:r>
            <a:r>
              <a:rPr lang="en-US" sz="2100" b="1" u="sng">
                <a:solidFill>
                  <a:schemeClr val="tx1"/>
                </a:solidFill>
                <a:latin typeface="Tahoma" charset="0"/>
              </a:rPr>
              <a:t>green box</a:t>
            </a:r>
            <a:r>
              <a:rPr lang="en-US" sz="2100" b="1">
                <a:solidFill>
                  <a:schemeClr val="tx1"/>
                </a:solidFill>
                <a:latin typeface="Tahoma" charset="0"/>
              </a:rPr>
              <a:t> at the bottom of each page. </a:t>
            </a:r>
          </a:p>
          <a:p>
            <a:endParaRPr lang="en-US" sz="2100" b="1">
              <a:solidFill>
                <a:schemeClr val="tx1"/>
              </a:solidFill>
              <a:latin typeface="Tahoma" charset="0"/>
            </a:endParaRPr>
          </a:p>
          <a:p>
            <a:r>
              <a:rPr lang="en-US" sz="2100" b="1">
                <a:solidFill>
                  <a:schemeClr val="tx1"/>
                </a:solidFill>
                <a:latin typeface="Tahoma" charset="0"/>
              </a:rPr>
              <a:t>To go back a slide, click on the </a:t>
            </a:r>
            <a:r>
              <a:rPr lang="en-US" sz="2100" b="1" u="sng">
                <a:solidFill>
                  <a:schemeClr val="tx1"/>
                </a:solidFill>
                <a:latin typeface="Tahoma" charset="0"/>
              </a:rPr>
              <a:t>gray box</a:t>
            </a:r>
            <a:r>
              <a:rPr lang="en-US" sz="2100" b="1">
                <a:solidFill>
                  <a:schemeClr val="tx1"/>
                </a:solidFill>
                <a:latin typeface="Tahoma" charset="0"/>
              </a:rPr>
              <a:t>.</a:t>
            </a:r>
            <a:r>
              <a:rPr lang="en-US" sz="1600" b="1">
                <a:solidFill>
                  <a:srgbClr val="FFFF99"/>
                </a:solidFill>
                <a:latin typeface="Tahoma" charset="0"/>
              </a:rPr>
              <a:t> </a:t>
            </a:r>
            <a:endParaRPr lang="en-US" sz="1600" b="1">
              <a:solidFill>
                <a:schemeClr val="accent2"/>
              </a:solidFill>
              <a:latin typeface="Tahoma" charset="0"/>
            </a:endParaRPr>
          </a:p>
          <a:p>
            <a:pPr algn="l"/>
            <a:endParaRPr lang="en-US" sz="1600">
              <a:solidFill>
                <a:schemeClr val="tx1"/>
              </a:solidFill>
              <a:latin typeface="Tahoma" charset="0"/>
            </a:endParaRPr>
          </a:p>
        </p:txBody>
      </p:sp>
      <p:sp>
        <p:nvSpPr>
          <p:cNvPr id="2062" name="Line 14"/>
          <p:cNvSpPr>
            <a:spLocks noChangeShapeType="1"/>
          </p:cNvSpPr>
          <p:nvPr/>
        </p:nvSpPr>
        <p:spPr bwMode="auto">
          <a:xfrm>
            <a:off x="5791200" y="5029200"/>
            <a:ext cx="2286000" cy="1371600"/>
          </a:xfrm>
          <a:prstGeom prst="line">
            <a:avLst/>
          </a:prstGeom>
          <a:noFill/>
          <a:ln w="28575">
            <a:solidFill>
              <a:schemeClr val="bg2"/>
            </a:solidFill>
            <a:round/>
            <a:headEnd/>
            <a:tailEnd type="stealth" w="med" len="med"/>
          </a:ln>
          <a:effectLst/>
        </p:spPr>
        <p:txBody>
          <a:bodyPr wrap="none" anchor="ctr"/>
          <a:lstStyle/>
          <a:p>
            <a:endParaRPr lang="en-US"/>
          </a:p>
        </p:txBody>
      </p:sp>
      <p:sp>
        <p:nvSpPr>
          <p:cNvPr id="2061" name="Line 13"/>
          <p:cNvSpPr>
            <a:spLocks noChangeShapeType="1"/>
          </p:cNvSpPr>
          <p:nvPr/>
        </p:nvSpPr>
        <p:spPr bwMode="auto">
          <a:xfrm>
            <a:off x="6477000" y="4876800"/>
            <a:ext cx="2209800" cy="1447800"/>
          </a:xfrm>
          <a:prstGeom prst="line">
            <a:avLst/>
          </a:prstGeom>
          <a:noFill/>
          <a:ln w="28575">
            <a:solidFill>
              <a:srgbClr val="33CC33"/>
            </a:solidFill>
            <a:round/>
            <a:headEnd/>
            <a:tailEnd type="stealth"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7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6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0" grpId="0" animBg="1" autoUpdateAnimBg="0"/>
      <p:bldP spid="2062" grpId="0" animBg="1"/>
      <p:bldP spid="20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96" name="Picture 24"/>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56675" name="AutoShape 3"/>
          <p:cNvSpPr>
            <a:spLocks noChangeArrowheads="1"/>
          </p:cNvSpPr>
          <p:nvPr/>
        </p:nvSpPr>
        <p:spPr bwMode="auto">
          <a:xfrm>
            <a:off x="4495800" y="2286000"/>
            <a:ext cx="4419600" cy="33528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6676" name="Text Box 4"/>
          <p:cNvSpPr txBox="1">
            <a:spLocks noChangeArrowheads="1"/>
          </p:cNvSpPr>
          <p:nvPr/>
        </p:nvSpPr>
        <p:spPr bwMode="auto">
          <a:xfrm>
            <a:off x="4648200" y="2514600"/>
            <a:ext cx="3733800" cy="822325"/>
          </a:xfrm>
          <a:prstGeom prst="rect">
            <a:avLst/>
          </a:prstGeom>
          <a:noFill/>
          <a:ln w="9525">
            <a:noFill/>
            <a:miter lim="800000"/>
            <a:headEnd/>
            <a:tailEnd/>
          </a:ln>
          <a:effectLst/>
        </p:spPr>
        <p:txBody>
          <a:bodyPr>
            <a:spAutoFit/>
          </a:bodyPr>
          <a:lstStyle/>
          <a:p>
            <a:pPr algn="l">
              <a:spcBef>
                <a:spcPct val="50000"/>
              </a:spcBef>
            </a:pPr>
            <a:r>
              <a:rPr lang="en-US">
                <a:solidFill>
                  <a:schemeClr val="bg1"/>
                </a:solidFill>
                <a:latin typeface="Tahoma" charset="0"/>
              </a:rPr>
              <a:t>You can create a Closed-Ended question by:</a:t>
            </a:r>
          </a:p>
        </p:txBody>
      </p:sp>
      <p:sp>
        <p:nvSpPr>
          <p:cNvPr id="156677" name="Text Box 5"/>
          <p:cNvSpPr txBox="1">
            <a:spLocks noChangeArrowheads="1"/>
          </p:cNvSpPr>
          <p:nvPr/>
        </p:nvSpPr>
        <p:spPr bwMode="auto">
          <a:xfrm>
            <a:off x="4572000" y="4191000"/>
            <a:ext cx="4114800" cy="36671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 (2) Choosing “Closed Ended”</a:t>
            </a:r>
          </a:p>
        </p:txBody>
      </p:sp>
      <p:sp>
        <p:nvSpPr>
          <p:cNvPr id="156678" name="Text Box 6"/>
          <p:cNvSpPr txBox="1">
            <a:spLocks noChangeArrowheads="1"/>
          </p:cNvSpPr>
          <p:nvPr/>
        </p:nvSpPr>
        <p:spPr bwMode="auto">
          <a:xfrm>
            <a:off x="4648200" y="4724400"/>
            <a:ext cx="4114800" cy="36671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(3) Typing possible answers</a:t>
            </a:r>
          </a:p>
        </p:txBody>
      </p:sp>
      <p:sp>
        <p:nvSpPr>
          <p:cNvPr id="156679" name="AutoShape 7"/>
          <p:cNvSpPr>
            <a:spLocks noChangeArrowheads="1"/>
          </p:cNvSpPr>
          <p:nvPr/>
        </p:nvSpPr>
        <p:spPr bwMode="auto">
          <a:xfrm>
            <a:off x="3810000" y="2209800"/>
            <a:ext cx="838200" cy="485775"/>
          </a:xfrm>
          <a:prstGeom prst="leftArrow">
            <a:avLst>
              <a:gd name="adj1" fmla="val 50000"/>
              <a:gd name="adj2" fmla="val 43137"/>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56680" name="AutoShape 8"/>
          <p:cNvSpPr>
            <a:spLocks noChangeArrowheads="1"/>
          </p:cNvSpPr>
          <p:nvPr/>
        </p:nvSpPr>
        <p:spPr bwMode="auto">
          <a:xfrm>
            <a:off x="3048000" y="2895600"/>
            <a:ext cx="838200" cy="485775"/>
          </a:xfrm>
          <a:prstGeom prst="leftArrow">
            <a:avLst>
              <a:gd name="adj1" fmla="val 50000"/>
              <a:gd name="adj2" fmla="val 43137"/>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56681" name="AutoShape 9"/>
          <p:cNvSpPr>
            <a:spLocks noChangeArrowheads="1"/>
          </p:cNvSpPr>
          <p:nvPr/>
        </p:nvSpPr>
        <p:spPr bwMode="auto">
          <a:xfrm>
            <a:off x="3048000" y="4343400"/>
            <a:ext cx="838200" cy="485775"/>
          </a:xfrm>
          <a:prstGeom prst="leftArrow">
            <a:avLst>
              <a:gd name="adj1" fmla="val 50000"/>
              <a:gd name="adj2" fmla="val 43137"/>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56682" name="Text Box 10"/>
          <p:cNvSpPr txBox="1">
            <a:spLocks noChangeArrowheads="1"/>
          </p:cNvSpPr>
          <p:nvPr/>
        </p:nvSpPr>
        <p:spPr bwMode="auto">
          <a:xfrm>
            <a:off x="4648200" y="3657600"/>
            <a:ext cx="4419600" cy="36671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(1) Typing the question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6679"/>
                                        </p:tgtEl>
                                        <p:attrNameLst>
                                          <p:attrName>style.visibility</p:attrName>
                                        </p:attrNameLst>
                                      </p:cBhvr>
                                      <p:to>
                                        <p:strVal val="visible"/>
                                      </p:to>
                                    </p:set>
                                    <p:anim calcmode="lin" valueType="num">
                                      <p:cBhvr additive="base">
                                        <p:cTn id="7" dur="500" fill="hold"/>
                                        <p:tgtEl>
                                          <p:spTgt spid="156679"/>
                                        </p:tgtEl>
                                        <p:attrNameLst>
                                          <p:attrName>ppt_x</p:attrName>
                                        </p:attrNameLst>
                                      </p:cBhvr>
                                      <p:tavLst>
                                        <p:tav tm="0">
                                          <p:val>
                                            <p:strVal val="1+#ppt_w/2"/>
                                          </p:val>
                                        </p:tav>
                                        <p:tav tm="100000">
                                          <p:val>
                                            <p:strVal val="#ppt_x"/>
                                          </p:val>
                                        </p:tav>
                                      </p:tavLst>
                                    </p:anim>
                                    <p:anim calcmode="lin" valueType="num">
                                      <p:cBhvr additive="base">
                                        <p:cTn id="8" dur="500" fill="hold"/>
                                        <p:tgtEl>
                                          <p:spTgt spid="15667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6680"/>
                                        </p:tgtEl>
                                        <p:attrNameLst>
                                          <p:attrName>style.visibility</p:attrName>
                                        </p:attrNameLst>
                                      </p:cBhvr>
                                      <p:to>
                                        <p:strVal val="visible"/>
                                      </p:to>
                                    </p:set>
                                    <p:anim calcmode="lin" valueType="num">
                                      <p:cBhvr additive="base">
                                        <p:cTn id="12" dur="500" fill="hold"/>
                                        <p:tgtEl>
                                          <p:spTgt spid="156680"/>
                                        </p:tgtEl>
                                        <p:attrNameLst>
                                          <p:attrName>ppt_x</p:attrName>
                                        </p:attrNameLst>
                                      </p:cBhvr>
                                      <p:tavLst>
                                        <p:tav tm="0">
                                          <p:val>
                                            <p:strVal val="1+#ppt_w/2"/>
                                          </p:val>
                                        </p:tav>
                                        <p:tav tm="100000">
                                          <p:val>
                                            <p:strVal val="#ppt_x"/>
                                          </p:val>
                                        </p:tav>
                                      </p:tavLst>
                                    </p:anim>
                                    <p:anim calcmode="lin" valueType="num">
                                      <p:cBhvr additive="base">
                                        <p:cTn id="13" dur="500" fill="hold"/>
                                        <p:tgtEl>
                                          <p:spTgt spid="15668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6681"/>
                                        </p:tgtEl>
                                        <p:attrNameLst>
                                          <p:attrName>style.visibility</p:attrName>
                                        </p:attrNameLst>
                                      </p:cBhvr>
                                      <p:to>
                                        <p:strVal val="visible"/>
                                      </p:to>
                                    </p:set>
                                    <p:anim calcmode="lin" valueType="num">
                                      <p:cBhvr additive="base">
                                        <p:cTn id="17" dur="500" fill="hold"/>
                                        <p:tgtEl>
                                          <p:spTgt spid="156681"/>
                                        </p:tgtEl>
                                        <p:attrNameLst>
                                          <p:attrName>ppt_x</p:attrName>
                                        </p:attrNameLst>
                                      </p:cBhvr>
                                      <p:tavLst>
                                        <p:tav tm="0">
                                          <p:val>
                                            <p:strVal val="1+#ppt_w/2"/>
                                          </p:val>
                                        </p:tav>
                                        <p:tav tm="100000">
                                          <p:val>
                                            <p:strVal val="#ppt_x"/>
                                          </p:val>
                                        </p:tav>
                                      </p:tavLst>
                                    </p:anim>
                                    <p:anim calcmode="lin" valueType="num">
                                      <p:cBhvr additive="base">
                                        <p:cTn id="18" dur="500" fill="hold"/>
                                        <p:tgtEl>
                                          <p:spTgt spid="1566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animBg="1"/>
      <p:bldP spid="156680" grpId="0" animBg="1"/>
      <p:bldP spid="1566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0" name="Picture 1048"/>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57699" name="AutoShape 1027"/>
          <p:cNvSpPr>
            <a:spLocks noChangeArrowheads="1"/>
          </p:cNvSpPr>
          <p:nvPr/>
        </p:nvSpPr>
        <p:spPr bwMode="auto">
          <a:xfrm>
            <a:off x="228600" y="3429000"/>
            <a:ext cx="3733800" cy="28956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7700" name="Text Box 1028"/>
          <p:cNvSpPr txBox="1">
            <a:spLocks noChangeArrowheads="1"/>
          </p:cNvSpPr>
          <p:nvPr/>
        </p:nvSpPr>
        <p:spPr bwMode="auto">
          <a:xfrm>
            <a:off x="228600" y="3581400"/>
            <a:ext cx="4038600" cy="457200"/>
          </a:xfrm>
          <a:prstGeom prst="rect">
            <a:avLst/>
          </a:prstGeom>
          <a:noFill/>
          <a:ln w="9525">
            <a:noFill/>
            <a:miter lim="800000"/>
            <a:headEnd/>
            <a:tailEnd/>
          </a:ln>
          <a:effectLst/>
        </p:spPr>
        <p:txBody>
          <a:bodyPr>
            <a:spAutoFit/>
          </a:bodyPr>
          <a:lstStyle/>
          <a:p>
            <a:pPr algn="l">
              <a:spcBef>
                <a:spcPct val="50000"/>
              </a:spcBef>
            </a:pPr>
            <a:r>
              <a:rPr lang="en-US">
                <a:solidFill>
                  <a:schemeClr val="bg1"/>
                </a:solidFill>
                <a:latin typeface="Tahoma" charset="0"/>
              </a:rPr>
              <a:t>For Open-Ended questions:</a:t>
            </a:r>
          </a:p>
        </p:txBody>
      </p:sp>
      <p:sp>
        <p:nvSpPr>
          <p:cNvPr id="157701" name="Text Box 1029"/>
          <p:cNvSpPr txBox="1">
            <a:spLocks noChangeArrowheads="1"/>
          </p:cNvSpPr>
          <p:nvPr/>
        </p:nvSpPr>
        <p:spPr bwMode="auto">
          <a:xfrm>
            <a:off x="304800" y="4800600"/>
            <a:ext cx="3886200" cy="36671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 (2) Choose  ‘Open Ended’</a:t>
            </a:r>
          </a:p>
        </p:txBody>
      </p:sp>
      <p:sp>
        <p:nvSpPr>
          <p:cNvPr id="157702" name="Text Box 1030"/>
          <p:cNvSpPr txBox="1">
            <a:spLocks noChangeArrowheads="1"/>
          </p:cNvSpPr>
          <p:nvPr/>
        </p:nvSpPr>
        <p:spPr bwMode="auto">
          <a:xfrm>
            <a:off x="381000" y="5334000"/>
            <a:ext cx="3962400" cy="64135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(3) Choose type of answer (Long Text in this example)</a:t>
            </a:r>
          </a:p>
        </p:txBody>
      </p:sp>
      <p:sp>
        <p:nvSpPr>
          <p:cNvPr id="157703" name="Text Box 1031"/>
          <p:cNvSpPr txBox="1">
            <a:spLocks noChangeArrowheads="1"/>
          </p:cNvSpPr>
          <p:nvPr/>
        </p:nvSpPr>
        <p:spPr bwMode="auto">
          <a:xfrm>
            <a:off x="381000" y="4294188"/>
            <a:ext cx="3505200" cy="366712"/>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(1) Type the question</a:t>
            </a:r>
          </a:p>
        </p:txBody>
      </p:sp>
      <p:sp>
        <p:nvSpPr>
          <p:cNvPr id="157704" name="AutoShape 1032"/>
          <p:cNvSpPr>
            <a:spLocks noChangeArrowheads="1"/>
          </p:cNvSpPr>
          <p:nvPr/>
        </p:nvSpPr>
        <p:spPr bwMode="auto">
          <a:xfrm>
            <a:off x="3962400" y="2209800"/>
            <a:ext cx="762000" cy="485775"/>
          </a:xfrm>
          <a:prstGeom prst="leftArrow">
            <a:avLst>
              <a:gd name="adj1" fmla="val 50000"/>
              <a:gd name="adj2" fmla="val 39216"/>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57705" name="AutoShape 1033"/>
          <p:cNvSpPr>
            <a:spLocks noChangeArrowheads="1"/>
          </p:cNvSpPr>
          <p:nvPr/>
        </p:nvSpPr>
        <p:spPr bwMode="auto">
          <a:xfrm>
            <a:off x="3276600" y="2971800"/>
            <a:ext cx="762000" cy="485775"/>
          </a:xfrm>
          <a:prstGeom prst="leftArrow">
            <a:avLst>
              <a:gd name="adj1" fmla="val 50000"/>
              <a:gd name="adj2" fmla="val 39216"/>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57706" name="AutoShape 1034"/>
          <p:cNvSpPr>
            <a:spLocks noChangeArrowheads="1"/>
          </p:cNvSpPr>
          <p:nvPr/>
        </p:nvSpPr>
        <p:spPr bwMode="auto">
          <a:xfrm>
            <a:off x="4953000" y="4114800"/>
            <a:ext cx="762000" cy="485775"/>
          </a:xfrm>
          <a:prstGeom prst="leftArrow">
            <a:avLst>
              <a:gd name="adj1" fmla="val 50000"/>
              <a:gd name="adj2" fmla="val 39216"/>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7704"/>
                                        </p:tgtEl>
                                        <p:attrNameLst>
                                          <p:attrName>style.visibility</p:attrName>
                                        </p:attrNameLst>
                                      </p:cBhvr>
                                      <p:to>
                                        <p:strVal val="visible"/>
                                      </p:to>
                                    </p:set>
                                    <p:anim calcmode="lin" valueType="num">
                                      <p:cBhvr additive="base">
                                        <p:cTn id="7" dur="500" fill="hold"/>
                                        <p:tgtEl>
                                          <p:spTgt spid="157704"/>
                                        </p:tgtEl>
                                        <p:attrNameLst>
                                          <p:attrName>ppt_x</p:attrName>
                                        </p:attrNameLst>
                                      </p:cBhvr>
                                      <p:tavLst>
                                        <p:tav tm="0">
                                          <p:val>
                                            <p:strVal val="1+#ppt_w/2"/>
                                          </p:val>
                                        </p:tav>
                                        <p:tav tm="100000">
                                          <p:val>
                                            <p:strVal val="#ppt_x"/>
                                          </p:val>
                                        </p:tav>
                                      </p:tavLst>
                                    </p:anim>
                                    <p:anim calcmode="lin" valueType="num">
                                      <p:cBhvr additive="base">
                                        <p:cTn id="8" dur="500" fill="hold"/>
                                        <p:tgtEl>
                                          <p:spTgt spid="15770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57705"/>
                                        </p:tgtEl>
                                        <p:attrNameLst>
                                          <p:attrName>style.visibility</p:attrName>
                                        </p:attrNameLst>
                                      </p:cBhvr>
                                      <p:to>
                                        <p:strVal val="visible"/>
                                      </p:to>
                                    </p:set>
                                    <p:anim calcmode="lin" valueType="num">
                                      <p:cBhvr additive="base">
                                        <p:cTn id="12" dur="500" fill="hold"/>
                                        <p:tgtEl>
                                          <p:spTgt spid="157705"/>
                                        </p:tgtEl>
                                        <p:attrNameLst>
                                          <p:attrName>ppt_x</p:attrName>
                                        </p:attrNameLst>
                                      </p:cBhvr>
                                      <p:tavLst>
                                        <p:tav tm="0">
                                          <p:val>
                                            <p:strVal val="1+#ppt_w/2"/>
                                          </p:val>
                                        </p:tav>
                                        <p:tav tm="100000">
                                          <p:val>
                                            <p:strVal val="#ppt_x"/>
                                          </p:val>
                                        </p:tav>
                                      </p:tavLst>
                                    </p:anim>
                                    <p:anim calcmode="lin" valueType="num">
                                      <p:cBhvr additive="base">
                                        <p:cTn id="13" dur="500" fill="hold"/>
                                        <p:tgtEl>
                                          <p:spTgt spid="15770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57706"/>
                                        </p:tgtEl>
                                        <p:attrNameLst>
                                          <p:attrName>style.visibility</p:attrName>
                                        </p:attrNameLst>
                                      </p:cBhvr>
                                      <p:to>
                                        <p:strVal val="visible"/>
                                      </p:to>
                                    </p:set>
                                    <p:anim calcmode="lin" valueType="num">
                                      <p:cBhvr additive="base">
                                        <p:cTn id="17" dur="500" fill="hold"/>
                                        <p:tgtEl>
                                          <p:spTgt spid="157706"/>
                                        </p:tgtEl>
                                        <p:attrNameLst>
                                          <p:attrName>ppt_x</p:attrName>
                                        </p:attrNameLst>
                                      </p:cBhvr>
                                      <p:tavLst>
                                        <p:tav tm="0">
                                          <p:val>
                                            <p:strVal val="1+#ppt_w/2"/>
                                          </p:val>
                                        </p:tav>
                                        <p:tav tm="100000">
                                          <p:val>
                                            <p:strVal val="#ppt_x"/>
                                          </p:val>
                                        </p:tav>
                                      </p:tavLst>
                                    </p:anim>
                                    <p:anim calcmode="lin" valueType="num">
                                      <p:cBhvr additive="base">
                                        <p:cTn id="18" dur="500" fill="hold"/>
                                        <p:tgtEl>
                                          <p:spTgt spid="157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4" grpId="0" animBg="1"/>
      <p:bldP spid="157705" grpId="0" animBg="1"/>
      <p:bldP spid="15770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63" name="Picture 2067"/>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59747" name="AutoShape 2051"/>
          <p:cNvSpPr>
            <a:spLocks noChangeArrowheads="1"/>
          </p:cNvSpPr>
          <p:nvPr/>
        </p:nvSpPr>
        <p:spPr bwMode="auto">
          <a:xfrm>
            <a:off x="228600" y="3827463"/>
            <a:ext cx="4114800" cy="19050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59748" name="Text Box 2052"/>
          <p:cNvSpPr txBox="1">
            <a:spLocks noChangeArrowheads="1"/>
          </p:cNvSpPr>
          <p:nvPr/>
        </p:nvSpPr>
        <p:spPr bwMode="auto">
          <a:xfrm>
            <a:off x="304800" y="4038600"/>
            <a:ext cx="3962400" cy="1190625"/>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Tahoma" charset="0"/>
              </a:rPr>
              <a:t>If you ask closed-ended questions, you have an opportunity to disqualify candidates based on their answers.  Click on the “Disqualifiers” label.</a:t>
            </a:r>
          </a:p>
        </p:txBody>
      </p:sp>
      <p:sp>
        <p:nvSpPr>
          <p:cNvPr id="159749" name="AutoShape 2053"/>
          <p:cNvSpPr>
            <a:spLocks noChangeArrowheads="1"/>
          </p:cNvSpPr>
          <p:nvPr/>
        </p:nvSpPr>
        <p:spPr bwMode="auto">
          <a:xfrm>
            <a:off x="5562600" y="2743200"/>
            <a:ext cx="457200" cy="685800"/>
          </a:xfrm>
          <a:prstGeom prst="upArrow">
            <a:avLst>
              <a:gd name="adj1" fmla="val 50000"/>
              <a:gd name="adj2" fmla="val 37500"/>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9749"/>
                                        </p:tgtEl>
                                        <p:attrNameLst>
                                          <p:attrName>style.visibility</p:attrName>
                                        </p:attrNameLst>
                                      </p:cBhvr>
                                      <p:to>
                                        <p:strVal val="visible"/>
                                      </p:to>
                                    </p:set>
                                    <p:animEffect transition="in" filter="slide(fromBottom)">
                                      <p:cBhvr>
                                        <p:cTn id="7" dur="500"/>
                                        <p:tgtEl>
                                          <p:spTgt spid="15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91" name="Picture 23"/>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60774" name="AutoShape 6"/>
          <p:cNvSpPr>
            <a:spLocks noChangeArrowheads="1"/>
          </p:cNvSpPr>
          <p:nvPr/>
        </p:nvSpPr>
        <p:spPr bwMode="auto">
          <a:xfrm>
            <a:off x="3657600" y="2133600"/>
            <a:ext cx="3733800" cy="13716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60775" name="Text Box 7"/>
          <p:cNvSpPr txBox="1">
            <a:spLocks noChangeArrowheads="1"/>
          </p:cNvSpPr>
          <p:nvPr/>
        </p:nvSpPr>
        <p:spPr bwMode="auto">
          <a:xfrm>
            <a:off x="3810000" y="2333625"/>
            <a:ext cx="3429000" cy="915988"/>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Tahoma" charset="0"/>
              </a:rPr>
              <a:t>Select any answer that should disqualify someone by checking the box in this column</a:t>
            </a:r>
          </a:p>
        </p:txBody>
      </p:sp>
      <p:sp>
        <p:nvSpPr>
          <p:cNvPr id="160776" name="AutoShape 8"/>
          <p:cNvSpPr>
            <a:spLocks noChangeArrowheads="1"/>
          </p:cNvSpPr>
          <p:nvPr/>
        </p:nvSpPr>
        <p:spPr bwMode="auto">
          <a:xfrm>
            <a:off x="5791200" y="3581400"/>
            <a:ext cx="485775" cy="671513"/>
          </a:xfrm>
          <a:prstGeom prst="downArrow">
            <a:avLst>
              <a:gd name="adj1" fmla="val 50000"/>
              <a:gd name="adj2" fmla="val 34559"/>
            </a:avLst>
          </a:prstGeom>
          <a:solidFill>
            <a:srgbClr val="FFFF99"/>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0776"/>
                                        </p:tgtEl>
                                        <p:attrNameLst>
                                          <p:attrName>style.visibility</p:attrName>
                                        </p:attrNameLst>
                                      </p:cBhvr>
                                      <p:to>
                                        <p:strVal val="visible"/>
                                      </p:to>
                                    </p:set>
                                    <p:animEffect transition="in" filter="slide(fromTop)">
                                      <p:cBhvr>
                                        <p:cTn id="7" dur="500"/>
                                        <p:tgtEl>
                                          <p:spTgt spid="160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36" name="Picture 20"/>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162819" name="AutoShape 3"/>
          <p:cNvSpPr>
            <a:spLocks noChangeArrowheads="1"/>
          </p:cNvSpPr>
          <p:nvPr/>
        </p:nvSpPr>
        <p:spPr bwMode="auto">
          <a:xfrm>
            <a:off x="4800600" y="3429000"/>
            <a:ext cx="4114800" cy="19812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62820" name="Text Box 4"/>
          <p:cNvSpPr txBox="1">
            <a:spLocks noChangeArrowheads="1"/>
          </p:cNvSpPr>
          <p:nvPr/>
        </p:nvSpPr>
        <p:spPr bwMode="auto">
          <a:xfrm>
            <a:off x="5181600" y="3581400"/>
            <a:ext cx="3352800" cy="2152650"/>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Tahoma" charset="0"/>
              </a:rPr>
              <a:t>To allow Search Committee Members to review applicants, click on the box, labeled “Guest User” then click on the </a:t>
            </a:r>
            <a:br>
              <a:rPr lang="en-US" sz="1800">
                <a:solidFill>
                  <a:schemeClr val="bg1"/>
                </a:solidFill>
                <a:latin typeface="Tahoma" charset="0"/>
              </a:rPr>
            </a:br>
            <a:r>
              <a:rPr lang="en-US" sz="1800">
                <a:solidFill>
                  <a:schemeClr val="bg1"/>
                </a:solidFill>
                <a:latin typeface="Tahoma" charset="0"/>
              </a:rPr>
              <a:t>“Activate Guest User”</a:t>
            </a:r>
            <a:br>
              <a:rPr lang="en-US" sz="1800">
                <a:solidFill>
                  <a:schemeClr val="bg1"/>
                </a:solidFill>
                <a:latin typeface="Tahoma" charset="0"/>
              </a:rPr>
            </a:br>
            <a:r>
              <a:rPr lang="en-US" sz="1800">
                <a:solidFill>
                  <a:schemeClr val="bg1"/>
                </a:solidFill>
                <a:latin typeface="Tahoma" charset="0"/>
              </a:rPr>
              <a:t>link.</a:t>
            </a:r>
          </a:p>
          <a:p>
            <a:pPr>
              <a:spcBef>
                <a:spcPct val="50000"/>
              </a:spcBef>
            </a:pPr>
            <a:endParaRPr lang="en-US" sz="1800">
              <a:solidFill>
                <a:schemeClr val="bg1"/>
              </a:solidFill>
              <a:latin typeface="Tahoma" charset="0"/>
            </a:endParaRPr>
          </a:p>
        </p:txBody>
      </p:sp>
      <p:sp>
        <p:nvSpPr>
          <p:cNvPr id="162822" name="AutoShape 6"/>
          <p:cNvSpPr>
            <a:spLocks noChangeArrowheads="1"/>
          </p:cNvSpPr>
          <p:nvPr/>
        </p:nvSpPr>
        <p:spPr bwMode="auto">
          <a:xfrm>
            <a:off x="6067425" y="1676400"/>
            <a:ext cx="485775" cy="747713"/>
          </a:xfrm>
          <a:prstGeom prst="downArrow">
            <a:avLst>
              <a:gd name="adj1" fmla="val 50000"/>
              <a:gd name="adj2" fmla="val 38480"/>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62823" name="AutoShape 7"/>
          <p:cNvSpPr>
            <a:spLocks noChangeArrowheads="1"/>
          </p:cNvSpPr>
          <p:nvPr/>
        </p:nvSpPr>
        <p:spPr bwMode="auto">
          <a:xfrm>
            <a:off x="2362200" y="2819400"/>
            <a:ext cx="485775" cy="747713"/>
          </a:xfrm>
          <a:prstGeom prst="downArrow">
            <a:avLst>
              <a:gd name="adj1" fmla="val 50000"/>
              <a:gd name="adj2" fmla="val 38480"/>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62822"/>
                                        </p:tgtEl>
                                        <p:attrNameLst>
                                          <p:attrName>style.visibility</p:attrName>
                                        </p:attrNameLst>
                                      </p:cBhvr>
                                      <p:to>
                                        <p:strVal val="visible"/>
                                      </p:to>
                                    </p:set>
                                    <p:animEffect transition="in" filter="slide(fromTop)">
                                      <p:cBhvr>
                                        <p:cTn id="7" dur="500"/>
                                        <p:tgtEl>
                                          <p:spTgt spid="162822"/>
                                        </p:tgtEl>
                                      </p:cBhvr>
                                    </p:animEffect>
                                  </p:childTnLst>
                                </p:cTn>
                              </p:par>
                            </p:childTnLst>
                          </p:cTn>
                        </p:par>
                        <p:par>
                          <p:cTn id="8" fill="hold">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162823"/>
                                        </p:tgtEl>
                                        <p:attrNameLst>
                                          <p:attrName>style.visibility</p:attrName>
                                        </p:attrNameLst>
                                      </p:cBhvr>
                                      <p:to>
                                        <p:strVal val="visible"/>
                                      </p:to>
                                    </p:set>
                                    <p:animEffect transition="in" filter="slide(fromTop)">
                                      <p:cBhvr>
                                        <p:cTn id="11" dur="500"/>
                                        <p:tgtEl>
                                          <p:spTgt spid="162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2" grpId="0" animBg="1"/>
      <p:bldP spid="1628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0" name="Picture 20"/>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163843" name="AutoShape 3"/>
          <p:cNvSpPr>
            <a:spLocks noChangeArrowheads="1"/>
          </p:cNvSpPr>
          <p:nvPr/>
        </p:nvSpPr>
        <p:spPr bwMode="auto">
          <a:xfrm>
            <a:off x="3962400" y="990600"/>
            <a:ext cx="4114800" cy="22098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163844" name="Text Box 4"/>
          <p:cNvSpPr txBox="1">
            <a:spLocks noChangeArrowheads="1"/>
          </p:cNvSpPr>
          <p:nvPr/>
        </p:nvSpPr>
        <p:spPr bwMode="auto">
          <a:xfrm>
            <a:off x="4038600" y="1035050"/>
            <a:ext cx="3962400" cy="641350"/>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The system will automatically assign a “User Name”.</a:t>
            </a:r>
          </a:p>
        </p:txBody>
      </p:sp>
      <p:sp>
        <p:nvSpPr>
          <p:cNvPr id="163846" name="AutoShape 6"/>
          <p:cNvSpPr>
            <a:spLocks noChangeArrowheads="1"/>
          </p:cNvSpPr>
          <p:nvPr/>
        </p:nvSpPr>
        <p:spPr bwMode="auto">
          <a:xfrm>
            <a:off x="5181600" y="4343400"/>
            <a:ext cx="838200" cy="485775"/>
          </a:xfrm>
          <a:prstGeom prst="leftArrow">
            <a:avLst>
              <a:gd name="adj1" fmla="val 50000"/>
              <a:gd name="adj2" fmla="val 43137"/>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163847" name="Text Box 7"/>
          <p:cNvSpPr txBox="1">
            <a:spLocks noChangeArrowheads="1"/>
          </p:cNvSpPr>
          <p:nvPr/>
        </p:nvSpPr>
        <p:spPr bwMode="auto">
          <a:xfrm>
            <a:off x="4038600" y="1676400"/>
            <a:ext cx="3962400" cy="1878013"/>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You will need to type in a password of your choosing.  </a:t>
            </a:r>
            <a:r>
              <a:rPr lang="en-US" sz="1800" b="1">
                <a:solidFill>
                  <a:srgbClr val="FFFFFF"/>
                </a:solidFill>
                <a:latin typeface="Tahoma" charset="0"/>
              </a:rPr>
              <a:t>Write down</a:t>
            </a:r>
            <a:r>
              <a:rPr lang="en-US" sz="1800">
                <a:solidFill>
                  <a:schemeClr val="bg1"/>
                </a:solidFill>
                <a:latin typeface="Tahoma" charset="0"/>
              </a:rPr>
              <a:t> the user name / password combination so that you can give it to the members of your search committee. </a:t>
            </a:r>
          </a:p>
          <a:p>
            <a:pPr>
              <a:spcBef>
                <a:spcPct val="50000"/>
              </a:spcBef>
            </a:pPr>
            <a:endParaRPr lang="en-US" sz="1800">
              <a:solidFill>
                <a:srgbClr val="FFCC99"/>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63846"/>
                                        </p:tgtEl>
                                        <p:attrNameLst>
                                          <p:attrName>style.visibility</p:attrName>
                                        </p:attrNameLst>
                                      </p:cBhvr>
                                      <p:to>
                                        <p:strVal val="visible"/>
                                      </p:to>
                                    </p:set>
                                    <p:animEffect transition="in" filter="slide(fromRight)">
                                      <p:cBhvr>
                                        <p:cTn id="7" dur="500"/>
                                        <p:tgtEl>
                                          <p:spTgt spid="163846"/>
                                        </p:tgtEl>
                                      </p:cBhvr>
                                    </p:animEffect>
                                  </p:childTnLst>
                                  <p:subTnLst>
                                    <p:set>
                                      <p:cBhvr override="childStyle">
                                        <p:cTn dur="1" fill="hold" display="0" masterRel="nextClick" afterEffect="1"/>
                                        <p:tgtEl>
                                          <p:spTgt spid="1638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60" name="Picture 28"/>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44039" name="AutoShape 7"/>
          <p:cNvSpPr>
            <a:spLocks noChangeArrowheads="1"/>
          </p:cNvSpPr>
          <p:nvPr/>
        </p:nvSpPr>
        <p:spPr bwMode="auto">
          <a:xfrm>
            <a:off x="5943600" y="3048000"/>
            <a:ext cx="485775" cy="747713"/>
          </a:xfrm>
          <a:prstGeom prst="downArrow">
            <a:avLst>
              <a:gd name="adj1" fmla="val 50000"/>
              <a:gd name="adj2" fmla="val 38480"/>
            </a:avLst>
          </a:prstGeom>
          <a:solidFill>
            <a:srgbClr val="FFFF99"/>
          </a:solidFill>
          <a:ln w="9525">
            <a:solidFill>
              <a:schemeClr val="folHlink"/>
            </a:solidFill>
            <a:miter lim="800000"/>
            <a:headEnd/>
            <a:tailEnd/>
          </a:ln>
          <a:effectLst>
            <a:outerShdw dist="63500" dir="7612194" algn="ctr" rotWithShape="0">
              <a:schemeClr val="bg2"/>
            </a:outerShdw>
          </a:effectLst>
        </p:spPr>
        <p:txBody>
          <a:bodyPr wrap="none" anchor="ctr"/>
          <a:lstStyle/>
          <a:p>
            <a:endParaRPr lang="en-US"/>
          </a:p>
        </p:txBody>
      </p:sp>
      <p:sp>
        <p:nvSpPr>
          <p:cNvPr id="44043" name="AutoShape 11"/>
          <p:cNvSpPr>
            <a:spLocks noChangeArrowheads="1"/>
          </p:cNvSpPr>
          <p:nvPr/>
        </p:nvSpPr>
        <p:spPr bwMode="auto">
          <a:xfrm>
            <a:off x="4953000" y="1143000"/>
            <a:ext cx="4038600" cy="9906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r>
              <a:rPr lang="en-US" sz="3600" b="1">
                <a:solidFill>
                  <a:schemeClr val="bg1"/>
                </a:solidFill>
                <a:effectLst>
                  <a:outerShdw blurRad="38100" dist="38100" dir="2700000" algn="tl">
                    <a:srgbClr val="000000"/>
                  </a:outerShdw>
                </a:effectLst>
                <a:latin typeface="Tahoma" charset="0"/>
              </a:rPr>
              <a:t>The Last Step</a:t>
            </a:r>
          </a:p>
        </p:txBody>
      </p:sp>
      <p:sp>
        <p:nvSpPr>
          <p:cNvPr id="44055" name="AutoShape 23"/>
          <p:cNvSpPr>
            <a:spLocks noChangeArrowheads="1"/>
          </p:cNvSpPr>
          <p:nvPr/>
        </p:nvSpPr>
        <p:spPr bwMode="auto">
          <a:xfrm>
            <a:off x="4800600" y="2546350"/>
            <a:ext cx="4114800" cy="179705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44056" name="Text Box 24"/>
          <p:cNvSpPr txBox="1">
            <a:spLocks noChangeArrowheads="1"/>
          </p:cNvSpPr>
          <p:nvPr/>
        </p:nvSpPr>
        <p:spPr bwMode="auto">
          <a:xfrm>
            <a:off x="4876800" y="2590800"/>
            <a:ext cx="3962400" cy="1603375"/>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On the View Summary screen, scroll down to view the complete Requisition. </a:t>
            </a:r>
          </a:p>
          <a:p>
            <a:pPr>
              <a:spcBef>
                <a:spcPct val="50000"/>
              </a:spcBef>
            </a:pPr>
            <a:r>
              <a:rPr lang="en-US" sz="1800">
                <a:solidFill>
                  <a:srgbClr val="FFFFFF"/>
                </a:solidFill>
                <a:latin typeface="Tahoma" charset="0"/>
              </a:rPr>
              <a:t>If satisfied, select the appropriate action and click Continue.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slide(fromTop)">
                                      <p:cBhvr>
                                        <p:cTn id="7" dur="500"/>
                                        <p:tgtEl>
                                          <p:spTgt spid="44039"/>
                                        </p:tgtEl>
                                      </p:cBhvr>
                                    </p:animEffect>
                                  </p:childTnLst>
                                  <p:subTnLst>
                                    <p:set>
                                      <p:cBhvr override="childStyle">
                                        <p:cTn dur="1" fill="hold" display="0" masterRel="nextClick" afterEffect="1"/>
                                        <p:tgtEl>
                                          <p:spTgt spid="4403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1916" name="Picture 3084"/>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251909" name="AutoShape 3077"/>
          <p:cNvSpPr>
            <a:spLocks noChangeArrowheads="1"/>
          </p:cNvSpPr>
          <p:nvPr/>
        </p:nvSpPr>
        <p:spPr bwMode="auto">
          <a:xfrm>
            <a:off x="2743200" y="2438400"/>
            <a:ext cx="485775" cy="747713"/>
          </a:xfrm>
          <a:prstGeom prst="downArrow">
            <a:avLst>
              <a:gd name="adj1" fmla="val 50000"/>
              <a:gd name="adj2" fmla="val 38480"/>
            </a:avLst>
          </a:prstGeom>
          <a:solidFill>
            <a:srgbClr val="FFFF99"/>
          </a:solidFill>
          <a:ln w="9525">
            <a:solidFill>
              <a:srgbClr val="316DB2"/>
            </a:solidFill>
            <a:miter lim="800000"/>
            <a:headEnd/>
            <a:tailEnd/>
          </a:ln>
          <a:effectLst>
            <a:outerShdw dist="107763" dir="8100000" algn="ctr" rotWithShape="0">
              <a:schemeClr val="bg2"/>
            </a:outerShdw>
          </a:effectLst>
        </p:spPr>
        <p:txBody>
          <a:bodyPr wrap="none" anchor="ctr"/>
          <a:lstStyle/>
          <a:p>
            <a:endParaRPr lang="en-US"/>
          </a:p>
        </p:txBody>
      </p:sp>
      <p:sp>
        <p:nvSpPr>
          <p:cNvPr id="251911" name="AutoShape 3079"/>
          <p:cNvSpPr>
            <a:spLocks noChangeArrowheads="1"/>
          </p:cNvSpPr>
          <p:nvPr/>
        </p:nvSpPr>
        <p:spPr bwMode="auto">
          <a:xfrm>
            <a:off x="3962400" y="2057400"/>
            <a:ext cx="4114800" cy="11430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51912" name="Text Box 3080"/>
          <p:cNvSpPr txBox="1">
            <a:spLocks noChangeArrowheads="1"/>
          </p:cNvSpPr>
          <p:nvPr/>
        </p:nvSpPr>
        <p:spPr bwMode="auto">
          <a:xfrm>
            <a:off x="4038600" y="2286000"/>
            <a:ext cx="3962400" cy="641350"/>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You must hit the CONFIRM button to save or submit your requisition.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251909"/>
                                        </p:tgtEl>
                                        <p:attrNameLst>
                                          <p:attrName>style.visibility</p:attrName>
                                        </p:attrNameLst>
                                      </p:cBhvr>
                                      <p:to>
                                        <p:strVal val="visible"/>
                                      </p:to>
                                    </p:set>
                                    <p:animEffect transition="in" filter="slide(fromTop)">
                                      <p:cBhvr>
                                        <p:cTn id="7" dur="500"/>
                                        <p:tgtEl>
                                          <p:spTgt spid="251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36" name="Picture 12"/>
          <p:cNvPicPr>
            <a:picLocks noGrp="1" noChangeAspect="1" noChangeArrowheads="1"/>
          </p:cNvPicPr>
          <p:nvPr>
            <p:ph type="chart" idx="1"/>
          </p:nvPr>
        </p:nvPicPr>
        <p:blipFill>
          <a:blip r:embed="rId3" cstate="print"/>
          <a:srcRect/>
          <a:stretch>
            <a:fillRect/>
          </a:stretch>
        </p:blipFill>
        <p:spPr>
          <a:xfrm>
            <a:off x="685800" y="571500"/>
            <a:ext cx="7772400" cy="5486400"/>
          </a:xfrm>
          <a:noFill/>
          <a:ln/>
        </p:spPr>
      </p:pic>
      <p:sp>
        <p:nvSpPr>
          <p:cNvPr id="205827" name="AutoShape 3"/>
          <p:cNvSpPr>
            <a:spLocks noChangeArrowheads="1"/>
          </p:cNvSpPr>
          <p:nvPr/>
        </p:nvSpPr>
        <p:spPr bwMode="auto">
          <a:xfrm>
            <a:off x="1752600" y="1676400"/>
            <a:ext cx="7010400" cy="4572000"/>
          </a:xfrm>
          <a:prstGeom prst="flowChartProcess">
            <a:avLst/>
          </a:prstGeom>
          <a:solidFill>
            <a:schemeClr val="bg1"/>
          </a:solidFill>
          <a:ln w="9525">
            <a:noFill/>
            <a:miter lim="800000"/>
            <a:headEnd/>
            <a:tailEnd/>
          </a:ln>
          <a:effectLst/>
        </p:spPr>
        <p:txBody>
          <a:bodyPr wrap="none" anchor="ctr"/>
          <a:lstStyle/>
          <a:p>
            <a:endParaRPr lang="en-US"/>
          </a:p>
        </p:txBody>
      </p:sp>
      <p:sp>
        <p:nvSpPr>
          <p:cNvPr id="205828" name="AutoShape 4"/>
          <p:cNvSpPr>
            <a:spLocks noChangeArrowheads="1"/>
          </p:cNvSpPr>
          <p:nvPr/>
        </p:nvSpPr>
        <p:spPr bwMode="auto">
          <a:xfrm>
            <a:off x="1981200" y="2362200"/>
            <a:ext cx="6324600" cy="20574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effectLst>
                <a:outerShdw blurRad="38100" dist="38100" dir="2700000" algn="tl">
                  <a:srgbClr val="000000"/>
                </a:outerShdw>
              </a:effectLst>
            </a:endParaRPr>
          </a:p>
        </p:txBody>
      </p:sp>
      <p:sp>
        <p:nvSpPr>
          <p:cNvPr id="205829" name="Text Box 5"/>
          <p:cNvSpPr txBox="1">
            <a:spLocks noChangeArrowheads="1"/>
          </p:cNvSpPr>
          <p:nvPr/>
        </p:nvSpPr>
        <p:spPr bwMode="auto">
          <a:xfrm>
            <a:off x="2133600" y="2743200"/>
            <a:ext cx="6096000" cy="1006475"/>
          </a:xfrm>
          <a:prstGeom prst="rect">
            <a:avLst/>
          </a:prstGeom>
          <a:noFill/>
          <a:ln w="9525">
            <a:noFill/>
            <a:miter lim="800000"/>
            <a:headEnd/>
            <a:tailEnd/>
          </a:ln>
          <a:effectLst/>
        </p:spPr>
        <p:txBody>
          <a:bodyPr>
            <a:spAutoFit/>
          </a:bodyPr>
          <a:lstStyle/>
          <a:p>
            <a:pPr>
              <a:spcBef>
                <a:spcPct val="50000"/>
              </a:spcBef>
            </a:pPr>
            <a:r>
              <a:rPr lang="en-US" sz="3000">
                <a:solidFill>
                  <a:schemeClr val="bg1"/>
                </a:solidFill>
                <a:latin typeface="Tahoma" charset="0"/>
              </a:rPr>
              <a:t>Viewing Applications, Resumes, &amp; Other Documents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582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5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autoUpdateAnimBg="0"/>
      <p:bldP spid="20582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87" name="Picture 15"/>
          <p:cNvPicPr>
            <a:picLocks noGrp="1" noChangeAspect="1" noChangeArrowheads="1"/>
          </p:cNvPicPr>
          <p:nvPr>
            <p:ph type="chart" idx="1"/>
          </p:nvPr>
        </p:nvPicPr>
        <p:blipFill>
          <a:blip r:embed="rId3" cstate="print"/>
          <a:srcRect/>
          <a:stretch>
            <a:fillRect/>
          </a:stretch>
        </p:blipFill>
        <p:spPr>
          <a:xfrm>
            <a:off x="685800" y="533400"/>
            <a:ext cx="7772400" cy="5562600"/>
          </a:xfrm>
        </p:spPr>
      </p:pic>
      <p:sp>
        <p:nvSpPr>
          <p:cNvPr id="207874" name="AutoShape 2"/>
          <p:cNvSpPr>
            <a:spLocks noChangeArrowheads="1"/>
          </p:cNvSpPr>
          <p:nvPr/>
        </p:nvSpPr>
        <p:spPr bwMode="auto">
          <a:xfrm>
            <a:off x="1828800" y="1676400"/>
            <a:ext cx="7315200" cy="4572000"/>
          </a:xfrm>
          <a:prstGeom prst="flowChartProcess">
            <a:avLst/>
          </a:prstGeom>
          <a:solidFill>
            <a:schemeClr val="bg1"/>
          </a:solidFill>
          <a:ln w="9525">
            <a:noFill/>
            <a:miter lim="800000"/>
            <a:headEnd/>
            <a:tailEnd/>
          </a:ln>
          <a:effectLst/>
        </p:spPr>
        <p:txBody>
          <a:bodyPr wrap="none" anchor="ctr"/>
          <a:lstStyle/>
          <a:p>
            <a:endParaRPr lang="en-US"/>
          </a:p>
        </p:txBody>
      </p:sp>
      <p:sp>
        <p:nvSpPr>
          <p:cNvPr id="207877" name="AutoShape 5"/>
          <p:cNvSpPr>
            <a:spLocks noChangeArrowheads="1"/>
          </p:cNvSpPr>
          <p:nvPr/>
        </p:nvSpPr>
        <p:spPr bwMode="auto">
          <a:xfrm>
            <a:off x="1524000" y="1524000"/>
            <a:ext cx="1371600" cy="609600"/>
          </a:xfrm>
          <a:prstGeom prst="leftArrow">
            <a:avLst>
              <a:gd name="adj1" fmla="val 50000"/>
              <a:gd name="adj2" fmla="val 56250"/>
            </a:avLst>
          </a:prstGeom>
          <a:solidFill>
            <a:srgbClr val="FFFFCC"/>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sz="2000">
              <a:solidFill>
                <a:schemeClr val="tx1"/>
              </a:solidFill>
              <a:latin typeface="Tahoma" charset="0"/>
            </a:endParaRPr>
          </a:p>
        </p:txBody>
      </p:sp>
      <p:sp>
        <p:nvSpPr>
          <p:cNvPr id="207883" name="AutoShape 11"/>
          <p:cNvSpPr>
            <a:spLocks noChangeArrowheads="1"/>
          </p:cNvSpPr>
          <p:nvPr/>
        </p:nvSpPr>
        <p:spPr bwMode="auto">
          <a:xfrm>
            <a:off x="2514600" y="2133600"/>
            <a:ext cx="4114800" cy="11430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07884" name="Text Box 12"/>
          <p:cNvSpPr txBox="1">
            <a:spLocks noChangeArrowheads="1"/>
          </p:cNvSpPr>
          <p:nvPr/>
        </p:nvSpPr>
        <p:spPr bwMode="auto">
          <a:xfrm>
            <a:off x="2590800" y="2362200"/>
            <a:ext cx="3962400" cy="641350"/>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Click on the </a:t>
            </a:r>
            <a:r>
              <a:rPr lang="en-US" sz="1800" b="1">
                <a:solidFill>
                  <a:srgbClr val="FFFFFF"/>
                </a:solidFill>
                <a:latin typeface="Tahoma" charset="0"/>
              </a:rPr>
              <a:t>View Active</a:t>
            </a:r>
            <a:r>
              <a:rPr lang="en-US" sz="1800">
                <a:solidFill>
                  <a:srgbClr val="FFFFFF"/>
                </a:solidFill>
                <a:latin typeface="Tahoma" charset="0"/>
              </a:rPr>
              <a:t> link to view your open positions.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7877"/>
                                        </p:tgtEl>
                                        <p:attrNameLst>
                                          <p:attrName>style.visibility</p:attrName>
                                        </p:attrNameLst>
                                      </p:cBhvr>
                                      <p:to>
                                        <p:strVal val="visible"/>
                                      </p:to>
                                    </p:set>
                                    <p:animEffect transition="in" filter="slide(fromRight)">
                                      <p:cBhvr>
                                        <p:cTn id="7" dur="500"/>
                                        <p:tgtEl>
                                          <p:spTgt spid="207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23" name="AutoShape 1039"/>
          <p:cNvSpPr>
            <a:spLocks noChangeArrowheads="1"/>
          </p:cNvSpPr>
          <p:nvPr/>
        </p:nvSpPr>
        <p:spPr bwMode="auto">
          <a:xfrm>
            <a:off x="1447800" y="1981200"/>
            <a:ext cx="6781800" cy="4038600"/>
          </a:xfrm>
          <a:prstGeom prst="flowChartProcess">
            <a:avLst/>
          </a:prstGeom>
          <a:solidFill>
            <a:schemeClr val="bg1"/>
          </a:solidFill>
          <a:ln w="9525">
            <a:noFill/>
            <a:miter lim="800000"/>
            <a:headEnd/>
            <a:tailEnd/>
          </a:ln>
          <a:effectLst/>
        </p:spPr>
        <p:txBody>
          <a:bodyPr wrap="none" anchor="ctr"/>
          <a:lstStyle/>
          <a:p>
            <a:endParaRPr lang="en-US"/>
          </a:p>
        </p:txBody>
      </p:sp>
      <p:sp>
        <p:nvSpPr>
          <p:cNvPr id="68625" name="Text Box 1041"/>
          <p:cNvSpPr txBox="1">
            <a:spLocks noChangeArrowheads="1"/>
          </p:cNvSpPr>
          <p:nvPr/>
        </p:nvSpPr>
        <p:spPr bwMode="auto">
          <a:xfrm>
            <a:off x="457200" y="1225550"/>
            <a:ext cx="8153400" cy="3651250"/>
          </a:xfrm>
          <a:prstGeom prst="rect">
            <a:avLst/>
          </a:prstGeom>
          <a:solidFill>
            <a:srgbClr val="FFFFCC"/>
          </a:solidFill>
          <a:ln w="9525">
            <a:solidFill>
              <a:schemeClr val="tx1"/>
            </a:solidFill>
            <a:miter lim="800000"/>
            <a:headEnd/>
            <a:tailEnd/>
          </a:ln>
          <a:effectLst/>
        </p:spPr>
        <p:txBody>
          <a:bodyPr>
            <a:spAutoFit/>
          </a:bodyPr>
          <a:lstStyle/>
          <a:p>
            <a:pPr marL="342900" indent="-342900" algn="l">
              <a:spcBef>
                <a:spcPct val="50000"/>
              </a:spcBef>
            </a:pPr>
            <a:r>
              <a:rPr lang="en-US" sz="2100" b="1">
                <a:solidFill>
                  <a:srgbClr val="000099"/>
                </a:solidFill>
                <a:effectLst>
                  <a:outerShdw blurRad="38100" dist="38100" dir="2700000" algn="tl">
                    <a:srgbClr val="000000"/>
                  </a:outerShdw>
                </a:effectLst>
                <a:latin typeface="Tahoma" charset="0"/>
              </a:rPr>
              <a:t>Helpful Hints:</a:t>
            </a:r>
          </a:p>
          <a:p>
            <a:pPr marL="342900" indent="-342900" algn="l" eaLnBrk="1" hangingPunct="1">
              <a:spcBef>
                <a:spcPct val="50000"/>
              </a:spcBef>
              <a:buFontTx/>
              <a:buAutoNum type="arabicParenR"/>
            </a:pPr>
            <a:r>
              <a:rPr lang="en-US" sz="1800">
                <a:solidFill>
                  <a:schemeClr val="tx1"/>
                </a:solidFill>
                <a:latin typeface="Tahoma" charset="0"/>
                <a:cs typeface="Tahoma" charset="0"/>
              </a:rPr>
              <a:t>Do not use your browser's "Back", "Forward" or "Refresh" buttons to navigate the site. This may cause unexpected results, including loss of data or being logged out of the system. Please use the navigational buttons within the site.</a:t>
            </a:r>
            <a:endParaRPr lang="en-US" sz="1800" b="1">
              <a:solidFill>
                <a:schemeClr val="tx1"/>
              </a:solidFill>
              <a:latin typeface="Tahoma" charset="0"/>
            </a:endParaRPr>
          </a:p>
          <a:p>
            <a:pPr marL="342900" indent="-342900" algn="l" eaLnBrk="1" hangingPunct="1">
              <a:spcBef>
                <a:spcPct val="50000"/>
              </a:spcBef>
              <a:buFontTx/>
              <a:buAutoNum type="arabicParenR"/>
            </a:pPr>
            <a:r>
              <a:rPr lang="en-US" sz="1800">
                <a:solidFill>
                  <a:schemeClr val="tx1"/>
                </a:solidFill>
                <a:latin typeface="Tahoma" charset="0"/>
              </a:rPr>
              <a:t>To protect the security of your data, the system will log you out if it detects no activity for 60 minutes. This will cause ALL the data you entered during that session to be lost.  Please do not leave your computer for more than 60 minutes while completing your application for employment.</a:t>
            </a:r>
          </a:p>
          <a:p>
            <a:pPr marL="342900" indent="-342900" algn="l">
              <a:spcBef>
                <a:spcPct val="50000"/>
              </a:spcBef>
            </a:pPr>
            <a:endParaRPr lang="en-US" sz="800" b="1">
              <a:solidFill>
                <a:srgbClr val="000099"/>
              </a:solidFill>
              <a:effectLst>
                <a:outerShdw blurRad="38100" dist="38100" dir="2700000" algn="tl">
                  <a:srgbClr val="000000"/>
                </a:outerShdw>
              </a:effectLst>
              <a:latin typeface="Tahoma" charset="0"/>
            </a:endParaRPr>
          </a:p>
          <a:p>
            <a:pPr marL="342900" indent="-342900" algn="l">
              <a:spcBef>
                <a:spcPct val="50000"/>
              </a:spcBef>
            </a:pPr>
            <a:r>
              <a:rPr lang="en-US" sz="2500" b="1">
                <a:solidFill>
                  <a:srgbClr val="000099"/>
                </a:solidFill>
                <a:effectLst>
                  <a:outerShdw blurRad="38100" dist="38100" dir="2700000" algn="tl">
                    <a:srgbClr val="000000"/>
                  </a:outerShdw>
                </a:effectLst>
                <a:latin typeface="Tahoma" charset="0"/>
              </a:rPr>
              <a:t>Now, You’re Ready To Begin The Tutorial!</a:t>
            </a:r>
            <a:endParaRPr lang="en-US" sz="2500" b="1">
              <a:solidFill>
                <a:schemeClr val="tx1"/>
              </a:solidFill>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8625"/>
                                        </p:tgtEl>
                                        <p:attrNameLst>
                                          <p:attrName>style.visibility</p:attrName>
                                        </p:attrNameLst>
                                      </p:cBhvr>
                                      <p:to>
                                        <p:strVal val="visible"/>
                                      </p:to>
                                    </p:set>
                                    <p:animEffect transition="in" filter="box(in)">
                                      <p:cBhvr>
                                        <p:cTn id="7" dur="500"/>
                                        <p:tgtEl>
                                          <p:spTgt spid="68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25"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935" name="Picture 15"/>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209925" name="AutoShape 5"/>
          <p:cNvSpPr>
            <a:spLocks noChangeArrowheads="1"/>
          </p:cNvSpPr>
          <p:nvPr/>
        </p:nvSpPr>
        <p:spPr bwMode="auto">
          <a:xfrm>
            <a:off x="2362200" y="3657600"/>
            <a:ext cx="762000" cy="485775"/>
          </a:xfrm>
          <a:prstGeom prst="leftArrow">
            <a:avLst>
              <a:gd name="adj1" fmla="val 50000"/>
              <a:gd name="adj2" fmla="val 39216"/>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209931" name="AutoShape 11"/>
          <p:cNvSpPr>
            <a:spLocks noChangeArrowheads="1"/>
          </p:cNvSpPr>
          <p:nvPr/>
        </p:nvSpPr>
        <p:spPr bwMode="auto">
          <a:xfrm>
            <a:off x="3581400" y="3886200"/>
            <a:ext cx="4114800" cy="8382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09932" name="Text Box 12"/>
          <p:cNvSpPr txBox="1">
            <a:spLocks noChangeArrowheads="1"/>
          </p:cNvSpPr>
          <p:nvPr/>
        </p:nvSpPr>
        <p:spPr bwMode="auto">
          <a:xfrm>
            <a:off x="3657600" y="4114800"/>
            <a:ext cx="3962400" cy="366713"/>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Click “View” below a title.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09925"/>
                                        </p:tgtEl>
                                        <p:attrNameLst>
                                          <p:attrName>style.visibility</p:attrName>
                                        </p:attrNameLst>
                                      </p:cBhvr>
                                      <p:to>
                                        <p:strVal val="visible"/>
                                      </p:to>
                                    </p:set>
                                    <p:animEffect transition="in" filter="slide(fromRight)">
                                      <p:cBhvr>
                                        <p:cTn id="7" dur="500"/>
                                        <p:tgtEl>
                                          <p:spTgt spid="20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9" name="Picture 1039"/>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210947" name="AutoShape 1027"/>
          <p:cNvSpPr>
            <a:spLocks noChangeArrowheads="1"/>
          </p:cNvSpPr>
          <p:nvPr/>
        </p:nvSpPr>
        <p:spPr bwMode="auto">
          <a:xfrm>
            <a:off x="1905000" y="3886200"/>
            <a:ext cx="485775" cy="685800"/>
          </a:xfrm>
          <a:prstGeom prst="upArrow">
            <a:avLst>
              <a:gd name="adj1" fmla="val 50000"/>
              <a:gd name="adj2" fmla="val 35294"/>
            </a:avLst>
          </a:prstGeom>
          <a:solidFill>
            <a:srgbClr val="FFFF99"/>
          </a:solidFill>
          <a:ln w="9525">
            <a:solidFill>
              <a:schemeClr val="tx1"/>
            </a:solidFill>
            <a:miter lim="800000"/>
            <a:headEnd/>
            <a:tailEnd/>
          </a:ln>
          <a:effectLst/>
        </p:spPr>
        <p:txBody>
          <a:bodyPr wrap="none" anchor="ctr"/>
          <a:lstStyle/>
          <a:p>
            <a:endParaRPr lang="en-US"/>
          </a:p>
        </p:txBody>
      </p:sp>
      <p:sp>
        <p:nvSpPr>
          <p:cNvPr id="210955" name="AutoShape 1035"/>
          <p:cNvSpPr>
            <a:spLocks noChangeArrowheads="1"/>
          </p:cNvSpPr>
          <p:nvPr/>
        </p:nvSpPr>
        <p:spPr bwMode="auto">
          <a:xfrm>
            <a:off x="3429000" y="4114800"/>
            <a:ext cx="4114800" cy="10668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10956" name="Text Box 1036"/>
          <p:cNvSpPr txBox="1">
            <a:spLocks noChangeArrowheads="1"/>
          </p:cNvSpPr>
          <p:nvPr/>
        </p:nvSpPr>
        <p:spPr bwMode="auto">
          <a:xfrm>
            <a:off x="3505200" y="4343400"/>
            <a:ext cx="3962400" cy="641350"/>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You can sort the data by clicking on the arrow at the top of each column: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0947"/>
                                        </p:tgtEl>
                                        <p:attrNameLst>
                                          <p:attrName>style.visibility</p:attrName>
                                        </p:attrNameLst>
                                      </p:cBhvr>
                                      <p:to>
                                        <p:strVal val="visible"/>
                                      </p:to>
                                    </p:set>
                                    <p:animEffect transition="in" filter="slide(fromBottom)">
                                      <p:cBhvr>
                                        <p:cTn id="7" dur="500"/>
                                        <p:tgtEl>
                                          <p:spTgt spid="210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84" name="Picture 16"/>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211973" name="AutoShape 5"/>
          <p:cNvSpPr>
            <a:spLocks noChangeArrowheads="1"/>
          </p:cNvSpPr>
          <p:nvPr/>
        </p:nvSpPr>
        <p:spPr bwMode="auto">
          <a:xfrm>
            <a:off x="2819400" y="3810000"/>
            <a:ext cx="762000" cy="485775"/>
          </a:xfrm>
          <a:prstGeom prst="leftArrow">
            <a:avLst>
              <a:gd name="adj1" fmla="val 50000"/>
              <a:gd name="adj2" fmla="val 39216"/>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211977" name="AutoShape 9"/>
          <p:cNvSpPr>
            <a:spLocks noChangeArrowheads="1"/>
          </p:cNvSpPr>
          <p:nvPr/>
        </p:nvSpPr>
        <p:spPr bwMode="auto">
          <a:xfrm>
            <a:off x="3429000" y="2514600"/>
            <a:ext cx="4114800" cy="15240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11978" name="Text Box 10"/>
          <p:cNvSpPr txBox="1">
            <a:spLocks noChangeArrowheads="1"/>
          </p:cNvSpPr>
          <p:nvPr/>
        </p:nvSpPr>
        <p:spPr bwMode="auto">
          <a:xfrm>
            <a:off x="3505200" y="2743200"/>
            <a:ext cx="3962400" cy="915988"/>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To review the first Application, click “View Application” under an applicant’s name</a:t>
            </a:r>
          </a:p>
        </p:txBody>
      </p:sp>
      <p:sp>
        <p:nvSpPr>
          <p:cNvPr id="211980" name="Line 12"/>
          <p:cNvSpPr>
            <a:spLocks noChangeShapeType="1"/>
          </p:cNvSpPr>
          <p:nvPr/>
        </p:nvSpPr>
        <p:spPr bwMode="auto">
          <a:xfrm flipH="1">
            <a:off x="4648200" y="5181600"/>
            <a:ext cx="0" cy="533400"/>
          </a:xfrm>
          <a:prstGeom prst="line">
            <a:avLst/>
          </a:prstGeom>
          <a:noFill/>
          <a:ln w="38100">
            <a:solidFill>
              <a:schemeClr val="tx1"/>
            </a:solidFill>
            <a:round/>
            <a:headEnd/>
            <a:tailEnd/>
          </a:ln>
          <a:effectLst/>
        </p:spPr>
        <p:txBody>
          <a:bodyPr wrap="none" anchor="ctr"/>
          <a:lstStyle/>
          <a:p>
            <a:endParaRPr lang="en-US"/>
          </a:p>
        </p:txBody>
      </p:sp>
      <p:sp>
        <p:nvSpPr>
          <p:cNvPr id="211981" name="AutoShape 13"/>
          <p:cNvSpPr>
            <a:spLocks noChangeArrowheads="1"/>
          </p:cNvSpPr>
          <p:nvPr/>
        </p:nvSpPr>
        <p:spPr bwMode="auto">
          <a:xfrm>
            <a:off x="3429000" y="4114800"/>
            <a:ext cx="4114800" cy="15240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11982" name="Text Box 14"/>
          <p:cNvSpPr txBox="1">
            <a:spLocks noChangeArrowheads="1"/>
          </p:cNvSpPr>
          <p:nvPr/>
        </p:nvSpPr>
        <p:spPr bwMode="auto">
          <a:xfrm>
            <a:off x="3505200" y="4343400"/>
            <a:ext cx="3962400" cy="1190625"/>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The Application will come up in a a separate window.  To print a paper copy, select </a:t>
            </a:r>
            <a:r>
              <a:rPr lang="en-US" sz="1800" b="1">
                <a:solidFill>
                  <a:srgbClr val="FFFFFF"/>
                </a:solidFill>
                <a:latin typeface="Tahoma" charset="0"/>
              </a:rPr>
              <a:t>File: Print</a:t>
            </a:r>
            <a:r>
              <a:rPr lang="en-US" sz="1800">
                <a:solidFill>
                  <a:srgbClr val="FFFFFF"/>
                </a:solidFill>
                <a:latin typeface="Tahoma" charset="0"/>
              </a:rPr>
              <a:t> from your browser window.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1973"/>
                                        </p:tgtEl>
                                        <p:attrNameLst>
                                          <p:attrName>style.visibility</p:attrName>
                                        </p:attrNameLst>
                                      </p:cBhvr>
                                      <p:to>
                                        <p:strVal val="visible"/>
                                      </p:to>
                                    </p:set>
                                    <p:animEffect transition="in" filter="slide(fromRight)">
                                      <p:cBhvr>
                                        <p:cTn id="7" dur="500"/>
                                        <p:tgtEl>
                                          <p:spTgt spid="211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105" name="Picture 17"/>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217093" name="AutoShape 5"/>
          <p:cNvSpPr>
            <a:spLocks noChangeArrowheads="1"/>
          </p:cNvSpPr>
          <p:nvPr/>
        </p:nvSpPr>
        <p:spPr bwMode="auto">
          <a:xfrm>
            <a:off x="3429000" y="3886200"/>
            <a:ext cx="762000" cy="485775"/>
          </a:xfrm>
          <a:prstGeom prst="leftArrow">
            <a:avLst>
              <a:gd name="adj1" fmla="val 50000"/>
              <a:gd name="adj2" fmla="val 39216"/>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217097" name="Line 9"/>
          <p:cNvSpPr>
            <a:spLocks noChangeShapeType="1"/>
          </p:cNvSpPr>
          <p:nvPr/>
        </p:nvSpPr>
        <p:spPr bwMode="auto">
          <a:xfrm flipH="1">
            <a:off x="5410200" y="3429000"/>
            <a:ext cx="0" cy="533400"/>
          </a:xfrm>
          <a:prstGeom prst="line">
            <a:avLst/>
          </a:prstGeom>
          <a:noFill/>
          <a:ln w="38100">
            <a:solidFill>
              <a:schemeClr val="tx1"/>
            </a:solidFill>
            <a:round/>
            <a:headEnd/>
            <a:tailEnd/>
          </a:ln>
          <a:effectLst/>
        </p:spPr>
        <p:txBody>
          <a:bodyPr wrap="none" anchor="ctr"/>
          <a:lstStyle/>
          <a:p>
            <a:endParaRPr lang="en-US"/>
          </a:p>
        </p:txBody>
      </p:sp>
      <p:sp>
        <p:nvSpPr>
          <p:cNvPr id="217098" name="AutoShape 10"/>
          <p:cNvSpPr>
            <a:spLocks noChangeArrowheads="1"/>
          </p:cNvSpPr>
          <p:nvPr/>
        </p:nvSpPr>
        <p:spPr bwMode="auto">
          <a:xfrm>
            <a:off x="4191000" y="2362200"/>
            <a:ext cx="4114800" cy="15240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17099" name="Text Box 11"/>
          <p:cNvSpPr txBox="1">
            <a:spLocks noChangeArrowheads="1"/>
          </p:cNvSpPr>
          <p:nvPr/>
        </p:nvSpPr>
        <p:spPr bwMode="auto">
          <a:xfrm>
            <a:off x="4267200" y="2590800"/>
            <a:ext cx="3962400" cy="915988"/>
          </a:xfrm>
          <a:prstGeom prst="rect">
            <a:avLst/>
          </a:prstGeom>
          <a:noFill/>
          <a:ln w="9525">
            <a:noFill/>
            <a:miter lim="800000"/>
            <a:headEnd/>
            <a:tailEnd/>
          </a:ln>
          <a:effectLst/>
        </p:spPr>
        <p:txBody>
          <a:bodyPr>
            <a:spAutoFit/>
          </a:bodyPr>
          <a:lstStyle/>
          <a:p>
            <a:pPr>
              <a:spcBef>
                <a:spcPct val="50000"/>
              </a:spcBef>
            </a:pPr>
            <a:r>
              <a:rPr lang="en-US" sz="1800">
                <a:solidFill>
                  <a:srgbClr val="FFFFFF"/>
                </a:solidFill>
                <a:latin typeface="Tahoma" charset="0"/>
              </a:rPr>
              <a:t>To see an applicant’s resume and/or cover letter, click on the link (if any) in the “Documents” column.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217093"/>
                                        </p:tgtEl>
                                        <p:attrNameLst>
                                          <p:attrName>style.visibility</p:attrName>
                                        </p:attrNameLst>
                                      </p:cBhvr>
                                      <p:to>
                                        <p:strVal val="visible"/>
                                      </p:to>
                                    </p:set>
                                    <p:animEffect transition="in" filter="slide(fromRight)">
                                      <p:cBhvr>
                                        <p:cTn id="7" dur="500"/>
                                        <p:tgtEl>
                                          <p:spTgt spid="217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4" name="Picture 2"/>
          <p:cNvPicPr>
            <a:picLocks noChangeAspect="1" noChangeArrowheads="1"/>
          </p:cNvPicPr>
          <p:nvPr/>
        </p:nvPicPr>
        <p:blipFill>
          <a:blip r:embed="rId2" cstate="print"/>
          <a:srcRect/>
          <a:stretch>
            <a:fillRect/>
          </a:stretch>
        </p:blipFill>
        <p:spPr bwMode="auto">
          <a:xfrm>
            <a:off x="847725" y="80963"/>
            <a:ext cx="7448550" cy="6319837"/>
          </a:xfrm>
          <a:prstGeom prst="rect">
            <a:avLst/>
          </a:prstGeom>
          <a:noFill/>
          <a:ln w="9525">
            <a:noFill/>
            <a:miter lim="800000"/>
            <a:headEnd/>
            <a:tailEnd/>
          </a:ln>
          <a:effectLst/>
        </p:spPr>
      </p:pic>
      <p:sp>
        <p:nvSpPr>
          <p:cNvPr id="218118" name="AutoShape 6"/>
          <p:cNvSpPr>
            <a:spLocks noChangeArrowheads="1"/>
          </p:cNvSpPr>
          <p:nvPr/>
        </p:nvSpPr>
        <p:spPr bwMode="auto">
          <a:xfrm>
            <a:off x="4038600" y="2362200"/>
            <a:ext cx="4114800" cy="20574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18119" name="Text Box 7"/>
          <p:cNvSpPr txBox="1">
            <a:spLocks noChangeArrowheads="1"/>
          </p:cNvSpPr>
          <p:nvPr/>
        </p:nvSpPr>
        <p:spPr bwMode="auto">
          <a:xfrm>
            <a:off x="4114800" y="2514600"/>
            <a:ext cx="3962400" cy="1739900"/>
          </a:xfrm>
          <a:prstGeom prst="rect">
            <a:avLst/>
          </a:prstGeom>
          <a:noFill/>
          <a:ln w="9525">
            <a:noFill/>
            <a:miter lim="800000"/>
            <a:headEnd/>
            <a:tailEnd/>
          </a:ln>
          <a:effectLst/>
        </p:spPr>
        <p:txBody>
          <a:bodyPr>
            <a:spAutoFit/>
          </a:bodyPr>
          <a:lstStyle/>
          <a:p>
            <a:r>
              <a:rPr lang="en-US" sz="1800">
                <a:solidFill>
                  <a:schemeClr val="bg1"/>
                </a:solidFill>
                <a:latin typeface="Tahoma" charset="0"/>
              </a:rPr>
              <a:t>Resumes and cover letters will be submitted to you by the applicant in PDF format.  </a:t>
            </a:r>
          </a:p>
          <a:p>
            <a:r>
              <a:rPr lang="en-US" sz="1800">
                <a:solidFill>
                  <a:schemeClr val="bg1"/>
                </a:solidFill>
                <a:latin typeface="Tahoma" charset="0"/>
              </a:rPr>
              <a:t>If you do not have Adobe Acrobat Reader 5.0 installed, you must click and install this FREE version.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p:cNvPicPr>
            <a:picLocks noChangeAspect="1" noChangeArrowheads="1"/>
          </p:cNvPicPr>
          <p:nvPr/>
        </p:nvPicPr>
        <p:blipFill>
          <a:blip r:embed="rId2" cstate="print"/>
          <a:srcRect l="3125" t="21507" r="6250" b="6451"/>
          <a:stretch>
            <a:fillRect/>
          </a:stretch>
        </p:blipFill>
        <p:spPr bwMode="auto">
          <a:xfrm>
            <a:off x="304800" y="762000"/>
            <a:ext cx="8839200" cy="5105400"/>
          </a:xfrm>
          <a:prstGeom prst="rect">
            <a:avLst/>
          </a:prstGeom>
          <a:noFill/>
          <a:ln w="9525">
            <a:noFill/>
            <a:miter lim="800000"/>
            <a:headEnd/>
            <a:tailEnd/>
          </a:ln>
          <a:effectLst/>
        </p:spPr>
      </p:pic>
      <p:sp>
        <p:nvSpPr>
          <p:cNvPr id="219142" name="AutoShape 6"/>
          <p:cNvSpPr>
            <a:spLocks noChangeArrowheads="1"/>
          </p:cNvSpPr>
          <p:nvPr/>
        </p:nvSpPr>
        <p:spPr bwMode="auto">
          <a:xfrm>
            <a:off x="3505200" y="4495800"/>
            <a:ext cx="4114800" cy="13716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19143" name="Text Box 7"/>
          <p:cNvSpPr txBox="1">
            <a:spLocks noChangeArrowheads="1"/>
          </p:cNvSpPr>
          <p:nvPr/>
        </p:nvSpPr>
        <p:spPr bwMode="auto">
          <a:xfrm>
            <a:off x="3581400" y="4648200"/>
            <a:ext cx="3962400" cy="915988"/>
          </a:xfrm>
          <a:prstGeom prst="rect">
            <a:avLst/>
          </a:prstGeom>
          <a:noFill/>
          <a:ln w="9525">
            <a:noFill/>
            <a:miter lim="800000"/>
            <a:headEnd/>
            <a:tailEnd/>
          </a:ln>
          <a:effectLst/>
        </p:spPr>
        <p:txBody>
          <a:bodyPr>
            <a:spAutoFit/>
          </a:bodyPr>
          <a:lstStyle/>
          <a:p>
            <a:r>
              <a:rPr lang="en-US" sz="1800">
                <a:solidFill>
                  <a:schemeClr val="bg1"/>
                </a:solidFill>
                <a:latin typeface="Tahoma" charset="0"/>
              </a:rPr>
              <a:t>The resume, cover letter and/or other submitted documentation will appear in a separate window.</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172" name="Picture 12"/>
          <p:cNvPicPr>
            <a:picLocks noGrp="1" noChangeAspect="1" noChangeArrowheads="1"/>
          </p:cNvPicPr>
          <p:nvPr>
            <p:ph type="chart" idx="1"/>
          </p:nvPr>
        </p:nvPicPr>
        <p:blipFill>
          <a:blip r:embed="rId2" cstate="print"/>
          <a:srcRect/>
          <a:stretch>
            <a:fillRect/>
          </a:stretch>
        </p:blipFill>
        <p:spPr>
          <a:xfrm>
            <a:off x="685800" y="571500"/>
            <a:ext cx="7772400" cy="5486400"/>
          </a:xfrm>
          <a:noFill/>
          <a:ln/>
        </p:spPr>
      </p:pic>
      <p:sp>
        <p:nvSpPr>
          <p:cNvPr id="220163" name="AutoShape 3"/>
          <p:cNvSpPr>
            <a:spLocks noChangeArrowheads="1"/>
          </p:cNvSpPr>
          <p:nvPr/>
        </p:nvSpPr>
        <p:spPr bwMode="auto">
          <a:xfrm>
            <a:off x="1981200" y="1676400"/>
            <a:ext cx="6781800" cy="4648200"/>
          </a:xfrm>
          <a:prstGeom prst="flowChartProcess">
            <a:avLst/>
          </a:prstGeom>
          <a:solidFill>
            <a:schemeClr val="bg1"/>
          </a:solidFill>
          <a:ln w="9525">
            <a:noFill/>
            <a:miter lim="800000"/>
            <a:headEnd/>
            <a:tailEnd/>
          </a:ln>
          <a:effectLst/>
        </p:spPr>
        <p:txBody>
          <a:bodyPr wrap="none" anchor="ctr"/>
          <a:lstStyle/>
          <a:p>
            <a:endParaRPr lang="en-US"/>
          </a:p>
        </p:txBody>
      </p:sp>
      <p:sp>
        <p:nvSpPr>
          <p:cNvPr id="220164" name="AutoShape 4"/>
          <p:cNvSpPr>
            <a:spLocks noChangeArrowheads="1"/>
          </p:cNvSpPr>
          <p:nvPr/>
        </p:nvSpPr>
        <p:spPr bwMode="auto">
          <a:xfrm>
            <a:off x="1905000" y="1981200"/>
            <a:ext cx="6324600" cy="13716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effectLst>
                <a:outerShdw blurRad="38100" dist="38100" dir="2700000" algn="tl">
                  <a:srgbClr val="000000"/>
                </a:outerShdw>
              </a:effectLst>
            </a:endParaRPr>
          </a:p>
        </p:txBody>
      </p:sp>
      <p:sp>
        <p:nvSpPr>
          <p:cNvPr id="220165" name="Text Box 5"/>
          <p:cNvSpPr txBox="1">
            <a:spLocks noChangeArrowheads="1"/>
          </p:cNvSpPr>
          <p:nvPr/>
        </p:nvSpPr>
        <p:spPr bwMode="auto">
          <a:xfrm>
            <a:off x="2057400" y="2362200"/>
            <a:ext cx="6096000" cy="549275"/>
          </a:xfrm>
          <a:prstGeom prst="rect">
            <a:avLst/>
          </a:prstGeom>
          <a:noFill/>
          <a:ln w="9525">
            <a:noFill/>
            <a:miter lim="800000"/>
            <a:headEnd/>
            <a:tailEnd/>
          </a:ln>
          <a:effectLst/>
        </p:spPr>
        <p:txBody>
          <a:bodyPr>
            <a:spAutoFit/>
          </a:bodyPr>
          <a:lstStyle/>
          <a:p>
            <a:pPr>
              <a:spcBef>
                <a:spcPct val="50000"/>
              </a:spcBef>
            </a:pPr>
            <a:r>
              <a:rPr lang="en-US" sz="3000">
                <a:solidFill>
                  <a:schemeClr val="bg1"/>
                </a:solidFill>
                <a:latin typeface="Tahoma" charset="0"/>
              </a:rPr>
              <a:t>Changing an Applicant’s Status</a:t>
            </a:r>
            <a:endParaRPr lang="en-US" sz="1800">
              <a:solidFill>
                <a:schemeClr val="bg1"/>
              </a:solidFill>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016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01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animBg="1" autoUpdateAnimBg="0"/>
      <p:bldP spid="220165"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22" name="Picture 2062"/>
          <p:cNvPicPr>
            <a:picLocks noGrp="1" noChangeAspect="1" noChangeArrowheads="1"/>
          </p:cNvPicPr>
          <p:nvPr>
            <p:ph type="chart" idx="1"/>
          </p:nvPr>
        </p:nvPicPr>
        <p:blipFill>
          <a:blip r:embed="rId2" cstate="print"/>
          <a:srcRect/>
          <a:stretch>
            <a:fillRect/>
          </a:stretch>
        </p:blipFill>
        <p:spPr>
          <a:xfrm>
            <a:off x="685800" y="457200"/>
            <a:ext cx="7772400" cy="5638800"/>
          </a:xfrm>
        </p:spPr>
      </p:pic>
      <p:sp>
        <p:nvSpPr>
          <p:cNvPr id="222213" name="AutoShape 2053"/>
          <p:cNvSpPr>
            <a:spLocks noChangeArrowheads="1"/>
          </p:cNvSpPr>
          <p:nvPr/>
        </p:nvSpPr>
        <p:spPr bwMode="auto">
          <a:xfrm>
            <a:off x="4495800" y="3810000"/>
            <a:ext cx="823913" cy="485775"/>
          </a:xfrm>
          <a:prstGeom prst="rightArrow">
            <a:avLst>
              <a:gd name="adj1" fmla="val 50000"/>
              <a:gd name="adj2" fmla="val 42402"/>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222218" name="AutoShape 2058"/>
          <p:cNvSpPr>
            <a:spLocks noChangeArrowheads="1"/>
          </p:cNvSpPr>
          <p:nvPr/>
        </p:nvSpPr>
        <p:spPr bwMode="auto">
          <a:xfrm>
            <a:off x="4038600" y="609600"/>
            <a:ext cx="4114800" cy="23622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22219" name="Text Box 2059"/>
          <p:cNvSpPr txBox="1">
            <a:spLocks noChangeArrowheads="1"/>
          </p:cNvSpPr>
          <p:nvPr/>
        </p:nvSpPr>
        <p:spPr bwMode="auto">
          <a:xfrm>
            <a:off x="4114800" y="762000"/>
            <a:ext cx="3962400" cy="1878013"/>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Tahoma" charset="0"/>
              </a:rPr>
              <a:t>Every applicant has an active status that shows where they are in the hiring process. </a:t>
            </a:r>
          </a:p>
          <a:p>
            <a:pPr>
              <a:spcBef>
                <a:spcPct val="50000"/>
              </a:spcBef>
            </a:pPr>
            <a:r>
              <a:rPr lang="en-US" sz="1800">
                <a:solidFill>
                  <a:schemeClr val="bg1"/>
                </a:solidFill>
                <a:latin typeface="Tahoma" charset="0"/>
              </a:rPr>
              <a:t>During the review process you will change their status to reflect their progress by clicking “Change Status”.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22213"/>
                                        </p:tgtEl>
                                        <p:attrNameLst>
                                          <p:attrName>style.visibility</p:attrName>
                                        </p:attrNameLst>
                                      </p:cBhvr>
                                      <p:to>
                                        <p:strVal val="visible"/>
                                      </p:to>
                                    </p:set>
                                    <p:animEffect transition="in" filter="slide(fromLeft)">
                                      <p:cBhvr>
                                        <p:cTn id="7" dur="500"/>
                                        <p:tgtEl>
                                          <p:spTgt spid="222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4" name="Picture 14"/>
          <p:cNvPicPr>
            <a:picLocks noGrp="1" noChangeAspect="1" noChangeArrowheads="1"/>
          </p:cNvPicPr>
          <p:nvPr>
            <p:ph type="chart" idx="1"/>
          </p:nvPr>
        </p:nvPicPr>
        <p:blipFill>
          <a:blip r:embed="rId2" cstate="print"/>
          <a:srcRect/>
          <a:stretch>
            <a:fillRect/>
          </a:stretch>
        </p:blipFill>
        <p:spPr>
          <a:xfrm>
            <a:off x="685800" y="533400"/>
            <a:ext cx="7772400" cy="5562600"/>
          </a:xfrm>
        </p:spPr>
      </p:pic>
      <p:sp>
        <p:nvSpPr>
          <p:cNvPr id="225290" name="AutoShape 10"/>
          <p:cNvSpPr>
            <a:spLocks noChangeArrowheads="1"/>
          </p:cNvSpPr>
          <p:nvPr/>
        </p:nvSpPr>
        <p:spPr bwMode="auto">
          <a:xfrm>
            <a:off x="3657600" y="3429000"/>
            <a:ext cx="4572000" cy="23622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p>
        </p:txBody>
      </p:sp>
      <p:sp>
        <p:nvSpPr>
          <p:cNvPr id="225291" name="Text Box 11"/>
          <p:cNvSpPr txBox="1">
            <a:spLocks noChangeArrowheads="1"/>
          </p:cNvSpPr>
          <p:nvPr/>
        </p:nvSpPr>
        <p:spPr bwMode="auto">
          <a:xfrm>
            <a:off x="3810000" y="3581400"/>
            <a:ext cx="4343400" cy="2016125"/>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The Status menu contains the Statuses you may move an applicant to.</a:t>
            </a:r>
          </a:p>
          <a:p>
            <a:pPr algn="l">
              <a:spcBef>
                <a:spcPct val="50000"/>
              </a:spcBef>
            </a:pPr>
            <a:r>
              <a:rPr lang="en-US" sz="1800">
                <a:solidFill>
                  <a:schemeClr val="bg1"/>
                </a:solidFill>
                <a:latin typeface="Tahoma" charset="0"/>
              </a:rPr>
              <a:t>The applicant whom you eventually hire will have a Status of “Hired”.</a:t>
            </a:r>
          </a:p>
          <a:p>
            <a:pPr algn="l">
              <a:spcBef>
                <a:spcPct val="50000"/>
              </a:spcBef>
            </a:pPr>
            <a:r>
              <a:rPr lang="en-US" sz="1800">
                <a:solidFill>
                  <a:schemeClr val="bg1"/>
                </a:solidFill>
                <a:latin typeface="Tahoma" charset="0"/>
              </a:rPr>
              <a:t>Those not hired will have a Status of     “Not Hired”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78" name="Picture 22"/>
          <p:cNvPicPr>
            <a:picLocks noGrp="1" noChangeAspect="1" noChangeArrowheads="1"/>
          </p:cNvPicPr>
          <p:nvPr>
            <p:ph type="chart" idx="1"/>
          </p:nvPr>
        </p:nvPicPr>
        <p:blipFill>
          <a:blip r:embed="rId2" cstate="print"/>
          <a:srcRect/>
          <a:stretch>
            <a:fillRect/>
          </a:stretch>
        </p:blipFill>
        <p:spPr>
          <a:xfrm>
            <a:off x="685800" y="457200"/>
            <a:ext cx="7772400" cy="5638800"/>
          </a:xfrm>
        </p:spPr>
      </p:pic>
      <p:sp>
        <p:nvSpPr>
          <p:cNvPr id="45062" name="AutoShape 6"/>
          <p:cNvSpPr>
            <a:spLocks noChangeArrowheads="1"/>
          </p:cNvSpPr>
          <p:nvPr/>
        </p:nvSpPr>
        <p:spPr bwMode="auto">
          <a:xfrm>
            <a:off x="2514600" y="3200400"/>
            <a:ext cx="485775" cy="685800"/>
          </a:xfrm>
          <a:prstGeom prst="upArrow">
            <a:avLst>
              <a:gd name="adj1" fmla="val 50000"/>
              <a:gd name="adj2" fmla="val 35294"/>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45065" name="Text Box 9"/>
          <p:cNvSpPr txBox="1">
            <a:spLocks noChangeArrowheads="1"/>
          </p:cNvSpPr>
          <p:nvPr/>
        </p:nvSpPr>
        <p:spPr bwMode="auto">
          <a:xfrm>
            <a:off x="4191000" y="3656013"/>
            <a:ext cx="3352800" cy="915987"/>
          </a:xfrm>
          <a:prstGeom prst="rect">
            <a:avLst/>
          </a:prstGeom>
          <a:noFill/>
          <a:ln w="9525">
            <a:noFill/>
            <a:miter lim="800000"/>
            <a:headEnd/>
            <a:tailEnd/>
          </a:ln>
          <a:effectLst/>
        </p:spPr>
        <p:txBody>
          <a:bodyPr>
            <a:spAutoFit/>
          </a:bodyPr>
          <a:lstStyle/>
          <a:p>
            <a:pPr>
              <a:spcBef>
                <a:spcPct val="50000"/>
              </a:spcBef>
            </a:pPr>
            <a:r>
              <a:rPr lang="en-US" sz="1800">
                <a:solidFill>
                  <a:srgbClr val="FFFFCC"/>
                </a:solidFill>
                <a:latin typeface="Tahoma" charset="0"/>
              </a:rPr>
              <a:t>You will be asked to confirm actions by clicking on “Confirm”.</a:t>
            </a:r>
          </a:p>
        </p:txBody>
      </p:sp>
      <p:sp>
        <p:nvSpPr>
          <p:cNvPr id="45069" name="AutoShape 13"/>
          <p:cNvSpPr>
            <a:spLocks noChangeArrowheads="1"/>
          </p:cNvSpPr>
          <p:nvPr/>
        </p:nvSpPr>
        <p:spPr bwMode="auto">
          <a:xfrm>
            <a:off x="4114800" y="2817813"/>
            <a:ext cx="4648200" cy="1676400"/>
          </a:xfrm>
          <a:prstGeom prst="wedgeRoundRectCallout">
            <a:avLst>
              <a:gd name="adj1" fmla="val 49625"/>
              <a:gd name="adj2" fmla="val 21306"/>
              <a:gd name="adj3" fmla="val 16667"/>
            </a:avLst>
          </a:prstGeom>
          <a:solidFill>
            <a:srgbClr val="316DB2"/>
          </a:solidFill>
          <a:ln w="9525">
            <a:solidFill>
              <a:schemeClr val="tx1"/>
            </a:solidFill>
            <a:miter lim="800000"/>
            <a:headEnd/>
            <a:tailEnd/>
          </a:ln>
          <a:effectLst>
            <a:outerShdw dist="107763" dir="8100000" algn="ctr" rotWithShape="0">
              <a:schemeClr val="bg2"/>
            </a:outerShdw>
          </a:effectLst>
        </p:spPr>
        <p:txBody>
          <a:bodyPr anchor="ctr"/>
          <a:lstStyle/>
          <a:p>
            <a:endParaRPr lang="en-US">
              <a:solidFill>
                <a:schemeClr val="bg1"/>
              </a:solidFill>
            </a:endParaRPr>
          </a:p>
          <a:p>
            <a:r>
              <a:rPr lang="en-US" sz="1800">
                <a:solidFill>
                  <a:schemeClr val="bg1"/>
                </a:solidFill>
                <a:latin typeface="Tahoma" charset="0"/>
              </a:rPr>
              <a:t>Click the </a:t>
            </a:r>
            <a:r>
              <a:rPr lang="en-US" sz="1800" b="1">
                <a:solidFill>
                  <a:schemeClr val="bg1"/>
                </a:solidFill>
                <a:latin typeface="Tahoma" charset="0"/>
              </a:rPr>
              <a:t>Save Status Changes</a:t>
            </a:r>
            <a:r>
              <a:rPr lang="en-US" sz="1800">
                <a:solidFill>
                  <a:schemeClr val="bg1"/>
                </a:solidFill>
                <a:latin typeface="Tahoma" charset="0"/>
              </a:rPr>
              <a:t> button to confirm your action. </a:t>
            </a:r>
          </a:p>
          <a:p>
            <a:pPr>
              <a:lnSpc>
                <a:spcPct val="130000"/>
              </a:lnSpc>
            </a:pPr>
            <a:endParaRPr lang="en-US" sz="1800">
              <a:solidFill>
                <a:schemeClr val="bg1"/>
              </a:solidFill>
              <a:latin typeface="Taho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slide(fromBottom)">
                                      <p:cBhvr>
                                        <p:cTn id="7" dur="500"/>
                                        <p:tgtEl>
                                          <p:spTgt spid="45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45" name="Picture 53"/>
          <p:cNvPicPr>
            <a:picLocks noGrp="1" noChangeAspect="1" noChangeArrowheads="1"/>
          </p:cNvPicPr>
          <p:nvPr>
            <p:ph type="chart" idx="1"/>
          </p:nvPr>
        </p:nvPicPr>
        <p:blipFill>
          <a:blip r:embed="rId2" cstate="print"/>
          <a:srcRect/>
          <a:stretch>
            <a:fillRect/>
          </a:stretch>
        </p:blipFill>
        <p:spPr>
          <a:xfrm>
            <a:off x="685800" y="609600"/>
            <a:ext cx="7772400" cy="5486400"/>
          </a:xfrm>
        </p:spPr>
      </p:pic>
      <p:sp>
        <p:nvSpPr>
          <p:cNvPr id="8212" name="AutoShape 20"/>
          <p:cNvSpPr>
            <a:spLocks noChangeArrowheads="1"/>
          </p:cNvSpPr>
          <p:nvPr/>
        </p:nvSpPr>
        <p:spPr bwMode="auto">
          <a:xfrm>
            <a:off x="914400" y="3124200"/>
            <a:ext cx="2895600" cy="457200"/>
          </a:xfrm>
          <a:prstGeom prst="rightArrow">
            <a:avLst>
              <a:gd name="adj1" fmla="val 100000"/>
              <a:gd name="adj2" fmla="val 161471"/>
            </a:avLst>
          </a:prstGeom>
          <a:solidFill>
            <a:srgbClr val="FFFFCC"/>
          </a:solidFill>
          <a:ln w="9525">
            <a:solidFill>
              <a:schemeClr val="tx1"/>
            </a:solidFill>
            <a:miter lim="800000"/>
            <a:headEnd/>
            <a:tailEnd/>
          </a:ln>
          <a:effectLst/>
        </p:spPr>
        <p:txBody>
          <a:bodyPr wrap="none" anchor="ctr"/>
          <a:lstStyle/>
          <a:p>
            <a:r>
              <a:rPr lang="en-US" sz="1800">
                <a:solidFill>
                  <a:schemeClr val="tx1"/>
                </a:solidFill>
                <a:latin typeface="Tahoma" charset="0"/>
              </a:rPr>
              <a:t>Then click here</a:t>
            </a:r>
            <a:r>
              <a:rPr lang="en-US">
                <a:solidFill>
                  <a:schemeClr val="tx1"/>
                </a:solidFill>
                <a:effectLst>
                  <a:outerShdw blurRad="38100" dist="38100" dir="2700000" algn="tl">
                    <a:srgbClr val="FFFFFF"/>
                  </a:outerShdw>
                </a:effectLst>
              </a:rPr>
              <a:t> </a:t>
            </a:r>
          </a:p>
        </p:txBody>
      </p:sp>
      <p:sp>
        <p:nvSpPr>
          <p:cNvPr id="8222" name="AutoShape 30"/>
          <p:cNvSpPr>
            <a:spLocks noChangeArrowheads="1"/>
          </p:cNvSpPr>
          <p:nvPr/>
        </p:nvSpPr>
        <p:spPr bwMode="auto">
          <a:xfrm>
            <a:off x="2590800" y="2590800"/>
            <a:ext cx="762000" cy="381000"/>
          </a:xfrm>
          <a:prstGeom prst="rightArrow">
            <a:avLst>
              <a:gd name="adj1" fmla="val 54167"/>
              <a:gd name="adj2" fmla="val 154167"/>
            </a:avLst>
          </a:prstGeom>
          <a:solidFill>
            <a:srgbClr val="FFFFCC"/>
          </a:solidFill>
          <a:ln w="9525">
            <a:solidFill>
              <a:schemeClr val="tx1"/>
            </a:solidFill>
            <a:miter lim="800000"/>
            <a:headEnd/>
            <a:tailEnd/>
          </a:ln>
          <a:effectLst/>
        </p:spPr>
        <p:txBody>
          <a:bodyPr wrap="none" anchor="ctr"/>
          <a:lstStyle/>
          <a:p>
            <a:endParaRPr lang="en-US" sz="2000">
              <a:solidFill>
                <a:schemeClr val="tx1"/>
              </a:solidFill>
            </a:endParaRPr>
          </a:p>
        </p:txBody>
      </p:sp>
      <p:sp>
        <p:nvSpPr>
          <p:cNvPr id="8229" name="AutoShape 37"/>
          <p:cNvSpPr>
            <a:spLocks noChangeArrowheads="1"/>
          </p:cNvSpPr>
          <p:nvPr/>
        </p:nvSpPr>
        <p:spPr bwMode="auto">
          <a:xfrm>
            <a:off x="0" y="2133600"/>
            <a:ext cx="2667000" cy="838200"/>
          </a:xfrm>
          <a:prstGeom prst="roundRect">
            <a:avLst>
              <a:gd name="adj" fmla="val 16667"/>
            </a:avLst>
          </a:prstGeom>
          <a:solidFill>
            <a:srgbClr val="FFFFCC"/>
          </a:solidFill>
          <a:ln w="9525">
            <a:solidFill>
              <a:schemeClr val="tx1"/>
            </a:solidFill>
            <a:round/>
            <a:headEnd/>
            <a:tailEnd/>
          </a:ln>
          <a:effectLst/>
        </p:spPr>
        <p:txBody>
          <a:bodyPr wrap="none" anchor="ctr"/>
          <a:lstStyle/>
          <a:p>
            <a:endParaRPr lang="en-US">
              <a:effectLst>
                <a:outerShdw blurRad="38100" dist="38100" dir="2700000" algn="tl">
                  <a:srgbClr val="000000"/>
                </a:outerShdw>
              </a:effectLst>
            </a:endParaRPr>
          </a:p>
        </p:txBody>
      </p:sp>
      <p:sp>
        <p:nvSpPr>
          <p:cNvPr id="8220" name="Rectangle 28"/>
          <p:cNvSpPr>
            <a:spLocks noChangeArrowheads="1"/>
          </p:cNvSpPr>
          <p:nvPr/>
        </p:nvSpPr>
        <p:spPr bwMode="auto">
          <a:xfrm>
            <a:off x="76200" y="2133600"/>
            <a:ext cx="2514600" cy="762000"/>
          </a:xfrm>
          <a:prstGeom prst="rect">
            <a:avLst/>
          </a:prstGeom>
          <a:noFill/>
          <a:ln w="9525">
            <a:noFill/>
            <a:miter lim="800000"/>
            <a:headEnd/>
            <a:tailEnd/>
          </a:ln>
          <a:effectLst/>
        </p:spPr>
        <p:txBody>
          <a:bodyPr wrap="none" lIns="365760" tIns="365760" rIns="365760" bIns="365760" anchor="ctr"/>
          <a:lstStyle/>
          <a:p>
            <a:pPr>
              <a:lnSpc>
                <a:spcPct val="80000"/>
              </a:lnSpc>
              <a:spcBef>
                <a:spcPct val="50000"/>
              </a:spcBef>
            </a:pPr>
            <a:endParaRPr lang="en-US" sz="1400">
              <a:solidFill>
                <a:srgbClr val="990000"/>
              </a:solidFill>
              <a:latin typeface="Tahoma" charset="0"/>
            </a:endParaRPr>
          </a:p>
          <a:p>
            <a:pPr>
              <a:lnSpc>
                <a:spcPct val="80000"/>
              </a:lnSpc>
              <a:spcBef>
                <a:spcPct val="50000"/>
              </a:spcBef>
            </a:pPr>
            <a:r>
              <a:rPr lang="en-US" sz="1400">
                <a:solidFill>
                  <a:schemeClr val="tx1"/>
                </a:solidFill>
                <a:latin typeface="Tahoma" charset="0"/>
              </a:rPr>
              <a:t>Type your</a:t>
            </a:r>
          </a:p>
          <a:p>
            <a:pPr>
              <a:lnSpc>
                <a:spcPct val="80000"/>
              </a:lnSpc>
              <a:spcBef>
                <a:spcPct val="50000"/>
              </a:spcBef>
            </a:pPr>
            <a:r>
              <a:rPr lang="en-US" sz="1400">
                <a:solidFill>
                  <a:schemeClr val="tx1"/>
                </a:solidFill>
                <a:latin typeface="Tahoma" charset="0"/>
              </a:rPr>
              <a:t> </a:t>
            </a:r>
            <a:r>
              <a:rPr lang="en-US" sz="1400" b="1">
                <a:solidFill>
                  <a:schemeClr val="tx1"/>
                </a:solidFill>
                <a:latin typeface="Tahoma" charset="0"/>
              </a:rPr>
              <a:t>User Name</a:t>
            </a:r>
            <a:r>
              <a:rPr lang="en-US" sz="1400">
                <a:solidFill>
                  <a:schemeClr val="tx1"/>
                </a:solidFill>
                <a:latin typeface="Tahoma" charset="0"/>
              </a:rPr>
              <a:t> &amp; </a:t>
            </a:r>
            <a:r>
              <a:rPr lang="en-US" sz="1400" b="1">
                <a:solidFill>
                  <a:schemeClr val="tx1"/>
                </a:solidFill>
                <a:latin typeface="Tahoma" charset="0"/>
              </a:rPr>
              <a:t>Password</a:t>
            </a:r>
          </a:p>
          <a:p>
            <a:pPr>
              <a:lnSpc>
                <a:spcPct val="80000"/>
              </a:lnSpc>
              <a:spcBef>
                <a:spcPct val="50000"/>
              </a:spcBef>
            </a:pPr>
            <a:r>
              <a:rPr lang="en-US" sz="1400">
                <a:solidFill>
                  <a:schemeClr val="tx1"/>
                </a:solidFill>
                <a:latin typeface="Tahoma" charset="0"/>
              </a:rPr>
              <a:t>in boxes here</a:t>
            </a:r>
          </a:p>
          <a:p>
            <a:endParaRPr lang="en-US" sz="1400">
              <a:solidFill>
                <a:schemeClr val="tx1"/>
              </a:solidFill>
              <a:effectLst>
                <a:outerShdw blurRad="38100" dist="38100" dir="2700000" algn="tl">
                  <a:srgbClr val="C0C0C0"/>
                </a:outerShdw>
              </a:effectLst>
              <a:latin typeface="Tahoma"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44" name="Picture 12"/>
          <p:cNvPicPr>
            <a:picLocks noGrp="1" noChangeAspect="1" noChangeArrowheads="1"/>
          </p:cNvPicPr>
          <p:nvPr>
            <p:ph type="chart" idx="1"/>
          </p:nvPr>
        </p:nvPicPr>
        <p:blipFill>
          <a:blip r:embed="rId2" cstate="print"/>
          <a:srcRect/>
          <a:stretch>
            <a:fillRect/>
          </a:stretch>
        </p:blipFill>
        <p:spPr>
          <a:xfrm>
            <a:off x="685800" y="381000"/>
            <a:ext cx="7772400" cy="5715000"/>
          </a:xfrm>
        </p:spPr>
      </p:pic>
      <p:sp>
        <p:nvSpPr>
          <p:cNvPr id="223235" name="AutoShape 3"/>
          <p:cNvSpPr>
            <a:spLocks noChangeArrowheads="1"/>
          </p:cNvSpPr>
          <p:nvPr/>
        </p:nvSpPr>
        <p:spPr bwMode="auto">
          <a:xfrm>
            <a:off x="3733800" y="2743200"/>
            <a:ext cx="485775" cy="747713"/>
          </a:xfrm>
          <a:prstGeom prst="downArrow">
            <a:avLst>
              <a:gd name="adj1" fmla="val 50000"/>
              <a:gd name="adj2" fmla="val 38480"/>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223236" name="AutoShape 4"/>
          <p:cNvSpPr>
            <a:spLocks noChangeArrowheads="1"/>
          </p:cNvSpPr>
          <p:nvPr/>
        </p:nvSpPr>
        <p:spPr bwMode="auto">
          <a:xfrm>
            <a:off x="1447800" y="1371600"/>
            <a:ext cx="6934200" cy="10668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223237" name="Text Box 5"/>
          <p:cNvSpPr txBox="1">
            <a:spLocks noChangeArrowheads="1"/>
          </p:cNvSpPr>
          <p:nvPr/>
        </p:nvSpPr>
        <p:spPr bwMode="auto">
          <a:xfrm>
            <a:off x="1600200" y="1524000"/>
            <a:ext cx="6781800" cy="77946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All status changes are recorded in an applicant’s“History”.  </a:t>
            </a:r>
          </a:p>
          <a:p>
            <a:pPr algn="l">
              <a:spcBef>
                <a:spcPct val="50000"/>
              </a:spcBef>
            </a:pPr>
            <a:r>
              <a:rPr lang="en-US" sz="1800">
                <a:solidFill>
                  <a:schemeClr val="bg1"/>
                </a:solidFill>
                <a:latin typeface="Tahoma" charset="0"/>
              </a:rPr>
              <a:t>HR may post other information in this section.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323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3237"/>
                                        </p:tgtEl>
                                        <p:attrNameLst>
                                          <p:attrName>style.visibility</p:attrName>
                                        </p:attrNameLst>
                                      </p:cBhvr>
                                      <p:to>
                                        <p:strVal val="visible"/>
                                      </p:to>
                                    </p:set>
                                  </p:childTnLst>
                                </p:cTn>
                              </p:par>
                            </p:childTnLst>
                          </p:cTn>
                        </p:par>
                        <p:par>
                          <p:cTn id="10" fill="hold">
                            <p:stCondLst>
                              <p:cond delay="1000"/>
                            </p:stCondLst>
                            <p:childTnLst>
                              <p:par>
                                <p:cTn id="11" presetID="12" presetClass="entr" presetSubtype="1" fill="hold" grpId="0" nodeType="afterEffect">
                                  <p:stCondLst>
                                    <p:cond delay="0"/>
                                  </p:stCondLst>
                                  <p:childTnLst>
                                    <p:set>
                                      <p:cBhvr>
                                        <p:cTn id="12" dur="1" fill="hold">
                                          <p:stCondLst>
                                            <p:cond delay="0"/>
                                          </p:stCondLst>
                                        </p:cTn>
                                        <p:tgtEl>
                                          <p:spTgt spid="223235"/>
                                        </p:tgtEl>
                                        <p:attrNameLst>
                                          <p:attrName>style.visibility</p:attrName>
                                        </p:attrNameLst>
                                      </p:cBhvr>
                                      <p:to>
                                        <p:strVal val="visible"/>
                                      </p:to>
                                    </p:set>
                                    <p:animEffect transition="in" filter="slide(fromTop)">
                                      <p:cBhvr>
                                        <p:cTn id="13" dur="500"/>
                                        <p:tgtEl>
                                          <p:spTgt spid="223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animBg="1"/>
      <p:bldP spid="223236" grpId="0" animBg="1"/>
      <p:bldP spid="223237"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9008" name="Object 0"/>
          <p:cNvGraphicFramePr>
            <a:graphicFrameLocks noChangeAspect="1"/>
          </p:cNvGraphicFramePr>
          <p:nvPr>
            <p:ph type="chart" idx="1"/>
          </p:nvPr>
        </p:nvGraphicFramePr>
        <p:xfrm>
          <a:off x="685800" y="381000"/>
          <a:ext cx="7772400" cy="5715000"/>
        </p:xfrm>
        <a:graphic>
          <a:graphicData uri="http://schemas.openxmlformats.org/drawingml/2006/compatibility">
            <com:legacyDrawing xmlns:com="http://schemas.openxmlformats.org/drawingml/2006/compatibility" spid="_x0000_s299008"/>
          </a:graphicData>
        </a:graphic>
      </p:graphicFrame>
      <p:sp>
        <p:nvSpPr>
          <p:cNvPr id="224259" name="AutoShape 3"/>
          <p:cNvSpPr>
            <a:spLocks noChangeArrowheads="1"/>
          </p:cNvSpPr>
          <p:nvPr/>
        </p:nvSpPr>
        <p:spPr bwMode="auto">
          <a:xfrm>
            <a:off x="2057400" y="3886200"/>
            <a:ext cx="485775" cy="747713"/>
          </a:xfrm>
          <a:prstGeom prst="downArrow">
            <a:avLst>
              <a:gd name="adj1" fmla="val 50000"/>
              <a:gd name="adj2" fmla="val 38480"/>
            </a:avLst>
          </a:prstGeom>
          <a:solidFill>
            <a:srgbClr val="FFFF99"/>
          </a:solidFill>
          <a:ln w="9525">
            <a:solidFill>
              <a:schemeClr val="folHlink"/>
            </a:solidFill>
            <a:miter lim="800000"/>
            <a:headEnd/>
            <a:tailEnd/>
          </a:ln>
          <a:effectLst>
            <a:outerShdw dist="107763" dir="8100000" algn="ctr" rotWithShape="0">
              <a:schemeClr val="bg2"/>
            </a:outerShdw>
          </a:effectLst>
        </p:spPr>
        <p:txBody>
          <a:bodyPr wrap="none" anchor="ctr"/>
          <a:lstStyle/>
          <a:p>
            <a:endParaRPr lang="en-US"/>
          </a:p>
        </p:txBody>
      </p:sp>
      <p:sp>
        <p:nvSpPr>
          <p:cNvPr id="224260" name="AutoShape 4"/>
          <p:cNvSpPr>
            <a:spLocks noChangeArrowheads="1"/>
          </p:cNvSpPr>
          <p:nvPr/>
        </p:nvSpPr>
        <p:spPr bwMode="auto">
          <a:xfrm>
            <a:off x="3581400" y="838200"/>
            <a:ext cx="5334000" cy="19812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224261" name="Text Box 5"/>
          <p:cNvSpPr txBox="1">
            <a:spLocks noChangeArrowheads="1"/>
          </p:cNvSpPr>
          <p:nvPr/>
        </p:nvSpPr>
        <p:spPr bwMode="auto">
          <a:xfrm>
            <a:off x="4038600" y="1143000"/>
            <a:ext cx="5105400" cy="457200"/>
          </a:xfrm>
          <a:prstGeom prst="rect">
            <a:avLst/>
          </a:prstGeom>
          <a:noFill/>
          <a:ln w="9525">
            <a:noFill/>
            <a:miter lim="800000"/>
            <a:headEnd/>
            <a:tailEnd/>
          </a:ln>
          <a:effectLst/>
        </p:spPr>
        <p:txBody>
          <a:bodyPr>
            <a:spAutoFit/>
          </a:bodyPr>
          <a:lstStyle/>
          <a:p>
            <a:pPr algn="l">
              <a:spcBef>
                <a:spcPct val="50000"/>
              </a:spcBef>
            </a:pPr>
            <a:r>
              <a:rPr lang="en-US" b="1">
                <a:solidFill>
                  <a:schemeClr val="bg1"/>
                </a:solidFill>
                <a:latin typeface="Tahoma" charset="0"/>
              </a:rPr>
              <a:t>Sample Notes / History:</a:t>
            </a:r>
          </a:p>
        </p:txBody>
      </p:sp>
      <p:sp>
        <p:nvSpPr>
          <p:cNvPr id="224262" name="Text Box 6"/>
          <p:cNvSpPr txBox="1">
            <a:spLocks noChangeArrowheads="1"/>
          </p:cNvSpPr>
          <p:nvPr/>
        </p:nvSpPr>
        <p:spPr bwMode="auto">
          <a:xfrm>
            <a:off x="3962400" y="1752600"/>
            <a:ext cx="4495800" cy="64135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This screen indicates that this applicant applied on </a:t>
            </a:r>
            <a:r>
              <a:rPr lang="en-US" sz="1800" b="1">
                <a:solidFill>
                  <a:schemeClr val="bg1"/>
                </a:solidFill>
                <a:latin typeface="Tahoma" charset="0"/>
              </a:rPr>
              <a:t>12/10/2003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24260"/>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24261"/>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224262"/>
                                        </p:tgtEl>
                                        <p:attrNameLst>
                                          <p:attrName>style.visibility</p:attrName>
                                        </p:attrNameLst>
                                      </p:cBhvr>
                                      <p:to>
                                        <p:strVal val="visible"/>
                                      </p:to>
                                    </p:set>
                                  </p:childTnLst>
                                </p:cTn>
                              </p:par>
                            </p:childTnLst>
                          </p:cTn>
                        </p:par>
                        <p:par>
                          <p:cTn id="13" fill="hold">
                            <p:stCondLst>
                              <p:cond delay="1500"/>
                            </p:stCondLst>
                            <p:childTnLst>
                              <p:par>
                                <p:cTn id="14" presetID="12" presetClass="entr" presetSubtype="1" fill="hold" grpId="0" nodeType="afterEffect">
                                  <p:stCondLst>
                                    <p:cond delay="0"/>
                                  </p:stCondLst>
                                  <p:childTnLst>
                                    <p:set>
                                      <p:cBhvr>
                                        <p:cTn id="15" dur="1" fill="hold">
                                          <p:stCondLst>
                                            <p:cond delay="0"/>
                                          </p:stCondLst>
                                        </p:cTn>
                                        <p:tgtEl>
                                          <p:spTgt spid="224259"/>
                                        </p:tgtEl>
                                        <p:attrNameLst>
                                          <p:attrName>style.visibility</p:attrName>
                                        </p:attrNameLst>
                                      </p:cBhvr>
                                      <p:to>
                                        <p:strVal val="visible"/>
                                      </p:to>
                                    </p:set>
                                    <p:animEffect transition="in" filter="slide(fromTop)">
                                      <p:cBhvr>
                                        <p:cTn id="16" dur="500"/>
                                        <p:tgtEl>
                                          <p:spTgt spid="224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p:bldP spid="224260" grpId="0" animBg="1"/>
      <p:bldP spid="224261" grpId="0" autoUpdateAnimBg="0"/>
      <p:bldP spid="224262" grpId="0"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82" name="AutoShape 18"/>
          <p:cNvSpPr>
            <a:spLocks noChangeArrowheads="1"/>
          </p:cNvSpPr>
          <p:nvPr/>
        </p:nvSpPr>
        <p:spPr bwMode="auto">
          <a:xfrm>
            <a:off x="1600200" y="1143000"/>
            <a:ext cx="6324600" cy="2209800"/>
          </a:xfrm>
          <a:prstGeom prst="flowChartProcess">
            <a:avLst/>
          </a:prstGeom>
          <a:solidFill>
            <a:srgbClr val="316DB2"/>
          </a:solidFill>
          <a:ln w="9525">
            <a:solidFill>
              <a:schemeClr val="tx1"/>
            </a:solidFill>
            <a:miter lim="800000"/>
            <a:headEnd/>
            <a:tailEnd/>
          </a:ln>
          <a:effectLst>
            <a:outerShdw dist="107763" dir="8100000" algn="ctr" rotWithShape="0">
              <a:schemeClr val="bg2"/>
            </a:outerShdw>
          </a:effectLst>
        </p:spPr>
        <p:txBody>
          <a:bodyPr wrap="none" anchor="ctr"/>
          <a:lstStyle/>
          <a:p>
            <a:endParaRPr lang="en-US">
              <a:effectLst>
                <a:outerShdw blurRad="38100" dist="38100" dir="2700000" algn="tl">
                  <a:srgbClr val="000000"/>
                </a:outerShdw>
              </a:effectLst>
            </a:endParaRPr>
          </a:p>
        </p:txBody>
      </p:sp>
      <p:sp>
        <p:nvSpPr>
          <p:cNvPr id="113683" name="Text Box 19"/>
          <p:cNvSpPr txBox="1">
            <a:spLocks noChangeArrowheads="1"/>
          </p:cNvSpPr>
          <p:nvPr/>
        </p:nvSpPr>
        <p:spPr bwMode="auto">
          <a:xfrm>
            <a:off x="1752600" y="1447800"/>
            <a:ext cx="6096000" cy="1327150"/>
          </a:xfrm>
          <a:prstGeom prst="rect">
            <a:avLst/>
          </a:prstGeom>
          <a:noFill/>
          <a:ln w="9525">
            <a:noFill/>
            <a:miter lim="800000"/>
            <a:headEnd/>
            <a:tailEnd/>
          </a:ln>
          <a:effectLst/>
        </p:spPr>
        <p:txBody>
          <a:bodyPr>
            <a:spAutoFit/>
          </a:bodyPr>
          <a:lstStyle/>
          <a:p>
            <a:pPr>
              <a:spcBef>
                <a:spcPct val="50000"/>
              </a:spcBef>
            </a:pPr>
            <a:r>
              <a:rPr lang="en-US" sz="3600" b="1">
                <a:solidFill>
                  <a:schemeClr val="bg1"/>
                </a:solidFill>
                <a:latin typeface="Tahoma" charset="0"/>
              </a:rPr>
              <a:t>Final Section:</a:t>
            </a:r>
          </a:p>
          <a:p>
            <a:pPr>
              <a:spcBef>
                <a:spcPct val="50000"/>
              </a:spcBef>
            </a:pPr>
            <a:r>
              <a:rPr lang="en-US" sz="3000">
                <a:solidFill>
                  <a:schemeClr val="bg1"/>
                </a:solidFill>
                <a:latin typeface="Tahoma" charset="0"/>
              </a:rPr>
              <a:t>Registering your Account</a:t>
            </a:r>
            <a:endParaRPr lang="en-US" sz="1800">
              <a:solidFill>
                <a:schemeClr val="bg1"/>
              </a:solidFill>
              <a:latin typeface="Tahoma" charset="0"/>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94" name="Picture 26"/>
          <p:cNvPicPr>
            <a:picLocks noChangeAspect="1" noChangeArrowheads="1"/>
          </p:cNvPicPr>
          <p:nvPr/>
        </p:nvPicPr>
        <p:blipFill>
          <a:blip r:embed="rId2" cstate="print"/>
          <a:srcRect r="21875"/>
          <a:stretch>
            <a:fillRect/>
          </a:stretch>
        </p:blipFill>
        <p:spPr bwMode="auto">
          <a:xfrm>
            <a:off x="4495800" y="3505200"/>
            <a:ext cx="4343400" cy="2692400"/>
          </a:xfrm>
          <a:prstGeom prst="rect">
            <a:avLst/>
          </a:prstGeom>
          <a:noFill/>
          <a:ln w="9525">
            <a:noFill/>
            <a:miter lim="800000"/>
            <a:headEnd/>
            <a:tailEnd/>
          </a:ln>
          <a:effectLst/>
        </p:spPr>
      </p:pic>
      <p:sp>
        <p:nvSpPr>
          <p:cNvPr id="58377" name="AutoShape 9"/>
          <p:cNvSpPr>
            <a:spLocks noChangeArrowheads="1"/>
          </p:cNvSpPr>
          <p:nvPr/>
        </p:nvSpPr>
        <p:spPr bwMode="auto">
          <a:xfrm>
            <a:off x="685800" y="3505200"/>
            <a:ext cx="3657600" cy="2743200"/>
          </a:xfrm>
          <a:prstGeom prst="flowChartProcess">
            <a:avLst/>
          </a:prstGeom>
          <a:solidFill>
            <a:srgbClr val="316DB2"/>
          </a:solidFill>
          <a:ln w="9525">
            <a:solidFill>
              <a:schemeClr val="tx1"/>
            </a:solidFill>
            <a:miter lim="800000"/>
            <a:headEnd/>
            <a:tailEnd/>
          </a:ln>
          <a:effectLst/>
        </p:spPr>
        <p:txBody>
          <a:bodyPr wrap="none" anchor="ctr"/>
          <a:lstStyle/>
          <a:p>
            <a:endParaRPr lang="en-US"/>
          </a:p>
        </p:txBody>
      </p:sp>
      <p:sp>
        <p:nvSpPr>
          <p:cNvPr id="58373" name="AutoShape 5"/>
          <p:cNvSpPr>
            <a:spLocks noChangeArrowheads="1"/>
          </p:cNvSpPr>
          <p:nvPr/>
        </p:nvSpPr>
        <p:spPr bwMode="auto">
          <a:xfrm>
            <a:off x="4648200" y="3276600"/>
            <a:ext cx="485775" cy="671513"/>
          </a:xfrm>
          <a:prstGeom prst="downArrow">
            <a:avLst>
              <a:gd name="adj1" fmla="val 50000"/>
              <a:gd name="adj2" fmla="val 34559"/>
            </a:avLst>
          </a:prstGeom>
          <a:solidFill>
            <a:srgbClr val="FFFF99"/>
          </a:solidFill>
          <a:ln w="9525">
            <a:solidFill>
              <a:srgbClr val="316DB2"/>
            </a:solidFill>
            <a:miter lim="800000"/>
            <a:headEnd/>
            <a:tailEnd/>
          </a:ln>
          <a:effectLst>
            <a:outerShdw dist="56796" dir="9206097" algn="ctr" rotWithShape="0">
              <a:schemeClr val="bg2"/>
            </a:outerShdw>
          </a:effectLst>
        </p:spPr>
        <p:txBody>
          <a:bodyPr wrap="none" anchor="ctr"/>
          <a:lstStyle/>
          <a:p>
            <a:endParaRPr lang="en-US"/>
          </a:p>
        </p:txBody>
      </p:sp>
      <p:grpSp>
        <p:nvGrpSpPr>
          <p:cNvPr id="58379" name="Group 11"/>
          <p:cNvGrpSpPr>
            <a:grpSpLocks/>
          </p:cNvGrpSpPr>
          <p:nvPr/>
        </p:nvGrpSpPr>
        <p:grpSpPr bwMode="auto">
          <a:xfrm>
            <a:off x="304800" y="914400"/>
            <a:ext cx="8534400" cy="744538"/>
            <a:chOff x="528" y="240"/>
            <a:chExt cx="4608" cy="3502"/>
          </a:xfrm>
        </p:grpSpPr>
        <p:sp>
          <p:nvSpPr>
            <p:cNvPr id="58371" name="Text Box 3"/>
            <p:cNvSpPr txBox="1">
              <a:spLocks noChangeArrowheads="1"/>
            </p:cNvSpPr>
            <p:nvPr/>
          </p:nvSpPr>
          <p:spPr bwMode="auto">
            <a:xfrm>
              <a:off x="528" y="240"/>
              <a:ext cx="4608" cy="2150"/>
            </a:xfrm>
            <a:prstGeom prst="rect">
              <a:avLst/>
            </a:prstGeom>
            <a:noFill/>
            <a:ln w="9525">
              <a:noFill/>
              <a:miter lim="800000"/>
              <a:headEnd/>
              <a:tailEnd/>
            </a:ln>
            <a:effectLst/>
          </p:spPr>
          <p:txBody>
            <a:bodyPr>
              <a:spAutoFit/>
            </a:bodyPr>
            <a:lstStyle/>
            <a:p>
              <a:pPr>
                <a:spcBef>
                  <a:spcPct val="50000"/>
                </a:spcBef>
              </a:pPr>
              <a:r>
                <a:rPr lang="en-US">
                  <a:latin typeface="Tahoma" charset="0"/>
                </a:rPr>
                <a:t>To register, complete the following steps: </a:t>
              </a:r>
            </a:p>
          </p:txBody>
        </p:sp>
        <p:sp>
          <p:nvSpPr>
            <p:cNvPr id="58372" name="Text Box 4"/>
            <p:cNvSpPr txBox="1">
              <a:spLocks noChangeArrowheads="1"/>
            </p:cNvSpPr>
            <p:nvPr/>
          </p:nvSpPr>
          <p:spPr bwMode="auto">
            <a:xfrm>
              <a:off x="528" y="1300"/>
              <a:ext cx="4608" cy="2151"/>
            </a:xfrm>
            <a:prstGeom prst="rect">
              <a:avLst/>
            </a:prstGeom>
            <a:noFill/>
            <a:ln w="9525">
              <a:noFill/>
              <a:miter lim="800000"/>
              <a:headEnd/>
              <a:tailEnd/>
            </a:ln>
            <a:effectLst/>
          </p:spPr>
          <p:txBody>
            <a:bodyPr>
              <a:spAutoFit/>
            </a:bodyPr>
            <a:lstStyle/>
            <a:p>
              <a:pPr algn="l">
                <a:spcBef>
                  <a:spcPct val="50000"/>
                </a:spcBef>
              </a:pPr>
              <a:endParaRPr lang="en-US">
                <a:solidFill>
                  <a:schemeClr val="tx1"/>
                </a:solidFill>
              </a:endParaRPr>
            </a:p>
          </p:txBody>
        </p:sp>
        <p:sp>
          <p:nvSpPr>
            <p:cNvPr id="58374" name="Text Box 6"/>
            <p:cNvSpPr txBox="1">
              <a:spLocks noChangeArrowheads="1"/>
            </p:cNvSpPr>
            <p:nvPr/>
          </p:nvSpPr>
          <p:spPr bwMode="auto">
            <a:xfrm>
              <a:off x="528" y="1592"/>
              <a:ext cx="4608" cy="2150"/>
            </a:xfrm>
            <a:prstGeom prst="rect">
              <a:avLst/>
            </a:prstGeom>
            <a:noFill/>
            <a:ln w="9525">
              <a:noFill/>
              <a:miter lim="800000"/>
              <a:headEnd/>
              <a:tailEnd/>
            </a:ln>
            <a:effectLst/>
          </p:spPr>
          <p:txBody>
            <a:bodyPr>
              <a:spAutoFit/>
            </a:bodyPr>
            <a:lstStyle/>
            <a:p>
              <a:pPr algn="l">
                <a:spcBef>
                  <a:spcPct val="50000"/>
                </a:spcBef>
              </a:pPr>
              <a:endParaRPr lang="en-US">
                <a:solidFill>
                  <a:schemeClr val="tx1"/>
                </a:solidFill>
              </a:endParaRPr>
            </a:p>
          </p:txBody>
        </p:sp>
      </p:grpSp>
      <p:sp>
        <p:nvSpPr>
          <p:cNvPr id="58375" name="AutoShape 7"/>
          <p:cNvSpPr>
            <a:spLocks noChangeArrowheads="1"/>
          </p:cNvSpPr>
          <p:nvPr/>
        </p:nvSpPr>
        <p:spPr bwMode="auto">
          <a:xfrm>
            <a:off x="5762625" y="5105400"/>
            <a:ext cx="485775" cy="671513"/>
          </a:xfrm>
          <a:prstGeom prst="downArrow">
            <a:avLst>
              <a:gd name="adj1" fmla="val 50000"/>
              <a:gd name="adj2" fmla="val 34559"/>
            </a:avLst>
          </a:prstGeom>
          <a:solidFill>
            <a:srgbClr val="FFFF99"/>
          </a:solidFill>
          <a:ln w="9525">
            <a:solidFill>
              <a:srgbClr val="316DB2"/>
            </a:solidFill>
            <a:miter lim="800000"/>
            <a:headEnd/>
            <a:tailEnd/>
          </a:ln>
          <a:effectLst>
            <a:outerShdw dist="56796" dir="9206097" algn="ctr" rotWithShape="0">
              <a:schemeClr val="bg2"/>
            </a:outerShdw>
          </a:effectLst>
        </p:spPr>
        <p:txBody>
          <a:bodyPr wrap="none" anchor="ctr"/>
          <a:lstStyle/>
          <a:p>
            <a:endParaRPr lang="en-US"/>
          </a:p>
        </p:txBody>
      </p:sp>
      <p:sp>
        <p:nvSpPr>
          <p:cNvPr id="58376" name="Text Box 8"/>
          <p:cNvSpPr txBox="1">
            <a:spLocks noChangeArrowheads="1"/>
          </p:cNvSpPr>
          <p:nvPr/>
        </p:nvSpPr>
        <p:spPr bwMode="auto">
          <a:xfrm>
            <a:off x="914400" y="3962400"/>
            <a:ext cx="3429000" cy="1878013"/>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The Human Resources Office will contact you when your account is active.</a:t>
            </a:r>
          </a:p>
          <a:p>
            <a:pPr algn="l">
              <a:spcBef>
                <a:spcPct val="50000"/>
              </a:spcBef>
            </a:pPr>
            <a:r>
              <a:rPr lang="en-US" sz="1800">
                <a:solidFill>
                  <a:schemeClr val="bg1"/>
                </a:solidFill>
                <a:latin typeface="Tahoma" charset="0"/>
              </a:rPr>
              <a:t>Remember, we are available to answer questions throughout the hiring process.</a:t>
            </a:r>
          </a:p>
        </p:txBody>
      </p:sp>
      <p:sp>
        <p:nvSpPr>
          <p:cNvPr id="58380" name="Text Box 12"/>
          <p:cNvSpPr txBox="1">
            <a:spLocks noChangeArrowheads="1"/>
          </p:cNvSpPr>
          <p:nvPr/>
        </p:nvSpPr>
        <p:spPr bwMode="auto">
          <a:xfrm>
            <a:off x="1066800" y="1995488"/>
            <a:ext cx="7391400" cy="366712"/>
          </a:xfrm>
          <a:prstGeom prst="rect">
            <a:avLst/>
          </a:prstGeom>
          <a:noFill/>
          <a:ln w="9525">
            <a:noFill/>
            <a:miter lim="800000"/>
            <a:headEnd/>
            <a:tailEnd/>
          </a:ln>
          <a:effectLst/>
        </p:spPr>
        <p:txBody>
          <a:bodyPr>
            <a:spAutoFit/>
          </a:bodyPr>
          <a:lstStyle/>
          <a:p>
            <a:pPr algn="l">
              <a:spcBef>
                <a:spcPct val="50000"/>
              </a:spcBef>
            </a:pPr>
            <a:r>
              <a:rPr lang="en-US" sz="1800" b="1">
                <a:solidFill>
                  <a:schemeClr val="tx1"/>
                </a:solidFill>
                <a:latin typeface="Tahoma" charset="0"/>
              </a:rPr>
              <a:t>(1) Click the ‘Create User Account’ link at left</a:t>
            </a:r>
          </a:p>
        </p:txBody>
      </p:sp>
      <p:sp>
        <p:nvSpPr>
          <p:cNvPr id="58381" name="Text Box 13"/>
          <p:cNvSpPr txBox="1">
            <a:spLocks noChangeArrowheads="1"/>
          </p:cNvSpPr>
          <p:nvPr/>
        </p:nvSpPr>
        <p:spPr bwMode="auto">
          <a:xfrm>
            <a:off x="1066800" y="2452688"/>
            <a:ext cx="7010400" cy="366712"/>
          </a:xfrm>
          <a:prstGeom prst="rect">
            <a:avLst/>
          </a:prstGeom>
          <a:noFill/>
          <a:ln w="9525">
            <a:noFill/>
            <a:miter lim="800000"/>
            <a:headEnd/>
            <a:tailEnd/>
          </a:ln>
          <a:effectLst/>
        </p:spPr>
        <p:txBody>
          <a:bodyPr>
            <a:spAutoFit/>
          </a:bodyPr>
          <a:lstStyle/>
          <a:p>
            <a:pPr algn="l">
              <a:spcBef>
                <a:spcPct val="50000"/>
              </a:spcBef>
            </a:pPr>
            <a:r>
              <a:rPr lang="en-US" sz="1800" b="1">
                <a:solidFill>
                  <a:schemeClr val="tx1"/>
                </a:solidFill>
                <a:latin typeface="Tahoma" charset="0"/>
              </a:rPr>
              <a:t>(2) Complete the information on the page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8373"/>
                                        </p:tgtEl>
                                        <p:attrNameLst>
                                          <p:attrName>style.visibility</p:attrName>
                                        </p:attrNameLst>
                                      </p:cBhvr>
                                      <p:to>
                                        <p:strVal val="visible"/>
                                      </p:to>
                                    </p:set>
                                  </p:childTnLst>
                                  <p:subTnLst>
                                    <p:set>
                                      <p:cBhvr override="childStyle">
                                        <p:cTn dur="1" fill="hold" display="0" masterRel="nextClick" afterEffect="1"/>
                                        <p:tgtEl>
                                          <p:spTgt spid="58373"/>
                                        </p:tgtEl>
                                        <p:attrNameLst>
                                          <p:attrName>style.visibility</p:attrName>
                                        </p:attrNameLst>
                                      </p:cBhvr>
                                      <p:to>
                                        <p:strVal val="hidden"/>
                                      </p:to>
                                    </p:set>
                                  </p:sub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58375"/>
                                        </p:tgtEl>
                                        <p:attrNameLst>
                                          <p:attrName>style.visibility</p:attrName>
                                        </p:attrNameLst>
                                      </p:cBhvr>
                                      <p:to>
                                        <p:strVal val="visible"/>
                                      </p:to>
                                    </p:set>
                                  </p:childTnLst>
                                  <p:subTnLst>
                                    <p:set>
                                      <p:cBhvr override="childStyle">
                                        <p:cTn dur="1" fill="hold" display="0" masterRel="nextClick" afterEffect="1"/>
                                        <p:tgtEl>
                                          <p:spTgt spid="5837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5837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8" name="Rectangle 4"/>
          <p:cNvSpPr>
            <a:spLocks noChangeArrowheads="1"/>
          </p:cNvSpPr>
          <p:nvPr/>
        </p:nvSpPr>
        <p:spPr bwMode="auto">
          <a:xfrm>
            <a:off x="0" y="0"/>
            <a:ext cx="8915400" cy="1143000"/>
          </a:xfrm>
          <a:prstGeom prst="rect">
            <a:avLst/>
          </a:prstGeom>
          <a:solidFill>
            <a:srgbClr val="316DB2"/>
          </a:solidFill>
          <a:ln w="9525">
            <a:solidFill>
              <a:schemeClr val="tx1"/>
            </a:solidFill>
            <a:miter lim="800000"/>
            <a:headEnd/>
            <a:tailEnd/>
          </a:ln>
          <a:effectLst>
            <a:outerShdw dist="107763" dir="2700000" algn="ctr" rotWithShape="0">
              <a:schemeClr val="bg2"/>
            </a:outerShdw>
          </a:effectLst>
        </p:spPr>
        <p:txBody>
          <a:bodyPr wrap="none" anchor="ctr"/>
          <a:lstStyle/>
          <a:p>
            <a:endParaRPr lang="en-US"/>
          </a:p>
        </p:txBody>
      </p:sp>
      <p:sp>
        <p:nvSpPr>
          <p:cNvPr id="134149" name="Text Box 5"/>
          <p:cNvSpPr txBox="1">
            <a:spLocks noChangeArrowheads="1"/>
          </p:cNvSpPr>
          <p:nvPr/>
        </p:nvSpPr>
        <p:spPr bwMode="auto">
          <a:xfrm>
            <a:off x="1600200" y="152400"/>
            <a:ext cx="6248400" cy="884238"/>
          </a:xfrm>
          <a:prstGeom prst="rect">
            <a:avLst/>
          </a:prstGeom>
          <a:noFill/>
          <a:ln w="9525">
            <a:noFill/>
            <a:miter lim="800000"/>
            <a:headEnd/>
            <a:tailEnd/>
          </a:ln>
          <a:effectLst/>
        </p:spPr>
        <p:txBody>
          <a:bodyPr>
            <a:spAutoFit/>
          </a:bodyPr>
          <a:lstStyle/>
          <a:p>
            <a:pPr>
              <a:spcBef>
                <a:spcPct val="50000"/>
              </a:spcBef>
            </a:pPr>
            <a:r>
              <a:rPr lang="en-US" sz="5200">
                <a:solidFill>
                  <a:srgbClr val="FFCC99"/>
                </a:solidFill>
                <a:latin typeface="Tahoma" charset="0"/>
              </a:rPr>
              <a:t>Congratulations!</a:t>
            </a:r>
          </a:p>
        </p:txBody>
      </p:sp>
      <p:sp>
        <p:nvSpPr>
          <p:cNvPr id="134150" name="Text Box 6"/>
          <p:cNvSpPr txBox="1">
            <a:spLocks noChangeArrowheads="1"/>
          </p:cNvSpPr>
          <p:nvPr/>
        </p:nvSpPr>
        <p:spPr bwMode="auto">
          <a:xfrm>
            <a:off x="1219200" y="1784350"/>
            <a:ext cx="7239000" cy="1187450"/>
          </a:xfrm>
          <a:prstGeom prst="rect">
            <a:avLst/>
          </a:prstGeom>
          <a:noFill/>
          <a:ln w="9525">
            <a:noFill/>
            <a:miter lim="800000"/>
            <a:headEnd/>
            <a:tailEnd/>
          </a:ln>
          <a:effectLst/>
        </p:spPr>
        <p:txBody>
          <a:bodyPr>
            <a:spAutoFit/>
          </a:bodyPr>
          <a:lstStyle/>
          <a:p>
            <a:pPr>
              <a:spcBef>
                <a:spcPct val="50000"/>
              </a:spcBef>
            </a:pPr>
            <a:r>
              <a:rPr lang="en-US">
                <a:solidFill>
                  <a:schemeClr val="tx1"/>
                </a:solidFill>
                <a:latin typeface="Tahoma" charset="0"/>
              </a:rPr>
              <a:t>You have completed the </a:t>
            </a:r>
            <a:br>
              <a:rPr lang="en-US">
                <a:solidFill>
                  <a:schemeClr val="tx1"/>
                </a:solidFill>
                <a:latin typeface="Tahoma" charset="0"/>
              </a:rPr>
            </a:br>
            <a:r>
              <a:rPr lang="en-US" b="1">
                <a:solidFill>
                  <a:schemeClr val="tx1"/>
                </a:solidFill>
                <a:latin typeface="Tahoma" charset="0"/>
              </a:rPr>
              <a:t>Online Recruiting System Training </a:t>
            </a:r>
            <a:br>
              <a:rPr lang="en-US" b="1">
                <a:solidFill>
                  <a:schemeClr val="tx1"/>
                </a:solidFill>
                <a:latin typeface="Tahoma" charset="0"/>
              </a:rPr>
            </a:br>
            <a:r>
              <a:rPr lang="en-US">
                <a:solidFill>
                  <a:schemeClr val="tx1"/>
                </a:solidFill>
                <a:latin typeface="Tahoma" charset="0"/>
              </a:rPr>
              <a:t>and are ready to register!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39" name="Picture 31"/>
          <p:cNvPicPr>
            <a:picLocks noGrp="1" noChangeAspect="1" noChangeArrowheads="1"/>
          </p:cNvPicPr>
          <p:nvPr>
            <p:ph type="chart" idx="1"/>
          </p:nvPr>
        </p:nvPicPr>
        <p:blipFill>
          <a:blip r:embed="rId3" cstate="print"/>
          <a:srcRect/>
          <a:stretch>
            <a:fillRect/>
          </a:stretch>
        </p:blipFill>
        <p:spPr>
          <a:xfrm>
            <a:off x="685800" y="609600"/>
            <a:ext cx="7772400" cy="5486400"/>
          </a:xfrm>
        </p:spPr>
      </p:pic>
      <p:sp>
        <p:nvSpPr>
          <p:cNvPr id="17415" name="AutoShape 7"/>
          <p:cNvSpPr>
            <a:spLocks noChangeArrowheads="1"/>
          </p:cNvSpPr>
          <p:nvPr/>
        </p:nvSpPr>
        <p:spPr bwMode="auto">
          <a:xfrm>
            <a:off x="1828800" y="1676400"/>
            <a:ext cx="7315200" cy="4343400"/>
          </a:xfrm>
          <a:prstGeom prst="flowChartProcess">
            <a:avLst/>
          </a:prstGeom>
          <a:solidFill>
            <a:schemeClr val="bg1"/>
          </a:solidFill>
          <a:ln w="9525">
            <a:noFill/>
            <a:miter lim="800000"/>
            <a:headEnd/>
            <a:tailEnd/>
          </a:ln>
          <a:effectLst/>
        </p:spPr>
        <p:txBody>
          <a:bodyPr wrap="none" anchor="ctr"/>
          <a:lstStyle/>
          <a:p>
            <a:endParaRPr lang="en-US"/>
          </a:p>
        </p:txBody>
      </p:sp>
      <p:sp>
        <p:nvSpPr>
          <p:cNvPr id="17417" name="Text Box 9"/>
          <p:cNvSpPr txBox="1">
            <a:spLocks noChangeArrowheads="1"/>
          </p:cNvSpPr>
          <p:nvPr/>
        </p:nvSpPr>
        <p:spPr bwMode="auto">
          <a:xfrm>
            <a:off x="1905000" y="4891088"/>
            <a:ext cx="5638800" cy="366712"/>
          </a:xfrm>
          <a:prstGeom prst="rect">
            <a:avLst/>
          </a:prstGeom>
          <a:noFill/>
          <a:ln w="9525">
            <a:noFill/>
            <a:miter lim="800000"/>
            <a:headEnd/>
            <a:tailEnd/>
          </a:ln>
          <a:effectLst/>
        </p:spPr>
        <p:txBody>
          <a:bodyPr>
            <a:spAutoFit/>
          </a:bodyPr>
          <a:lstStyle/>
          <a:p>
            <a:pPr algn="l">
              <a:spcBef>
                <a:spcPct val="50000"/>
              </a:spcBef>
            </a:pPr>
            <a:r>
              <a:rPr lang="en-US" sz="1800" b="1">
                <a:solidFill>
                  <a:schemeClr val="tx1"/>
                </a:solidFill>
                <a:effectLst>
                  <a:outerShdw blurRad="38100" dist="38100" dir="2700000" algn="tl">
                    <a:srgbClr val="C0C0C0"/>
                  </a:outerShdw>
                </a:effectLst>
                <a:latin typeface="Tahoma" charset="0"/>
              </a:rPr>
              <a:t>From here you can:</a:t>
            </a:r>
            <a:endParaRPr lang="en-US" sz="1800">
              <a:solidFill>
                <a:schemeClr val="tx1"/>
              </a:solidFill>
              <a:effectLst>
                <a:outerShdw blurRad="38100" dist="38100" dir="2700000" algn="tl">
                  <a:srgbClr val="C0C0C0"/>
                </a:outerShdw>
              </a:effectLst>
              <a:latin typeface="Tahoma" charset="0"/>
            </a:endParaRPr>
          </a:p>
        </p:txBody>
      </p:sp>
      <p:sp>
        <p:nvSpPr>
          <p:cNvPr id="17428" name="AutoShape 20"/>
          <p:cNvSpPr>
            <a:spLocks noChangeArrowheads="1"/>
          </p:cNvSpPr>
          <p:nvPr/>
        </p:nvSpPr>
        <p:spPr bwMode="auto">
          <a:xfrm>
            <a:off x="1905000" y="2909888"/>
            <a:ext cx="6858000" cy="1524000"/>
          </a:xfrm>
          <a:prstGeom prst="roundRect">
            <a:avLst>
              <a:gd name="adj" fmla="val 16667"/>
            </a:avLst>
          </a:prstGeom>
          <a:solidFill>
            <a:srgbClr val="316DB2"/>
          </a:solidFill>
          <a:ln w="9525">
            <a:solidFill>
              <a:schemeClr val="tx1"/>
            </a:solidFill>
            <a:round/>
            <a:headEnd/>
            <a:tailEnd/>
          </a:ln>
          <a:effectLst>
            <a:outerShdw dist="99190" dir="2388334" algn="ctr" rotWithShape="0">
              <a:schemeClr val="bg2"/>
            </a:outerShdw>
          </a:effectLst>
        </p:spPr>
        <p:txBody>
          <a:bodyPr wrap="none" anchor="ctr"/>
          <a:lstStyle/>
          <a:p>
            <a:endParaRPr lang="en-US"/>
          </a:p>
        </p:txBody>
      </p:sp>
      <p:sp>
        <p:nvSpPr>
          <p:cNvPr id="17418" name="Text Box 10"/>
          <p:cNvSpPr txBox="1">
            <a:spLocks noChangeArrowheads="1"/>
          </p:cNvSpPr>
          <p:nvPr/>
        </p:nvSpPr>
        <p:spPr bwMode="auto">
          <a:xfrm>
            <a:off x="2438400" y="5348288"/>
            <a:ext cx="6553200" cy="366712"/>
          </a:xfrm>
          <a:prstGeom prst="rect">
            <a:avLst/>
          </a:prstGeom>
          <a:solidFill>
            <a:schemeClr val="bg1"/>
          </a:solidFill>
          <a:ln w="9525">
            <a:noFill/>
            <a:miter lim="800000"/>
            <a:headEnd/>
            <a:tailEnd/>
          </a:ln>
          <a:effectLst/>
        </p:spPr>
        <p:txBody>
          <a:bodyPr>
            <a:spAutoFit/>
          </a:bodyPr>
          <a:lstStyle/>
          <a:p>
            <a:pPr algn="l">
              <a:spcBef>
                <a:spcPct val="50000"/>
              </a:spcBef>
              <a:buFontTx/>
              <a:buChar char="•"/>
            </a:pPr>
            <a:r>
              <a:rPr lang="en-US" sz="1800" b="1">
                <a:latin typeface="Tahoma" charset="0"/>
              </a:rPr>
              <a:t> Create a new Requisition</a:t>
            </a:r>
          </a:p>
        </p:txBody>
      </p:sp>
      <p:sp>
        <p:nvSpPr>
          <p:cNvPr id="17419" name="AutoShape 11"/>
          <p:cNvSpPr>
            <a:spLocks noChangeArrowheads="1"/>
          </p:cNvSpPr>
          <p:nvPr/>
        </p:nvSpPr>
        <p:spPr bwMode="auto">
          <a:xfrm>
            <a:off x="1828800" y="1981200"/>
            <a:ext cx="2590800" cy="838200"/>
          </a:xfrm>
          <a:prstGeom prst="leftArrow">
            <a:avLst>
              <a:gd name="adj1" fmla="val 50000"/>
              <a:gd name="adj2" fmla="val 77273"/>
            </a:avLst>
          </a:prstGeom>
          <a:solidFill>
            <a:srgbClr val="FFFFCC"/>
          </a:solidFill>
          <a:ln w="9525">
            <a:noFill/>
            <a:miter lim="800000"/>
            <a:headEnd/>
            <a:tailEnd/>
          </a:ln>
          <a:effectLst>
            <a:outerShdw dist="74053" dir="8942175" algn="ctr" rotWithShape="0">
              <a:srgbClr val="808080"/>
            </a:outerShdw>
          </a:effectLst>
        </p:spPr>
        <p:txBody>
          <a:bodyPr wrap="none" anchor="ctr"/>
          <a:lstStyle/>
          <a:p>
            <a:r>
              <a:rPr lang="en-US" sz="2000">
                <a:solidFill>
                  <a:schemeClr val="tx1"/>
                </a:solidFill>
                <a:latin typeface="Tahoma" charset="0"/>
              </a:rPr>
              <a:t>You will click here</a:t>
            </a:r>
          </a:p>
        </p:txBody>
      </p:sp>
      <p:sp>
        <p:nvSpPr>
          <p:cNvPr id="17416" name="Text Box 8"/>
          <p:cNvSpPr txBox="1">
            <a:spLocks noChangeArrowheads="1"/>
          </p:cNvSpPr>
          <p:nvPr/>
        </p:nvSpPr>
        <p:spPr bwMode="auto">
          <a:xfrm>
            <a:off x="1981200" y="3127375"/>
            <a:ext cx="6629400" cy="1077913"/>
          </a:xfrm>
          <a:prstGeom prst="rect">
            <a:avLst/>
          </a:prstGeom>
          <a:noFill/>
          <a:ln w="9525">
            <a:noFill/>
            <a:miter lim="800000"/>
            <a:headEnd/>
            <a:tailEnd/>
          </a:ln>
          <a:effectLst/>
        </p:spPr>
        <p:txBody>
          <a:bodyPr>
            <a:spAutoFit/>
          </a:bodyPr>
          <a:lstStyle/>
          <a:p>
            <a:pPr>
              <a:spcBef>
                <a:spcPct val="50000"/>
              </a:spcBef>
            </a:pPr>
            <a:r>
              <a:rPr lang="en-US">
                <a:solidFill>
                  <a:srgbClr val="EAEAEA"/>
                </a:solidFill>
                <a:latin typeface="Tahoma" charset="0"/>
              </a:rPr>
              <a:t>This is the </a:t>
            </a:r>
            <a:r>
              <a:rPr lang="en-US">
                <a:solidFill>
                  <a:schemeClr val="bg1"/>
                </a:solidFill>
                <a:effectLst>
                  <a:outerShdw blurRad="38100" dist="38100" dir="2700000" algn="tl">
                    <a:srgbClr val="C0C0C0"/>
                  </a:outerShdw>
                </a:effectLst>
                <a:latin typeface="Tahoma" charset="0"/>
              </a:rPr>
              <a:t>Home</a:t>
            </a:r>
            <a:r>
              <a:rPr lang="en-US">
                <a:solidFill>
                  <a:srgbClr val="EAEAEA"/>
                </a:solidFill>
                <a:latin typeface="Tahoma" charset="0"/>
              </a:rPr>
              <a:t> page </a:t>
            </a:r>
          </a:p>
          <a:p>
            <a:pPr>
              <a:lnSpc>
                <a:spcPct val="20000"/>
              </a:lnSpc>
              <a:spcBef>
                <a:spcPct val="50000"/>
              </a:spcBef>
            </a:pPr>
            <a:r>
              <a:rPr lang="en-US">
                <a:solidFill>
                  <a:srgbClr val="EAEAEA"/>
                </a:solidFill>
                <a:latin typeface="Tahoma" charset="0"/>
              </a:rPr>
              <a:t> - or -</a:t>
            </a:r>
          </a:p>
          <a:p>
            <a:pPr>
              <a:lnSpc>
                <a:spcPct val="50000"/>
              </a:lnSpc>
              <a:spcBef>
                <a:spcPct val="50000"/>
              </a:spcBef>
            </a:pPr>
            <a:r>
              <a:rPr lang="en-US">
                <a:solidFill>
                  <a:schemeClr val="bg1"/>
                </a:solidFill>
                <a:latin typeface="Tahoma" charset="0"/>
              </a:rPr>
              <a:t> Main Screen </a:t>
            </a:r>
            <a:r>
              <a:rPr lang="en-US">
                <a:solidFill>
                  <a:srgbClr val="EAEAEA"/>
                </a:solidFill>
                <a:latin typeface="Tahoma" charset="0"/>
              </a:rPr>
              <a:t>for all Hiring Managers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slide(fromRight)">
                                      <p:cBhvr>
                                        <p:cTn id="7"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44" name="Picture 36"/>
          <p:cNvPicPr>
            <a:picLocks noGrp="1" noChangeAspect="1" noChangeArrowheads="1"/>
          </p:cNvPicPr>
          <p:nvPr>
            <p:ph type="chart" idx="1"/>
          </p:nvPr>
        </p:nvPicPr>
        <p:blipFill>
          <a:blip r:embed="rId3" cstate="print"/>
          <a:srcRect/>
          <a:stretch>
            <a:fillRect/>
          </a:stretch>
        </p:blipFill>
        <p:spPr>
          <a:xfrm>
            <a:off x="685800" y="571500"/>
            <a:ext cx="7772400" cy="5486400"/>
          </a:xfrm>
          <a:noFill/>
          <a:ln/>
        </p:spPr>
      </p:pic>
      <p:sp>
        <p:nvSpPr>
          <p:cNvPr id="171032" name="AutoShape 24"/>
          <p:cNvSpPr>
            <a:spLocks noChangeArrowheads="1"/>
          </p:cNvSpPr>
          <p:nvPr/>
        </p:nvSpPr>
        <p:spPr bwMode="auto">
          <a:xfrm>
            <a:off x="1828800" y="1752600"/>
            <a:ext cx="7315200" cy="4267200"/>
          </a:xfrm>
          <a:prstGeom prst="flowChartProcess">
            <a:avLst/>
          </a:prstGeom>
          <a:solidFill>
            <a:schemeClr val="bg1"/>
          </a:solidFill>
          <a:ln w="9525">
            <a:noFill/>
            <a:miter lim="800000"/>
            <a:headEnd/>
            <a:tailEnd/>
          </a:ln>
          <a:effectLst/>
        </p:spPr>
        <p:txBody>
          <a:bodyPr wrap="none" anchor="ctr"/>
          <a:lstStyle/>
          <a:p>
            <a:endParaRPr lang="en-US"/>
          </a:p>
        </p:txBody>
      </p:sp>
      <p:sp>
        <p:nvSpPr>
          <p:cNvPr id="171029" name="AutoShape 21"/>
          <p:cNvSpPr>
            <a:spLocks noChangeArrowheads="1"/>
          </p:cNvSpPr>
          <p:nvPr/>
        </p:nvSpPr>
        <p:spPr bwMode="auto">
          <a:xfrm>
            <a:off x="1752600" y="2667000"/>
            <a:ext cx="6324600" cy="1143000"/>
          </a:xfrm>
          <a:prstGeom prst="roundRect">
            <a:avLst>
              <a:gd name="adj" fmla="val 16667"/>
            </a:avLst>
          </a:prstGeom>
          <a:solidFill>
            <a:srgbClr val="316DB2"/>
          </a:solidFill>
          <a:ln w="9525">
            <a:solidFill>
              <a:schemeClr val="tx1"/>
            </a:solidFill>
            <a:round/>
            <a:headEnd/>
            <a:tailEnd/>
          </a:ln>
          <a:effectLst>
            <a:outerShdw dist="99190" dir="2388334" algn="ctr" rotWithShape="0">
              <a:schemeClr val="bg2"/>
            </a:outerShdw>
          </a:effectLst>
        </p:spPr>
        <p:txBody>
          <a:bodyPr wrap="none" anchor="ctr"/>
          <a:lstStyle/>
          <a:p>
            <a:endParaRPr lang="en-US"/>
          </a:p>
        </p:txBody>
      </p:sp>
      <p:sp>
        <p:nvSpPr>
          <p:cNvPr id="171018" name="Text Box 10"/>
          <p:cNvSpPr txBox="1">
            <a:spLocks noChangeArrowheads="1"/>
          </p:cNvSpPr>
          <p:nvPr/>
        </p:nvSpPr>
        <p:spPr bwMode="auto">
          <a:xfrm>
            <a:off x="2438400" y="3276600"/>
            <a:ext cx="5638800" cy="366713"/>
          </a:xfrm>
          <a:prstGeom prst="rect">
            <a:avLst/>
          </a:prstGeom>
          <a:noFill/>
          <a:ln w="9525">
            <a:noFill/>
            <a:miter lim="800000"/>
            <a:headEnd/>
            <a:tailEnd/>
          </a:ln>
          <a:effectLst/>
        </p:spPr>
        <p:txBody>
          <a:bodyPr>
            <a:spAutoFit/>
          </a:bodyPr>
          <a:lstStyle/>
          <a:p>
            <a:pPr lvl="1" algn="l">
              <a:spcBef>
                <a:spcPct val="50000"/>
              </a:spcBef>
              <a:buFontTx/>
              <a:buChar char="•"/>
            </a:pPr>
            <a:r>
              <a:rPr lang="en-US" sz="1800">
                <a:solidFill>
                  <a:schemeClr val="bg1"/>
                </a:solidFill>
                <a:latin typeface="Tahoma" charset="0"/>
              </a:rPr>
              <a:t> View your active positions</a:t>
            </a:r>
          </a:p>
        </p:txBody>
      </p:sp>
      <p:sp>
        <p:nvSpPr>
          <p:cNvPr id="171028" name="AutoShape 20"/>
          <p:cNvSpPr>
            <a:spLocks noChangeArrowheads="1"/>
          </p:cNvSpPr>
          <p:nvPr/>
        </p:nvSpPr>
        <p:spPr bwMode="auto">
          <a:xfrm>
            <a:off x="1524000" y="1447800"/>
            <a:ext cx="2590800" cy="838200"/>
          </a:xfrm>
          <a:prstGeom prst="leftArrow">
            <a:avLst>
              <a:gd name="adj1" fmla="val 50000"/>
              <a:gd name="adj2" fmla="val 77273"/>
            </a:avLst>
          </a:prstGeom>
          <a:solidFill>
            <a:srgbClr val="FFFFCC"/>
          </a:solidFill>
          <a:ln w="9525">
            <a:noFill/>
            <a:miter lim="800000"/>
            <a:headEnd/>
            <a:tailEnd/>
          </a:ln>
          <a:effectLst>
            <a:outerShdw dist="74053" dir="8942175" algn="ctr" rotWithShape="0">
              <a:srgbClr val="808080"/>
            </a:outerShdw>
          </a:effectLst>
        </p:spPr>
        <p:txBody>
          <a:bodyPr wrap="none" anchor="ctr"/>
          <a:lstStyle/>
          <a:p>
            <a:r>
              <a:rPr lang="en-US" sz="2000">
                <a:solidFill>
                  <a:schemeClr val="tx1"/>
                </a:solidFill>
                <a:latin typeface="Tahoma" charset="0"/>
              </a:rPr>
              <a:t>You will click here</a:t>
            </a:r>
          </a:p>
        </p:txBody>
      </p:sp>
      <p:sp>
        <p:nvSpPr>
          <p:cNvPr id="171015" name="Text Box 7"/>
          <p:cNvSpPr txBox="1">
            <a:spLocks noChangeArrowheads="1"/>
          </p:cNvSpPr>
          <p:nvPr/>
        </p:nvSpPr>
        <p:spPr bwMode="auto">
          <a:xfrm>
            <a:off x="2133600" y="2819400"/>
            <a:ext cx="5638800" cy="366713"/>
          </a:xfrm>
          <a:prstGeom prst="rect">
            <a:avLst/>
          </a:prstGeom>
          <a:noFill/>
          <a:ln w="9525">
            <a:noFill/>
            <a:miter lim="800000"/>
            <a:headEnd/>
            <a:tailEnd/>
          </a:ln>
          <a:effectLst/>
        </p:spPr>
        <p:txBody>
          <a:bodyPr>
            <a:spAutoFit/>
          </a:bodyPr>
          <a:lstStyle/>
          <a:p>
            <a:pPr algn="l">
              <a:spcBef>
                <a:spcPct val="50000"/>
              </a:spcBef>
            </a:pPr>
            <a:r>
              <a:rPr lang="en-US" sz="1800" b="1">
                <a:solidFill>
                  <a:schemeClr val="bg1"/>
                </a:solidFill>
                <a:latin typeface="Tahoma" charset="0"/>
              </a:rPr>
              <a:t>From here you can:</a:t>
            </a:r>
            <a:endParaRPr lang="en-US" sz="1800">
              <a:solidFill>
                <a:schemeClr val="bg1"/>
              </a:solidFill>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1028"/>
                                        </p:tgtEl>
                                        <p:attrNameLst>
                                          <p:attrName>style.visibility</p:attrName>
                                        </p:attrNameLst>
                                      </p:cBhvr>
                                      <p:to>
                                        <p:strVal val="visible"/>
                                      </p:to>
                                    </p:set>
                                    <p:animEffect transition="in" filter="slide(fromRight)">
                                      <p:cBhvr>
                                        <p:cTn id="7" dur="500"/>
                                        <p:tgtEl>
                                          <p:spTgt spid="17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28"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97" name="Picture 41"/>
          <p:cNvPicPr>
            <a:picLocks noGrp="1" noChangeAspect="1" noChangeArrowheads="1"/>
          </p:cNvPicPr>
          <p:nvPr>
            <p:ph type="chart" idx="1"/>
          </p:nvPr>
        </p:nvPicPr>
        <p:blipFill>
          <a:blip r:embed="rId3" cstate="print"/>
          <a:srcRect/>
          <a:stretch>
            <a:fillRect/>
          </a:stretch>
        </p:blipFill>
        <p:spPr>
          <a:xfrm>
            <a:off x="685800" y="571500"/>
            <a:ext cx="7772400" cy="5486400"/>
          </a:xfrm>
          <a:noFill/>
          <a:ln/>
        </p:spPr>
      </p:pic>
      <p:sp>
        <p:nvSpPr>
          <p:cNvPr id="173093" name="AutoShape 37"/>
          <p:cNvSpPr>
            <a:spLocks noChangeArrowheads="1"/>
          </p:cNvSpPr>
          <p:nvPr/>
        </p:nvSpPr>
        <p:spPr bwMode="auto">
          <a:xfrm>
            <a:off x="1905000" y="1676400"/>
            <a:ext cx="7239000" cy="4343400"/>
          </a:xfrm>
          <a:prstGeom prst="flowChartProcess">
            <a:avLst/>
          </a:prstGeom>
          <a:solidFill>
            <a:schemeClr val="bg1"/>
          </a:solidFill>
          <a:ln w="9525">
            <a:noFill/>
            <a:miter lim="800000"/>
            <a:headEnd/>
            <a:tailEnd/>
          </a:ln>
          <a:effectLst/>
        </p:spPr>
        <p:txBody>
          <a:bodyPr wrap="none" anchor="ctr"/>
          <a:lstStyle/>
          <a:p>
            <a:endParaRPr lang="en-US"/>
          </a:p>
        </p:txBody>
      </p:sp>
      <p:sp>
        <p:nvSpPr>
          <p:cNvPr id="173076" name="AutoShape 20"/>
          <p:cNvSpPr>
            <a:spLocks noChangeArrowheads="1"/>
          </p:cNvSpPr>
          <p:nvPr/>
        </p:nvSpPr>
        <p:spPr bwMode="auto">
          <a:xfrm>
            <a:off x="1752600" y="1524000"/>
            <a:ext cx="2590800" cy="838200"/>
          </a:xfrm>
          <a:prstGeom prst="leftArrow">
            <a:avLst>
              <a:gd name="adj1" fmla="val 50000"/>
              <a:gd name="adj2" fmla="val 77273"/>
            </a:avLst>
          </a:prstGeom>
          <a:solidFill>
            <a:srgbClr val="FFFFCC"/>
          </a:solidFill>
          <a:ln w="9525">
            <a:noFill/>
            <a:miter lim="800000"/>
            <a:headEnd/>
            <a:tailEnd/>
          </a:ln>
          <a:effectLst>
            <a:outerShdw dist="74053" dir="8942175" algn="ctr" rotWithShape="0">
              <a:srgbClr val="808080"/>
            </a:outerShdw>
          </a:effectLst>
        </p:spPr>
        <p:txBody>
          <a:bodyPr wrap="none" anchor="ctr"/>
          <a:lstStyle/>
          <a:p>
            <a:r>
              <a:rPr lang="en-US" sz="2000">
                <a:solidFill>
                  <a:schemeClr val="tx1"/>
                </a:solidFill>
                <a:latin typeface="Tahoma" charset="0"/>
              </a:rPr>
              <a:t>You will click here</a:t>
            </a:r>
          </a:p>
        </p:txBody>
      </p:sp>
      <p:sp>
        <p:nvSpPr>
          <p:cNvPr id="173080" name="AutoShape 24"/>
          <p:cNvSpPr>
            <a:spLocks noChangeArrowheads="1"/>
          </p:cNvSpPr>
          <p:nvPr/>
        </p:nvSpPr>
        <p:spPr bwMode="auto">
          <a:xfrm>
            <a:off x="1752600" y="2667000"/>
            <a:ext cx="6858000" cy="12192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173081" name="Text Box 25"/>
          <p:cNvSpPr txBox="1">
            <a:spLocks noChangeArrowheads="1"/>
          </p:cNvSpPr>
          <p:nvPr/>
        </p:nvSpPr>
        <p:spPr bwMode="auto">
          <a:xfrm>
            <a:off x="2438400" y="3200400"/>
            <a:ext cx="5638800" cy="641350"/>
          </a:xfrm>
          <a:prstGeom prst="rect">
            <a:avLst/>
          </a:prstGeom>
          <a:noFill/>
          <a:ln w="9525">
            <a:noFill/>
            <a:miter lim="800000"/>
            <a:headEnd/>
            <a:tailEnd/>
          </a:ln>
          <a:effectLst/>
        </p:spPr>
        <p:txBody>
          <a:bodyPr>
            <a:spAutoFit/>
          </a:bodyPr>
          <a:lstStyle/>
          <a:p>
            <a:pPr algn="l">
              <a:spcBef>
                <a:spcPct val="50000"/>
              </a:spcBef>
              <a:buFontTx/>
              <a:buChar char="•"/>
            </a:pPr>
            <a:r>
              <a:rPr lang="en-US" sz="1800">
                <a:solidFill>
                  <a:schemeClr val="bg1"/>
                </a:solidFill>
                <a:latin typeface="Tahoma" charset="0"/>
              </a:rPr>
              <a:t> View a Requisition submitted to HR for approval (pending)</a:t>
            </a:r>
          </a:p>
        </p:txBody>
      </p:sp>
      <p:sp>
        <p:nvSpPr>
          <p:cNvPr id="173082" name="Text Box 26"/>
          <p:cNvSpPr txBox="1">
            <a:spLocks noChangeArrowheads="1"/>
          </p:cNvSpPr>
          <p:nvPr/>
        </p:nvSpPr>
        <p:spPr bwMode="auto">
          <a:xfrm>
            <a:off x="2133600" y="2819400"/>
            <a:ext cx="5638800" cy="366713"/>
          </a:xfrm>
          <a:prstGeom prst="rect">
            <a:avLst/>
          </a:prstGeom>
          <a:noFill/>
          <a:ln w="9525">
            <a:noFill/>
            <a:miter lim="800000"/>
            <a:headEnd/>
            <a:tailEnd/>
          </a:ln>
          <a:effectLst/>
        </p:spPr>
        <p:txBody>
          <a:bodyPr>
            <a:spAutoFit/>
          </a:bodyPr>
          <a:lstStyle/>
          <a:p>
            <a:pPr algn="l">
              <a:spcBef>
                <a:spcPct val="50000"/>
              </a:spcBef>
            </a:pPr>
            <a:r>
              <a:rPr lang="en-US" sz="1800" b="1">
                <a:solidFill>
                  <a:schemeClr val="bg1"/>
                </a:solidFill>
                <a:latin typeface="Tahoma" charset="0"/>
              </a:rPr>
              <a:t>From here you can:</a:t>
            </a:r>
            <a:endParaRPr lang="en-US" sz="1800">
              <a:solidFill>
                <a:schemeClr val="bg1"/>
              </a:solidFill>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3076"/>
                                        </p:tgtEl>
                                        <p:attrNameLst>
                                          <p:attrName>style.visibility</p:attrName>
                                        </p:attrNameLst>
                                      </p:cBhvr>
                                      <p:to>
                                        <p:strVal val="visible"/>
                                      </p:to>
                                    </p:set>
                                    <p:animEffect transition="in" filter="slide(fromRight)">
                                      <p:cBhvr>
                                        <p:cTn id="7" dur="500"/>
                                        <p:tgtEl>
                                          <p:spTgt spid="17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7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45" name="Picture 41"/>
          <p:cNvPicPr>
            <a:picLocks noGrp="1" noChangeAspect="1" noChangeArrowheads="1"/>
          </p:cNvPicPr>
          <p:nvPr>
            <p:ph type="chart" idx="1"/>
          </p:nvPr>
        </p:nvPicPr>
        <p:blipFill>
          <a:blip r:embed="rId3" cstate="print"/>
          <a:srcRect/>
          <a:stretch>
            <a:fillRect/>
          </a:stretch>
        </p:blipFill>
        <p:spPr>
          <a:xfrm>
            <a:off x="685800" y="533400"/>
            <a:ext cx="7772400" cy="5486400"/>
          </a:xfrm>
          <a:noFill/>
          <a:ln/>
        </p:spPr>
      </p:pic>
      <p:sp>
        <p:nvSpPr>
          <p:cNvPr id="175133" name="AutoShape 29"/>
          <p:cNvSpPr>
            <a:spLocks noChangeArrowheads="1"/>
          </p:cNvSpPr>
          <p:nvPr/>
        </p:nvSpPr>
        <p:spPr bwMode="auto">
          <a:xfrm>
            <a:off x="1676400" y="1905000"/>
            <a:ext cx="7467600" cy="4114800"/>
          </a:xfrm>
          <a:prstGeom prst="flowChartProcess">
            <a:avLst/>
          </a:prstGeom>
          <a:solidFill>
            <a:schemeClr val="bg1"/>
          </a:solidFill>
          <a:ln w="9525">
            <a:noFill/>
            <a:miter lim="800000"/>
            <a:headEnd/>
            <a:tailEnd/>
          </a:ln>
          <a:effectLst/>
        </p:spPr>
        <p:txBody>
          <a:bodyPr wrap="none" anchor="ctr"/>
          <a:lstStyle/>
          <a:p>
            <a:endParaRPr lang="en-US"/>
          </a:p>
        </p:txBody>
      </p:sp>
      <p:sp>
        <p:nvSpPr>
          <p:cNvPr id="175118" name="Text Box 14"/>
          <p:cNvSpPr txBox="1">
            <a:spLocks noChangeArrowheads="1"/>
          </p:cNvSpPr>
          <p:nvPr/>
        </p:nvSpPr>
        <p:spPr bwMode="auto">
          <a:xfrm>
            <a:off x="2514600" y="3886200"/>
            <a:ext cx="6096000" cy="519113"/>
          </a:xfrm>
          <a:prstGeom prst="rect">
            <a:avLst/>
          </a:prstGeom>
          <a:solidFill>
            <a:schemeClr val="bg1"/>
          </a:solidFill>
          <a:ln w="9525">
            <a:noFill/>
            <a:miter lim="800000"/>
            <a:headEnd/>
            <a:tailEnd/>
          </a:ln>
          <a:effectLst/>
        </p:spPr>
        <p:txBody>
          <a:bodyPr>
            <a:spAutoFit/>
          </a:bodyPr>
          <a:lstStyle/>
          <a:p>
            <a:pPr algn="l">
              <a:spcBef>
                <a:spcPct val="50000"/>
              </a:spcBef>
            </a:pPr>
            <a:endParaRPr lang="en-US" sz="2800" b="1">
              <a:solidFill>
                <a:srgbClr val="000099"/>
              </a:solidFill>
            </a:endParaRPr>
          </a:p>
        </p:txBody>
      </p:sp>
      <p:sp>
        <p:nvSpPr>
          <p:cNvPr id="175124" name="AutoShape 20"/>
          <p:cNvSpPr>
            <a:spLocks noChangeArrowheads="1"/>
          </p:cNvSpPr>
          <p:nvPr/>
        </p:nvSpPr>
        <p:spPr bwMode="auto">
          <a:xfrm>
            <a:off x="1676400" y="1600200"/>
            <a:ext cx="2590800" cy="838200"/>
          </a:xfrm>
          <a:prstGeom prst="leftArrow">
            <a:avLst>
              <a:gd name="adj1" fmla="val 50000"/>
              <a:gd name="adj2" fmla="val 77273"/>
            </a:avLst>
          </a:prstGeom>
          <a:solidFill>
            <a:srgbClr val="FFFFCC"/>
          </a:solidFill>
          <a:ln w="9525">
            <a:noFill/>
            <a:miter lim="800000"/>
            <a:headEnd/>
            <a:tailEnd/>
          </a:ln>
          <a:effectLst>
            <a:outerShdw dist="74053" dir="8942175" algn="ctr" rotWithShape="0">
              <a:srgbClr val="808080"/>
            </a:outerShdw>
          </a:effectLst>
        </p:spPr>
        <p:txBody>
          <a:bodyPr wrap="none" anchor="ctr"/>
          <a:lstStyle/>
          <a:p>
            <a:r>
              <a:rPr lang="en-US" sz="2000">
                <a:solidFill>
                  <a:schemeClr val="tx1"/>
                </a:solidFill>
                <a:latin typeface="Tahoma" charset="0"/>
              </a:rPr>
              <a:t>You will click here</a:t>
            </a:r>
          </a:p>
        </p:txBody>
      </p:sp>
      <p:sp>
        <p:nvSpPr>
          <p:cNvPr id="175129" name="AutoShape 25"/>
          <p:cNvSpPr>
            <a:spLocks noChangeArrowheads="1"/>
          </p:cNvSpPr>
          <p:nvPr/>
        </p:nvSpPr>
        <p:spPr bwMode="auto">
          <a:xfrm>
            <a:off x="1752600" y="2743200"/>
            <a:ext cx="6858000" cy="12192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175130" name="Text Box 26"/>
          <p:cNvSpPr txBox="1">
            <a:spLocks noChangeArrowheads="1"/>
          </p:cNvSpPr>
          <p:nvPr/>
        </p:nvSpPr>
        <p:spPr bwMode="auto">
          <a:xfrm>
            <a:off x="2438400" y="3352800"/>
            <a:ext cx="5638800" cy="641350"/>
          </a:xfrm>
          <a:prstGeom prst="rect">
            <a:avLst/>
          </a:prstGeom>
          <a:noFill/>
          <a:ln w="9525">
            <a:noFill/>
            <a:miter lim="800000"/>
            <a:headEnd/>
            <a:tailEnd/>
          </a:ln>
          <a:effectLst/>
        </p:spPr>
        <p:txBody>
          <a:bodyPr>
            <a:spAutoFit/>
          </a:bodyPr>
          <a:lstStyle/>
          <a:p>
            <a:pPr algn="l">
              <a:spcBef>
                <a:spcPct val="50000"/>
              </a:spcBef>
              <a:buFontTx/>
              <a:buChar char="•"/>
            </a:pPr>
            <a:r>
              <a:rPr lang="en-US" sz="1800">
                <a:solidFill>
                  <a:schemeClr val="bg1"/>
                </a:solidFill>
                <a:latin typeface="Tahoma" charset="0"/>
              </a:rPr>
              <a:t> View past (historical) positions that are now filled or cancelled</a:t>
            </a:r>
          </a:p>
        </p:txBody>
      </p:sp>
      <p:sp>
        <p:nvSpPr>
          <p:cNvPr id="175131" name="Text Box 27"/>
          <p:cNvSpPr txBox="1">
            <a:spLocks noChangeArrowheads="1"/>
          </p:cNvSpPr>
          <p:nvPr/>
        </p:nvSpPr>
        <p:spPr bwMode="auto">
          <a:xfrm>
            <a:off x="2133600" y="2895600"/>
            <a:ext cx="5638800" cy="366713"/>
          </a:xfrm>
          <a:prstGeom prst="rect">
            <a:avLst/>
          </a:prstGeom>
          <a:noFill/>
          <a:ln w="9525">
            <a:noFill/>
            <a:miter lim="800000"/>
            <a:headEnd/>
            <a:tailEnd/>
          </a:ln>
          <a:effectLst/>
        </p:spPr>
        <p:txBody>
          <a:bodyPr>
            <a:spAutoFit/>
          </a:bodyPr>
          <a:lstStyle/>
          <a:p>
            <a:pPr algn="l">
              <a:spcBef>
                <a:spcPct val="50000"/>
              </a:spcBef>
            </a:pPr>
            <a:r>
              <a:rPr lang="en-US" sz="1800" b="1">
                <a:solidFill>
                  <a:schemeClr val="bg1"/>
                </a:solidFill>
                <a:latin typeface="Tahoma" charset="0"/>
              </a:rPr>
              <a:t>From here you can:</a:t>
            </a:r>
            <a:endParaRPr lang="en-US" sz="1800">
              <a:solidFill>
                <a:schemeClr val="bg1"/>
              </a:solidFill>
              <a:latin typeface="Tahoma"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5124"/>
                                        </p:tgtEl>
                                        <p:attrNameLst>
                                          <p:attrName>style.visibility</p:attrName>
                                        </p:attrNameLst>
                                      </p:cBhvr>
                                      <p:to>
                                        <p:strVal val="visible"/>
                                      </p:to>
                                    </p:set>
                                    <p:animEffect transition="in" filter="slide(fromRight)">
                                      <p:cBhvr>
                                        <p:cTn id="7" dur="500"/>
                                        <p:tgtEl>
                                          <p:spTgt spid="17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2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27" name="Picture 39"/>
          <p:cNvPicPr>
            <a:picLocks noGrp="1" noChangeAspect="1" noChangeArrowheads="1"/>
          </p:cNvPicPr>
          <p:nvPr>
            <p:ph type="chart" idx="1"/>
          </p:nvPr>
        </p:nvPicPr>
        <p:blipFill>
          <a:blip r:embed="rId3" cstate="print"/>
          <a:srcRect/>
          <a:stretch>
            <a:fillRect/>
          </a:stretch>
        </p:blipFill>
        <p:spPr>
          <a:xfrm>
            <a:off x="685800" y="609600"/>
            <a:ext cx="7772400" cy="5486400"/>
          </a:xfrm>
          <a:noFill/>
          <a:ln/>
        </p:spPr>
      </p:pic>
      <p:sp>
        <p:nvSpPr>
          <p:cNvPr id="63523" name="AutoShape 35"/>
          <p:cNvSpPr>
            <a:spLocks noChangeArrowheads="1"/>
          </p:cNvSpPr>
          <p:nvPr/>
        </p:nvSpPr>
        <p:spPr bwMode="auto">
          <a:xfrm>
            <a:off x="1828800" y="1676400"/>
            <a:ext cx="7315200" cy="4343400"/>
          </a:xfrm>
          <a:prstGeom prst="flowChartProcess">
            <a:avLst/>
          </a:prstGeom>
          <a:solidFill>
            <a:schemeClr val="bg1"/>
          </a:solidFill>
          <a:ln w="9525">
            <a:noFill/>
            <a:miter lim="800000"/>
            <a:headEnd/>
            <a:tailEnd/>
          </a:ln>
          <a:effectLst/>
        </p:spPr>
        <p:txBody>
          <a:bodyPr wrap="none" anchor="ctr"/>
          <a:lstStyle/>
          <a:p>
            <a:endParaRPr lang="en-US"/>
          </a:p>
        </p:txBody>
      </p:sp>
      <p:sp>
        <p:nvSpPr>
          <p:cNvPr id="63510" name="AutoShape 22"/>
          <p:cNvSpPr>
            <a:spLocks noChangeArrowheads="1"/>
          </p:cNvSpPr>
          <p:nvPr/>
        </p:nvSpPr>
        <p:spPr bwMode="auto">
          <a:xfrm>
            <a:off x="1905000" y="2362200"/>
            <a:ext cx="2590800" cy="838200"/>
          </a:xfrm>
          <a:prstGeom prst="leftArrow">
            <a:avLst>
              <a:gd name="adj1" fmla="val 50000"/>
              <a:gd name="adj2" fmla="val 77273"/>
            </a:avLst>
          </a:prstGeom>
          <a:solidFill>
            <a:srgbClr val="FFFFCC"/>
          </a:solidFill>
          <a:ln w="9525">
            <a:noFill/>
            <a:miter lim="800000"/>
            <a:headEnd/>
            <a:tailEnd/>
          </a:ln>
          <a:effectLst>
            <a:outerShdw dist="74053" dir="8942175" algn="ctr" rotWithShape="0">
              <a:srgbClr val="808080"/>
            </a:outerShdw>
          </a:effectLst>
        </p:spPr>
        <p:txBody>
          <a:bodyPr wrap="none" anchor="ctr"/>
          <a:lstStyle/>
          <a:p>
            <a:r>
              <a:rPr lang="en-US" sz="2000">
                <a:solidFill>
                  <a:schemeClr val="tx1"/>
                </a:solidFill>
                <a:latin typeface="Tahoma" charset="0"/>
              </a:rPr>
              <a:t>You will click here</a:t>
            </a:r>
          </a:p>
        </p:txBody>
      </p:sp>
      <p:sp>
        <p:nvSpPr>
          <p:cNvPr id="63512" name="AutoShape 24"/>
          <p:cNvSpPr>
            <a:spLocks noChangeArrowheads="1"/>
          </p:cNvSpPr>
          <p:nvPr/>
        </p:nvSpPr>
        <p:spPr bwMode="auto">
          <a:xfrm>
            <a:off x="1828800" y="3200400"/>
            <a:ext cx="6858000" cy="1447800"/>
          </a:xfrm>
          <a:prstGeom prst="roundRect">
            <a:avLst>
              <a:gd name="adj" fmla="val 16667"/>
            </a:avLst>
          </a:prstGeom>
          <a:solidFill>
            <a:srgbClr val="316DB2"/>
          </a:solidFill>
          <a:ln w="9525">
            <a:noFill/>
            <a:round/>
            <a:headEnd/>
            <a:tailEnd/>
          </a:ln>
          <a:effectLst>
            <a:outerShdw dist="107763" dir="8100000" algn="ctr" rotWithShape="0">
              <a:schemeClr val="bg2"/>
            </a:outerShdw>
          </a:effectLst>
        </p:spPr>
        <p:txBody>
          <a:bodyPr wrap="none" anchor="ctr"/>
          <a:lstStyle/>
          <a:p>
            <a:endParaRPr lang="en-US"/>
          </a:p>
        </p:txBody>
      </p:sp>
      <p:sp>
        <p:nvSpPr>
          <p:cNvPr id="63513" name="Text Box 25"/>
          <p:cNvSpPr txBox="1">
            <a:spLocks noChangeArrowheads="1"/>
          </p:cNvSpPr>
          <p:nvPr/>
        </p:nvSpPr>
        <p:spPr bwMode="auto">
          <a:xfrm>
            <a:off x="2209800" y="3429000"/>
            <a:ext cx="6400800" cy="1054100"/>
          </a:xfrm>
          <a:prstGeom prst="rect">
            <a:avLst/>
          </a:prstGeom>
          <a:noFill/>
          <a:ln w="9525">
            <a:noFill/>
            <a:miter lim="800000"/>
            <a:headEnd/>
            <a:tailEnd/>
          </a:ln>
          <a:effectLst/>
        </p:spPr>
        <p:txBody>
          <a:bodyPr>
            <a:spAutoFit/>
          </a:bodyPr>
          <a:lstStyle/>
          <a:p>
            <a:pPr algn="l">
              <a:spcBef>
                <a:spcPct val="50000"/>
              </a:spcBef>
            </a:pPr>
            <a:r>
              <a:rPr lang="en-US" sz="1800">
                <a:solidFill>
                  <a:schemeClr val="bg1"/>
                </a:solidFill>
                <a:latin typeface="Tahoma" charset="0"/>
              </a:rPr>
              <a:t>You can change your password at any time.  </a:t>
            </a:r>
          </a:p>
          <a:p>
            <a:pPr algn="l">
              <a:spcBef>
                <a:spcPct val="50000"/>
              </a:spcBef>
            </a:pPr>
            <a:r>
              <a:rPr lang="en-US" sz="1800">
                <a:solidFill>
                  <a:schemeClr val="bg1"/>
                </a:solidFill>
                <a:latin typeface="Tahoma" charset="0"/>
              </a:rPr>
              <a:t>Note: You should always </a:t>
            </a:r>
            <a:r>
              <a:rPr lang="en-US" sz="1800" b="1">
                <a:solidFill>
                  <a:schemeClr val="bg1"/>
                </a:solidFill>
                <a:latin typeface="Tahoma" charset="0"/>
              </a:rPr>
              <a:t>Logout</a:t>
            </a:r>
            <a:r>
              <a:rPr lang="en-US" sz="1800">
                <a:solidFill>
                  <a:schemeClr val="bg1"/>
                </a:solidFill>
                <a:latin typeface="Tahoma" charset="0"/>
              </a:rPr>
              <a:t> when you leave the site or walk away from your desk for more than a few minutes.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63510"/>
                                        </p:tgtEl>
                                        <p:attrNameLst>
                                          <p:attrName>style.visibility</p:attrName>
                                        </p:attrNameLst>
                                      </p:cBhvr>
                                      <p:to>
                                        <p:strVal val="visible"/>
                                      </p:to>
                                    </p:set>
                                    <p:animEffect transition="in" filter="slide(fromRight)">
                                      <p:cBhvr>
                                        <p:cTn id="7" dur="500"/>
                                        <p:tgtEl>
                                          <p:spTgt spid="63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10" grpId="0" animBg="1" autoUpdateAnimBg="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3300"/>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316DB2"/>
            </a:solidFill>
            <a:effectLst/>
            <a:latin typeface="Times New Roman" pitchFamily="18" charset="0"/>
          </a:defRPr>
        </a:defPPr>
      </a:lstStyle>
    </a:spDef>
    <a:lnDef>
      <a:spPr bwMode="auto">
        <a:xfrm>
          <a:off x="0" y="0"/>
          <a:ext cx="1" cy="1"/>
        </a:xfrm>
        <a:custGeom>
          <a:avLst/>
          <a:gdLst/>
          <a:ahLst/>
          <a:cxnLst/>
          <a:rect l="0" t="0" r="0" b="0"/>
          <a:pathLst/>
        </a:custGeom>
        <a:solidFill>
          <a:srgbClr val="FF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316DB2"/>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Designs\Blueprint.pot</Template>
  <TotalTime>4376</TotalTime>
  <Words>1097</Words>
  <Application>Microsoft Office PowerPoint</Application>
  <PresentationFormat>On-screen Show (4:3)</PresentationFormat>
  <Paragraphs>106</Paragraphs>
  <Slides>44</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46" baseType="lpstr">
      <vt:lpstr>Default Design</vt:lpstr>
      <vt:lpstr>Slide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PeopleAdmin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PeopleAdmin</dc:creator>
  <cp:lastModifiedBy>Snyder,Lindsay</cp:lastModifiedBy>
  <cp:revision>751</cp:revision>
  <cp:lastPrinted>2002-08-14T01:08:36Z</cp:lastPrinted>
  <dcterms:created xsi:type="dcterms:W3CDTF">2002-08-10T16:00:13Z</dcterms:created>
  <dcterms:modified xsi:type="dcterms:W3CDTF">2010-04-19T17:56:10Z</dcterms:modified>
</cp:coreProperties>
</file>