
<file path=[Content_Types].xml><?xml version="1.0" encoding="utf-8"?>
<Types xmlns="http://schemas.openxmlformats.org/package/2006/content-types">
  <Override PartName="/ppt/slides/slide14.xml" ContentType="application/vnd.openxmlformats-officedocument.presentationml.slide+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1.xml" ContentType="application/vnd.openxmlformats-officedocument.presentationml.slide+xml"/>
  <Default Extension="gif" ContentType="image/gif"/>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viewProps.xml" ContentType="application/vnd.openxmlformats-officedocument.presentationml.viewProps+xml"/>
  <Override PartName="/ppt/slides/slide20.xml" ContentType="application/vnd.openxmlformats-officedocument.presentationml.slide+xml"/>
  <Override PartName="/docProps/app.xml" ContentType="application/vnd.openxmlformats-officedocument.extended-properties+xml"/>
  <Override PartName="/ppt/slides/slide7.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Default Extension="xml" ContentType="application/xml"/>
  <Override PartName="/ppt/slides/slide4.xml" ContentType="application/vnd.openxmlformats-officedocument.presentationml.slide+xml"/>
  <Override PartName="/ppt/slides/slide19.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s/slide13.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tableStyles.xml" ContentType="application/vnd.openxmlformats-officedocument.presentationml.tableStyl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7" r:id="rId3"/>
    <p:sldId id="268" r:id="rId4"/>
    <p:sldId id="257" r:id="rId5"/>
    <p:sldId id="258" r:id="rId6"/>
    <p:sldId id="259" r:id="rId7"/>
    <p:sldId id="260" r:id="rId8"/>
    <p:sldId id="270" r:id="rId9"/>
    <p:sldId id="269" r:id="rId10"/>
    <p:sldId id="271" r:id="rId11"/>
    <p:sldId id="261" r:id="rId12"/>
    <p:sldId id="262" r:id="rId13"/>
    <p:sldId id="263" r:id="rId14"/>
    <p:sldId id="264" r:id="rId15"/>
    <p:sldId id="265"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7" d="100"/>
          <a:sy n="117" d="100"/>
        </p:scale>
        <p:origin x="-5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5DC3A-6832-D349-8D16-CBAD8F25E078}" type="datetimeFigureOut">
              <a:rPr lang="en-US" smtClean="0"/>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5DC3A-6832-D349-8D16-CBAD8F25E078}" type="datetimeFigureOut">
              <a:rPr lang="en-US" smtClean="0"/>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5DC3A-6832-D349-8D16-CBAD8F25E078}" type="datetimeFigureOut">
              <a:rPr lang="en-US" smtClean="0"/>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5DC3A-6832-D349-8D16-CBAD8F25E078}" type="datetimeFigureOut">
              <a:rPr lang="en-US" smtClean="0"/>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5DC3A-6832-D349-8D16-CBAD8F25E078}" type="datetimeFigureOut">
              <a:rPr lang="en-US" smtClean="0"/>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5DC3A-6832-D349-8D16-CBAD8F25E078}" type="datetimeFigureOut">
              <a:rPr lang="en-US" smtClean="0"/>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5DC3A-6832-D349-8D16-CBAD8F25E078}" type="datetimeFigureOut">
              <a:rPr lang="en-US" smtClean="0"/>
              <a:t>6/30/10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5DC3A-6832-D349-8D16-CBAD8F25E078}" type="datetimeFigureOut">
              <a:rPr lang="en-US" smtClean="0"/>
              <a:t>6/30/10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5DC3A-6832-D349-8D16-CBAD8F25E078}" type="datetimeFigureOut">
              <a:rPr lang="en-US" smtClean="0"/>
              <a:t>6/30/10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5DC3A-6832-D349-8D16-CBAD8F25E078}" type="datetimeFigureOut">
              <a:rPr lang="en-US" smtClean="0"/>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5DC3A-6832-D349-8D16-CBAD8F25E078}" type="datetimeFigureOut">
              <a:rPr lang="en-US" smtClean="0"/>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E21B4-AD12-DA42-8CDC-19CCAB80CF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5DC3A-6832-D349-8D16-CBAD8F25E078}" type="datetimeFigureOut">
              <a:rPr lang="en-US" smtClean="0"/>
              <a:t>6/30/10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E21B4-AD12-DA42-8CDC-19CCAB80CF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2"/>
                </a:solidFill>
              </a:rPr>
              <a:t>Blood and Oil in the Risk Society</a:t>
            </a:r>
            <a:br>
              <a:rPr lang="en-US" dirty="0" smtClean="0">
                <a:solidFill>
                  <a:schemeClr val="tx2"/>
                </a:solidFill>
              </a:rPr>
            </a:br>
            <a:r>
              <a:rPr lang="en-US" sz="2667" i="1" dirty="0" smtClean="0">
                <a:solidFill>
                  <a:schemeClr val="tx2"/>
                </a:solidFill>
              </a:rPr>
              <a:t>Scott Gabriel Knowles</a:t>
            </a:r>
            <a:br>
              <a:rPr lang="en-US" sz="2667" i="1" dirty="0" smtClean="0">
                <a:solidFill>
                  <a:schemeClr val="tx2"/>
                </a:solidFill>
              </a:rPr>
            </a:br>
            <a:r>
              <a:rPr lang="en-US" sz="2667" i="1" dirty="0" smtClean="0">
                <a:solidFill>
                  <a:schemeClr val="tx2"/>
                </a:solidFill>
              </a:rPr>
              <a:t>Drexel University</a:t>
            </a:r>
            <a:br>
              <a:rPr lang="en-US" sz="2667" i="1" dirty="0" smtClean="0">
                <a:solidFill>
                  <a:schemeClr val="tx2"/>
                </a:solidFill>
              </a:rPr>
            </a:br>
            <a:r>
              <a:rPr lang="en-US" sz="2667" i="1" dirty="0" smtClean="0">
                <a:solidFill>
                  <a:schemeClr val="tx2"/>
                </a:solidFill>
              </a:rPr>
              <a:t>30 June 2010</a:t>
            </a:r>
            <a:endParaRPr lang="en-US" sz="2667" i="1" dirty="0">
              <a:solidFill>
                <a:schemeClr val="tx2"/>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
            <a:ext cx="5092700" cy="5410200"/>
          </a:xfrm>
        </p:spPr>
        <p:txBody>
          <a:bodyPr>
            <a:normAutofit fontScale="85000" lnSpcReduction="20000"/>
          </a:bodyPr>
          <a:lstStyle/>
          <a:p>
            <a:pPr marL="571500" indent="-571500">
              <a:buAutoNum type="romanLcPeriod"/>
            </a:pPr>
            <a:r>
              <a:rPr lang="en-US" dirty="0" smtClean="0"/>
              <a:t>The Sociological Approach</a:t>
            </a:r>
          </a:p>
          <a:p>
            <a:pPr marL="571500" indent="-571500">
              <a:buNone/>
            </a:pPr>
            <a:r>
              <a:rPr lang="en-US" dirty="0" smtClean="0"/>
              <a:t>	--The society and the community are the focus of analysis</a:t>
            </a:r>
          </a:p>
          <a:p>
            <a:pPr marL="571500" indent="-571500">
              <a:buNone/>
            </a:pPr>
            <a:r>
              <a:rPr lang="en-US" dirty="0" smtClean="0"/>
              <a:t>	--Findings: communities are resilient, vulnerabilities predict disaster effects</a:t>
            </a:r>
          </a:p>
          <a:p>
            <a:pPr marL="571500" indent="-571500">
              <a:buNone/>
            </a:pPr>
            <a:r>
              <a:rPr lang="en-US" dirty="0" smtClean="0"/>
              <a:t>	--Modernization is a process of risk manufacturing—we live in a “risk society”</a:t>
            </a:r>
          </a:p>
          <a:p>
            <a:pPr marL="571500" indent="-571500">
              <a:buNone/>
            </a:pPr>
            <a:r>
              <a:rPr lang="en-US" dirty="0" smtClean="0"/>
              <a:t>	--Poverty is hierarchic, smog is democratic</a:t>
            </a:r>
          </a:p>
          <a:p>
            <a:pPr marL="571500" indent="-571500">
              <a:buNone/>
            </a:pPr>
            <a:r>
              <a:rPr lang="en-US" dirty="0" smtClean="0"/>
              <a:t>	--There is no such thing as a natural disaster</a:t>
            </a:r>
            <a:endParaRPr lang="en-US" dirty="0"/>
          </a:p>
        </p:txBody>
      </p:sp>
      <p:pic>
        <p:nvPicPr>
          <p:cNvPr id="5" name="Picture 4" descr="EERI TEAM.JPG"/>
          <p:cNvPicPr>
            <a:picLocks noChangeAspect="1"/>
          </p:cNvPicPr>
          <p:nvPr/>
        </p:nvPicPr>
        <p:blipFill>
          <a:blip r:embed="rId2"/>
          <a:stretch>
            <a:fillRect/>
          </a:stretch>
        </p:blipFill>
        <p:spPr>
          <a:xfrm>
            <a:off x="4953000" y="2590800"/>
            <a:ext cx="5489574" cy="41171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97413" y="457200"/>
            <a:ext cx="3989387" cy="5668963"/>
          </a:xfrm>
        </p:spPr>
        <p:txBody>
          <a:bodyPr>
            <a:normAutofit fontScale="85000" lnSpcReduction="10000"/>
          </a:bodyPr>
          <a:lstStyle/>
          <a:p>
            <a:pPr marL="571500" indent="-571500">
              <a:buAutoNum type="romanLcPeriod" startAt="2"/>
            </a:pPr>
            <a:r>
              <a:rPr lang="en-US" dirty="0" smtClean="0"/>
              <a:t>The Cultural Approach</a:t>
            </a:r>
          </a:p>
          <a:p>
            <a:pPr marL="571500" indent="-571500">
              <a:buNone/>
            </a:pPr>
            <a:r>
              <a:rPr lang="en-US" dirty="0" smtClean="0"/>
              <a:t>	--Shared values and ways of understanding are the focus of analysis</a:t>
            </a:r>
          </a:p>
          <a:p>
            <a:pPr marL="571500" indent="-571500">
              <a:buNone/>
            </a:pPr>
            <a:r>
              <a:rPr lang="en-US" dirty="0" smtClean="0"/>
              <a:t>	--Risk is shaped by perception, fear is constructed and contingent</a:t>
            </a:r>
          </a:p>
          <a:p>
            <a:pPr marL="571500" indent="-571500">
              <a:buNone/>
            </a:pPr>
            <a:r>
              <a:rPr lang="en-US" dirty="0" smtClean="0"/>
              <a:t>	--Sense-making, blaming, and recovery are common across cultures</a:t>
            </a:r>
          </a:p>
        </p:txBody>
      </p:sp>
      <p:pic>
        <p:nvPicPr>
          <p:cNvPr id="4" name="Picture 3" descr="SurvivalUnderAtomicAttack.jpg"/>
          <p:cNvPicPr>
            <a:picLocks noChangeAspect="1"/>
          </p:cNvPicPr>
          <p:nvPr/>
        </p:nvPicPr>
        <p:blipFill>
          <a:blip r:embed="rId2"/>
          <a:stretch>
            <a:fillRect/>
          </a:stretch>
        </p:blipFill>
        <p:spPr>
          <a:xfrm>
            <a:off x="315913" y="388938"/>
            <a:ext cx="4381500" cy="60610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800600" cy="4525963"/>
          </a:xfrm>
        </p:spPr>
        <p:txBody>
          <a:bodyPr>
            <a:normAutofit fontScale="85000" lnSpcReduction="10000"/>
          </a:bodyPr>
          <a:lstStyle/>
          <a:p>
            <a:pPr marL="571500" indent="-571500">
              <a:buAutoNum type="romanLcPeriod" startAt="3"/>
            </a:pPr>
            <a:r>
              <a:rPr lang="en-US" dirty="0" smtClean="0"/>
              <a:t>The Historical Approach</a:t>
            </a:r>
          </a:p>
          <a:p>
            <a:pPr marL="571500" indent="-571500">
              <a:buNone/>
            </a:pPr>
            <a:r>
              <a:rPr lang="en-US" dirty="0" smtClean="0"/>
              <a:t>	--Patterns of risk-taking are historically discernible, and historically contingent</a:t>
            </a:r>
          </a:p>
          <a:p>
            <a:pPr marL="571500" indent="-571500">
              <a:buNone/>
            </a:pPr>
            <a:r>
              <a:rPr lang="en-US" dirty="0" smtClean="0"/>
              <a:t>	--Law, the built environment, individual and community memory, expertise and professional practice all offer clues to the historical impacts of disasters</a:t>
            </a:r>
            <a:endParaRPr lang="en-US" dirty="0"/>
          </a:p>
        </p:txBody>
      </p:sp>
      <p:pic>
        <p:nvPicPr>
          <p:cNvPr id="4" name="Picture 3" descr="9th-Ward-Flooding-Hurricane-Betsy.jpg"/>
          <p:cNvPicPr>
            <a:picLocks noChangeAspect="1"/>
          </p:cNvPicPr>
          <p:nvPr/>
        </p:nvPicPr>
        <p:blipFill>
          <a:blip r:embed="rId2"/>
          <a:stretch>
            <a:fillRect/>
          </a:stretch>
        </p:blipFill>
        <p:spPr>
          <a:xfrm>
            <a:off x="6096000" y="1077912"/>
            <a:ext cx="2851150" cy="373364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pPr marL="571500" indent="-571500">
              <a:buAutoNum type="romanLcPeriod" startAt="4"/>
            </a:pPr>
            <a:r>
              <a:rPr lang="en-US" dirty="0" smtClean="0"/>
              <a:t>The Public Policy Approach</a:t>
            </a:r>
          </a:p>
          <a:p>
            <a:pPr marL="571500" indent="-571500">
              <a:buNone/>
            </a:pPr>
            <a:r>
              <a:rPr lang="en-US" dirty="0" smtClean="0"/>
              <a:t>	--The actions of elected officials are the focus of analysis</a:t>
            </a:r>
          </a:p>
          <a:p>
            <a:pPr marL="571500" indent="-571500">
              <a:buNone/>
            </a:pPr>
            <a:r>
              <a:rPr lang="en-US" dirty="0" smtClean="0"/>
              <a:t>	--In political argument and law we find the key actors, the important points of view, and the acceptable compromises that explain how a society defines and reacts to disasters</a:t>
            </a:r>
            <a:endParaRPr lang="en-US" dirty="0"/>
          </a:p>
        </p:txBody>
      </p:sp>
      <p:pic>
        <p:nvPicPr>
          <p:cNvPr id="4" name="Picture 3" descr="pr060829iii.gif"/>
          <p:cNvPicPr>
            <a:picLocks noChangeAspect="1"/>
          </p:cNvPicPr>
          <p:nvPr/>
        </p:nvPicPr>
        <p:blipFill>
          <a:blip r:embed="rId2"/>
          <a:stretch>
            <a:fillRect/>
          </a:stretch>
        </p:blipFill>
        <p:spPr>
          <a:xfrm>
            <a:off x="2438400" y="3810000"/>
            <a:ext cx="4483100" cy="28733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AutoNum type="romanLcPeriod" startAt="5"/>
            </a:pPr>
            <a:r>
              <a:rPr lang="en-US" dirty="0" smtClean="0"/>
              <a:t>The Economic Approach</a:t>
            </a:r>
          </a:p>
          <a:p>
            <a:pPr marL="571500" indent="-571500">
              <a:buNone/>
            </a:pPr>
            <a:r>
              <a:rPr lang="en-US" dirty="0" smtClean="0"/>
              <a:t>	--The action of markets is the focus of analysis</a:t>
            </a:r>
          </a:p>
          <a:p>
            <a:pPr marL="571500" indent="-571500">
              <a:buNone/>
            </a:pPr>
            <a:r>
              <a:rPr lang="en-US" dirty="0" smtClean="0"/>
              <a:t>	--Cost-benefit analysis is a critical tool</a:t>
            </a:r>
          </a:p>
          <a:p>
            <a:pPr marL="571500" indent="-571500">
              <a:buNone/>
            </a:pPr>
            <a:r>
              <a:rPr lang="en-US" dirty="0" smtClean="0"/>
              <a:t>	--A key task is to locate the level of “acceptable risk”</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105400" y="0"/>
            <a:ext cx="3581400" cy="6126163"/>
          </a:xfrm>
        </p:spPr>
        <p:txBody>
          <a:bodyPr>
            <a:normAutofit fontScale="92500" lnSpcReduction="20000"/>
          </a:bodyPr>
          <a:lstStyle/>
          <a:p>
            <a:pPr marL="571500" indent="-571500">
              <a:buAutoNum type="romanLcPeriod" startAt="6"/>
            </a:pPr>
            <a:r>
              <a:rPr lang="en-US" dirty="0" smtClean="0"/>
              <a:t>The Ecological Approach</a:t>
            </a:r>
          </a:p>
          <a:p>
            <a:pPr marL="571500" indent="-571500">
              <a:buNone/>
            </a:pPr>
            <a:r>
              <a:rPr lang="en-US" dirty="0" smtClean="0"/>
              <a:t>	--Hazards reside in the land and water</a:t>
            </a:r>
          </a:p>
          <a:p>
            <a:pPr marL="571500" indent="-571500">
              <a:buNone/>
            </a:pPr>
            <a:r>
              <a:rPr lang="en-US" dirty="0" smtClean="0"/>
              <a:t>	--Development choices either mitigate or exacerbate inherent risks</a:t>
            </a:r>
          </a:p>
          <a:p>
            <a:pPr marL="571500" indent="-571500">
              <a:buNone/>
            </a:pPr>
            <a:r>
              <a:rPr lang="en-US" dirty="0" smtClean="0"/>
              <a:t>	--Ecosystem dynamics predict disaster occurrence and impact</a:t>
            </a:r>
          </a:p>
          <a:p>
            <a:pPr marL="571500" indent="-571500">
              <a:buNone/>
            </a:pPr>
            <a:endParaRPr lang="en-US" dirty="0"/>
          </a:p>
        </p:txBody>
      </p:sp>
      <p:pic>
        <p:nvPicPr>
          <p:cNvPr id="5" name="Picture 4" descr="06cover.jpg"/>
          <p:cNvPicPr>
            <a:picLocks noChangeAspect="1"/>
          </p:cNvPicPr>
          <p:nvPr/>
        </p:nvPicPr>
        <p:blipFill>
          <a:blip r:embed="rId2"/>
          <a:stretch>
            <a:fillRect/>
          </a:stretch>
        </p:blipFill>
        <p:spPr>
          <a:xfrm>
            <a:off x="304800" y="274638"/>
            <a:ext cx="4252913" cy="47230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28600" y="-30162"/>
            <a:ext cx="8229600" cy="3916362"/>
          </a:xfrm>
        </p:spPr>
        <p:txBody>
          <a:bodyPr/>
          <a:lstStyle/>
          <a:p>
            <a:pPr marL="571500" indent="-571500">
              <a:buAutoNum type="romanLcPeriod" startAt="7"/>
            </a:pPr>
            <a:r>
              <a:rPr lang="en-US" dirty="0" smtClean="0"/>
              <a:t>The Information Approach</a:t>
            </a:r>
          </a:p>
          <a:p>
            <a:pPr marL="571500" indent="-571500">
              <a:buNone/>
            </a:pPr>
            <a:r>
              <a:rPr lang="en-US" dirty="0" smtClean="0"/>
              <a:t>	--Content and availability of “risk information” will predict disaster effects</a:t>
            </a:r>
          </a:p>
          <a:p>
            <a:pPr marL="571500" indent="-571500">
              <a:buNone/>
            </a:pPr>
            <a:r>
              <a:rPr lang="en-US" dirty="0" smtClean="0"/>
              <a:t>	--Different messages are appropriate in different contexts</a:t>
            </a:r>
          </a:p>
          <a:p>
            <a:pPr marL="571500" indent="-571500">
              <a:buNone/>
            </a:pPr>
            <a:r>
              <a:rPr lang="en-US" dirty="0" smtClean="0"/>
              <a:t>	--Perfect information is a goal, new media makes it more likely</a:t>
            </a:r>
            <a:endParaRPr lang="en-US" dirty="0"/>
          </a:p>
        </p:txBody>
      </p:sp>
      <p:pic>
        <p:nvPicPr>
          <p:cNvPr id="4" name="Picture 3" descr="20041227Tsunami.gif"/>
          <p:cNvPicPr>
            <a:picLocks noChangeAspect="1"/>
          </p:cNvPicPr>
          <p:nvPr/>
        </p:nvPicPr>
        <p:blipFill>
          <a:blip r:embed="rId2"/>
          <a:stretch>
            <a:fillRect/>
          </a:stretch>
        </p:blipFill>
        <p:spPr>
          <a:xfrm>
            <a:off x="4267200" y="3518922"/>
            <a:ext cx="5051425" cy="333907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pPr>
              <a:buNone/>
            </a:pPr>
            <a:r>
              <a:rPr lang="en-US" dirty="0" smtClean="0"/>
              <a:t>	viii.  	The Technological Systems Approach</a:t>
            </a:r>
          </a:p>
          <a:p>
            <a:pPr>
              <a:buNone/>
            </a:pPr>
            <a:r>
              <a:rPr lang="en-US" dirty="0" smtClean="0"/>
              <a:t>					--Interlocking systems of machines and 					technological knowledge are the 					focus of analysis</a:t>
            </a:r>
          </a:p>
          <a:p>
            <a:pPr>
              <a:buNone/>
            </a:pPr>
            <a:r>
              <a:rPr lang="en-US" dirty="0" smtClean="0"/>
              <a:t>					--Technical solutions are privileged 				through claims of objectivity and 				efficacy</a:t>
            </a:r>
            <a:endParaRPr lang="en-US" dirty="0"/>
          </a:p>
        </p:txBody>
      </p:sp>
      <p:pic>
        <p:nvPicPr>
          <p:cNvPr id="4" name="Picture 3" descr="Horizon.jpg"/>
          <p:cNvPicPr>
            <a:picLocks noChangeAspect="1"/>
          </p:cNvPicPr>
          <p:nvPr/>
        </p:nvPicPr>
        <p:blipFill>
          <a:blip r:embed="rId2"/>
          <a:stretch>
            <a:fillRect/>
          </a:stretch>
        </p:blipFill>
        <p:spPr>
          <a:xfrm>
            <a:off x="4191000" y="3543300"/>
            <a:ext cx="3937000" cy="3314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pPr marL="571500" indent="-571500">
              <a:buAutoNum type="romanLcPeriod" startAt="9"/>
            </a:pPr>
            <a:r>
              <a:rPr lang="en-US" dirty="0" smtClean="0"/>
              <a:t>The Therapeutic Approach</a:t>
            </a:r>
          </a:p>
          <a:p>
            <a:pPr marL="571500" indent="-571500">
              <a:buNone/>
            </a:pPr>
            <a:r>
              <a:rPr lang="en-US" dirty="0" smtClean="0"/>
              <a:t>--Disaster impacts on individual and community health are the focus of analysis</a:t>
            </a:r>
          </a:p>
          <a:p>
            <a:pPr marL="571500" indent="-571500">
              <a:buNone/>
            </a:pPr>
            <a:r>
              <a:rPr lang="en-US" dirty="0" smtClean="0"/>
              <a:t>--Health disparities predict disaster effects</a:t>
            </a:r>
          </a:p>
          <a:p>
            <a:pPr marL="571500" indent="-571500">
              <a:buNone/>
            </a:pPr>
            <a:endParaRPr lang="en-US" dirty="0"/>
          </a:p>
        </p:txBody>
      </p:sp>
      <p:pic>
        <p:nvPicPr>
          <p:cNvPr id="4" name="Picture 3" descr="1125769370_3030.jpg"/>
          <p:cNvPicPr>
            <a:picLocks noChangeAspect="1"/>
          </p:cNvPicPr>
          <p:nvPr/>
        </p:nvPicPr>
        <p:blipFill>
          <a:blip r:embed="rId2"/>
          <a:stretch>
            <a:fillRect/>
          </a:stretch>
        </p:blipFill>
        <p:spPr>
          <a:xfrm>
            <a:off x="1593850" y="2706688"/>
            <a:ext cx="6451600" cy="4140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800"/>
            <a:ext cx="6248400" cy="4191000"/>
          </a:xfrm>
        </p:spPr>
        <p:txBody>
          <a:bodyPr>
            <a:normAutofit fontScale="85000" lnSpcReduction="10000"/>
          </a:bodyPr>
          <a:lstStyle/>
          <a:p>
            <a:pPr marL="571500" indent="-571500">
              <a:buAutoNum type="romanLcPeriod" startAt="10"/>
            </a:pPr>
            <a:r>
              <a:rPr lang="en-US" dirty="0" smtClean="0"/>
              <a:t>The Applied Emergency Management 	Approach</a:t>
            </a:r>
          </a:p>
          <a:p>
            <a:pPr marL="571500" indent="-571500">
              <a:buNone/>
            </a:pPr>
            <a:r>
              <a:rPr lang="en-US" dirty="0" smtClean="0"/>
              <a:t>--Disasters can be managed</a:t>
            </a:r>
          </a:p>
          <a:p>
            <a:pPr marL="571500" indent="-571500">
              <a:buNone/>
            </a:pPr>
            <a:r>
              <a:rPr lang="en-US" dirty="0" smtClean="0"/>
              <a:t>--There are four phases to consider: mitigation, preparedness, response, and recovery</a:t>
            </a:r>
          </a:p>
          <a:p>
            <a:pPr marL="571500" indent="-571500">
              <a:buNone/>
            </a:pPr>
            <a:r>
              <a:rPr lang="en-US" dirty="0" smtClean="0"/>
              <a:t>--Effective disaster management cuts across jurisdictions</a:t>
            </a:r>
          </a:p>
          <a:p>
            <a:pPr marL="571500" indent="-571500">
              <a:buNone/>
            </a:pPr>
            <a:r>
              <a:rPr lang="en-US" dirty="0" smtClean="0"/>
              <a:t>--Effective disaster management integrates the above nine approaches</a:t>
            </a:r>
            <a:endParaRPr lang="en-US" dirty="0"/>
          </a:p>
        </p:txBody>
      </p:sp>
      <p:pic>
        <p:nvPicPr>
          <p:cNvPr id="4" name="Picture 3" descr="Em_cycle.png"/>
          <p:cNvPicPr>
            <a:picLocks noChangeAspect="1"/>
          </p:cNvPicPr>
          <p:nvPr/>
        </p:nvPicPr>
        <p:blipFill>
          <a:blip r:embed="rId2"/>
          <a:stretch>
            <a:fillRect/>
          </a:stretch>
        </p:blipFill>
        <p:spPr>
          <a:xfrm>
            <a:off x="6477000" y="274638"/>
            <a:ext cx="3038475" cy="30622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Oil in the Risk Society</a:t>
            </a:r>
            <a:endParaRPr lang="en-US" dirty="0"/>
          </a:p>
        </p:txBody>
      </p:sp>
      <p:sp>
        <p:nvSpPr>
          <p:cNvPr id="3" name="Content Placeholder 2"/>
          <p:cNvSpPr>
            <a:spLocks noGrp="1"/>
          </p:cNvSpPr>
          <p:nvPr>
            <p:ph idx="1"/>
          </p:nvPr>
        </p:nvSpPr>
        <p:spPr>
          <a:xfrm>
            <a:off x="457200" y="1417638"/>
            <a:ext cx="8229600" cy="5440362"/>
          </a:xfrm>
        </p:spPr>
        <p:txBody>
          <a:bodyPr>
            <a:normAutofit fontScale="55000" lnSpcReduction="20000"/>
          </a:bodyPr>
          <a:lstStyle/>
          <a:p>
            <a:pPr marL="514350" indent="-514350">
              <a:buAutoNum type="arabicPeriod"/>
            </a:pPr>
            <a:r>
              <a:rPr lang="en-US" dirty="0" smtClean="0"/>
              <a:t>What is a Disaster?</a:t>
            </a:r>
          </a:p>
          <a:p>
            <a:pPr marL="514350" indent="-514350">
              <a:buNone/>
            </a:pPr>
            <a:r>
              <a:rPr lang="en-US" dirty="0" smtClean="0"/>
              <a:t>	</a:t>
            </a:r>
            <a:r>
              <a:rPr lang="en-US" dirty="0" err="1" smtClean="0"/>
              <a:t>i</a:t>
            </a:r>
            <a:r>
              <a:rPr lang="en-US" dirty="0" smtClean="0"/>
              <a:t>. What does the use of language tell us about a person or organization’s point of view on a disaster?</a:t>
            </a:r>
          </a:p>
          <a:p>
            <a:pPr marL="514350" indent="-514350">
              <a:buNone/>
            </a:pPr>
            <a:r>
              <a:rPr lang="en-US" dirty="0" smtClean="0"/>
              <a:t>	ii. How does the identity, ideology, and/or analytical approach of an individual or organization shape </a:t>
            </a:r>
            <a:r>
              <a:rPr lang="en-US" dirty="0"/>
              <a:t>a</a:t>
            </a:r>
            <a:r>
              <a:rPr lang="en-US" dirty="0" smtClean="0"/>
              <a:t> disaster?</a:t>
            </a:r>
          </a:p>
          <a:p>
            <a:pPr marL="514350" indent="-514350">
              <a:buNone/>
            </a:pPr>
            <a:endParaRPr lang="en-US" dirty="0" smtClean="0"/>
          </a:p>
          <a:p>
            <a:pPr marL="514350" indent="-514350">
              <a:buNone/>
            </a:pPr>
            <a:r>
              <a:rPr lang="en-US" dirty="0" smtClean="0"/>
              <a:t>2.	A Tour of Analytical Approaches</a:t>
            </a:r>
          </a:p>
          <a:p>
            <a:pPr marL="514350" indent="-514350">
              <a:buNone/>
            </a:pPr>
            <a:r>
              <a:rPr lang="en-US" dirty="0" smtClean="0"/>
              <a:t>	What are the types, and the strengths and weaknesses, of various analytical approaches focused on disasters?</a:t>
            </a:r>
          </a:p>
          <a:p>
            <a:pPr marL="514350" indent="-514350">
              <a:buNone/>
            </a:pPr>
            <a:r>
              <a:rPr lang="en-US" dirty="0" smtClean="0"/>
              <a:t>	</a:t>
            </a:r>
            <a:r>
              <a:rPr lang="en-US" dirty="0" err="1" smtClean="0"/>
              <a:t>i</a:t>
            </a:r>
            <a:r>
              <a:rPr lang="en-US" dirty="0" smtClean="0"/>
              <a:t>.   	The Sociological Approach</a:t>
            </a:r>
          </a:p>
          <a:p>
            <a:pPr marL="514350" indent="-514350">
              <a:buNone/>
            </a:pPr>
            <a:r>
              <a:rPr lang="en-US" dirty="0" smtClean="0"/>
              <a:t>	ii.  	The Cultural Approach</a:t>
            </a:r>
          </a:p>
          <a:p>
            <a:pPr marL="514350" indent="-514350">
              <a:buNone/>
            </a:pPr>
            <a:r>
              <a:rPr lang="en-US" dirty="0" smtClean="0"/>
              <a:t>	iii. 	The Historical Approach</a:t>
            </a:r>
          </a:p>
          <a:p>
            <a:pPr marL="514350" indent="-514350">
              <a:buNone/>
            </a:pPr>
            <a:r>
              <a:rPr lang="en-US" dirty="0" smtClean="0"/>
              <a:t>	iv.  	The Public Policy Approach</a:t>
            </a:r>
          </a:p>
          <a:p>
            <a:pPr marL="514350" indent="-514350">
              <a:buNone/>
            </a:pPr>
            <a:r>
              <a:rPr lang="en-US" dirty="0" smtClean="0"/>
              <a:t>	iv.  	The Economic Approach</a:t>
            </a:r>
          </a:p>
          <a:p>
            <a:pPr marL="514350" indent="-514350">
              <a:buNone/>
            </a:pPr>
            <a:r>
              <a:rPr lang="en-US" dirty="0" smtClean="0"/>
              <a:t>	</a:t>
            </a:r>
            <a:r>
              <a:rPr lang="en-US" dirty="0" err="1" smtClean="0"/>
              <a:t>v</a:t>
            </a:r>
            <a:r>
              <a:rPr lang="en-US" dirty="0" smtClean="0"/>
              <a:t>.   	The Ecological Approach</a:t>
            </a:r>
          </a:p>
          <a:p>
            <a:pPr marL="514350" indent="-514350">
              <a:buNone/>
            </a:pPr>
            <a:r>
              <a:rPr lang="en-US" dirty="0" smtClean="0"/>
              <a:t>	vi. 	The Information Approach</a:t>
            </a:r>
          </a:p>
          <a:p>
            <a:pPr marL="514350" indent="-514350">
              <a:buNone/>
            </a:pPr>
            <a:r>
              <a:rPr lang="en-US" dirty="0" smtClean="0"/>
              <a:t>	vii.  	 The Technological Systems Approach</a:t>
            </a:r>
          </a:p>
          <a:p>
            <a:pPr marL="514350" indent="-514350">
              <a:buNone/>
            </a:pPr>
            <a:r>
              <a:rPr lang="en-US" dirty="0" smtClean="0"/>
              <a:t>	viii.    The Therapeutic Approach</a:t>
            </a:r>
          </a:p>
          <a:p>
            <a:pPr marL="514350" indent="-514350">
              <a:buNone/>
            </a:pPr>
            <a:r>
              <a:rPr lang="en-US" dirty="0" smtClean="0"/>
              <a:t>	ix.       The Applied Emergency Management Approach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dominant trends in language around “blood and oil”?</a:t>
            </a:r>
          </a:p>
          <a:p>
            <a:r>
              <a:rPr lang="en-US" dirty="0" smtClean="0"/>
              <a:t>What are the most successful constructions of risk and disaster around “blood and oil”?</a:t>
            </a:r>
          </a:p>
          <a:p>
            <a:r>
              <a:rPr lang="en-US" dirty="0" smtClean="0"/>
              <a:t>Which analytical </a:t>
            </a:r>
            <a:r>
              <a:rPr lang="en-US" dirty="0" err="1" smtClean="0"/>
              <a:t>approach(es</a:t>
            </a:r>
            <a:r>
              <a:rPr lang="en-US" dirty="0" smtClean="0"/>
              <a:t>) do you find useful?  Which not, and why not?</a:t>
            </a:r>
          </a:p>
          <a:p>
            <a:r>
              <a:rPr lang="en-US" dirty="0" smtClean="0"/>
              <a:t>What do Susan Cutter, Scott </a:t>
            </a:r>
            <a:r>
              <a:rPr lang="en-US" dirty="0" err="1" smtClean="0"/>
              <a:t>Frickel</a:t>
            </a:r>
            <a:r>
              <a:rPr lang="en-US" dirty="0" smtClean="0"/>
              <a:t>, Rodriguez and Dynes, and </a:t>
            </a:r>
            <a:r>
              <a:rPr lang="en-US" dirty="0" err="1" smtClean="0"/>
              <a:t>Wachtendorf</a:t>
            </a:r>
            <a:r>
              <a:rPr lang="en-US" dirty="0" smtClean="0"/>
              <a:t> and Kendra add to </a:t>
            </a:r>
            <a:r>
              <a:rPr lang="en-US" smtClean="0"/>
              <a:t>the conversation?</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a:pPr>
            <a:r>
              <a:rPr lang="en-US" dirty="0" smtClean="0"/>
              <a:t>What is a Disaster?</a:t>
            </a:r>
          </a:p>
          <a:p>
            <a:pPr marL="514350" indent="-514350">
              <a:buNone/>
            </a:pPr>
            <a:endParaRPr lang="en-US" dirty="0" smtClean="0"/>
          </a:p>
          <a:p>
            <a:pPr marL="514350" indent="-514350">
              <a:buNone/>
            </a:pPr>
            <a:r>
              <a:rPr lang="en-US" dirty="0" smtClean="0"/>
              <a:t>	</a:t>
            </a:r>
            <a:r>
              <a:rPr lang="en-US" dirty="0" err="1" smtClean="0"/>
              <a:t>i</a:t>
            </a:r>
            <a:r>
              <a:rPr lang="en-US" dirty="0" smtClean="0"/>
              <a:t>. What does the use of language tell us about a person or organization’s point of view on a disaster?</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457200" y="0"/>
            <a:ext cx="8229600" cy="6126163"/>
          </a:xfrm>
        </p:spPr>
        <p:txBody>
          <a:bodyPr>
            <a:normAutofit fontScale="25000" lnSpcReduction="20000"/>
          </a:bodyPr>
          <a:lstStyle/>
          <a:p>
            <a:pPr>
              <a:buNone/>
            </a:pPr>
            <a:r>
              <a:rPr lang="en-US" dirty="0" smtClean="0"/>
              <a:t>  	</a:t>
            </a:r>
            <a:r>
              <a:rPr lang="en-US" sz="7385" dirty="0" smtClean="0"/>
              <a:t>“The oil spill in the Gulf is this nation’s largest natural disaster and stopping the leak and cleaning up the region is our top priority.” </a:t>
            </a:r>
          </a:p>
          <a:p>
            <a:pPr>
              <a:buNone/>
            </a:pPr>
            <a:r>
              <a:rPr lang="en-US" sz="7385" i="1" dirty="0" smtClean="0"/>
              <a:t>  	--Joint Statement of John Boehner, Eric Cantor, and Mike Pence, 17 June 2010</a:t>
            </a:r>
          </a:p>
          <a:p>
            <a:pPr>
              <a:buNone/>
            </a:pPr>
            <a:r>
              <a:rPr lang="en-US" sz="7385" dirty="0" smtClean="0"/>
              <a:t>    </a:t>
            </a:r>
          </a:p>
          <a:p>
            <a:pPr>
              <a:buNone/>
            </a:pPr>
            <a:r>
              <a:rPr lang="en-US" sz="7385" dirty="0" smtClean="0"/>
              <a:t>    	“Already, this oil spill is the worst environmental disaster America has ever faced.  And unlike an earthquake or a hurricane, it’s not a single event that does its damage in a matter of minutes or days.  The millions of gallons of oil . . . are more like an epidemic, one that we will be fighting for months and even years. </a:t>
            </a:r>
          </a:p>
          <a:p>
            <a:pPr>
              <a:buNone/>
            </a:pPr>
            <a:r>
              <a:rPr lang="en-US" sz="7385" dirty="0" smtClean="0"/>
              <a:t>	</a:t>
            </a:r>
          </a:p>
          <a:p>
            <a:pPr>
              <a:buNone/>
            </a:pPr>
            <a:r>
              <a:rPr lang="en-US" sz="7385" dirty="0" smtClean="0"/>
              <a:t>	But make no mistake:  We will fight this spill with everything we’ve got for as long as it takes.  We will make BP pay for the damage their company has caused.”</a:t>
            </a:r>
          </a:p>
          <a:p>
            <a:pPr>
              <a:buNone/>
            </a:pPr>
            <a:r>
              <a:rPr lang="en-US" sz="7385" dirty="0" smtClean="0"/>
              <a:t>    --</a:t>
            </a:r>
            <a:r>
              <a:rPr lang="en-US" sz="7385" dirty="0" err="1" smtClean="0"/>
              <a:t>Barack</a:t>
            </a:r>
            <a:r>
              <a:rPr lang="en-US" sz="7385" dirty="0" smtClean="0"/>
              <a:t> </a:t>
            </a:r>
            <a:r>
              <a:rPr lang="en-US" sz="7385" dirty="0" err="1" smtClean="0"/>
              <a:t>Obama</a:t>
            </a:r>
            <a:r>
              <a:rPr lang="en-US" sz="7385" dirty="0" smtClean="0"/>
              <a:t>, 15 June 2010</a:t>
            </a:r>
          </a:p>
          <a:p>
            <a:pPr>
              <a:buNone/>
            </a:pPr>
            <a:endParaRPr lang="en-US" sz="7385" dirty="0" smtClean="0"/>
          </a:p>
          <a:p>
            <a:pPr>
              <a:buNone/>
            </a:pPr>
            <a:r>
              <a:rPr lang="en-US" sz="7385" dirty="0" smtClean="0"/>
              <a:t>      “Now, Therefore, I . . . do herby call for a Day of Prayer . . . urging citizens to pray for comfort for the families of those killed in the Deepwater Horizon initial blast; that God would crown with success efforts to stop the flow of oil in the Gulf; that He would interpose to mitigate further damage and strengthen the hands of clean up crews . . . and that He would prevent future recurrences of this oil spill.”</a:t>
            </a:r>
          </a:p>
          <a:p>
            <a:pPr>
              <a:buNone/>
            </a:pPr>
            <a:r>
              <a:rPr lang="en-US" sz="7385" dirty="0" smtClean="0"/>
              <a:t>	--Florida Lt. Gov. Jeff </a:t>
            </a:r>
            <a:r>
              <a:rPr lang="en-US" sz="7385" dirty="0" err="1" smtClean="0"/>
              <a:t>Kottkamp</a:t>
            </a:r>
            <a:r>
              <a:rPr lang="en-US" sz="7385" dirty="0" smtClean="0"/>
              <a:t>, </a:t>
            </a:r>
            <a:r>
              <a:rPr lang="en-US" sz="7385" dirty="0" smtClean="0"/>
              <a:t>27 June 2010</a:t>
            </a:r>
          </a:p>
          <a:p>
            <a:pPr>
              <a:buNone/>
            </a:pPr>
            <a:endParaRPr lang="en-US" sz="7385" dirty="0" smtClean="0"/>
          </a:p>
          <a:p>
            <a:pPr>
              <a:buNone/>
            </a:pPr>
            <a:r>
              <a:rPr lang="en-US" sz="7385" dirty="0" smtClean="0"/>
              <a:t>	“’Other parties besides BP may be responsible for costs and liabilities arising from the oil spill, and we expect those parties to live up to their obligations,’ said Tony Hayward, BP’s chief executive . . . ‘What they all want to do is have the insurance companies pay, if possible,’ said Tom Baker, a professor at the University of Pennsylvania Law School who specializes in insurance. . . BP might also argue that, since its plans were approved by the federal government, it should not be found grossly negligent.”  --</a:t>
            </a:r>
            <a:r>
              <a:rPr lang="en-US" sz="7385" i="1" dirty="0" smtClean="0"/>
              <a:t>New York Times</a:t>
            </a:r>
            <a:r>
              <a:rPr lang="en-US" sz="7385" dirty="0" smtClean="0"/>
              <a:t>, “Liability Questions Loom for BP and Ex-Partners,” 25 June 2010</a:t>
            </a:r>
            <a:endParaRPr lang="en-US" sz="7385"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About Disasters</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algn="ctr">
              <a:buNone/>
            </a:pPr>
            <a:r>
              <a:rPr lang="en-US" dirty="0" smtClean="0"/>
              <a:t>Disaster</a:t>
            </a:r>
          </a:p>
          <a:p>
            <a:pPr algn="ctr">
              <a:buNone/>
            </a:pPr>
            <a:r>
              <a:rPr lang="en-US" dirty="0" smtClean="0"/>
              <a:t>Natural </a:t>
            </a:r>
          </a:p>
          <a:p>
            <a:pPr algn="ctr">
              <a:buNone/>
            </a:pPr>
            <a:r>
              <a:rPr lang="en-US" dirty="0" smtClean="0"/>
              <a:t>Environmental</a:t>
            </a:r>
          </a:p>
          <a:p>
            <a:pPr algn="ctr">
              <a:buNone/>
            </a:pPr>
            <a:r>
              <a:rPr lang="en-US" dirty="0" smtClean="0"/>
              <a:t>Epidemic</a:t>
            </a:r>
          </a:p>
          <a:p>
            <a:pPr algn="ctr">
              <a:buNone/>
            </a:pPr>
            <a:r>
              <a:rPr lang="en-US" dirty="0" smtClean="0"/>
              <a:t>Fight</a:t>
            </a:r>
          </a:p>
          <a:p>
            <a:pPr algn="ctr">
              <a:buNone/>
            </a:pPr>
            <a:r>
              <a:rPr lang="en-US" dirty="0" smtClean="0"/>
              <a:t>Priority</a:t>
            </a:r>
          </a:p>
          <a:p>
            <a:pPr algn="ctr">
              <a:buNone/>
            </a:pPr>
            <a:r>
              <a:rPr lang="en-US" dirty="0" smtClean="0"/>
              <a:t>Cleaning Up</a:t>
            </a:r>
          </a:p>
          <a:p>
            <a:pPr algn="ctr">
              <a:buNone/>
            </a:pPr>
            <a:r>
              <a:rPr lang="en-US" dirty="0" smtClean="0"/>
              <a:t>Prayer</a:t>
            </a:r>
          </a:p>
          <a:p>
            <a:pPr algn="ctr">
              <a:buNone/>
            </a:pPr>
            <a:r>
              <a:rPr lang="en-US" dirty="0" smtClean="0"/>
              <a:t>Mitigate</a:t>
            </a:r>
          </a:p>
          <a:p>
            <a:pPr algn="ctr">
              <a:buNone/>
            </a:pPr>
            <a:r>
              <a:rPr lang="en-US" dirty="0" smtClean="0"/>
              <a:t>Responsible</a:t>
            </a:r>
          </a:p>
          <a:p>
            <a:pPr algn="ctr">
              <a:buNone/>
            </a:pPr>
            <a:r>
              <a:rPr lang="en-US" dirty="0" smtClean="0"/>
              <a:t>Costs</a:t>
            </a:r>
          </a:p>
          <a:p>
            <a:pPr algn="ctr">
              <a:buNone/>
            </a:pPr>
            <a:r>
              <a:rPr lang="en-US" dirty="0" smtClean="0"/>
              <a:t>Obligations</a:t>
            </a:r>
          </a:p>
          <a:p>
            <a:pPr algn="ctr">
              <a:buNone/>
            </a:pPr>
            <a:r>
              <a:rPr lang="en-US" dirty="0" smtClean="0"/>
              <a:t>Negligent</a:t>
            </a:r>
          </a:p>
          <a:p>
            <a:pPr algn="ctr">
              <a:buNone/>
            </a:pPr>
            <a:endParaRPr lang="en-US" dirty="0" smtClean="0"/>
          </a:p>
          <a:p>
            <a:pPr algn="ctr">
              <a:buNone/>
            </a:pPr>
            <a:r>
              <a:rPr lang="en-US" dirty="0" smtClean="0"/>
              <a:t>What happened?  Who knows the most about this? Will it end; how can we be normal again? Who is responsible? How do we allocate blame? How do we keep this from happening again?</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dirty="0" smtClean="0"/>
              <a:t>	I </a:t>
            </a:r>
            <a:r>
              <a:rPr lang="en-US" dirty="0"/>
              <a:t>take “disaster” to mean “an event focused in time and place causing significant disruptions to normal activities and incurring unacceptably high losses of property and/or life.” </a:t>
            </a:r>
            <a:r>
              <a:rPr lang="en-US" dirty="0" smtClean="0"/>
              <a:t> </a:t>
            </a:r>
          </a:p>
          <a:p>
            <a:pPr>
              <a:buNone/>
            </a:pPr>
            <a:endParaRPr lang="en-US" dirty="0" smtClean="0"/>
          </a:p>
          <a:p>
            <a:pPr>
              <a:buNone/>
            </a:pPr>
            <a:r>
              <a:rPr lang="en-US" dirty="0" smtClean="0"/>
              <a:t>	I </a:t>
            </a:r>
            <a:r>
              <a:rPr lang="en-US" dirty="0"/>
              <a:t>take risk to mean “a likelihood, which may be described either quantitatively or qualitatively, that a disaster will occur.”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None/>
            </a:pPr>
            <a:r>
              <a:rPr lang="en-US" dirty="0" smtClean="0"/>
              <a:t>1.  What is a </a:t>
            </a:r>
            <a:r>
              <a:rPr lang="en-US" dirty="0" smtClean="0"/>
              <a:t>Disaster?</a:t>
            </a:r>
          </a:p>
          <a:p>
            <a:pPr marL="514350" indent="-514350">
              <a:buNone/>
            </a:pPr>
            <a:endParaRPr lang="en-US" dirty="0" smtClean="0"/>
          </a:p>
          <a:p>
            <a:pPr marL="514350" indent="-514350">
              <a:buNone/>
            </a:pPr>
            <a:r>
              <a:rPr lang="en-US" dirty="0" smtClean="0"/>
              <a:t>	ii. How does the identity, ideology, and/or analytical approach of an individual or organization shape the framing of a disaster?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pa.jpg"/>
          <p:cNvPicPr>
            <a:picLocks noGrp="1" noChangeAspect="1"/>
          </p:cNvPicPr>
          <p:nvPr>
            <p:ph idx="1"/>
          </p:nvPr>
        </p:nvPicPr>
        <p:blipFill>
          <a:blip r:embed="rId2"/>
          <a:srcRect l="-40915" r="-40915"/>
          <a:stretch>
            <a:fillRect/>
          </a:stretch>
        </p:blipFill>
        <p:spPr>
          <a:xfrm>
            <a:off x="-270670" y="1828800"/>
            <a:ext cx="7204870" cy="3962401"/>
          </a:xfrm>
        </p:spPr>
      </p:pic>
      <p:pic>
        <p:nvPicPr>
          <p:cNvPr id="4" name="Picture 3" descr="bp.jpg"/>
          <p:cNvPicPr>
            <a:picLocks noChangeAspect="1"/>
          </p:cNvPicPr>
          <p:nvPr/>
        </p:nvPicPr>
        <p:blipFill>
          <a:blip r:embed="rId3"/>
          <a:stretch>
            <a:fillRect/>
          </a:stretch>
        </p:blipFill>
        <p:spPr>
          <a:xfrm>
            <a:off x="4573588" y="-715963"/>
            <a:ext cx="4572000" cy="2971801"/>
          </a:xfrm>
          <a:prstGeom prst="rect">
            <a:avLst/>
          </a:prstGeom>
        </p:spPr>
      </p:pic>
      <p:pic>
        <p:nvPicPr>
          <p:cNvPr id="5" name="Picture 4" descr="bp_logo_color.jpg"/>
          <p:cNvPicPr>
            <a:picLocks noChangeAspect="1"/>
          </p:cNvPicPr>
          <p:nvPr/>
        </p:nvPicPr>
        <p:blipFill>
          <a:blip r:embed="rId4"/>
          <a:stretch>
            <a:fillRect/>
          </a:stretch>
        </p:blipFill>
        <p:spPr>
          <a:xfrm>
            <a:off x="-2251075" y="-2200275"/>
            <a:ext cx="4064000" cy="5334000"/>
          </a:xfrm>
          <a:prstGeom prst="rect">
            <a:avLst/>
          </a:prstGeom>
        </p:spPr>
      </p:pic>
      <p:pic>
        <p:nvPicPr>
          <p:cNvPr id="7" name="Picture 6" descr="exxonvaldez-disaster.jpg"/>
          <p:cNvPicPr>
            <a:picLocks noChangeAspect="1"/>
          </p:cNvPicPr>
          <p:nvPr/>
        </p:nvPicPr>
        <p:blipFill>
          <a:blip r:embed="rId5"/>
          <a:stretch>
            <a:fillRect/>
          </a:stretch>
        </p:blipFill>
        <p:spPr>
          <a:xfrm>
            <a:off x="4495800" y="2002632"/>
            <a:ext cx="2438400" cy="2651125"/>
          </a:xfrm>
          <a:prstGeom prst="rect">
            <a:avLst/>
          </a:prstGeom>
        </p:spPr>
      </p:pic>
      <p:pic>
        <p:nvPicPr>
          <p:cNvPr id="9" name="Picture 8" descr="65116.jpg"/>
          <p:cNvPicPr>
            <a:picLocks noChangeAspect="1"/>
          </p:cNvPicPr>
          <p:nvPr/>
        </p:nvPicPr>
        <p:blipFill>
          <a:blip r:embed="rId6"/>
          <a:stretch>
            <a:fillRect/>
          </a:stretch>
        </p:blipFill>
        <p:spPr>
          <a:xfrm>
            <a:off x="-1255713" y="3609975"/>
            <a:ext cx="4552951" cy="3248025"/>
          </a:xfrm>
          <a:prstGeom prst="rect">
            <a:avLst/>
          </a:prstGeom>
        </p:spPr>
      </p:pic>
      <p:pic>
        <p:nvPicPr>
          <p:cNvPr id="10" name="Picture 9" descr="enhanced-buzz-3391-1275490637-4.jpg"/>
          <p:cNvPicPr>
            <a:picLocks noChangeAspect="1"/>
          </p:cNvPicPr>
          <p:nvPr/>
        </p:nvPicPr>
        <p:blipFill>
          <a:blip r:embed="rId7"/>
          <a:stretch>
            <a:fillRect/>
          </a:stretch>
        </p:blipFill>
        <p:spPr>
          <a:xfrm>
            <a:off x="1708150" y="-381000"/>
            <a:ext cx="3178176" cy="2383632"/>
          </a:xfrm>
          <a:prstGeom prst="rect">
            <a:avLst/>
          </a:prstGeom>
        </p:spPr>
      </p:pic>
      <p:pic>
        <p:nvPicPr>
          <p:cNvPr id="11" name="Picture 10" descr="TubeInsertion.jpg"/>
          <p:cNvPicPr>
            <a:picLocks noChangeAspect="1"/>
          </p:cNvPicPr>
          <p:nvPr/>
        </p:nvPicPr>
        <p:blipFill>
          <a:blip r:embed="rId8"/>
          <a:stretch>
            <a:fillRect/>
          </a:stretch>
        </p:blipFill>
        <p:spPr>
          <a:xfrm>
            <a:off x="5181600" y="3352800"/>
            <a:ext cx="4283103" cy="38481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normAutofit fontScale="77500" lnSpcReduction="20000"/>
          </a:bodyPr>
          <a:lstStyle/>
          <a:p>
            <a:pPr marL="514350" indent="-514350">
              <a:buNone/>
            </a:pPr>
            <a:r>
              <a:rPr lang="en-US" dirty="0" smtClean="0"/>
              <a:t>2.	A Tour of Analytical Approaches</a:t>
            </a:r>
          </a:p>
          <a:p>
            <a:pPr marL="514350" indent="-514350">
              <a:buNone/>
            </a:pPr>
            <a:r>
              <a:rPr lang="en-US" dirty="0" smtClean="0"/>
              <a:t>	What are the types, and the strengths and weaknesses, of various analytical approaches focused on disasters?</a:t>
            </a:r>
          </a:p>
          <a:p>
            <a:pPr marL="514350" indent="-514350">
              <a:buNone/>
            </a:pPr>
            <a:r>
              <a:rPr lang="en-US" dirty="0" smtClean="0"/>
              <a:t>	</a:t>
            </a:r>
            <a:r>
              <a:rPr lang="en-US" dirty="0" err="1" smtClean="0"/>
              <a:t>i</a:t>
            </a:r>
            <a:r>
              <a:rPr lang="en-US" dirty="0" smtClean="0"/>
              <a:t>.   		The Sociological Approach</a:t>
            </a:r>
          </a:p>
          <a:p>
            <a:pPr marL="514350" indent="-514350">
              <a:buNone/>
            </a:pPr>
            <a:r>
              <a:rPr lang="en-US" dirty="0" smtClean="0"/>
              <a:t>	ii.  		The Cultural Approach</a:t>
            </a:r>
          </a:p>
          <a:p>
            <a:pPr marL="514350" indent="-514350">
              <a:buNone/>
            </a:pPr>
            <a:r>
              <a:rPr lang="en-US" dirty="0" smtClean="0"/>
              <a:t>	iii. 		The Historical Approach</a:t>
            </a:r>
          </a:p>
          <a:p>
            <a:pPr marL="514350" indent="-514350">
              <a:buNone/>
            </a:pPr>
            <a:r>
              <a:rPr lang="en-US" dirty="0" smtClean="0"/>
              <a:t>	iv.  	The Public Policy Approach</a:t>
            </a:r>
          </a:p>
          <a:p>
            <a:pPr marL="514350" indent="-514350">
              <a:buNone/>
            </a:pPr>
            <a:r>
              <a:rPr lang="en-US" dirty="0" smtClean="0"/>
              <a:t>	</a:t>
            </a:r>
            <a:r>
              <a:rPr lang="en-US" dirty="0" err="1" smtClean="0"/>
              <a:t>v</a:t>
            </a:r>
            <a:r>
              <a:rPr lang="en-US" dirty="0" smtClean="0"/>
              <a:t>.  		The Economic Approach</a:t>
            </a:r>
          </a:p>
          <a:p>
            <a:pPr marL="514350" indent="-514350">
              <a:buNone/>
            </a:pPr>
            <a:r>
              <a:rPr lang="en-US" dirty="0" smtClean="0"/>
              <a:t>	vi.   	The Ecological Approach</a:t>
            </a:r>
          </a:p>
          <a:p>
            <a:pPr marL="514350" indent="-514350">
              <a:buNone/>
            </a:pPr>
            <a:r>
              <a:rPr lang="en-US" dirty="0" smtClean="0"/>
              <a:t>	vii. 	The Information Approach</a:t>
            </a:r>
          </a:p>
          <a:p>
            <a:pPr marL="514350" indent="-514350">
              <a:buNone/>
            </a:pPr>
            <a:r>
              <a:rPr lang="en-US" dirty="0" smtClean="0"/>
              <a:t>	viii.  	The Technological Systems Approach</a:t>
            </a:r>
          </a:p>
          <a:p>
            <a:pPr marL="514350" indent="-514350">
              <a:buNone/>
            </a:pPr>
            <a:r>
              <a:rPr lang="en-US" dirty="0" smtClean="0"/>
              <a:t>	</a:t>
            </a:r>
            <a:r>
              <a:rPr lang="en-US" dirty="0" smtClean="0"/>
              <a:t>ix</a:t>
            </a:r>
            <a:r>
              <a:rPr lang="en-US" dirty="0" smtClean="0"/>
              <a:t>.    	The Therapeutic Approach</a:t>
            </a:r>
          </a:p>
          <a:p>
            <a:pPr marL="514350" indent="-514350">
              <a:buNone/>
            </a:pPr>
            <a:r>
              <a:rPr lang="en-US" dirty="0" smtClean="0"/>
              <a:t>	</a:t>
            </a:r>
            <a:r>
              <a:rPr lang="en-US" dirty="0" err="1" smtClean="0"/>
              <a:t>x</a:t>
            </a:r>
            <a:r>
              <a:rPr lang="en-US" dirty="0" smtClean="0"/>
              <a:t>.        The Applied Emergency Management Approach</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TotalTime>
  <Words>1395</Words>
  <Application>Microsoft Macintosh PowerPoint</Application>
  <PresentationFormat>On-screen Show (4:3)</PresentationFormat>
  <Paragraphs>111</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Blood and Oil in the Risk Society Scott Gabriel Knowles Drexel University 30 June 2010</vt:lpstr>
      <vt:lpstr>Blood and Oil in the Risk Society</vt:lpstr>
      <vt:lpstr>Slide 3</vt:lpstr>
      <vt:lpstr>Slide 4</vt:lpstr>
      <vt:lpstr>Talking About Disasters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QUESTIONS</vt:lpstr>
    </vt:vector>
  </TitlesOfParts>
  <Company>Drexel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and Oil in the Risk Society Scott Gabriel Knowles Drexel University 30 June 2010</dc:title>
  <dc:creator>Scott Knowles</dc:creator>
  <cp:lastModifiedBy>Scott Knowles</cp:lastModifiedBy>
  <cp:revision>2</cp:revision>
  <dcterms:created xsi:type="dcterms:W3CDTF">2010-06-30T18:06:49Z</dcterms:created>
  <dcterms:modified xsi:type="dcterms:W3CDTF">2010-06-30T21:43:20Z</dcterms:modified>
</cp:coreProperties>
</file>