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5" r:id="rId9"/>
    <p:sldId id="269" r:id="rId10"/>
    <p:sldId id="271" r:id="rId11"/>
    <p:sldId id="272" r:id="rId12"/>
    <p:sldId id="261" r:id="rId13"/>
    <p:sldId id="266" r:id="rId14"/>
    <p:sldId id="262" r:id="rId15"/>
    <p:sldId id="268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1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7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7E199F2-F5FE-7F4C-A513-413DB2B3F5BD}" type="datetimeFigureOut">
              <a:rPr lang="en-US" smtClean="0"/>
              <a:t>5/6/10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1A16206-BA39-A749-A438-17896FE428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oyno@ecolibriumgroup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otaq/fuels/renewablefuels/" TargetMode="External"/><Relationship Id="rId4" Type="http://schemas.openxmlformats.org/officeDocument/2006/relationships/hyperlink" Target="http://cgse.epfl.ch/page65660-en.html" TargetMode="External"/><Relationship Id="rId5" Type="http://schemas.openxmlformats.org/officeDocument/2006/relationships/hyperlink" Target="http://www.bioenergywiki.net/Roundtable_on_Sustainable_Biofuels" TargetMode="External"/><Relationship Id="rId6" Type="http://schemas.openxmlformats.org/officeDocument/2006/relationships/hyperlink" Target="http://www.biofuelstp.e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fdc.energy.gov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BIOFUELS: FUELING THE FUTURE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b="1" dirty="0" smtClean="0"/>
              <a:t>Presentation to the Drexel Great Works Symposium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Nathaniel S. Doyno</a:t>
            </a:r>
          </a:p>
          <a:p>
            <a:pPr lvl="2"/>
            <a:r>
              <a:rPr lang="en-US" dirty="0" smtClean="0"/>
              <a:t>Partner &amp; Clean Technology Officer</a:t>
            </a:r>
          </a:p>
          <a:p>
            <a:pPr lvl="2"/>
            <a:r>
              <a:rPr lang="en-US" dirty="0" smtClean="0"/>
              <a:t>The Ecolibrium Group, LLC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May 6</a:t>
            </a:r>
            <a:r>
              <a:rPr lang="en-US" b="1" baseline="30000" dirty="0" smtClean="0"/>
              <a:t>th</a:t>
            </a:r>
            <a:r>
              <a:rPr lang="en-US" b="1" dirty="0" smtClean="0"/>
              <a:t>, 2010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IN THE US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smtClean="0"/>
              <a:t>Energy Policy Act of 2005</a:t>
            </a:r>
            <a:r>
              <a:rPr lang="en-US" dirty="0" smtClean="0"/>
              <a:t> </a:t>
            </a:r>
          </a:p>
          <a:p>
            <a:pPr lvl="1">
              <a:defRPr/>
            </a:pPr>
            <a:r>
              <a:rPr lang="en-US" i="1" dirty="0" smtClean="0"/>
              <a:t>Requires</a:t>
            </a:r>
            <a:r>
              <a:rPr lang="en-US" dirty="0" smtClean="0"/>
              <a:t> the use of alternative fuels in dual-fueled AFV’s (which includes diesel vehicles) unless Secretary of Energy grants a waiver.</a:t>
            </a:r>
          </a:p>
          <a:p>
            <a:pPr>
              <a:defRPr/>
            </a:pPr>
            <a:r>
              <a:rPr lang="en-US" b="1" dirty="0" smtClean="0"/>
              <a:t>Energy Independence &amp; Security Act of 2007 (“EISA”)</a:t>
            </a:r>
          </a:p>
          <a:p>
            <a:pPr lvl="1">
              <a:defRPr/>
            </a:pPr>
            <a:r>
              <a:rPr lang="en-US" dirty="0" smtClean="0"/>
              <a:t>Requires Federal Agencies to install at least one renewable fuel pump at all federal fleet fueling centers by 2010.</a:t>
            </a:r>
          </a:p>
          <a:p>
            <a:pPr>
              <a:defRPr/>
            </a:pPr>
            <a:r>
              <a:rPr lang="en-US" b="1" dirty="0" smtClean="0"/>
              <a:t>Executive Order 13423 (2007)</a:t>
            </a:r>
          </a:p>
          <a:p>
            <a:pPr lvl="1">
              <a:defRPr/>
            </a:pPr>
            <a:r>
              <a:rPr lang="en-US" dirty="0" smtClean="0"/>
              <a:t>Requires Federal agencies with 20 or more vehicles to increase alternative fuel use by 10% per year relative to 2005 baseline through 2015.</a:t>
            </a:r>
          </a:p>
          <a:p>
            <a:pPr>
              <a:defRPr/>
            </a:pPr>
            <a:r>
              <a:rPr lang="en-US" b="1" dirty="0" smtClean="0"/>
              <a:t>Executive Order 13514 (2009)</a:t>
            </a:r>
          </a:p>
          <a:p>
            <a:pPr lvl="1">
              <a:defRPr/>
            </a:pPr>
            <a:r>
              <a:rPr lang="en-US" dirty="0" smtClean="0"/>
              <a:t>Requires Federal agencies to consider fleet and transportation management during greenhouse gas inventory and mitigation processes.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IN THE US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ea typeface="ＭＳ Ｐゴシック" charset="-128"/>
                <a:cs typeface="ＭＳ Ｐゴシック" charset="-128"/>
              </a:rPr>
              <a:t>Federal Renewable Fuel Standard (“RFS”)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</a:p>
          <a:p>
            <a:pPr lvl="1"/>
            <a:r>
              <a:rPr lang="en-US" dirty="0" smtClean="0"/>
              <a:t>Authorized by EISA in 2007, new RFS rules finalized and released February 3rd 2010 (“RFS2”).</a:t>
            </a:r>
          </a:p>
          <a:p>
            <a:pPr lvl="1"/>
            <a:r>
              <a:rPr lang="en-US" dirty="0" smtClean="0"/>
              <a:t>National volumetric blending mandate, escalates annually.</a:t>
            </a:r>
          </a:p>
          <a:p>
            <a:pPr lvl="2"/>
            <a:r>
              <a:rPr lang="en-US" dirty="0" smtClean="0">
                <a:ea typeface="ＭＳ Ｐゴシック" charset="-128"/>
              </a:rPr>
              <a:t>Requires 650 million</a:t>
            </a:r>
            <a:r>
              <a:rPr lang="en-US" b="1" dirty="0" smtClean="0">
                <a:ea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</a:rPr>
              <a:t>gallons of “biomass-based diesel” (such as biodiesel) be blended in 2010.</a:t>
            </a:r>
          </a:p>
          <a:p>
            <a:pPr lvl="2"/>
            <a:r>
              <a:rPr lang="en-US" dirty="0" smtClean="0">
                <a:ea typeface="ＭＳ Ｐゴシック" charset="-128"/>
              </a:rPr>
              <a:t>Requires 1 billion gallons of “biomass-based diesel” be blended in 2012.</a:t>
            </a:r>
          </a:p>
          <a:p>
            <a:pPr lvl="1"/>
            <a:r>
              <a:rPr lang="en-US" dirty="0" smtClean="0"/>
              <a:t>Expands regulated fuel types to include diesel sold for use in non-road, locomotive, and marine engines.</a:t>
            </a:r>
            <a:r>
              <a:rPr lang="en-US" dirty="0" smtClean="0"/>
              <a:t>   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IN PA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Assets</a:t>
            </a:r>
          </a:p>
          <a:p>
            <a:pPr lvl="1"/>
            <a:r>
              <a:rPr lang="en-US" dirty="0" smtClean="0"/>
              <a:t>Federal, State &amp; Local Government leadership</a:t>
            </a:r>
          </a:p>
          <a:p>
            <a:pPr lvl="1"/>
            <a:r>
              <a:rPr lang="en-US" dirty="0" smtClean="0"/>
              <a:t>Aggressive/progressive legislation &amp; incentives</a:t>
            </a:r>
          </a:p>
          <a:p>
            <a:pPr lvl="1"/>
            <a:r>
              <a:rPr lang="en-US" dirty="0" smtClean="0"/>
              <a:t>Available Feedstock</a:t>
            </a:r>
          </a:p>
          <a:p>
            <a:pPr lvl="2"/>
            <a:r>
              <a:rPr lang="en-US" dirty="0" smtClean="0"/>
              <a:t>Large &amp; established forestry industry</a:t>
            </a:r>
          </a:p>
          <a:p>
            <a:pPr lvl="2"/>
            <a:r>
              <a:rPr lang="en-US" dirty="0" smtClean="0"/>
              <a:t>Large &amp; established agricultural industry</a:t>
            </a:r>
          </a:p>
          <a:p>
            <a:pPr lvl="2"/>
            <a:r>
              <a:rPr lang="en-US" dirty="0" smtClean="0"/>
              <a:t>Large urban centers</a:t>
            </a:r>
          </a:p>
          <a:p>
            <a:pPr lvl="1"/>
            <a:r>
              <a:rPr lang="en-US" dirty="0" smtClean="0"/>
              <a:t>Research institutions with biofuels expertise</a:t>
            </a:r>
          </a:p>
          <a:p>
            <a:pPr lvl="2"/>
            <a:r>
              <a:rPr lang="en-US" dirty="0" smtClean="0"/>
              <a:t>Penn State, CMU, University of Pittsburgh</a:t>
            </a:r>
          </a:p>
          <a:p>
            <a:pPr lvl="2"/>
            <a:r>
              <a:rPr lang="en-US" dirty="0" smtClean="0"/>
              <a:t>National Energy Technology Laboratory (NETL)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IN PA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Legislation</a:t>
            </a:r>
          </a:p>
          <a:p>
            <a:pPr lvl="1"/>
            <a:r>
              <a:rPr lang="en-US" dirty="0" smtClean="0"/>
              <a:t>Current</a:t>
            </a:r>
          </a:p>
          <a:p>
            <a:pPr lvl="2"/>
            <a:r>
              <a:rPr lang="en-US" dirty="0" smtClean="0"/>
              <a:t>PA Renewable Fuel Standard (RFS) requires that every gallon of “on-road” gasoline and diesel contain at least 2% biofuels</a:t>
            </a:r>
          </a:p>
          <a:p>
            <a:pPr lvl="2"/>
            <a:r>
              <a:rPr lang="en-US" dirty="0" smtClean="0"/>
              <a:t>The first RFS to require cellulosic (e.g. non-corn based) ethanol</a:t>
            </a:r>
          </a:p>
          <a:p>
            <a:pPr lvl="2"/>
            <a:r>
              <a:rPr lang="en-US" dirty="0" smtClean="0"/>
              <a:t>Took effect May 1</a:t>
            </a:r>
            <a:r>
              <a:rPr lang="en-US" baseline="30000" dirty="0" smtClean="0"/>
              <a:t>st</a:t>
            </a:r>
            <a:r>
              <a:rPr lang="en-US" dirty="0" smtClean="0"/>
              <a:t>, 2010</a:t>
            </a:r>
          </a:p>
          <a:p>
            <a:pPr lvl="1"/>
            <a:r>
              <a:rPr lang="en-US" dirty="0" smtClean="0"/>
              <a:t>Proposed</a:t>
            </a:r>
          </a:p>
          <a:p>
            <a:pPr lvl="2"/>
            <a:r>
              <a:rPr lang="en-US" dirty="0" smtClean="0"/>
              <a:t>Expansion of PA RFS to “off-road” fuels (home heating oil, construction, etc.)</a:t>
            </a:r>
          </a:p>
          <a:p>
            <a:r>
              <a:rPr lang="en-US" b="1" dirty="0" smtClean="0"/>
              <a:t>Incentives</a:t>
            </a:r>
          </a:p>
          <a:p>
            <a:pPr lvl="1"/>
            <a:r>
              <a:rPr lang="en-US" dirty="0" smtClean="0"/>
              <a:t>PA Biodiesel Producer Tax-Credit</a:t>
            </a:r>
          </a:p>
          <a:p>
            <a:pPr lvl="1"/>
            <a:r>
              <a:rPr lang="en-US" dirty="0" smtClean="0"/>
              <a:t>PA DEP Alternative Fuel Incentive Grant Program</a:t>
            </a:r>
          </a:p>
          <a:p>
            <a:pPr lvl="1"/>
            <a:r>
              <a:rPr lang="en-US" dirty="0" smtClean="0"/>
              <a:t>PA Energy Development Authority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IN PHILADELPHIA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Greenworks Philadelphia</a:t>
            </a:r>
          </a:p>
          <a:p>
            <a:pPr lvl="1"/>
            <a:r>
              <a:rPr lang="en-US" dirty="0" smtClean="0"/>
              <a:t>Current high-profile biofuels users include the City’s fleet, SEPTA, PECO, Temple, and others.</a:t>
            </a:r>
          </a:p>
          <a:p>
            <a:r>
              <a:rPr lang="en-US" b="1" dirty="0" smtClean="0"/>
              <a:t>Philadelphia Region Clean Cities</a:t>
            </a:r>
          </a:p>
          <a:p>
            <a:pPr lvl="1"/>
            <a:r>
              <a:rPr lang="en-US" dirty="0" smtClean="0"/>
              <a:t>Local resource and advocate for petroleum alternatives</a:t>
            </a:r>
          </a:p>
          <a:p>
            <a:r>
              <a:rPr lang="en-US" b="1" dirty="0" smtClean="0"/>
              <a:t>The Energy Cooperative</a:t>
            </a:r>
          </a:p>
          <a:p>
            <a:pPr lvl="1"/>
            <a:r>
              <a:rPr lang="en-US" dirty="0" smtClean="0"/>
              <a:t>SE PA’s largest distributor of biodiesel and bioheat</a:t>
            </a:r>
          </a:p>
          <a:p>
            <a:r>
              <a:rPr lang="en-US" b="1" dirty="0" smtClean="0"/>
              <a:t>BlackGold Biofuels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CASE STUDY: BLACKGOLD BIOFUELS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Local, </a:t>
            </a:r>
            <a:r>
              <a:rPr lang="en-US" dirty="0" smtClean="0"/>
              <a:t>woman-owned </a:t>
            </a:r>
            <a:r>
              <a:rPr lang="en-US" smtClean="0"/>
              <a:t>&amp; run biofuels </a:t>
            </a:r>
            <a:r>
              <a:rPr lang="en-US" dirty="0" smtClean="0"/>
              <a:t>start-up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“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Generation” conversion technology that utilizes a true waste stream as </a:t>
            </a:r>
            <a:r>
              <a:rPr lang="en-US" dirty="0" smtClean="0"/>
              <a:t>feedstock</a:t>
            </a:r>
          </a:p>
          <a:p>
            <a:r>
              <a:rPr lang="en-US" dirty="0" smtClean="0"/>
              <a:t>First plant is operational in SF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plant currently under development in Philadelphia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Nathaniel S. Doyno</a:t>
            </a:r>
          </a:p>
          <a:p>
            <a:pPr lvl="1"/>
            <a:r>
              <a:rPr lang="en-US" dirty="0" smtClean="0"/>
              <a:t>Partner &amp; Clean Technology Officer</a:t>
            </a:r>
          </a:p>
          <a:p>
            <a:r>
              <a:rPr lang="en-US" dirty="0" smtClean="0"/>
              <a:t>The Ecolibrium Group, LLC</a:t>
            </a:r>
          </a:p>
          <a:p>
            <a:pPr lvl="1"/>
            <a:r>
              <a:rPr lang="en-US" dirty="0" smtClean="0"/>
              <a:t>1528 </a:t>
            </a:r>
            <a:r>
              <a:rPr lang="en-US" dirty="0" smtClean="0"/>
              <a:t>Walnut Street, 21</a:t>
            </a:r>
            <a:r>
              <a:rPr lang="en-US" baseline="30000" dirty="0" smtClean="0"/>
              <a:t>st</a:t>
            </a:r>
            <a:r>
              <a:rPr lang="en-US" dirty="0" smtClean="0"/>
              <a:t> Floor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doyno@ecolibriumgroup.com</a:t>
            </a:r>
            <a:endParaRPr lang="en-US" dirty="0" smtClean="0"/>
          </a:p>
          <a:p>
            <a:pPr lvl="1"/>
            <a:r>
              <a:rPr lang="en-US" dirty="0" smtClean="0"/>
              <a:t>Office: 215-253-6580</a:t>
            </a:r>
          </a:p>
          <a:p>
            <a:pPr lvl="1"/>
            <a:r>
              <a:rPr lang="en-US" dirty="0" smtClean="0"/>
              <a:t>Cell: 412-418-4594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 Ecolibrium Group</a:t>
            </a:r>
          </a:p>
          <a:p>
            <a:r>
              <a:rPr lang="en-US" b="1" dirty="0" smtClean="0"/>
              <a:t>Me</a:t>
            </a:r>
          </a:p>
          <a:p>
            <a:r>
              <a:rPr lang="en-US" b="1" dirty="0" smtClean="0"/>
              <a:t>Biofuels 101</a:t>
            </a:r>
          </a:p>
          <a:p>
            <a:r>
              <a:rPr lang="en-US" b="1" dirty="0" smtClean="0"/>
              <a:t>Biofuels in the US</a:t>
            </a:r>
          </a:p>
          <a:p>
            <a:r>
              <a:rPr lang="en-US" b="1" dirty="0" smtClean="0"/>
              <a:t>Biofuels in PA</a:t>
            </a:r>
          </a:p>
          <a:p>
            <a:r>
              <a:rPr lang="en-US" b="1" dirty="0" smtClean="0"/>
              <a:t>Biofuels in Philadelphia</a:t>
            </a:r>
          </a:p>
          <a:p>
            <a:r>
              <a:rPr lang="en-US" b="1" dirty="0" smtClean="0"/>
              <a:t>Case Study: Black Gold Biofuels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ECOLIBRIUM GROUP, LLC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Philadelphia-based Sustainability Consulting Firm</a:t>
            </a:r>
          </a:p>
          <a:p>
            <a:pPr lvl="1"/>
            <a:r>
              <a:rPr lang="en-US" dirty="0" smtClean="0"/>
              <a:t>Established August </a:t>
            </a:r>
            <a:r>
              <a:rPr lang="en-US" dirty="0" smtClean="0"/>
              <a:t>2009</a:t>
            </a:r>
          </a:p>
          <a:p>
            <a:pPr lvl="1"/>
            <a:r>
              <a:rPr lang="en-US" dirty="0" smtClean="0"/>
              <a:t>Woman &amp; minority </a:t>
            </a:r>
            <a:r>
              <a:rPr lang="en-US" dirty="0" smtClean="0"/>
              <a:t>o</a:t>
            </a:r>
            <a:r>
              <a:rPr lang="en-US" dirty="0" smtClean="0"/>
              <a:t>wned (W/MBE)</a:t>
            </a:r>
          </a:p>
          <a:p>
            <a:pPr lvl="1"/>
            <a:r>
              <a:rPr lang="en-US" dirty="0" smtClean="0"/>
              <a:t>3 Partners + 6 FTE</a:t>
            </a:r>
          </a:p>
          <a:p>
            <a:r>
              <a:rPr lang="en-US" b="1" dirty="0" smtClean="0"/>
              <a:t>Two Business Units</a:t>
            </a:r>
          </a:p>
          <a:p>
            <a:pPr lvl="1"/>
            <a:r>
              <a:rPr lang="en-US" dirty="0" smtClean="0"/>
              <a:t>Sustainability Strategy Group</a:t>
            </a:r>
          </a:p>
          <a:p>
            <a:pPr lvl="2"/>
            <a:r>
              <a:rPr lang="en-US" i="1" dirty="0" smtClean="0"/>
              <a:t>Sustainability Action Plans; Sustainability Performance Measurement, Verification &amp; Reporting; GHG Emissions and Environmental Performance Indicator Benchmarking &amp; Analysis;   </a:t>
            </a:r>
          </a:p>
          <a:p>
            <a:pPr lvl="1"/>
            <a:r>
              <a:rPr lang="en-US" dirty="0" smtClean="0"/>
              <a:t>Clean Technology Business Development Group</a:t>
            </a:r>
          </a:p>
          <a:p>
            <a:pPr lvl="2"/>
            <a:r>
              <a:rPr lang="en-US" i="1" dirty="0" smtClean="0"/>
              <a:t>Feasibility Studies; Market Research &amp; Analysis; Strategic &amp; Business Plans; Sales, Marketing, &amp; “Go-2-Market” Strategies; International, Domestic, &amp; Local Business Representation; Investor Matchmaking; Grant Writing   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B.S. City &amp; Regional Planning, </a:t>
            </a:r>
            <a:r>
              <a:rPr lang="en-US" b="1" dirty="0" smtClean="0"/>
              <a:t>Cornell University </a:t>
            </a:r>
            <a:r>
              <a:rPr lang="en-US" b="1" dirty="0" smtClean="0"/>
              <a:t>(‘05)</a:t>
            </a:r>
            <a:endParaRPr lang="en-US" b="1" dirty="0" smtClean="0"/>
          </a:p>
          <a:p>
            <a:r>
              <a:rPr lang="en-US" b="1" dirty="0" smtClean="0"/>
              <a:t>“Field Tested” Entrepreneur</a:t>
            </a:r>
          </a:p>
          <a:p>
            <a:pPr lvl="1"/>
            <a:r>
              <a:rPr lang="en-US" dirty="0" smtClean="0"/>
              <a:t>Steel City Biofuels, Inc.</a:t>
            </a:r>
          </a:p>
          <a:p>
            <a:pPr lvl="2"/>
            <a:r>
              <a:rPr lang="en-US" i="1" dirty="0" smtClean="0"/>
              <a:t>Founder &amp; Former Executive Director</a:t>
            </a:r>
          </a:p>
          <a:p>
            <a:pPr lvl="1"/>
            <a:r>
              <a:rPr lang="en-US" dirty="0" smtClean="0"/>
              <a:t>GTECH Strategies, Inc.</a:t>
            </a:r>
          </a:p>
          <a:p>
            <a:pPr lvl="2"/>
            <a:r>
              <a:rPr lang="en-US" i="1" dirty="0" smtClean="0"/>
              <a:t>Co-Founder &amp; Former Board Member</a:t>
            </a:r>
          </a:p>
          <a:p>
            <a:pPr lvl="1"/>
            <a:r>
              <a:rPr lang="en-US" dirty="0" smtClean="0"/>
              <a:t>Pittsburgh Region Clean Cities, Inc.</a:t>
            </a:r>
          </a:p>
          <a:p>
            <a:pPr lvl="2"/>
            <a:r>
              <a:rPr lang="en-US" i="1" dirty="0" smtClean="0"/>
              <a:t>Former Coordinator &amp; Board Treasurer</a:t>
            </a:r>
          </a:p>
          <a:p>
            <a:r>
              <a:rPr lang="en-US" b="1" dirty="0" smtClean="0"/>
              <a:t>Sustainability &amp; Social Venture Thought Leader</a:t>
            </a:r>
          </a:p>
          <a:p>
            <a:pPr lvl="1"/>
            <a:r>
              <a:rPr lang="en-US" dirty="0" smtClean="0"/>
              <a:t>City of Pittsburgh Green Government Task Force</a:t>
            </a:r>
          </a:p>
          <a:p>
            <a:pPr lvl="1"/>
            <a:r>
              <a:rPr lang="en-US" dirty="0" smtClean="0"/>
              <a:t>Pittsburgh Green Jobs Advisory </a:t>
            </a:r>
            <a:r>
              <a:rPr lang="en-US" dirty="0" smtClean="0"/>
              <a:t>Board</a:t>
            </a:r>
          </a:p>
          <a:p>
            <a:pPr lvl="1"/>
            <a:r>
              <a:rPr lang="en-US" dirty="0" smtClean="0"/>
              <a:t>Pittsburgh Technology Council’s “Green Tech Network”</a:t>
            </a:r>
          </a:p>
          <a:p>
            <a:pPr lvl="1"/>
            <a:r>
              <a:rPr lang="en-US" dirty="0" smtClean="0"/>
              <a:t>Sustainable Pittsburgh’s “Champions for Sustainability”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101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Why You Should Care about Biofuels</a:t>
            </a:r>
          </a:p>
          <a:p>
            <a:r>
              <a:rPr lang="en-US" b="1" dirty="0" smtClean="0"/>
              <a:t>Biofuels Fact vs. Fiction</a:t>
            </a:r>
          </a:p>
          <a:p>
            <a:r>
              <a:rPr lang="en-US" b="1" dirty="0" smtClean="0"/>
              <a:t>Biofuels Resources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101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Why You Should Care About Biofuels</a:t>
            </a:r>
          </a:p>
          <a:p>
            <a:pPr lvl="1"/>
            <a:r>
              <a:rPr lang="en-US" dirty="0" smtClean="0"/>
              <a:t>Petroleum fuels are essential to every aspect of the US and global economies</a:t>
            </a:r>
          </a:p>
          <a:p>
            <a:pPr lvl="2"/>
            <a:r>
              <a:rPr lang="en-US" b="1" dirty="0" smtClean="0"/>
              <a:t>Transportation:</a:t>
            </a:r>
            <a:r>
              <a:rPr lang="en-US" dirty="0" smtClean="0"/>
              <a:t> Cars, public transit, school buses, etc. </a:t>
            </a:r>
          </a:p>
          <a:p>
            <a:pPr lvl="2"/>
            <a:r>
              <a:rPr lang="en-US" b="1" dirty="0" smtClean="0"/>
              <a:t>Shipping:</a:t>
            </a:r>
            <a:r>
              <a:rPr lang="en-US" dirty="0" smtClean="0"/>
              <a:t> Trucks, trains, barges, ships, etc.</a:t>
            </a:r>
          </a:p>
          <a:p>
            <a:pPr lvl="2"/>
            <a:r>
              <a:rPr lang="en-US" b="1" dirty="0" smtClean="0"/>
              <a:t>Construction:</a:t>
            </a:r>
            <a:r>
              <a:rPr lang="en-US" dirty="0" smtClean="0"/>
              <a:t> Anything painted yellow</a:t>
            </a:r>
          </a:p>
          <a:p>
            <a:pPr lvl="1"/>
            <a:r>
              <a:rPr lang="en-US" dirty="0" smtClean="0"/>
              <a:t>Petroleum fuels are non-renewable, and in short-supply, particularly in the USA</a:t>
            </a:r>
          </a:p>
          <a:p>
            <a:pPr lvl="1"/>
            <a:r>
              <a:rPr lang="en-US" dirty="0" smtClean="0"/>
              <a:t>Petroleum fuels are bad for both humans and the environment</a:t>
            </a:r>
          </a:p>
          <a:p>
            <a:pPr lvl="1"/>
            <a:r>
              <a:rPr lang="en-US" dirty="0" smtClean="0"/>
              <a:t>Petroleum fuels are a direct threat to our National Security</a:t>
            </a:r>
          </a:p>
          <a:p>
            <a:pPr lvl="1"/>
            <a:r>
              <a:rPr lang="en-US" dirty="0" smtClean="0"/>
              <a:t>Currently there </a:t>
            </a:r>
            <a:r>
              <a:rPr lang="en-US" dirty="0" smtClean="0"/>
              <a:t>are a </a:t>
            </a:r>
            <a:r>
              <a:rPr lang="en-US" sz="1806" i="1" dirty="0" smtClean="0"/>
              <a:t>very small</a:t>
            </a:r>
            <a:r>
              <a:rPr lang="en-US" dirty="0" smtClean="0"/>
              <a:t> number of viable clean and renewable alternatives to</a:t>
            </a:r>
            <a:r>
              <a:rPr lang="en-US" dirty="0" smtClean="0"/>
              <a:t> petroleum </a:t>
            </a:r>
            <a:r>
              <a:rPr lang="en-US" dirty="0" smtClean="0"/>
              <a:t>fuels</a:t>
            </a:r>
          </a:p>
          <a:p>
            <a:pPr lvl="1"/>
            <a:r>
              <a:rPr lang="en-US" dirty="0" smtClean="0"/>
              <a:t>The US currently has the expertise, technology and natural resources necessary to make clean and renewable biofuels that are cost-competitive with petroleum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101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Biofuels Fact vs. Fiction</a:t>
            </a:r>
          </a:p>
          <a:p>
            <a:pPr lvl="1"/>
            <a:r>
              <a:rPr lang="en-US" dirty="0" smtClean="0"/>
              <a:t>Some biofuels </a:t>
            </a:r>
            <a:r>
              <a:rPr lang="en-US" b="1" i="1" dirty="0" smtClean="0"/>
              <a:t>ARE </a:t>
            </a:r>
            <a:r>
              <a:rPr lang="en-US" dirty="0" smtClean="0"/>
              <a:t>bad for the environment</a:t>
            </a:r>
          </a:p>
          <a:p>
            <a:pPr lvl="2"/>
            <a:r>
              <a:rPr lang="en-US" dirty="0" smtClean="0"/>
              <a:t>Corn ethanol</a:t>
            </a:r>
          </a:p>
          <a:p>
            <a:pPr lvl="2"/>
            <a:r>
              <a:rPr lang="en-US" dirty="0" smtClean="0"/>
              <a:t>Palm-oil biodiesel</a:t>
            </a:r>
          </a:p>
          <a:p>
            <a:pPr lvl="1"/>
            <a:r>
              <a:rPr lang="en-US" dirty="0" smtClean="0"/>
              <a:t>Not all biofuels are created equal</a:t>
            </a:r>
            <a:endParaRPr lang="en-US" dirty="0" smtClean="0"/>
          </a:p>
          <a:p>
            <a:pPr lvl="2"/>
            <a:r>
              <a:rPr lang="en-US" dirty="0" smtClean="0"/>
              <a:t>Advanced feedstocks are more sustainable and do not compete with food production or sensitive ecologies</a:t>
            </a:r>
          </a:p>
          <a:p>
            <a:pPr lvl="3"/>
            <a:r>
              <a:rPr lang="en-US" dirty="0" smtClean="0"/>
              <a:t> Algae, switchgrass, agricultural &amp; urban waste streams, etc.</a:t>
            </a:r>
          </a:p>
          <a:p>
            <a:pPr lvl="2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&amp; 3</a:t>
            </a:r>
            <a:r>
              <a:rPr lang="en-US" baseline="30000" dirty="0" smtClean="0"/>
              <a:t>rd</a:t>
            </a:r>
            <a:r>
              <a:rPr lang="en-US" dirty="0" smtClean="0"/>
              <a:t> Generation processing technologies are more efficient and environmentally friendly</a:t>
            </a:r>
          </a:p>
          <a:p>
            <a:pPr lvl="3"/>
            <a:r>
              <a:rPr lang="en-US" dirty="0" smtClean="0"/>
              <a:t>Gasification &amp; </a:t>
            </a:r>
            <a:r>
              <a:rPr lang="en-US" dirty="0" err="1" smtClean="0"/>
              <a:t>pyrolisis</a:t>
            </a:r>
            <a:r>
              <a:rPr lang="en-US" dirty="0" smtClean="0"/>
              <a:t>, biological/enzymatic, nanotech, etc.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101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Biofuels Resources</a:t>
            </a:r>
          </a:p>
          <a:p>
            <a:pPr lvl="1"/>
            <a:r>
              <a:rPr lang="en-US" dirty="0" smtClean="0"/>
              <a:t>US DOE Alternative Fuel Data Center</a:t>
            </a:r>
          </a:p>
          <a:p>
            <a:pPr lvl="2"/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www.afdc.energy.gov</a:t>
            </a:r>
            <a:endParaRPr lang="en-US" dirty="0" smtClean="0"/>
          </a:p>
          <a:p>
            <a:pPr lvl="1"/>
            <a:r>
              <a:rPr lang="en-US" dirty="0" smtClean="0"/>
              <a:t>US EPA Fuels &amp; Additives Division</a:t>
            </a:r>
          </a:p>
          <a:p>
            <a:pPr lvl="2"/>
            <a:r>
              <a:rPr lang="en-US" dirty="0" smtClean="0">
                <a:hlinkClick r:id="rId3"/>
              </a:rPr>
              <a:t>http://www.epa.gov/otaq/fuels/renewablefuels/</a:t>
            </a:r>
            <a:endParaRPr lang="en-US" dirty="0" smtClean="0"/>
          </a:p>
          <a:p>
            <a:pPr lvl="1"/>
            <a:r>
              <a:rPr lang="en-US" dirty="0" smtClean="0"/>
              <a:t>International Roundtable On Sustainable Biofuels</a:t>
            </a:r>
          </a:p>
          <a:p>
            <a:pPr lvl="2"/>
            <a:r>
              <a:rPr lang="en-US" dirty="0" smtClean="0">
                <a:hlinkClick r:id="rId4"/>
              </a:rPr>
              <a:t>http://cgse.epfl.ch/page65660-</a:t>
            </a:r>
            <a:r>
              <a:rPr lang="en-US" dirty="0" smtClean="0">
                <a:hlinkClick r:id="rId4"/>
              </a:rPr>
              <a:t>en.html</a:t>
            </a:r>
            <a:endParaRPr lang="en-US" dirty="0" smtClean="0"/>
          </a:p>
          <a:p>
            <a:pPr lvl="2"/>
            <a:r>
              <a:rPr lang="en-US" dirty="0" smtClean="0">
                <a:hlinkClick r:id="rId5"/>
              </a:rPr>
              <a:t>http://www.bioenergywiki.net/</a:t>
            </a:r>
            <a:r>
              <a:rPr lang="en-US" dirty="0" smtClean="0">
                <a:hlinkClick r:id="rId5"/>
              </a:rPr>
              <a:t>Roundtable_on_Sustainable_Biofuels</a:t>
            </a:r>
            <a:endParaRPr lang="en-US" dirty="0" smtClean="0"/>
          </a:p>
          <a:p>
            <a:pPr lvl="1"/>
            <a:r>
              <a:rPr lang="en-US" dirty="0" smtClean="0"/>
              <a:t>European Biofuels Technology Platform</a:t>
            </a:r>
          </a:p>
          <a:p>
            <a:pPr lvl="2"/>
            <a:r>
              <a:rPr lang="en-US" dirty="0" smtClean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www.biofuelstp.eu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BIOFUELS IN THE 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smtClean="0"/>
              <a:t>Energy Policy Act of 1992  (“EPAct”)</a:t>
            </a:r>
          </a:p>
          <a:p>
            <a:pPr lvl="1">
              <a:defRPr/>
            </a:pPr>
            <a:r>
              <a:rPr lang="en-US" dirty="0" smtClean="0"/>
              <a:t>Requires Federal and certain State Government fleets to  purchase increasing percentages of Alternative Fuel Vehicle’s (“AFV’s”) annually. </a:t>
            </a:r>
          </a:p>
          <a:p>
            <a:pPr lvl="2">
              <a:defRPr/>
            </a:pPr>
            <a:r>
              <a:rPr lang="en-US" dirty="0" smtClean="0"/>
              <a:t>Regulated fleets can get credit for AFV purchases by using 20% (B20) or higher biodiesel blends. 1 AFV credit = 450 gallons of pure biodiesel (B100), or 2,250 gallons of B20.</a:t>
            </a:r>
          </a:p>
          <a:p>
            <a:pPr lvl="1">
              <a:defRPr/>
            </a:pPr>
            <a:r>
              <a:rPr lang="en-US" dirty="0" smtClean="0"/>
              <a:t>Created the Clean Cities Program</a:t>
            </a:r>
          </a:p>
          <a:p>
            <a:pPr lvl="2">
              <a:defRPr/>
            </a:pPr>
            <a:r>
              <a:rPr lang="en-US" dirty="0" smtClean="0"/>
              <a:t>Primary goal is to expand and stimulate alternative fuel markets to replace petroleum used in the transportation sector.</a:t>
            </a:r>
          </a:p>
          <a:p>
            <a:pPr lvl="2">
              <a:defRPr/>
            </a:pPr>
            <a:r>
              <a:rPr lang="en-US" dirty="0" smtClean="0"/>
              <a:t>Annual budget increased in 2009 from $13 to $300 million.</a:t>
            </a:r>
          </a:p>
          <a:p>
            <a:pPr lvl="2">
              <a:defRPr/>
            </a:pPr>
            <a:r>
              <a:rPr lang="en-US" dirty="0" smtClean="0"/>
              <a:t>Distributes grants for biodiesel blending and distribution infrastructure.</a:t>
            </a:r>
          </a:p>
          <a:p>
            <a:pPr lvl="2">
              <a:defRPr/>
            </a:pPr>
            <a:r>
              <a:rPr lang="en-US" dirty="0" smtClean="0"/>
              <a:t>Provides operating support and project funding for Regional “Clean Cities Coalitions” to expand awareness of and demand for alternative fuels.</a:t>
            </a:r>
          </a:p>
          <a:p>
            <a:pPr lvl="2">
              <a:defRPr/>
            </a:pPr>
            <a:r>
              <a:rPr lang="en-US" dirty="0" smtClean="0"/>
              <a:t>Provides free technical support for regulated fleets utilizing biodiesel.  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004080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pectrum">
      <a:majorFont>
        <a:latin typeface="Corbel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159</TotalTime>
  <Words>1201</Words>
  <Application>Microsoft Macintosh PowerPoint</Application>
  <PresentationFormat>On-screen Show (4:3)</PresentationFormat>
  <Paragraphs>155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Spectrum</vt:lpstr>
      <vt:lpstr>BIOFUELS: FUELING THE FUTURE</vt:lpstr>
      <vt:lpstr>PRESENTATION OVERVIEW</vt:lpstr>
      <vt:lpstr>THE ECOLIBRIUM GROUP, LLC</vt:lpstr>
      <vt:lpstr>ABOUT ME</vt:lpstr>
      <vt:lpstr>BIOFUELS 101</vt:lpstr>
      <vt:lpstr>BIOFUELS 101 (cont.)</vt:lpstr>
      <vt:lpstr>BIOFUELS 101 (cont.)</vt:lpstr>
      <vt:lpstr>BIOFUELS 101 (cont.)</vt:lpstr>
      <vt:lpstr>BIOFUELS IN THE US</vt:lpstr>
      <vt:lpstr>BIOFUELS IN THE US (cont.)</vt:lpstr>
      <vt:lpstr>BIOFUELS IN THE US (cont.)</vt:lpstr>
      <vt:lpstr>BIOFUELS IN PA</vt:lpstr>
      <vt:lpstr>BIOFUELS IN PA (cont.)</vt:lpstr>
      <vt:lpstr>BIOFUELS IN PHILADELPHIA</vt:lpstr>
      <vt:lpstr>CASE STUDY: BLACKGOLD BIOFUELS</vt:lpstr>
      <vt:lpstr>CONTACT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BIOFUELS: FUELING THE FUTURE</dc:title>
  <dc:creator>ndoyno</dc:creator>
  <cp:lastModifiedBy>ndoyno</cp:lastModifiedBy>
  <cp:revision>12</cp:revision>
  <dcterms:created xsi:type="dcterms:W3CDTF">2010-05-06T19:16:52Z</dcterms:created>
  <dcterms:modified xsi:type="dcterms:W3CDTF">2010-05-06T21:56:49Z</dcterms:modified>
</cp:coreProperties>
</file>