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77" r:id="rId2"/>
    <p:sldId id="257" r:id="rId3"/>
    <p:sldId id="280" r:id="rId4"/>
    <p:sldId id="258" r:id="rId5"/>
    <p:sldId id="275" r:id="rId6"/>
    <p:sldId id="276" r:id="rId7"/>
    <p:sldId id="259" r:id="rId8"/>
    <p:sldId id="281" r:id="rId9"/>
    <p:sldId id="282" r:id="rId10"/>
    <p:sldId id="261" r:id="rId11"/>
    <p:sldId id="262" r:id="rId12"/>
    <p:sldId id="263" r:id="rId13"/>
    <p:sldId id="278" r:id="rId14"/>
    <p:sldId id="265" r:id="rId15"/>
    <p:sldId id="266" r:id="rId16"/>
    <p:sldId id="283" r:id="rId17"/>
    <p:sldId id="267" r:id="rId18"/>
    <p:sldId id="268" r:id="rId19"/>
    <p:sldId id="269" r:id="rId20"/>
    <p:sldId id="270" r:id="rId21"/>
    <p:sldId id="284" r:id="rId22"/>
    <p:sldId id="285" r:id="rId23"/>
    <p:sldId id="279" r:id="rId24"/>
    <p:sldId id="272" r:id="rId25"/>
    <p:sldId id="286" r:id="rId26"/>
    <p:sldId id="273" r:id="rId27"/>
    <p:sldId id="27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2B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15" autoAdjust="0"/>
    <p:restoredTop sz="84389" autoAdjust="0"/>
  </p:normalViewPr>
  <p:slideViewPr>
    <p:cSldViewPr>
      <p:cViewPr>
        <p:scale>
          <a:sx n="80" d="100"/>
          <a:sy n="80" d="100"/>
        </p:scale>
        <p:origin x="234" y="-72"/>
      </p:cViewPr>
      <p:guideLst>
        <p:guide orient="horz" pos="2592"/>
        <p:guide pos="3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90759-941E-4439-99C1-F8D0E57F1E43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F81B1-8107-4C35-8D37-43BEE248DF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26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94A96-7612-496B-8C9E-5D8C56A861D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1169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F81B1-8107-4C35-8D37-43BEE248DF5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0809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F81B1-8107-4C35-8D37-43BEE248DF5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644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F81B1-8107-4C35-8D37-43BEE248DF5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1560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94A96-7612-496B-8C9E-5D8C56A861D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6666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F81B1-8107-4C35-8D37-43BEE248DF5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1586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F81B1-8107-4C35-8D37-43BEE248DF5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4006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F81B1-8107-4C35-8D37-43BEE248DF5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8138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F81B1-8107-4C35-8D37-43BEE248DF5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16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F81B1-8107-4C35-8D37-43BEE248DF5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1585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F81B1-8107-4C35-8D37-43BEE248DF5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607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F81B1-8107-4C35-8D37-43BEE248DF5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5686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F81B1-8107-4C35-8D37-43BEE248DF50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545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F81B1-8107-4C35-8D37-43BEE248DF50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545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F81B1-8107-4C35-8D37-43BEE248DF50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545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94A96-7612-496B-8C9E-5D8C56A861D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0943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F81B1-8107-4C35-8D37-43BEE248DF50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551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F81B1-8107-4C35-8D37-43BEE248DF50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7325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F81B1-8107-4C35-8D37-43BEE248DF50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486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F81B1-8107-4C35-8D37-43BEE248DF5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276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F81B1-8107-4C35-8D37-43BEE248DF5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613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F81B1-8107-4C35-8D37-43BEE248DF5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96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F81B1-8107-4C35-8D37-43BEE248DF5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383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F81B1-8107-4C35-8D37-43BEE248DF5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16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F81B1-8107-4C35-8D37-43BEE248DF5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814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F81B1-8107-4C35-8D37-43BEE248DF5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6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8854-A0D7-4CBA-87E8-AA6FC6BB02EC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EB66-A699-4701-9183-2DC476B56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1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8854-A0D7-4CBA-87E8-AA6FC6BB02EC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EB66-A699-4701-9183-2DC476B56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63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8854-A0D7-4CBA-87E8-AA6FC6BB02EC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EB66-A699-4701-9183-2DC476B56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1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8854-A0D7-4CBA-87E8-AA6FC6BB02EC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EB66-A699-4701-9183-2DC476B56D2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Conference Skyline.tif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" y="5562600"/>
            <a:ext cx="9144000" cy="117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04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8854-A0D7-4CBA-87E8-AA6FC6BB02EC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EB66-A699-4701-9183-2DC476B56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02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8854-A0D7-4CBA-87E8-AA6FC6BB02EC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EB66-A699-4701-9183-2DC476B56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53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8854-A0D7-4CBA-87E8-AA6FC6BB02EC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EB66-A699-4701-9183-2DC476B56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65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8854-A0D7-4CBA-87E8-AA6FC6BB02EC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EB66-A699-4701-9183-2DC476B56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2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8854-A0D7-4CBA-87E8-AA6FC6BB02EC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EB66-A699-4701-9183-2DC476B56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47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8854-A0D7-4CBA-87E8-AA6FC6BB02EC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EB66-A699-4701-9183-2DC476B56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72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8854-A0D7-4CBA-87E8-AA6FC6BB02EC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EB66-A699-4701-9183-2DC476B56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20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18854-A0D7-4CBA-87E8-AA6FC6BB02EC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8EB66-A699-4701-9183-2DC476B56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68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0B2B5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828800"/>
            <a:ext cx="8229600" cy="1828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B2B53"/>
                </a:solidFill>
              </a:rPr>
              <a:t>Librarians and their Value to the Student Learning Experience</a:t>
            </a:r>
            <a:r>
              <a:rPr lang="en-US" b="1" dirty="0" smtClean="0">
                <a:solidFill>
                  <a:srgbClr val="0B2B53"/>
                </a:solidFill>
              </a:rPr>
              <a:t>  </a:t>
            </a:r>
            <a:endParaRPr lang="en-US" b="1" dirty="0">
              <a:solidFill>
                <a:srgbClr val="0B2B5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57600"/>
            <a:ext cx="8001000" cy="17526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Robert E. Dugan</a:t>
            </a:r>
            <a:r>
              <a:rPr lang="en-US" sz="2000" dirty="0" smtClean="0">
                <a:solidFill>
                  <a:schemeClr val="tx1"/>
                </a:solidFill>
              </a:rPr>
              <a:t>, Dean of Libraries, University of West Florida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Nancy Turner</a:t>
            </a:r>
            <a:r>
              <a:rPr lang="en-US" sz="2000" dirty="0" smtClean="0">
                <a:solidFill>
                  <a:schemeClr val="tx1"/>
                </a:solidFill>
              </a:rPr>
              <a:t>, Assessment &amp; Organizational Performance Librarian, Temple University Libraries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Danuta A. Nitecki</a:t>
            </a:r>
            <a:r>
              <a:rPr lang="en-US" sz="2000" dirty="0" smtClean="0">
                <a:solidFill>
                  <a:schemeClr val="tx1"/>
                </a:solidFill>
              </a:rPr>
              <a:t>, Dean of Libraries and Professor, College of Computing and Informatics,  Drexel University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6248400"/>
            <a:ext cx="8201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SEPTEMBER 9, 2015</a:t>
            </a:r>
            <a:endParaRPr lang="en-US" sz="1200" dirty="0"/>
          </a:p>
        </p:txBody>
      </p:sp>
      <p:pic>
        <p:nvPicPr>
          <p:cNvPr id="4" name="Picture 3" descr="Conference Logo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9600"/>
            <a:ext cx="5099264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490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r>
              <a:rPr lang="en-US" dirty="0" smtClean="0"/>
              <a:t>Exercise 2: Table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Share and critique individual statements to identify assessment opportunities and types of data needs for improvement 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	FOCUS on assessment toward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i="1" dirty="0" smtClean="0"/>
              <a:t>making decisions to improve</a:t>
            </a:r>
            <a:endParaRPr lang="en-US" b="1" i="1" dirty="0"/>
          </a:p>
        </p:txBody>
      </p:sp>
      <p:sp>
        <p:nvSpPr>
          <p:cNvPr id="5" name="Right Arrow 4"/>
          <p:cNvSpPr/>
          <p:nvPr/>
        </p:nvSpPr>
        <p:spPr>
          <a:xfrm>
            <a:off x="304800" y="4267200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29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Identify challenges </a:t>
            </a:r>
            <a:br>
              <a:rPr lang="en-US" dirty="0" smtClean="0"/>
            </a:br>
            <a:r>
              <a:rPr lang="en-US" dirty="0" smtClean="0"/>
              <a:t>to obtain needed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Match data to assessment need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Retrieve data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Assemble resources to conduct assessment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319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8077200" cy="22860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10 minutes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02282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153400" cy="1401762"/>
          </a:xfrm>
        </p:spPr>
        <p:txBody>
          <a:bodyPr>
            <a:noAutofit/>
          </a:bodyPr>
          <a:lstStyle/>
          <a:p>
            <a:r>
              <a:rPr lang="en-US" sz="3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Identifying Librarians’ Contribution to Campus Assessment Efforts </a:t>
            </a:r>
            <a:endParaRPr lang="en-US" sz="3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64500" cy="241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Data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Services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Facilities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0112" y="5957888"/>
            <a:ext cx="3053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1885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r>
              <a:rPr lang="en-US" dirty="0" smtClean="0"/>
              <a:t>Exercise 3: Table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kind of assessments have you worked 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do librarians do to help with assessment?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Brainstorm to report out how librarians can help overcome assessment challenges – match and retrieve data, and assemble resources?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568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Gathering or generating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r>
              <a:rPr lang="en-US" dirty="0" smtClean="0"/>
              <a:t>How have librarians helped gather data for assessments in </a:t>
            </a:r>
          </a:p>
          <a:p>
            <a:pPr lvl="1"/>
            <a:r>
              <a:rPr lang="en-US" dirty="0" smtClean="0"/>
              <a:t>Collections</a:t>
            </a:r>
          </a:p>
          <a:p>
            <a:pPr lvl="1"/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Facilities</a:t>
            </a:r>
          </a:p>
          <a:p>
            <a:r>
              <a:rPr lang="en-US" dirty="0" smtClean="0"/>
              <a:t>Where else have they been useful?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661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Librarians contributions….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Generating data:</a:t>
            </a:r>
          </a:p>
          <a:p>
            <a:pPr lvl="1"/>
            <a:r>
              <a:rPr lang="en-US" dirty="0" smtClean="0"/>
              <a:t>data</a:t>
            </a:r>
            <a:r>
              <a:rPr lang="en-US" dirty="0"/>
              <a:t>/literature reviews </a:t>
            </a:r>
          </a:p>
          <a:p>
            <a:pPr lvl="1"/>
            <a:r>
              <a:rPr lang="en-US" dirty="0" smtClean="0"/>
              <a:t>Surveys, interviews</a:t>
            </a:r>
            <a:endParaRPr lang="en-US" dirty="0"/>
          </a:p>
          <a:p>
            <a:pPr lvl="1"/>
            <a:r>
              <a:rPr lang="en-US" dirty="0" smtClean="0"/>
              <a:t>input</a:t>
            </a:r>
            <a:r>
              <a:rPr lang="en-US" dirty="0"/>
              <a:t>/output </a:t>
            </a:r>
            <a:r>
              <a:rPr lang="en-US" dirty="0" smtClean="0"/>
              <a:t>counts--usage</a:t>
            </a:r>
          </a:p>
          <a:p>
            <a:pPr lvl="1"/>
            <a:r>
              <a:rPr lang="en-US" dirty="0" smtClean="0"/>
              <a:t>Commentaries -- feedback to services, tools</a:t>
            </a:r>
            <a:endParaRPr lang="en-US" dirty="0"/>
          </a:p>
          <a:p>
            <a:pPr lvl="1"/>
            <a:r>
              <a:rPr lang="en-US" dirty="0" smtClean="0"/>
              <a:t>Content analysis –syllabus reviews</a:t>
            </a:r>
          </a:p>
          <a:p>
            <a:pPr lvl="1"/>
            <a:r>
              <a:rPr lang="en-US" dirty="0" smtClean="0"/>
              <a:t>Data generation -- financial analytics, ROI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Managing data: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data curation</a:t>
            </a:r>
          </a:p>
          <a:p>
            <a:pPr lvl="1"/>
            <a:r>
              <a:rPr lang="en-US" dirty="0" smtClean="0"/>
              <a:t>Coordinating partnerships </a:t>
            </a:r>
            <a:r>
              <a:rPr lang="en-US" dirty="0"/>
              <a:t>with </a:t>
            </a:r>
            <a:r>
              <a:rPr lang="en-US" dirty="0" smtClean="0"/>
              <a:t>others</a:t>
            </a:r>
            <a:endParaRPr lang="en-US" dirty="0"/>
          </a:p>
          <a:p>
            <a:pPr lvl="1"/>
            <a:r>
              <a:rPr lang="en-US" dirty="0" smtClean="0"/>
              <a:t>meeting </a:t>
            </a:r>
            <a:r>
              <a:rPr lang="en-US" dirty="0"/>
              <a:t>spaces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63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4: Table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*** return to selected table’s assessment need from Exercise 2***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dirty="0" smtClean="0"/>
              <a:t>Identify types of data needed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dirty="0" smtClean="0"/>
              <a:t>Brainstorm methods to generate data for your assessment problem </a:t>
            </a:r>
          </a:p>
          <a:p>
            <a:pPr>
              <a:buFontTx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640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343400"/>
            <a:ext cx="9296400" cy="2667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Methods for Assessment Purposes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7356564"/>
              </p:ext>
            </p:extLst>
          </p:nvPr>
        </p:nvGraphicFramePr>
        <p:xfrm>
          <a:off x="304800" y="1066800"/>
          <a:ext cx="84582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343400"/>
              </a:tblGrid>
              <a:tr h="90197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sz="2400" dirty="0" smtClean="0"/>
                        <a:t>ASSESSMENT PURPOSE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METHODS</a:t>
                      </a:r>
                      <a:r>
                        <a:rPr lang="en-US" sz="2400" baseline="0" dirty="0" smtClean="0"/>
                        <a:t> TO GENERATE DATA</a:t>
                      </a:r>
                      <a:endParaRPr lang="en-US" sz="2400" dirty="0"/>
                    </a:p>
                  </a:txBody>
                  <a:tcPr/>
                </a:tc>
              </a:tr>
              <a:tr h="66769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ACCREDITATIONS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SURVEYS, COMENTARY,</a:t>
                      </a:r>
                      <a:r>
                        <a:rPr lang="en-US" sz="2000" baseline="0" dirty="0" smtClean="0"/>
                        <a:t> STAFF QUALIFICATION ANALYSIS, INPUTS</a:t>
                      </a:r>
                      <a:endParaRPr lang="en-US" sz="2000" dirty="0"/>
                    </a:p>
                  </a:txBody>
                  <a:tcPr/>
                </a:tc>
              </a:tr>
              <a:tr h="66769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PROGRAM REVIEWS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DESCRIPTIONS OF RESOURCES</a:t>
                      </a:r>
                      <a:r>
                        <a:rPr lang="en-US" sz="2000" baseline="0" dirty="0" smtClean="0"/>
                        <a:t>, FEEDBACK, QUALIFICATIONS</a:t>
                      </a:r>
                      <a:endParaRPr lang="en-US" sz="2000" dirty="0"/>
                    </a:p>
                  </a:txBody>
                  <a:tcPr/>
                </a:tc>
              </a:tr>
              <a:tr h="9579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FACULTY TEACHING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READING</a:t>
                      </a:r>
                      <a:r>
                        <a:rPr lang="en-US" sz="2000" baseline="0" dirty="0" smtClean="0"/>
                        <a:t> LIST MATCH TO HOLDINGS, QUALITY OF LIBRARY GUIDES/INSTRUCTION</a:t>
                      </a:r>
                      <a:endParaRPr lang="en-US" sz="2000" dirty="0"/>
                    </a:p>
                  </a:txBody>
                  <a:tcPr/>
                </a:tc>
              </a:tr>
              <a:tr h="4389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RESEARCH OUTPUT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Citation analysis for</a:t>
                      </a:r>
                      <a:r>
                        <a:rPr lang="en-US" sz="2000" baseline="0" dirty="0" smtClean="0"/>
                        <a:t> holdings, DMP prep, number of repository data sets</a:t>
                      </a:r>
                      <a:endParaRPr lang="en-US" sz="2000" dirty="0"/>
                    </a:p>
                  </a:txBody>
                  <a:tcPr/>
                </a:tc>
              </a:tr>
              <a:tr h="4389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INFORMATION LITERACY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Rubrics, Minute Papers, Portfolios</a:t>
                      </a:r>
                      <a:endParaRPr lang="en-US" sz="2000" dirty="0"/>
                    </a:p>
                  </a:txBody>
                  <a:tcPr/>
                </a:tc>
              </a:tr>
              <a:tr h="70145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FACILITIES</a:t>
                      </a:r>
                      <a:r>
                        <a:rPr lang="en-US" sz="2000" baseline="0" dirty="0" smtClean="0"/>
                        <a:t> --SPACE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OBSERVATION, SURVEY,</a:t>
                      </a:r>
                      <a:r>
                        <a:rPr lang="en-US" sz="2000" baseline="0" dirty="0" smtClean="0"/>
                        <a:t> INTERVIEW, USAGE COUNT</a:t>
                      </a:r>
                      <a:endParaRPr lang="en-US" sz="2000" dirty="0"/>
                    </a:p>
                  </a:txBody>
                  <a:tcPr/>
                </a:tc>
              </a:tr>
              <a:tr h="48745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INFORMATION RESOURCES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USAGE COUNT, SIZE, EXPENDITURES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457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r>
              <a:rPr lang="en-US" dirty="0" smtClean="0"/>
              <a:t>Exercise 5: Table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Where else on campus have you found people to help conducting assessments?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What expertise do they bring to gather, analyze, report data?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What help do you have difficulty finding?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06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OUTCOMES: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i="1" dirty="0"/>
              <a:t>Identify what librarians are typically </a:t>
            </a:r>
            <a:r>
              <a:rPr lang="en-US" sz="2800" i="1" dirty="0" smtClean="0"/>
              <a:t>doing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i="1" dirty="0" smtClean="0"/>
              <a:t>Apply </a:t>
            </a:r>
            <a:r>
              <a:rPr lang="en-US" sz="2800" i="1" dirty="0"/>
              <a:t>at least one method </a:t>
            </a:r>
            <a:r>
              <a:rPr lang="en-US" sz="2800" i="1" dirty="0" smtClean="0"/>
              <a:t>to </a:t>
            </a:r>
            <a:r>
              <a:rPr lang="en-US" sz="2800" i="1" dirty="0"/>
              <a:t>gather </a:t>
            </a:r>
            <a:r>
              <a:rPr lang="en-US" sz="2800" i="1" dirty="0" smtClean="0"/>
              <a:t>data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i="1" dirty="0" smtClean="0"/>
              <a:t>Build </a:t>
            </a:r>
            <a:r>
              <a:rPr lang="en-US" sz="2800" i="1" dirty="0"/>
              <a:t>stronger campus collaborations and assessment strategies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1693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2400"/>
            <a:ext cx="9296400" cy="6858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/>
              <a:t>T</a:t>
            </a:r>
            <a:r>
              <a:rPr lang="en-US" dirty="0" smtClean="0"/>
              <a:t>ypes of Data Needs: </a:t>
            </a:r>
            <a:br>
              <a:rPr lang="en-US" dirty="0" smtClean="0"/>
            </a:br>
            <a:r>
              <a:rPr lang="en-US" dirty="0" smtClean="0"/>
              <a:t>Campus Sources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0362448"/>
              </p:ext>
            </p:extLst>
          </p:nvPr>
        </p:nvGraphicFramePr>
        <p:xfrm>
          <a:off x="457200" y="1981200"/>
          <a:ext cx="84582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635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TYPES</a:t>
                      </a:r>
                      <a:r>
                        <a:rPr lang="en-US" sz="2400" baseline="0" dirty="0" smtClean="0"/>
                        <a:t> OF DATA NEEDS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CAMPUS SOURCES</a:t>
                      </a:r>
                      <a:endParaRPr lang="en-US" sz="2400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3780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2400"/>
            <a:ext cx="9296400" cy="6858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Highlights of Types of data needs: </a:t>
            </a:r>
            <a:br>
              <a:rPr lang="en-US" dirty="0" smtClean="0"/>
            </a:br>
            <a:r>
              <a:rPr lang="en-US" dirty="0" smtClean="0"/>
              <a:t>Campus sources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905282"/>
              </p:ext>
            </p:extLst>
          </p:nvPr>
        </p:nvGraphicFramePr>
        <p:xfrm>
          <a:off x="457200" y="2209800"/>
          <a:ext cx="8458200" cy="383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635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TYPES</a:t>
                      </a:r>
                      <a:r>
                        <a:rPr lang="en-US" sz="2400" baseline="0" dirty="0" smtClean="0"/>
                        <a:t> OF DATA NEEDS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CAMPUS SOURCES</a:t>
                      </a:r>
                      <a:endParaRPr lang="en-US" sz="2400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Compliance</a:t>
                      </a:r>
                      <a:r>
                        <a:rPr lang="en-US" sz="2400" baseline="0" dirty="0" smtClean="0"/>
                        <a:t> and regulatory evidence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Library Repositories/archives</a:t>
                      </a:r>
                    </a:p>
                    <a:p>
                      <a:r>
                        <a:rPr lang="en-US" sz="2400" dirty="0" smtClean="0"/>
                        <a:t>IT services,</a:t>
                      </a:r>
                    </a:p>
                    <a:p>
                      <a:r>
                        <a:rPr lang="en-US" sz="2400" dirty="0" smtClean="0"/>
                        <a:t>Institutional</a:t>
                      </a:r>
                      <a:r>
                        <a:rPr lang="en-US" sz="2400" baseline="0" dirty="0" smtClean="0"/>
                        <a:t> Research</a:t>
                      </a:r>
                      <a:endParaRPr lang="en-US" sz="2400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Fiscal reports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Budget,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Provost officer,</a:t>
                      </a:r>
                      <a:r>
                        <a:rPr lang="en-US" sz="2400" baseline="0" dirty="0" smtClean="0"/>
                        <a:t> IR, IPEDS, Common Data Set</a:t>
                      </a:r>
                      <a:endParaRPr lang="en-US" sz="2400" dirty="0" smtClean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Academic</a:t>
                      </a:r>
                      <a:r>
                        <a:rPr lang="en-US" sz="2400" baseline="0" dirty="0" smtClean="0"/>
                        <a:t> achievement and student learning outcomes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Faculty</a:t>
                      </a:r>
                      <a:r>
                        <a:rPr lang="en-US" sz="2400" baseline="0" dirty="0" smtClean="0"/>
                        <a:t> profiles [Library/IT]</a:t>
                      </a:r>
                    </a:p>
                    <a:p>
                      <a:r>
                        <a:rPr lang="en-US" sz="2400" baseline="0" dirty="0" smtClean="0"/>
                        <a:t>Center for Teaching Excellence</a:t>
                      </a:r>
                    </a:p>
                    <a:p>
                      <a:r>
                        <a:rPr lang="en-US" sz="2400" baseline="0" dirty="0" smtClean="0"/>
                        <a:t>IR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5196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2400"/>
            <a:ext cx="9296400" cy="6858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Highlights of Types of data needs: </a:t>
            </a:r>
            <a:br>
              <a:rPr lang="en-US" dirty="0" smtClean="0"/>
            </a:br>
            <a:r>
              <a:rPr lang="en-US" dirty="0" smtClean="0"/>
              <a:t>Campus sources…continued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164577"/>
              </p:ext>
            </p:extLst>
          </p:nvPr>
        </p:nvGraphicFramePr>
        <p:xfrm>
          <a:off x="304800" y="1752600"/>
          <a:ext cx="8355200" cy="4316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7600"/>
                <a:gridCol w="41776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TYPES</a:t>
                      </a:r>
                      <a:r>
                        <a:rPr lang="en-US" sz="2400" baseline="0" dirty="0" smtClean="0"/>
                        <a:t> OF DATA NEEDS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CAMPUS SOURCES</a:t>
                      </a:r>
                      <a:endParaRPr lang="en-US" sz="2400" dirty="0"/>
                    </a:p>
                  </a:txBody>
                  <a:tcPr/>
                </a:tc>
              </a:tr>
              <a:tr h="11462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Student experience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Student</a:t>
                      </a:r>
                      <a:r>
                        <a:rPr lang="en-US" sz="2400" baseline="0" dirty="0" smtClean="0"/>
                        <a:t> affairs, Institutional effectiveness, Provost Office</a:t>
                      </a:r>
                    </a:p>
                    <a:p>
                      <a:r>
                        <a:rPr lang="en-US" sz="2400" baseline="0" dirty="0" smtClean="0"/>
                        <a:t>Library archives, Faculty</a:t>
                      </a:r>
                      <a:endParaRPr lang="en-US" sz="2400" dirty="0"/>
                    </a:p>
                  </a:txBody>
                  <a:tcPr/>
                </a:tc>
              </a:tr>
              <a:tr h="125288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Demographics—institutional</a:t>
                      </a:r>
                      <a:r>
                        <a:rPr lang="en-US" sz="2400" baseline="0" dirty="0" smtClean="0"/>
                        <a:t>, geographic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Common</a:t>
                      </a:r>
                      <a:r>
                        <a:rPr lang="en-US" sz="2400" baseline="0" dirty="0" smtClean="0"/>
                        <a:t> Data Set, Enrollment Management, IR, Library databases</a:t>
                      </a:r>
                      <a:endParaRPr lang="en-US" sz="2400" dirty="0"/>
                    </a:p>
                  </a:txBody>
                  <a:tcPr/>
                </a:tc>
              </a:tr>
              <a:tr h="6855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Usage: technologies,</a:t>
                      </a:r>
                      <a:r>
                        <a:rPr lang="en-US" sz="2400" baseline="0" dirty="0" smtClean="0"/>
                        <a:t> facilities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IT transaction logs, Library gate counts,</a:t>
                      </a:r>
                      <a:r>
                        <a:rPr lang="en-US" sz="2400" baseline="0" dirty="0" smtClean="0"/>
                        <a:t> Security swipe card counts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1916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r>
              <a:rPr lang="en-US" dirty="0" smtClean="0"/>
              <a:t>Planning an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586288"/>
          </a:xfrm>
        </p:spPr>
        <p:txBody>
          <a:bodyPr>
            <a:normAutofit/>
          </a:bodyPr>
          <a:lstStyle/>
          <a:p>
            <a:r>
              <a:rPr lang="en-US" dirty="0" smtClean="0"/>
              <a:t>Practical considerations</a:t>
            </a:r>
            <a:endParaRPr lang="en-US" dirty="0"/>
          </a:p>
          <a:p>
            <a:pPr lvl="1"/>
            <a:r>
              <a:rPr lang="en-US" dirty="0"/>
              <a:t>Budget</a:t>
            </a:r>
          </a:p>
          <a:p>
            <a:pPr lvl="1"/>
            <a:r>
              <a:rPr lang="en-US" dirty="0"/>
              <a:t>Staffing</a:t>
            </a:r>
          </a:p>
          <a:p>
            <a:pPr lvl="1"/>
            <a:r>
              <a:rPr lang="en-US" dirty="0"/>
              <a:t>Institutional permissions (IRB) </a:t>
            </a:r>
          </a:p>
          <a:p>
            <a:pPr lvl="1"/>
            <a:r>
              <a:rPr lang="en-US" dirty="0" smtClean="0"/>
              <a:t>Skills needed</a:t>
            </a:r>
            <a:endParaRPr lang="en-US" dirty="0"/>
          </a:p>
          <a:p>
            <a:pPr lvl="1"/>
            <a:r>
              <a:rPr lang="en-US" dirty="0"/>
              <a:t>Time </a:t>
            </a:r>
            <a:r>
              <a:rPr lang="en-US" dirty="0" smtClean="0"/>
              <a:t>frame</a:t>
            </a:r>
          </a:p>
          <a:p>
            <a:r>
              <a:rPr lang="en-US" dirty="0"/>
              <a:t>Analysis</a:t>
            </a:r>
          </a:p>
          <a:p>
            <a:r>
              <a:rPr lang="en-US" dirty="0" smtClean="0"/>
              <a:t>Presentation </a:t>
            </a:r>
            <a:r>
              <a:rPr lang="en-US" dirty="0"/>
              <a:t>of results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2814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r>
              <a:rPr lang="en-US" dirty="0" smtClean="0"/>
              <a:t>Final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6783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Plan strategy for assessment effort before jumping in:</a:t>
            </a:r>
          </a:p>
          <a:p>
            <a:pPr lvl="1"/>
            <a:r>
              <a:rPr lang="en-US" dirty="0" smtClean="0"/>
              <a:t>Identify focus and evidence needed</a:t>
            </a:r>
          </a:p>
          <a:p>
            <a:pPr lvl="1"/>
            <a:r>
              <a:rPr lang="en-US" dirty="0" smtClean="0"/>
              <a:t>Consider best matched data generating methods</a:t>
            </a:r>
          </a:p>
          <a:p>
            <a:pPr lvl="1"/>
            <a:r>
              <a:rPr lang="en-US" dirty="0" smtClean="0"/>
              <a:t>Organize for presentation for decision makers</a:t>
            </a:r>
          </a:p>
          <a:p>
            <a:r>
              <a:rPr lang="en-US" dirty="0" smtClean="0"/>
              <a:t>Consider Libraries as valuable partner</a:t>
            </a:r>
          </a:p>
          <a:p>
            <a:pPr lvl="1"/>
            <a:r>
              <a:rPr lang="en-US" dirty="0" smtClean="0"/>
              <a:t>Resources—information and spaces</a:t>
            </a:r>
          </a:p>
          <a:p>
            <a:pPr lvl="1"/>
            <a:r>
              <a:rPr lang="en-US" dirty="0" smtClean="0"/>
              <a:t>Experts in finding information/data </a:t>
            </a:r>
          </a:p>
          <a:p>
            <a:pPr lvl="1"/>
            <a:r>
              <a:rPr lang="en-US" dirty="0" smtClean="0"/>
              <a:t>Positioned to coordinate campus resources to help</a:t>
            </a:r>
          </a:p>
          <a:p>
            <a:r>
              <a:rPr lang="en-US" dirty="0" smtClean="0"/>
              <a:t>PLEASE COMPLETE WORKSHOP EVALUATION</a:t>
            </a:r>
          </a:p>
        </p:txBody>
      </p:sp>
    </p:spTree>
    <p:extLst>
      <p:ext uri="{BB962C8B-B14F-4D97-AF65-F5344CB8AC3E}">
        <p14:creationId xmlns:p14="http://schemas.microsoft.com/office/powerpoint/2010/main" val="23809304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4" name="Picture 3" descr="Temple Logo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114800"/>
            <a:ext cx="2743200" cy="1282700"/>
          </a:xfrm>
          <a:prstGeom prst="rect">
            <a:avLst/>
          </a:prstGeom>
        </p:spPr>
      </p:pic>
      <p:pic>
        <p:nvPicPr>
          <p:cNvPr id="5" name="Picture 4" descr="West Florida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50" y="1676400"/>
            <a:ext cx="2743200" cy="777922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886200" y="2743200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000" b="1" dirty="0" err="1" smtClean="0">
                <a:latin typeface="Calibri"/>
                <a:cs typeface="Calibri"/>
              </a:rPr>
              <a:t>Danuta</a:t>
            </a:r>
            <a:r>
              <a:rPr lang="en-US" sz="2000" b="1" dirty="0" smtClean="0">
                <a:latin typeface="Calibri"/>
                <a:cs typeface="Calibri"/>
              </a:rPr>
              <a:t> A. </a:t>
            </a:r>
            <a:r>
              <a:rPr lang="en-US" sz="2000" b="1" dirty="0" err="1" smtClean="0">
                <a:latin typeface="Calibri"/>
                <a:cs typeface="Calibri"/>
              </a:rPr>
              <a:t>Nitecki</a:t>
            </a:r>
            <a:r>
              <a:rPr lang="en-US" sz="2000" dirty="0" smtClean="0">
                <a:latin typeface="Calibri"/>
                <a:cs typeface="Calibri"/>
              </a:rPr>
              <a:t>,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 smtClean="0">
                <a:latin typeface="Calibri"/>
                <a:cs typeface="Calibri"/>
              </a:rPr>
              <a:t>Dean of Libraries and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 smtClean="0">
                <a:latin typeface="Calibri"/>
                <a:cs typeface="Calibri"/>
              </a:rPr>
              <a:t>Professor, College of Computing &amp; Informatics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86200" y="1679575"/>
            <a:ext cx="487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Robert E. </a:t>
            </a:r>
            <a:r>
              <a:rPr lang="en-US" sz="2000" b="1" dirty="0" smtClean="0"/>
              <a:t>Dugan</a:t>
            </a:r>
            <a:endParaRPr lang="en-US" sz="2000" dirty="0"/>
          </a:p>
          <a:p>
            <a:r>
              <a:rPr lang="en-US" sz="2000" dirty="0" smtClean="0"/>
              <a:t>Dean </a:t>
            </a:r>
            <a:r>
              <a:rPr lang="en-US" sz="2000" dirty="0"/>
              <a:t>of </a:t>
            </a:r>
            <a:r>
              <a:rPr lang="en-US" sz="2000" dirty="0" smtClean="0"/>
              <a:t>Libraries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3886200" y="4114800"/>
            <a:ext cx="495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Nancy </a:t>
            </a:r>
            <a:r>
              <a:rPr lang="en-US" sz="2000" b="1" dirty="0" smtClean="0"/>
              <a:t>Turner</a:t>
            </a:r>
            <a:endParaRPr lang="en-US" sz="2000" dirty="0"/>
          </a:p>
          <a:p>
            <a:r>
              <a:rPr lang="en-US" sz="2000" dirty="0" smtClean="0"/>
              <a:t>Assessment </a:t>
            </a:r>
            <a:r>
              <a:rPr lang="en-US" sz="2000" dirty="0"/>
              <a:t>&amp; Organizational Performance </a:t>
            </a:r>
            <a:r>
              <a:rPr lang="en-US" sz="2000" dirty="0" smtClean="0"/>
              <a:t>Librarian</a:t>
            </a:r>
            <a:endParaRPr lang="en-US" sz="2000" dirty="0"/>
          </a:p>
        </p:txBody>
      </p:sp>
      <p:pic>
        <p:nvPicPr>
          <p:cNvPr id="10" name="Picture 9" descr="University Libraries_Formal_Lg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2743200"/>
            <a:ext cx="2743200" cy="57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5425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 the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1= strongly disagree to 6= strongly agree:</a:t>
            </a:r>
          </a:p>
          <a:p>
            <a:pPr marL="514350" indent="-514350">
              <a:buAutoNum type="arabicPeriod"/>
            </a:pPr>
            <a:r>
              <a:rPr lang="en-US" dirty="0" smtClean="0"/>
              <a:t>Topic is significant and timely</a:t>
            </a:r>
          </a:p>
          <a:p>
            <a:pPr marL="514350" indent="-514350">
              <a:buAutoNum type="arabicPeriod"/>
            </a:pPr>
            <a:r>
              <a:rPr lang="en-US" dirty="0" smtClean="0"/>
              <a:t>Presentation met stated learning outcomes</a:t>
            </a:r>
          </a:p>
          <a:p>
            <a:pPr marL="514350" indent="-514350">
              <a:buAutoNum type="arabicPeriod"/>
            </a:pPr>
            <a:r>
              <a:rPr lang="en-US" dirty="0" smtClean="0"/>
              <a:t>Presentation was fresh and creative</a:t>
            </a:r>
          </a:p>
          <a:p>
            <a:pPr marL="514350" indent="-514350">
              <a:buAutoNum type="arabicPeriod"/>
            </a:pPr>
            <a:r>
              <a:rPr lang="en-US" dirty="0" smtClean="0"/>
              <a:t>I can apply what I learned</a:t>
            </a:r>
          </a:p>
          <a:p>
            <a:pPr marL="514350" indent="-514350">
              <a:buAutoNum type="arabicPeriod"/>
            </a:pPr>
            <a:r>
              <a:rPr lang="en-US" dirty="0" smtClean="0"/>
              <a:t>Presenters fully engaged me in the topic</a:t>
            </a:r>
          </a:p>
          <a:p>
            <a:pPr marL="514350" indent="-514350">
              <a:buAutoNum type="arabicPeriod"/>
            </a:pPr>
            <a:r>
              <a:rPr lang="en-US" dirty="0" smtClean="0"/>
              <a:t>Appropriate balance between presentation and audience interactions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Room setup was conducive to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4287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session was valuable to me because:</a:t>
            </a:r>
          </a:p>
          <a:p>
            <a:endParaRPr lang="en-US" dirty="0" smtClean="0"/>
          </a:p>
          <a:p>
            <a:r>
              <a:rPr lang="en-US" dirty="0" smtClean="0"/>
              <a:t>Suggestions to make this a better workshop: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Comments:</a:t>
            </a:r>
          </a:p>
          <a:p>
            <a:endParaRPr lang="en-US" dirty="0"/>
          </a:p>
          <a:p>
            <a:r>
              <a:rPr lang="en-US" dirty="0" smtClean="0"/>
              <a:t>Demographics:   I’m:</a:t>
            </a:r>
          </a:p>
          <a:p>
            <a:pPr marL="0" indent="0">
              <a:buNone/>
            </a:pPr>
            <a:r>
              <a:rPr lang="en-US" dirty="0" smtClean="0"/>
              <a:t>	---Librarian     ---non-librarian</a:t>
            </a:r>
          </a:p>
          <a:p>
            <a:pPr marL="0" indent="0">
              <a:buNone/>
            </a:pPr>
            <a:r>
              <a:rPr lang="en-US" dirty="0" smtClean="0"/>
              <a:t>	---Attending conference ---just the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511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TOPICS:</a:t>
            </a:r>
          </a:p>
          <a:p>
            <a:r>
              <a:rPr lang="en-US" dirty="0" smtClean="0"/>
              <a:t>Assessment Assumptions </a:t>
            </a:r>
          </a:p>
          <a:p>
            <a:r>
              <a:rPr lang="en-US" dirty="0" smtClean="0"/>
              <a:t>Identifying need &amp; challenges to obtain data</a:t>
            </a:r>
          </a:p>
          <a:p>
            <a:r>
              <a:rPr lang="en-US" dirty="0" smtClean="0"/>
              <a:t>Review librarians help in assessment effort</a:t>
            </a:r>
          </a:p>
          <a:p>
            <a:r>
              <a:rPr lang="en-US" dirty="0" smtClean="0"/>
              <a:t>Explore methods to gather data &amp; campus resources</a:t>
            </a:r>
          </a:p>
          <a:p>
            <a:r>
              <a:rPr lang="en-US" dirty="0" smtClean="0"/>
              <a:t>Planning an assessment</a:t>
            </a:r>
          </a:p>
          <a:p>
            <a:r>
              <a:rPr lang="en-US" dirty="0" smtClean="0"/>
              <a:t>Summary of insights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049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Assessment?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678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Assessment </a:t>
            </a:r>
            <a:r>
              <a:rPr lang="en-US" dirty="0"/>
              <a:t>is a process by which data are used to improve program /</a:t>
            </a:r>
            <a:r>
              <a:rPr lang="en-US" dirty="0" smtClean="0"/>
              <a:t>activities/services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Assessment:  Cyclical, Ongoing</a:t>
            </a:r>
          </a:p>
          <a:p>
            <a:pPr marL="0" indent="0">
              <a:buNone/>
            </a:pPr>
            <a:r>
              <a:rPr lang="en-US" dirty="0" smtClean="0"/>
              <a:t>Evaluation:  One Shot </a:t>
            </a:r>
            <a:r>
              <a:rPr lang="en-US" dirty="0"/>
              <a:t>R</a:t>
            </a:r>
            <a:r>
              <a:rPr lang="en-US" dirty="0" smtClean="0"/>
              <a:t>eview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464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Focus on Assessment?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6783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Accountability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Compliance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Program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584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scope of assessments?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6783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Institutional-wide effort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Beyond compliance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For making decisions for improvemen</a:t>
            </a:r>
            <a:r>
              <a:rPr lang="en-US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03085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884238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Exercise 1:  Individual work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b="1" dirty="0" smtClean="0"/>
              <a:t>Draft </a:t>
            </a:r>
            <a:r>
              <a:rPr lang="en-US" b="1" dirty="0"/>
              <a:t>a one-sentence statement </a:t>
            </a:r>
            <a:endParaRPr lang="en-US" b="1" dirty="0" smtClean="0"/>
          </a:p>
          <a:p>
            <a:pPr marL="0" indent="0" algn="r">
              <a:buNone/>
            </a:pPr>
            <a:r>
              <a:rPr lang="en-US" b="1" dirty="0" smtClean="0"/>
              <a:t>of </a:t>
            </a:r>
            <a:r>
              <a:rPr lang="en-US" b="1" dirty="0"/>
              <a:t>one or two needs for </a:t>
            </a:r>
            <a:r>
              <a:rPr lang="en-US" b="1" dirty="0" smtClean="0"/>
              <a:t>assessment</a:t>
            </a:r>
          </a:p>
          <a:p>
            <a:pPr marL="0" indent="0" algn="r">
              <a:buNone/>
            </a:pPr>
            <a:endParaRPr lang="en-US" b="1" dirty="0" smtClean="0"/>
          </a:p>
          <a:p>
            <a:pPr algn="r"/>
            <a:r>
              <a:rPr lang="en-US" sz="2500" b="1" dirty="0" smtClean="0"/>
              <a:t> What’s the target for improvement?</a:t>
            </a:r>
          </a:p>
          <a:p>
            <a:pPr marL="0" indent="0" algn="r">
              <a:buNone/>
            </a:pPr>
            <a:r>
              <a:rPr lang="en-US" sz="2500" b="1" i="1" dirty="0" smtClean="0"/>
              <a:t>Course? Program? Achievement? Pedagogy?</a:t>
            </a:r>
            <a:endParaRPr lang="en-US" sz="2500" b="1" dirty="0" smtClean="0"/>
          </a:p>
          <a:p>
            <a:pPr algn="r">
              <a:lnSpc>
                <a:spcPct val="150000"/>
              </a:lnSpc>
            </a:pPr>
            <a:r>
              <a:rPr lang="en-US" sz="2500" b="1" dirty="0" smtClean="0"/>
              <a:t>Who’s interested in the assessment results?</a:t>
            </a:r>
            <a:endParaRPr lang="en-US" sz="2500" b="1" dirty="0"/>
          </a:p>
        </p:txBody>
      </p:sp>
      <p:sp>
        <p:nvSpPr>
          <p:cNvPr id="4" name="Right Arrow 3"/>
          <p:cNvSpPr/>
          <p:nvPr/>
        </p:nvSpPr>
        <p:spPr>
          <a:xfrm rot="2207529">
            <a:off x="1571683" y="2699643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47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657600"/>
            <a:ext cx="9296400" cy="320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Logical Structure to Parse the </a:t>
            </a:r>
            <a:r>
              <a:rPr lang="en-US" dirty="0"/>
              <a:t>N</a:t>
            </a:r>
            <a:r>
              <a:rPr lang="en-US" dirty="0" smtClean="0"/>
              <a:t>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4000" i="1" dirty="0" smtClean="0"/>
              <a:t>assess critical </a:t>
            </a:r>
            <a:r>
              <a:rPr lang="en-US" sz="4000" i="1" dirty="0"/>
              <a:t>thinking skills in 1</a:t>
            </a:r>
            <a:r>
              <a:rPr lang="en-US" sz="4000" i="1" baseline="30000" dirty="0"/>
              <a:t>st</a:t>
            </a:r>
            <a:r>
              <a:rPr lang="en-US" sz="4000" i="1" dirty="0"/>
              <a:t> year </a:t>
            </a:r>
            <a:r>
              <a:rPr lang="en-US" sz="4000" i="1" dirty="0" smtClean="0"/>
              <a:t>experience for program review</a:t>
            </a:r>
            <a:endParaRPr lang="en-US" sz="4000" i="1" dirty="0"/>
          </a:p>
          <a:p>
            <a:pPr marL="0" lvl="1" indent="0">
              <a:buNone/>
            </a:pPr>
            <a:endParaRPr lang="en-US" sz="4000" i="1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7400" y="2971800"/>
            <a:ext cx="35052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critical thinking skills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2971800"/>
            <a:ext cx="1600200" cy="838200"/>
          </a:xfrm>
          <a:prstGeom prst="rect">
            <a:avLst/>
          </a:prstGeom>
          <a:solidFill>
            <a:srgbClr val="D7E4B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assess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2971800"/>
            <a:ext cx="3048000" cy="914400"/>
          </a:xfrm>
          <a:prstGeom prst="rect">
            <a:avLst/>
          </a:prstGeom>
          <a:solidFill>
            <a:srgbClr val="D7E4B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1</a:t>
            </a:r>
            <a:r>
              <a:rPr lang="en-US" sz="2800" baseline="30000" dirty="0" smtClean="0">
                <a:solidFill>
                  <a:srgbClr val="000000"/>
                </a:solidFill>
              </a:rPr>
              <a:t>st</a:t>
            </a:r>
            <a:r>
              <a:rPr lang="en-US" sz="2800" dirty="0" smtClean="0">
                <a:solidFill>
                  <a:srgbClr val="000000"/>
                </a:solidFill>
              </a:rPr>
              <a:t> year experience for accreditation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4114800"/>
            <a:ext cx="1524000" cy="2362200"/>
          </a:xfrm>
          <a:prstGeom prst="rect">
            <a:avLst/>
          </a:prstGeom>
          <a:solidFill>
            <a:srgbClr val="D7E4B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Observation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Problem based test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Student portfolio</a:t>
            </a:r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Employer perception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7400" y="4114800"/>
            <a:ext cx="3581400" cy="2362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Self aware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Effective communicator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Curious and inquisitive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Self-corrective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Confident and resilient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integrity and ethical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standards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. . . 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867400" y="4114800"/>
            <a:ext cx="3048000" cy="2362200"/>
          </a:xfrm>
          <a:prstGeom prst="rect">
            <a:avLst/>
          </a:prstGeom>
          <a:solidFill>
            <a:srgbClr val="D7E4B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Retention rate</a:t>
            </a:r>
          </a:p>
          <a:p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GPA overall</a:t>
            </a:r>
          </a:p>
          <a:p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Number of experiences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Student participation</a:t>
            </a:r>
          </a:p>
          <a:p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949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r>
              <a:rPr lang="en-US" dirty="0" smtClean="0"/>
              <a:t>Volunteered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en-US" dirty="0" smtClean="0"/>
              <a:t>Diagram the statement</a:t>
            </a:r>
            <a:endParaRPr lang="en-US" dirty="0"/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dirty="0" smtClean="0"/>
              <a:t>Brainstorm options for evidence</a:t>
            </a:r>
            <a:endParaRPr lang="en-US" dirty="0"/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dirty="0" smtClean="0"/>
              <a:t>Identify data needed to meet assessment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774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905</Words>
  <Application>Microsoft Office PowerPoint</Application>
  <PresentationFormat>On-screen Show (4:3)</PresentationFormat>
  <Paragraphs>237</Paragraphs>
  <Slides>27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Librarians and their Value to the Student Learning Experience  </vt:lpstr>
      <vt:lpstr>Workshop Outcomes</vt:lpstr>
      <vt:lpstr>Workshop Agenda</vt:lpstr>
      <vt:lpstr>What is Assessment?</vt:lpstr>
      <vt:lpstr>Why Focus on Assessment?</vt:lpstr>
      <vt:lpstr>What’s the scope of assessments?</vt:lpstr>
      <vt:lpstr>Exercise 1:  Individual work   </vt:lpstr>
      <vt:lpstr>Logical Structure to Parse the Need</vt:lpstr>
      <vt:lpstr>Volunteered statement</vt:lpstr>
      <vt:lpstr>Exercise 2: Table Group</vt:lpstr>
      <vt:lpstr>Identify challenges  to obtain needed data</vt:lpstr>
      <vt:lpstr>BREAK</vt:lpstr>
      <vt:lpstr>Identifying Librarians’ Contribution to Campus Assessment Efforts </vt:lpstr>
      <vt:lpstr>Exercise 3: Table discussions</vt:lpstr>
      <vt:lpstr>Gathering or generating data</vt:lpstr>
      <vt:lpstr>Librarians contributions….</vt:lpstr>
      <vt:lpstr>Exercise 4: Table Discussion</vt:lpstr>
      <vt:lpstr>Methods for Assessment Purposes</vt:lpstr>
      <vt:lpstr>Exercise 5: Table Discussion</vt:lpstr>
      <vt:lpstr>Types of Data Needs:  Campus Sources</vt:lpstr>
      <vt:lpstr>Highlights of Types of data needs:  Campus sources</vt:lpstr>
      <vt:lpstr>Highlights of Types of data needs:  Campus sources…continued</vt:lpstr>
      <vt:lpstr>Planning an Assessment</vt:lpstr>
      <vt:lpstr>Final comments</vt:lpstr>
      <vt:lpstr>Thank You!</vt:lpstr>
      <vt:lpstr>Assess the workshop</vt:lpstr>
      <vt:lpstr>Evaluate workshop</vt:lpstr>
    </vt:vector>
  </TitlesOfParts>
  <Company>Drexel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Libraries and their Value to the Student Learning Experience</dc:title>
  <dc:creator>Nitecki,Danuta</dc:creator>
  <cp:lastModifiedBy>Snyder,Tracey</cp:lastModifiedBy>
  <cp:revision>33</cp:revision>
  <dcterms:created xsi:type="dcterms:W3CDTF">2015-08-20T19:27:01Z</dcterms:created>
  <dcterms:modified xsi:type="dcterms:W3CDTF">2015-12-02T15:17:36Z</dcterms:modified>
</cp:coreProperties>
</file>