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1"/>
  </p:notesMasterIdLst>
  <p:sldIdLst>
    <p:sldId id="262" r:id="rId7"/>
    <p:sldId id="263" r:id="rId8"/>
    <p:sldId id="265" r:id="rId9"/>
    <p:sldId id="256" r:id="rId10"/>
    <p:sldId id="269" r:id="rId11"/>
    <p:sldId id="268" r:id="rId12"/>
    <p:sldId id="264" r:id="rId13"/>
    <p:sldId id="258" r:id="rId14"/>
    <p:sldId id="259" r:id="rId15"/>
    <p:sldId id="260" r:id="rId16"/>
    <p:sldId id="261" r:id="rId17"/>
    <p:sldId id="267" r:id="rId18"/>
    <p:sldId id="266" r:id="rId19"/>
    <p:sldId id="270" r:id="rId20"/>
  </p:sldIdLst>
  <p:sldSz cx="9144000" cy="6858000" type="screen4x3"/>
  <p:notesSz cx="7102475" cy="9388475"/>
  <p:defaultText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2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72" y="-7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6702059-EEF0-46BA-A96A-C0386230D125}" type="datetimeFigureOut">
              <a:rPr lang="en-US" smtClean="0"/>
              <a:t>12/2/2015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C4E4322F-D1EA-451D-84FA-B472AD7F2055}" type="slidenum">
              <a:rPr lang="en-US" smtClean="0"/>
              <a:t>‹#›</a:t>
            </a:fld>
            <a:endParaRPr lang="en-US"/>
          </a:p>
        </p:txBody>
      </p:sp>
    </p:spTree>
    <p:extLst>
      <p:ext uri="{BB962C8B-B14F-4D97-AF65-F5344CB8AC3E}">
        <p14:creationId xmlns:p14="http://schemas.microsoft.com/office/powerpoint/2010/main" val="205619234"/>
      </p:ext>
    </p:extLst>
  </p:cSld>
  <p:clrMap bg1="lt1" tx1="dk1" bg2="lt2" tx2="dk2" accent1="accent1" accent2="accent2" accent3="accent3" accent4="accent4" accent5="accent5" accent6="accent6" hlink="hlink" folHlink="folHlink"/>
  <p:notesStyle>
    <a:lvl1pPr marL="0" algn="l" defTabSz="912834" rtl="0" eaLnBrk="1" latinLnBrk="0" hangingPunct="1">
      <a:defRPr sz="1200" kern="1200">
        <a:solidFill>
          <a:schemeClr val="tx1"/>
        </a:solidFill>
        <a:latin typeface="+mn-lt"/>
        <a:ea typeface="+mn-ea"/>
        <a:cs typeface="+mn-cs"/>
      </a:defRPr>
    </a:lvl1pPr>
    <a:lvl2pPr marL="456418" algn="l" defTabSz="912834" rtl="0" eaLnBrk="1" latinLnBrk="0" hangingPunct="1">
      <a:defRPr sz="1200" kern="1200">
        <a:solidFill>
          <a:schemeClr val="tx1"/>
        </a:solidFill>
        <a:latin typeface="+mn-lt"/>
        <a:ea typeface="+mn-ea"/>
        <a:cs typeface="+mn-cs"/>
      </a:defRPr>
    </a:lvl2pPr>
    <a:lvl3pPr marL="912834" algn="l" defTabSz="912834" rtl="0" eaLnBrk="1" latinLnBrk="0" hangingPunct="1">
      <a:defRPr sz="1200" kern="1200">
        <a:solidFill>
          <a:schemeClr val="tx1"/>
        </a:solidFill>
        <a:latin typeface="+mn-lt"/>
        <a:ea typeface="+mn-ea"/>
        <a:cs typeface="+mn-cs"/>
      </a:defRPr>
    </a:lvl3pPr>
    <a:lvl4pPr marL="1369250" algn="l" defTabSz="912834" rtl="0" eaLnBrk="1" latinLnBrk="0" hangingPunct="1">
      <a:defRPr sz="1200" kern="1200">
        <a:solidFill>
          <a:schemeClr val="tx1"/>
        </a:solidFill>
        <a:latin typeface="+mn-lt"/>
        <a:ea typeface="+mn-ea"/>
        <a:cs typeface="+mn-cs"/>
      </a:defRPr>
    </a:lvl4pPr>
    <a:lvl5pPr marL="1825664" algn="l" defTabSz="912834" rtl="0" eaLnBrk="1" latinLnBrk="0" hangingPunct="1">
      <a:defRPr sz="1200" kern="1200">
        <a:solidFill>
          <a:schemeClr val="tx1"/>
        </a:solidFill>
        <a:latin typeface="+mn-lt"/>
        <a:ea typeface="+mn-ea"/>
        <a:cs typeface="+mn-cs"/>
      </a:defRPr>
    </a:lvl5pPr>
    <a:lvl6pPr marL="2282062" algn="l" defTabSz="912834" rtl="0" eaLnBrk="1" latinLnBrk="0" hangingPunct="1">
      <a:defRPr sz="1200" kern="1200">
        <a:solidFill>
          <a:schemeClr val="tx1"/>
        </a:solidFill>
        <a:latin typeface="+mn-lt"/>
        <a:ea typeface="+mn-ea"/>
        <a:cs typeface="+mn-cs"/>
      </a:defRPr>
    </a:lvl6pPr>
    <a:lvl7pPr marL="2738474" algn="l" defTabSz="912834" rtl="0" eaLnBrk="1" latinLnBrk="0" hangingPunct="1">
      <a:defRPr sz="1200" kern="1200">
        <a:solidFill>
          <a:schemeClr val="tx1"/>
        </a:solidFill>
        <a:latin typeface="+mn-lt"/>
        <a:ea typeface="+mn-ea"/>
        <a:cs typeface="+mn-cs"/>
      </a:defRPr>
    </a:lvl7pPr>
    <a:lvl8pPr marL="3194892" algn="l" defTabSz="912834" rtl="0" eaLnBrk="1" latinLnBrk="0" hangingPunct="1">
      <a:defRPr sz="1200" kern="1200">
        <a:solidFill>
          <a:schemeClr val="tx1"/>
        </a:solidFill>
        <a:latin typeface="+mn-lt"/>
        <a:ea typeface="+mn-ea"/>
        <a:cs typeface="+mn-cs"/>
      </a:defRPr>
    </a:lvl8pPr>
    <a:lvl9pPr marL="3651310" algn="l" defTabSz="9128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8" indent="0" algn="ctr">
              <a:buNone/>
              <a:defRPr>
                <a:solidFill>
                  <a:schemeClr val="tx1">
                    <a:tint val="75000"/>
                  </a:schemeClr>
                </a:solidFill>
              </a:defRPr>
            </a:lvl2pPr>
            <a:lvl3pPr marL="912834" indent="0" algn="ctr">
              <a:buNone/>
              <a:defRPr>
                <a:solidFill>
                  <a:schemeClr val="tx1">
                    <a:tint val="75000"/>
                  </a:schemeClr>
                </a:solidFill>
              </a:defRPr>
            </a:lvl3pPr>
            <a:lvl4pPr marL="1369250" indent="0" algn="ctr">
              <a:buNone/>
              <a:defRPr>
                <a:solidFill>
                  <a:schemeClr val="tx1">
                    <a:tint val="75000"/>
                  </a:schemeClr>
                </a:solidFill>
              </a:defRPr>
            </a:lvl4pPr>
            <a:lvl5pPr marL="1825664" indent="0" algn="ctr">
              <a:buNone/>
              <a:defRPr>
                <a:solidFill>
                  <a:schemeClr val="tx1">
                    <a:tint val="75000"/>
                  </a:schemeClr>
                </a:solidFill>
              </a:defRPr>
            </a:lvl5pPr>
            <a:lvl6pPr marL="2282062" indent="0" algn="ctr">
              <a:buNone/>
              <a:defRPr>
                <a:solidFill>
                  <a:schemeClr val="tx1">
                    <a:tint val="75000"/>
                  </a:schemeClr>
                </a:solidFill>
              </a:defRPr>
            </a:lvl6pPr>
            <a:lvl7pPr marL="2738474" indent="0" algn="ctr">
              <a:buNone/>
              <a:defRPr>
                <a:solidFill>
                  <a:schemeClr val="tx1">
                    <a:tint val="75000"/>
                  </a:schemeClr>
                </a:solidFill>
              </a:defRPr>
            </a:lvl7pPr>
            <a:lvl8pPr marL="3194892" indent="0" algn="ctr">
              <a:buNone/>
              <a:defRPr>
                <a:solidFill>
                  <a:schemeClr val="tx1">
                    <a:tint val="75000"/>
                  </a:schemeClr>
                </a:solidFill>
              </a:defRPr>
            </a:lvl8pPr>
            <a:lvl9pPr marL="36513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416074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394372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92284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8" indent="0" algn="ctr">
              <a:buNone/>
              <a:defRPr>
                <a:solidFill>
                  <a:schemeClr val="tx1">
                    <a:tint val="75000"/>
                  </a:schemeClr>
                </a:solidFill>
              </a:defRPr>
            </a:lvl2pPr>
            <a:lvl3pPr marL="912834" indent="0" algn="ctr">
              <a:buNone/>
              <a:defRPr>
                <a:solidFill>
                  <a:schemeClr val="tx1">
                    <a:tint val="75000"/>
                  </a:schemeClr>
                </a:solidFill>
              </a:defRPr>
            </a:lvl3pPr>
            <a:lvl4pPr marL="1369250" indent="0" algn="ctr">
              <a:buNone/>
              <a:defRPr>
                <a:solidFill>
                  <a:schemeClr val="tx1">
                    <a:tint val="75000"/>
                  </a:schemeClr>
                </a:solidFill>
              </a:defRPr>
            </a:lvl4pPr>
            <a:lvl5pPr marL="1825664" indent="0" algn="ctr">
              <a:buNone/>
              <a:defRPr>
                <a:solidFill>
                  <a:schemeClr val="tx1">
                    <a:tint val="75000"/>
                  </a:schemeClr>
                </a:solidFill>
              </a:defRPr>
            </a:lvl5pPr>
            <a:lvl6pPr marL="2282062" indent="0" algn="ctr">
              <a:buNone/>
              <a:defRPr>
                <a:solidFill>
                  <a:schemeClr val="tx1">
                    <a:tint val="75000"/>
                  </a:schemeClr>
                </a:solidFill>
              </a:defRPr>
            </a:lvl6pPr>
            <a:lvl7pPr marL="2738474" indent="0" algn="ctr">
              <a:buNone/>
              <a:defRPr>
                <a:solidFill>
                  <a:schemeClr val="tx1">
                    <a:tint val="75000"/>
                  </a:schemeClr>
                </a:solidFill>
              </a:defRPr>
            </a:lvl7pPr>
            <a:lvl8pPr marL="3194892" indent="0" algn="ctr">
              <a:buNone/>
              <a:defRPr>
                <a:solidFill>
                  <a:schemeClr val="tx1">
                    <a:tint val="75000"/>
                  </a:schemeClr>
                </a:solidFill>
              </a:defRPr>
            </a:lvl8pPr>
            <a:lvl9pPr marL="36513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25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9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solidFill>
                  <a:schemeClr val="tx1">
                    <a:tint val="75000"/>
                  </a:schemeClr>
                </a:solidFill>
              </a:defRPr>
            </a:lvl1pPr>
            <a:lvl2pPr marL="456418" indent="0">
              <a:buNone/>
              <a:defRPr sz="1800">
                <a:solidFill>
                  <a:schemeClr val="tx1">
                    <a:tint val="75000"/>
                  </a:schemeClr>
                </a:solidFill>
              </a:defRPr>
            </a:lvl2pPr>
            <a:lvl3pPr marL="912834" indent="0">
              <a:buNone/>
              <a:defRPr sz="1600">
                <a:solidFill>
                  <a:schemeClr val="tx1">
                    <a:tint val="75000"/>
                  </a:schemeClr>
                </a:solidFill>
              </a:defRPr>
            </a:lvl3pPr>
            <a:lvl4pPr marL="1369250" indent="0">
              <a:buNone/>
              <a:defRPr sz="1400">
                <a:solidFill>
                  <a:schemeClr val="tx1">
                    <a:tint val="75000"/>
                  </a:schemeClr>
                </a:solidFill>
              </a:defRPr>
            </a:lvl4pPr>
            <a:lvl5pPr marL="1825664" indent="0">
              <a:buNone/>
              <a:defRPr sz="1400">
                <a:solidFill>
                  <a:schemeClr val="tx1">
                    <a:tint val="75000"/>
                  </a:schemeClr>
                </a:solidFill>
              </a:defRPr>
            </a:lvl5pPr>
            <a:lvl6pPr marL="2282062" indent="0">
              <a:buNone/>
              <a:defRPr sz="1400">
                <a:solidFill>
                  <a:schemeClr val="tx1">
                    <a:tint val="75000"/>
                  </a:schemeClr>
                </a:solidFill>
              </a:defRPr>
            </a:lvl6pPr>
            <a:lvl7pPr marL="2738474" indent="0">
              <a:buNone/>
              <a:defRPr sz="1400">
                <a:solidFill>
                  <a:schemeClr val="tx1">
                    <a:tint val="75000"/>
                  </a:schemeClr>
                </a:solidFill>
              </a:defRPr>
            </a:lvl7pPr>
            <a:lvl8pPr marL="3194892" indent="0">
              <a:buNone/>
              <a:defRPr sz="1400">
                <a:solidFill>
                  <a:schemeClr val="tx1">
                    <a:tint val="75000"/>
                  </a:schemeClr>
                </a:solidFill>
              </a:defRPr>
            </a:lvl8pPr>
            <a:lvl9pPr marL="36513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1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999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3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42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28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34"/>
            <a:ext cx="3008313" cy="4691063"/>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6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101201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4" indent="0">
              <a:buNone/>
              <a:defRPr sz="2400"/>
            </a:lvl3pPr>
            <a:lvl4pPr marL="1369250" indent="0">
              <a:buNone/>
              <a:defRPr sz="2000"/>
            </a:lvl4pPr>
            <a:lvl5pPr marL="1825664" indent="0">
              <a:buNone/>
              <a:defRPr sz="2000"/>
            </a:lvl5pPr>
            <a:lvl6pPr marL="2282062" indent="0">
              <a:buNone/>
              <a:defRPr sz="2000"/>
            </a:lvl6pPr>
            <a:lvl7pPr marL="2738474" indent="0">
              <a:buNone/>
              <a:defRPr sz="2000"/>
            </a:lvl7pPr>
            <a:lvl8pPr marL="3194892" indent="0">
              <a:buNone/>
              <a:defRPr sz="2000"/>
            </a:lvl8pPr>
            <a:lvl9pPr marL="36513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56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79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8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8" indent="0" algn="ctr">
              <a:buNone/>
              <a:defRPr>
                <a:solidFill>
                  <a:schemeClr val="tx1">
                    <a:tint val="75000"/>
                  </a:schemeClr>
                </a:solidFill>
              </a:defRPr>
            </a:lvl2pPr>
            <a:lvl3pPr marL="912834" indent="0" algn="ctr">
              <a:buNone/>
              <a:defRPr>
                <a:solidFill>
                  <a:schemeClr val="tx1">
                    <a:tint val="75000"/>
                  </a:schemeClr>
                </a:solidFill>
              </a:defRPr>
            </a:lvl3pPr>
            <a:lvl4pPr marL="1369250" indent="0" algn="ctr">
              <a:buNone/>
              <a:defRPr>
                <a:solidFill>
                  <a:schemeClr val="tx1">
                    <a:tint val="75000"/>
                  </a:schemeClr>
                </a:solidFill>
              </a:defRPr>
            </a:lvl4pPr>
            <a:lvl5pPr marL="1825664" indent="0" algn="ctr">
              <a:buNone/>
              <a:defRPr>
                <a:solidFill>
                  <a:schemeClr val="tx1">
                    <a:tint val="75000"/>
                  </a:schemeClr>
                </a:solidFill>
              </a:defRPr>
            </a:lvl5pPr>
            <a:lvl6pPr marL="2282062" indent="0" algn="ctr">
              <a:buNone/>
              <a:defRPr>
                <a:solidFill>
                  <a:schemeClr val="tx1">
                    <a:tint val="75000"/>
                  </a:schemeClr>
                </a:solidFill>
              </a:defRPr>
            </a:lvl6pPr>
            <a:lvl7pPr marL="2738474" indent="0" algn="ctr">
              <a:buNone/>
              <a:defRPr>
                <a:solidFill>
                  <a:schemeClr val="tx1">
                    <a:tint val="75000"/>
                  </a:schemeClr>
                </a:solidFill>
              </a:defRPr>
            </a:lvl7pPr>
            <a:lvl8pPr marL="3194892" indent="0" algn="ctr">
              <a:buNone/>
              <a:defRPr>
                <a:solidFill>
                  <a:schemeClr val="tx1">
                    <a:tint val="75000"/>
                  </a:schemeClr>
                </a:solidFill>
              </a:defRPr>
            </a:lvl8pPr>
            <a:lvl9pPr marL="36513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25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976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solidFill>
                  <a:schemeClr val="tx1">
                    <a:tint val="75000"/>
                  </a:schemeClr>
                </a:solidFill>
              </a:defRPr>
            </a:lvl1pPr>
            <a:lvl2pPr marL="456418" indent="0">
              <a:buNone/>
              <a:defRPr sz="1800">
                <a:solidFill>
                  <a:schemeClr val="tx1">
                    <a:tint val="75000"/>
                  </a:schemeClr>
                </a:solidFill>
              </a:defRPr>
            </a:lvl2pPr>
            <a:lvl3pPr marL="912834" indent="0">
              <a:buNone/>
              <a:defRPr sz="1600">
                <a:solidFill>
                  <a:schemeClr val="tx1">
                    <a:tint val="75000"/>
                  </a:schemeClr>
                </a:solidFill>
              </a:defRPr>
            </a:lvl3pPr>
            <a:lvl4pPr marL="1369250" indent="0">
              <a:buNone/>
              <a:defRPr sz="1400">
                <a:solidFill>
                  <a:schemeClr val="tx1">
                    <a:tint val="75000"/>
                  </a:schemeClr>
                </a:solidFill>
              </a:defRPr>
            </a:lvl4pPr>
            <a:lvl5pPr marL="1825664" indent="0">
              <a:buNone/>
              <a:defRPr sz="1400">
                <a:solidFill>
                  <a:schemeClr val="tx1">
                    <a:tint val="75000"/>
                  </a:schemeClr>
                </a:solidFill>
              </a:defRPr>
            </a:lvl5pPr>
            <a:lvl6pPr marL="2282062" indent="0">
              <a:buNone/>
              <a:defRPr sz="1400">
                <a:solidFill>
                  <a:schemeClr val="tx1">
                    <a:tint val="75000"/>
                  </a:schemeClr>
                </a:solidFill>
              </a:defRPr>
            </a:lvl6pPr>
            <a:lvl7pPr marL="2738474" indent="0">
              <a:buNone/>
              <a:defRPr sz="1400">
                <a:solidFill>
                  <a:schemeClr val="tx1">
                    <a:tint val="75000"/>
                  </a:schemeClr>
                </a:solidFill>
              </a:defRPr>
            </a:lvl7pPr>
            <a:lvl8pPr marL="3194892" indent="0">
              <a:buNone/>
              <a:defRPr sz="1400">
                <a:solidFill>
                  <a:schemeClr val="tx1">
                    <a:tint val="75000"/>
                  </a:schemeClr>
                </a:solidFill>
              </a:defRPr>
            </a:lvl8pPr>
            <a:lvl9pPr marL="36513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99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30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42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2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solidFill>
                  <a:schemeClr val="tx1">
                    <a:tint val="75000"/>
                  </a:schemeClr>
                </a:solidFill>
              </a:defRPr>
            </a:lvl1pPr>
            <a:lvl2pPr marL="456418" indent="0">
              <a:buNone/>
              <a:defRPr sz="1800">
                <a:solidFill>
                  <a:schemeClr val="tx1">
                    <a:tint val="75000"/>
                  </a:schemeClr>
                </a:solidFill>
              </a:defRPr>
            </a:lvl2pPr>
            <a:lvl3pPr marL="912834" indent="0">
              <a:buNone/>
              <a:defRPr sz="1600">
                <a:solidFill>
                  <a:schemeClr val="tx1">
                    <a:tint val="75000"/>
                  </a:schemeClr>
                </a:solidFill>
              </a:defRPr>
            </a:lvl3pPr>
            <a:lvl4pPr marL="1369250" indent="0">
              <a:buNone/>
              <a:defRPr sz="1400">
                <a:solidFill>
                  <a:schemeClr val="tx1">
                    <a:tint val="75000"/>
                  </a:schemeClr>
                </a:solidFill>
              </a:defRPr>
            </a:lvl4pPr>
            <a:lvl5pPr marL="1825664" indent="0">
              <a:buNone/>
              <a:defRPr sz="1400">
                <a:solidFill>
                  <a:schemeClr val="tx1">
                    <a:tint val="75000"/>
                  </a:schemeClr>
                </a:solidFill>
              </a:defRPr>
            </a:lvl5pPr>
            <a:lvl6pPr marL="2282062" indent="0">
              <a:buNone/>
              <a:defRPr sz="1400">
                <a:solidFill>
                  <a:schemeClr val="tx1">
                    <a:tint val="75000"/>
                  </a:schemeClr>
                </a:solidFill>
              </a:defRPr>
            </a:lvl6pPr>
            <a:lvl7pPr marL="2738474" indent="0">
              <a:buNone/>
              <a:defRPr sz="1400">
                <a:solidFill>
                  <a:schemeClr val="tx1">
                    <a:tint val="75000"/>
                  </a:schemeClr>
                </a:solidFill>
              </a:defRPr>
            </a:lvl7pPr>
            <a:lvl8pPr marL="3194892" indent="0">
              <a:buNone/>
              <a:defRPr sz="1400">
                <a:solidFill>
                  <a:schemeClr val="tx1">
                    <a:tint val="75000"/>
                  </a:schemeClr>
                </a:solidFill>
              </a:defRPr>
            </a:lvl8pPr>
            <a:lvl9pPr marL="36513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4557C-0C0E-46D8-A8DF-83557FA629C6}"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1887451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34"/>
            <a:ext cx="3008313" cy="4691063"/>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6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4" indent="0">
              <a:buNone/>
              <a:defRPr sz="2400"/>
            </a:lvl3pPr>
            <a:lvl4pPr marL="1369250" indent="0">
              <a:buNone/>
              <a:defRPr sz="2000"/>
            </a:lvl4pPr>
            <a:lvl5pPr marL="1825664" indent="0">
              <a:buNone/>
              <a:defRPr sz="2000"/>
            </a:lvl5pPr>
            <a:lvl6pPr marL="2282062" indent="0">
              <a:buNone/>
              <a:defRPr sz="2000"/>
            </a:lvl6pPr>
            <a:lvl7pPr marL="2738474" indent="0">
              <a:buNone/>
              <a:defRPr sz="2000"/>
            </a:lvl7pPr>
            <a:lvl8pPr marL="3194892" indent="0">
              <a:buNone/>
              <a:defRPr sz="2000"/>
            </a:lvl8pPr>
            <a:lvl9pPr marL="36513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56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79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89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8" indent="0" algn="ctr">
              <a:buNone/>
              <a:defRPr>
                <a:solidFill>
                  <a:schemeClr val="tx1">
                    <a:tint val="75000"/>
                  </a:schemeClr>
                </a:solidFill>
              </a:defRPr>
            </a:lvl2pPr>
            <a:lvl3pPr marL="912834" indent="0" algn="ctr">
              <a:buNone/>
              <a:defRPr>
                <a:solidFill>
                  <a:schemeClr val="tx1">
                    <a:tint val="75000"/>
                  </a:schemeClr>
                </a:solidFill>
              </a:defRPr>
            </a:lvl3pPr>
            <a:lvl4pPr marL="1369250" indent="0" algn="ctr">
              <a:buNone/>
              <a:defRPr>
                <a:solidFill>
                  <a:schemeClr val="tx1">
                    <a:tint val="75000"/>
                  </a:schemeClr>
                </a:solidFill>
              </a:defRPr>
            </a:lvl4pPr>
            <a:lvl5pPr marL="1825664" indent="0" algn="ctr">
              <a:buNone/>
              <a:defRPr>
                <a:solidFill>
                  <a:schemeClr val="tx1">
                    <a:tint val="75000"/>
                  </a:schemeClr>
                </a:solidFill>
              </a:defRPr>
            </a:lvl5pPr>
            <a:lvl6pPr marL="2282062" indent="0" algn="ctr">
              <a:buNone/>
              <a:defRPr>
                <a:solidFill>
                  <a:schemeClr val="tx1">
                    <a:tint val="75000"/>
                  </a:schemeClr>
                </a:solidFill>
              </a:defRPr>
            </a:lvl6pPr>
            <a:lvl7pPr marL="2738474" indent="0" algn="ctr">
              <a:buNone/>
              <a:defRPr>
                <a:solidFill>
                  <a:schemeClr val="tx1">
                    <a:tint val="75000"/>
                  </a:schemeClr>
                </a:solidFill>
              </a:defRPr>
            </a:lvl7pPr>
            <a:lvl8pPr marL="3194892" indent="0" algn="ctr">
              <a:buNone/>
              <a:defRPr>
                <a:solidFill>
                  <a:schemeClr val="tx1">
                    <a:tint val="75000"/>
                  </a:schemeClr>
                </a:solidFill>
              </a:defRPr>
            </a:lvl8pPr>
            <a:lvl9pPr marL="36513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25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976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solidFill>
                  <a:schemeClr val="tx1">
                    <a:tint val="75000"/>
                  </a:schemeClr>
                </a:solidFill>
              </a:defRPr>
            </a:lvl1pPr>
            <a:lvl2pPr marL="456418" indent="0">
              <a:buNone/>
              <a:defRPr sz="1800">
                <a:solidFill>
                  <a:schemeClr val="tx1">
                    <a:tint val="75000"/>
                  </a:schemeClr>
                </a:solidFill>
              </a:defRPr>
            </a:lvl2pPr>
            <a:lvl3pPr marL="912834" indent="0">
              <a:buNone/>
              <a:defRPr sz="1600">
                <a:solidFill>
                  <a:schemeClr val="tx1">
                    <a:tint val="75000"/>
                  </a:schemeClr>
                </a:solidFill>
              </a:defRPr>
            </a:lvl3pPr>
            <a:lvl4pPr marL="1369250" indent="0">
              <a:buNone/>
              <a:defRPr sz="1400">
                <a:solidFill>
                  <a:schemeClr val="tx1">
                    <a:tint val="75000"/>
                  </a:schemeClr>
                </a:solidFill>
              </a:defRPr>
            </a:lvl4pPr>
            <a:lvl5pPr marL="1825664" indent="0">
              <a:buNone/>
              <a:defRPr sz="1400">
                <a:solidFill>
                  <a:schemeClr val="tx1">
                    <a:tint val="75000"/>
                  </a:schemeClr>
                </a:solidFill>
              </a:defRPr>
            </a:lvl5pPr>
            <a:lvl6pPr marL="2282062" indent="0">
              <a:buNone/>
              <a:defRPr sz="1400">
                <a:solidFill>
                  <a:schemeClr val="tx1">
                    <a:tint val="75000"/>
                  </a:schemeClr>
                </a:solidFill>
              </a:defRPr>
            </a:lvl6pPr>
            <a:lvl7pPr marL="2738474" indent="0">
              <a:buNone/>
              <a:defRPr sz="1400">
                <a:solidFill>
                  <a:schemeClr val="tx1">
                    <a:tint val="75000"/>
                  </a:schemeClr>
                </a:solidFill>
              </a:defRPr>
            </a:lvl7pPr>
            <a:lvl8pPr marL="3194892" indent="0">
              <a:buNone/>
              <a:defRPr sz="1400">
                <a:solidFill>
                  <a:schemeClr val="tx1">
                    <a:tint val="75000"/>
                  </a:schemeClr>
                </a:solidFill>
              </a:defRPr>
            </a:lvl8pPr>
            <a:lvl9pPr marL="36513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19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999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3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4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4557C-0C0E-46D8-A8DF-83557FA629C6}"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1156662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28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34"/>
            <a:ext cx="3008313" cy="4691063"/>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63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4" indent="0">
              <a:buNone/>
              <a:defRPr sz="2400"/>
            </a:lvl3pPr>
            <a:lvl4pPr marL="1369250" indent="0">
              <a:buNone/>
              <a:defRPr sz="2000"/>
            </a:lvl4pPr>
            <a:lvl5pPr marL="1825664" indent="0">
              <a:buNone/>
              <a:defRPr sz="2000"/>
            </a:lvl5pPr>
            <a:lvl6pPr marL="2282062" indent="0">
              <a:buNone/>
              <a:defRPr sz="2000"/>
            </a:lvl6pPr>
            <a:lvl7pPr marL="2738474" indent="0">
              <a:buNone/>
              <a:defRPr sz="2000"/>
            </a:lvl7pPr>
            <a:lvl8pPr marL="3194892" indent="0">
              <a:buNone/>
              <a:defRPr sz="2000"/>
            </a:lvl8pPr>
            <a:lvl9pPr marL="36513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56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79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89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8" indent="0" algn="ctr">
              <a:buNone/>
              <a:defRPr>
                <a:solidFill>
                  <a:schemeClr val="tx1">
                    <a:tint val="75000"/>
                  </a:schemeClr>
                </a:solidFill>
              </a:defRPr>
            </a:lvl2pPr>
            <a:lvl3pPr marL="912834" indent="0" algn="ctr">
              <a:buNone/>
              <a:defRPr>
                <a:solidFill>
                  <a:schemeClr val="tx1">
                    <a:tint val="75000"/>
                  </a:schemeClr>
                </a:solidFill>
              </a:defRPr>
            </a:lvl3pPr>
            <a:lvl4pPr marL="1369250" indent="0" algn="ctr">
              <a:buNone/>
              <a:defRPr>
                <a:solidFill>
                  <a:schemeClr val="tx1">
                    <a:tint val="75000"/>
                  </a:schemeClr>
                </a:solidFill>
              </a:defRPr>
            </a:lvl4pPr>
            <a:lvl5pPr marL="1825664" indent="0" algn="ctr">
              <a:buNone/>
              <a:defRPr>
                <a:solidFill>
                  <a:schemeClr val="tx1">
                    <a:tint val="75000"/>
                  </a:schemeClr>
                </a:solidFill>
              </a:defRPr>
            </a:lvl5pPr>
            <a:lvl6pPr marL="2282062" indent="0" algn="ctr">
              <a:buNone/>
              <a:defRPr>
                <a:solidFill>
                  <a:schemeClr val="tx1">
                    <a:tint val="75000"/>
                  </a:schemeClr>
                </a:solidFill>
              </a:defRPr>
            </a:lvl6pPr>
            <a:lvl7pPr marL="2738474" indent="0" algn="ctr">
              <a:buNone/>
              <a:defRPr>
                <a:solidFill>
                  <a:schemeClr val="tx1">
                    <a:tint val="75000"/>
                  </a:schemeClr>
                </a:solidFill>
              </a:defRPr>
            </a:lvl7pPr>
            <a:lvl8pPr marL="3194892" indent="0" algn="ctr">
              <a:buNone/>
              <a:defRPr>
                <a:solidFill>
                  <a:schemeClr val="tx1">
                    <a:tint val="75000"/>
                  </a:schemeClr>
                </a:solidFill>
              </a:defRPr>
            </a:lvl8pPr>
            <a:lvl9pPr marL="36513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25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976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solidFill>
                  <a:schemeClr val="tx1">
                    <a:tint val="75000"/>
                  </a:schemeClr>
                </a:solidFill>
              </a:defRPr>
            </a:lvl1pPr>
            <a:lvl2pPr marL="456418" indent="0">
              <a:buNone/>
              <a:defRPr sz="1800">
                <a:solidFill>
                  <a:schemeClr val="tx1">
                    <a:tint val="75000"/>
                  </a:schemeClr>
                </a:solidFill>
              </a:defRPr>
            </a:lvl2pPr>
            <a:lvl3pPr marL="912834" indent="0">
              <a:buNone/>
              <a:defRPr sz="1600">
                <a:solidFill>
                  <a:schemeClr val="tx1">
                    <a:tint val="75000"/>
                  </a:schemeClr>
                </a:solidFill>
              </a:defRPr>
            </a:lvl3pPr>
            <a:lvl4pPr marL="1369250" indent="0">
              <a:buNone/>
              <a:defRPr sz="1400">
                <a:solidFill>
                  <a:schemeClr val="tx1">
                    <a:tint val="75000"/>
                  </a:schemeClr>
                </a:solidFill>
              </a:defRPr>
            </a:lvl4pPr>
            <a:lvl5pPr marL="1825664" indent="0">
              <a:buNone/>
              <a:defRPr sz="1400">
                <a:solidFill>
                  <a:schemeClr val="tx1">
                    <a:tint val="75000"/>
                  </a:schemeClr>
                </a:solidFill>
              </a:defRPr>
            </a:lvl5pPr>
            <a:lvl6pPr marL="2282062" indent="0">
              <a:buNone/>
              <a:defRPr sz="1400">
                <a:solidFill>
                  <a:schemeClr val="tx1">
                    <a:tint val="75000"/>
                  </a:schemeClr>
                </a:solidFill>
              </a:defRPr>
            </a:lvl6pPr>
            <a:lvl7pPr marL="2738474" indent="0">
              <a:buNone/>
              <a:defRPr sz="1400">
                <a:solidFill>
                  <a:schemeClr val="tx1">
                    <a:tint val="75000"/>
                  </a:schemeClr>
                </a:solidFill>
              </a:defRPr>
            </a:lvl7pPr>
            <a:lvl8pPr marL="3194892" indent="0">
              <a:buNone/>
              <a:defRPr sz="1400">
                <a:solidFill>
                  <a:schemeClr val="tx1">
                    <a:tint val="75000"/>
                  </a:schemeClr>
                </a:solidFill>
              </a:defRPr>
            </a:lvl8pPr>
            <a:lvl9pPr marL="36513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19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999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3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4557C-0C0E-46D8-A8DF-83557FA629C6}"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3995107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42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28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34"/>
            <a:ext cx="3008313" cy="4691063"/>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63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4" indent="0">
              <a:buNone/>
              <a:defRPr sz="2400"/>
            </a:lvl3pPr>
            <a:lvl4pPr marL="1369250" indent="0">
              <a:buNone/>
              <a:defRPr sz="2000"/>
            </a:lvl4pPr>
            <a:lvl5pPr marL="1825664" indent="0">
              <a:buNone/>
              <a:defRPr sz="2000"/>
            </a:lvl5pPr>
            <a:lvl6pPr marL="2282062" indent="0">
              <a:buNone/>
              <a:defRPr sz="2000"/>
            </a:lvl6pPr>
            <a:lvl7pPr marL="2738474" indent="0">
              <a:buNone/>
              <a:defRPr sz="2000"/>
            </a:lvl7pPr>
            <a:lvl8pPr marL="3194892" indent="0">
              <a:buNone/>
              <a:defRPr sz="2000"/>
            </a:lvl8pPr>
            <a:lvl9pPr marL="36513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56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79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89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18" indent="0" algn="ctr">
              <a:buNone/>
              <a:defRPr>
                <a:solidFill>
                  <a:schemeClr val="tx1">
                    <a:tint val="75000"/>
                  </a:schemeClr>
                </a:solidFill>
              </a:defRPr>
            </a:lvl2pPr>
            <a:lvl3pPr marL="912834" indent="0" algn="ctr">
              <a:buNone/>
              <a:defRPr>
                <a:solidFill>
                  <a:schemeClr val="tx1">
                    <a:tint val="75000"/>
                  </a:schemeClr>
                </a:solidFill>
              </a:defRPr>
            </a:lvl3pPr>
            <a:lvl4pPr marL="1369250" indent="0" algn="ctr">
              <a:buNone/>
              <a:defRPr>
                <a:solidFill>
                  <a:schemeClr val="tx1">
                    <a:tint val="75000"/>
                  </a:schemeClr>
                </a:solidFill>
              </a:defRPr>
            </a:lvl4pPr>
            <a:lvl5pPr marL="1825664" indent="0" algn="ctr">
              <a:buNone/>
              <a:defRPr>
                <a:solidFill>
                  <a:schemeClr val="tx1">
                    <a:tint val="75000"/>
                  </a:schemeClr>
                </a:solidFill>
              </a:defRPr>
            </a:lvl5pPr>
            <a:lvl6pPr marL="2282062" indent="0" algn="ctr">
              <a:buNone/>
              <a:defRPr>
                <a:solidFill>
                  <a:schemeClr val="tx1">
                    <a:tint val="75000"/>
                  </a:schemeClr>
                </a:solidFill>
              </a:defRPr>
            </a:lvl6pPr>
            <a:lvl7pPr marL="2738474" indent="0" algn="ctr">
              <a:buNone/>
              <a:defRPr>
                <a:solidFill>
                  <a:schemeClr val="tx1">
                    <a:tint val="75000"/>
                  </a:schemeClr>
                </a:solidFill>
              </a:defRPr>
            </a:lvl7pPr>
            <a:lvl8pPr marL="3194892" indent="0" algn="ctr">
              <a:buNone/>
              <a:defRPr>
                <a:solidFill>
                  <a:schemeClr val="tx1">
                    <a:tint val="75000"/>
                  </a:schemeClr>
                </a:solidFill>
              </a:defRPr>
            </a:lvl8pPr>
            <a:lvl9pPr marL="36513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125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976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7"/>
            <a:ext cx="7772400" cy="1500187"/>
          </a:xfrm>
        </p:spPr>
        <p:txBody>
          <a:bodyPr anchor="b"/>
          <a:lstStyle>
            <a:lvl1pPr marL="0" indent="0">
              <a:buNone/>
              <a:defRPr sz="2000">
                <a:solidFill>
                  <a:schemeClr val="tx1">
                    <a:tint val="75000"/>
                  </a:schemeClr>
                </a:solidFill>
              </a:defRPr>
            </a:lvl1pPr>
            <a:lvl2pPr marL="456418" indent="0">
              <a:buNone/>
              <a:defRPr sz="1800">
                <a:solidFill>
                  <a:schemeClr val="tx1">
                    <a:tint val="75000"/>
                  </a:schemeClr>
                </a:solidFill>
              </a:defRPr>
            </a:lvl2pPr>
            <a:lvl3pPr marL="912834" indent="0">
              <a:buNone/>
              <a:defRPr sz="1600">
                <a:solidFill>
                  <a:schemeClr val="tx1">
                    <a:tint val="75000"/>
                  </a:schemeClr>
                </a:solidFill>
              </a:defRPr>
            </a:lvl3pPr>
            <a:lvl4pPr marL="1369250" indent="0">
              <a:buNone/>
              <a:defRPr sz="1400">
                <a:solidFill>
                  <a:schemeClr val="tx1">
                    <a:tint val="75000"/>
                  </a:schemeClr>
                </a:solidFill>
              </a:defRPr>
            </a:lvl4pPr>
            <a:lvl5pPr marL="1825664" indent="0">
              <a:buNone/>
              <a:defRPr sz="1400">
                <a:solidFill>
                  <a:schemeClr val="tx1">
                    <a:tint val="75000"/>
                  </a:schemeClr>
                </a:solidFill>
              </a:defRPr>
            </a:lvl5pPr>
            <a:lvl6pPr marL="2282062" indent="0">
              <a:buNone/>
              <a:defRPr sz="1400">
                <a:solidFill>
                  <a:schemeClr val="tx1">
                    <a:tint val="75000"/>
                  </a:schemeClr>
                </a:solidFill>
              </a:defRPr>
            </a:lvl6pPr>
            <a:lvl7pPr marL="2738474" indent="0">
              <a:buNone/>
              <a:defRPr sz="1400">
                <a:solidFill>
                  <a:schemeClr val="tx1">
                    <a:tint val="75000"/>
                  </a:schemeClr>
                </a:solidFill>
              </a:defRPr>
            </a:lvl7pPr>
            <a:lvl8pPr marL="3194892" indent="0">
              <a:buNone/>
              <a:defRPr sz="1400">
                <a:solidFill>
                  <a:schemeClr val="tx1">
                    <a:tint val="75000"/>
                  </a:schemeClr>
                </a:solidFill>
              </a:defRPr>
            </a:lvl8pPr>
            <a:lvl9pPr marL="365131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19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99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4557C-0C0E-46D8-A8DF-83557FA629C6}"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3723131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9" y="1535113"/>
            <a:ext cx="4041775" cy="639762"/>
          </a:xfrm>
        </p:spPr>
        <p:txBody>
          <a:bodyPr anchor="b"/>
          <a:lstStyle>
            <a:lvl1pPr marL="0" indent="0">
              <a:buNone/>
              <a:defRPr sz="2400" b="1"/>
            </a:lvl1pPr>
            <a:lvl2pPr marL="456418" indent="0">
              <a:buNone/>
              <a:defRPr sz="2000" b="1"/>
            </a:lvl2pPr>
            <a:lvl3pPr marL="912834" indent="0">
              <a:buNone/>
              <a:defRPr sz="1800" b="1"/>
            </a:lvl3pPr>
            <a:lvl4pPr marL="1369250" indent="0">
              <a:buNone/>
              <a:defRPr sz="1600" b="1"/>
            </a:lvl4pPr>
            <a:lvl5pPr marL="1825664" indent="0">
              <a:buNone/>
              <a:defRPr sz="1600" b="1"/>
            </a:lvl5pPr>
            <a:lvl6pPr marL="2282062" indent="0">
              <a:buNone/>
              <a:defRPr sz="1600" b="1"/>
            </a:lvl6pPr>
            <a:lvl7pPr marL="2738474" indent="0">
              <a:buNone/>
              <a:defRPr sz="1600" b="1"/>
            </a:lvl7pPr>
            <a:lvl8pPr marL="3194892" indent="0">
              <a:buNone/>
              <a:defRPr sz="1600" b="1"/>
            </a:lvl8pPr>
            <a:lvl9pPr marL="36513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530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42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928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34"/>
            <a:ext cx="3008313" cy="4691063"/>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663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4" indent="0">
              <a:buNone/>
              <a:defRPr sz="2400"/>
            </a:lvl3pPr>
            <a:lvl4pPr marL="1369250" indent="0">
              <a:buNone/>
              <a:defRPr sz="2000"/>
            </a:lvl4pPr>
            <a:lvl5pPr marL="1825664" indent="0">
              <a:buNone/>
              <a:defRPr sz="2000"/>
            </a:lvl5pPr>
            <a:lvl6pPr marL="2282062" indent="0">
              <a:buNone/>
              <a:defRPr sz="2000"/>
            </a:lvl6pPr>
            <a:lvl7pPr marL="2738474" indent="0">
              <a:buNone/>
              <a:defRPr sz="2000"/>
            </a:lvl7pPr>
            <a:lvl8pPr marL="3194892" indent="0">
              <a:buNone/>
              <a:defRPr sz="2000"/>
            </a:lvl8pPr>
            <a:lvl9pPr marL="36513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6562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79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8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557C-0C0E-46D8-A8DF-83557FA629C6}"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399436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34"/>
            <a:ext cx="3008313" cy="4691063"/>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138220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18" indent="0">
              <a:buNone/>
              <a:defRPr sz="2800"/>
            </a:lvl2pPr>
            <a:lvl3pPr marL="912834" indent="0">
              <a:buNone/>
              <a:defRPr sz="2400"/>
            </a:lvl3pPr>
            <a:lvl4pPr marL="1369250" indent="0">
              <a:buNone/>
              <a:defRPr sz="2000"/>
            </a:lvl4pPr>
            <a:lvl5pPr marL="1825664" indent="0">
              <a:buNone/>
              <a:defRPr sz="2000"/>
            </a:lvl5pPr>
            <a:lvl6pPr marL="2282062" indent="0">
              <a:buNone/>
              <a:defRPr sz="2000"/>
            </a:lvl6pPr>
            <a:lvl7pPr marL="2738474" indent="0">
              <a:buNone/>
              <a:defRPr sz="2000"/>
            </a:lvl7pPr>
            <a:lvl8pPr marL="3194892" indent="0">
              <a:buNone/>
              <a:defRPr sz="2000"/>
            </a:lvl8pPr>
            <a:lvl9pPr marL="365131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18" indent="0">
              <a:buNone/>
              <a:defRPr sz="1200"/>
            </a:lvl2pPr>
            <a:lvl3pPr marL="912834" indent="0">
              <a:buNone/>
              <a:defRPr sz="1000"/>
            </a:lvl3pPr>
            <a:lvl4pPr marL="1369250" indent="0">
              <a:buNone/>
              <a:defRPr sz="900"/>
            </a:lvl4pPr>
            <a:lvl5pPr marL="1825664" indent="0">
              <a:buNone/>
              <a:defRPr sz="900"/>
            </a:lvl5pPr>
            <a:lvl6pPr marL="2282062" indent="0">
              <a:buNone/>
              <a:defRPr sz="900"/>
            </a:lvl6pPr>
            <a:lvl7pPr marL="2738474" indent="0">
              <a:buNone/>
              <a:defRPr sz="900"/>
            </a:lvl7pPr>
            <a:lvl8pPr marL="3194892" indent="0">
              <a:buNone/>
              <a:defRPr sz="900"/>
            </a:lvl8pPr>
            <a:lvl9pPr marL="365131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4557C-0C0E-46D8-A8DF-83557FA629C6}"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92250-AED0-4AC3-9931-CA7AFA6BA626}" type="slidenum">
              <a:rPr lang="en-US" smtClean="0"/>
              <a:t>‹#›</a:t>
            </a:fld>
            <a:endParaRPr lang="en-US"/>
          </a:p>
        </p:txBody>
      </p:sp>
    </p:spTree>
    <p:extLst>
      <p:ext uri="{BB962C8B-B14F-4D97-AF65-F5344CB8AC3E}">
        <p14:creationId xmlns:p14="http://schemas.microsoft.com/office/powerpoint/2010/main" val="27677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3" tIns="45651" rIns="91273" bIns="456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73" tIns="45651" rIns="9127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273" tIns="45651" rIns="91273" bIns="45651" rtlCol="0" anchor="ctr"/>
          <a:lstStyle>
            <a:lvl1pPr algn="l">
              <a:defRPr sz="1200">
                <a:solidFill>
                  <a:schemeClr val="tx1">
                    <a:tint val="75000"/>
                  </a:schemeClr>
                </a:solidFill>
              </a:defRPr>
            </a:lvl1pPr>
          </a:lstStyle>
          <a:p>
            <a:fld id="{B4E4557C-0C0E-46D8-A8DF-83557FA629C6}" type="datetimeFigureOut">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73" tIns="45651" rIns="91273" bIns="4565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73" tIns="45651" rIns="91273" bIns="45651" rtlCol="0" anchor="ctr"/>
          <a:lstStyle>
            <a:lvl1pPr algn="r">
              <a:defRPr sz="1200">
                <a:solidFill>
                  <a:schemeClr val="tx1">
                    <a:tint val="75000"/>
                  </a:schemeClr>
                </a:solidFill>
              </a:defRPr>
            </a:lvl1pPr>
          </a:lstStyle>
          <a:p>
            <a:fld id="{7CC92250-AED0-4AC3-9931-CA7AFA6BA626}" type="slidenum">
              <a:rPr lang="en-US" smtClean="0"/>
              <a:t>‹#›</a:t>
            </a:fld>
            <a:endParaRPr lang="en-US"/>
          </a:p>
        </p:txBody>
      </p:sp>
    </p:spTree>
    <p:extLst>
      <p:ext uri="{BB962C8B-B14F-4D97-AF65-F5344CB8AC3E}">
        <p14:creationId xmlns:p14="http://schemas.microsoft.com/office/powerpoint/2010/main" val="36304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834" rtl="0" eaLnBrk="1" latinLnBrk="0" hangingPunct="1">
        <a:spcBef>
          <a:spcPct val="0"/>
        </a:spcBef>
        <a:buNone/>
        <a:defRPr sz="4400" kern="1200">
          <a:solidFill>
            <a:schemeClr val="tx1"/>
          </a:solidFill>
          <a:latin typeface="+mj-lt"/>
          <a:ea typeface="+mj-ea"/>
          <a:cs typeface="+mj-cs"/>
        </a:defRPr>
      </a:lvl1pPr>
    </p:titleStyle>
    <p:bodyStyle>
      <a:lvl1pPr marL="342315" indent="-342315" algn="l" defTabSz="91283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69" indent="-285261" algn="l" defTabSz="9128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28" indent="-228207" algn="l" defTabSz="9128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44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864"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28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69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101"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50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3" tIns="45651" rIns="91273" bIns="456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73" tIns="45651" rIns="9127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273" tIns="45651" rIns="91273" bIns="45651" rtlCol="0" anchor="ctr"/>
          <a:lstStyle>
            <a:lvl1pPr algn="l">
              <a:defRPr sz="1200">
                <a:solidFill>
                  <a:schemeClr val="tx1">
                    <a:tint val="75000"/>
                  </a:schemeClr>
                </a:solidFill>
              </a:defRPr>
            </a:lvl1p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73" tIns="45651" rIns="91273" bIns="45651"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73" tIns="45651" rIns="91273" bIns="45651" rtlCol="0" anchor="ctr"/>
          <a:lstStyle>
            <a:lvl1pPr algn="r">
              <a:defRPr sz="1200">
                <a:solidFill>
                  <a:schemeClr val="tx1">
                    <a:tint val="75000"/>
                  </a:schemeClr>
                </a:solidFill>
              </a:defRPr>
            </a:lvl1p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4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834" rtl="0" eaLnBrk="1" latinLnBrk="0" hangingPunct="1">
        <a:spcBef>
          <a:spcPct val="0"/>
        </a:spcBef>
        <a:buNone/>
        <a:defRPr sz="4400" kern="1200">
          <a:solidFill>
            <a:schemeClr val="tx1"/>
          </a:solidFill>
          <a:latin typeface="+mj-lt"/>
          <a:ea typeface="+mj-ea"/>
          <a:cs typeface="+mj-cs"/>
        </a:defRPr>
      </a:lvl1pPr>
    </p:titleStyle>
    <p:bodyStyle>
      <a:lvl1pPr marL="342315" indent="-342315" algn="l" defTabSz="91283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69" indent="-285261" algn="l" defTabSz="9128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28" indent="-228207" algn="l" defTabSz="9128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44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864"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28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69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101"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50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3" tIns="45651" rIns="91273" bIns="456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73" tIns="45651" rIns="9127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273" tIns="45651" rIns="91273" bIns="45651" rtlCol="0" anchor="ctr"/>
          <a:lstStyle>
            <a:lvl1pPr algn="l">
              <a:defRPr sz="1200">
                <a:solidFill>
                  <a:schemeClr val="tx1">
                    <a:tint val="75000"/>
                  </a:schemeClr>
                </a:solidFill>
              </a:defRPr>
            </a:lvl1p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73" tIns="45651" rIns="91273" bIns="45651"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73" tIns="45651" rIns="91273" bIns="45651" rtlCol="0" anchor="ctr"/>
          <a:lstStyle>
            <a:lvl1pPr algn="r">
              <a:defRPr sz="1200">
                <a:solidFill>
                  <a:schemeClr val="tx1">
                    <a:tint val="75000"/>
                  </a:schemeClr>
                </a:solidFill>
              </a:defRPr>
            </a:lvl1p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49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2834" rtl="0" eaLnBrk="1" latinLnBrk="0" hangingPunct="1">
        <a:spcBef>
          <a:spcPct val="0"/>
        </a:spcBef>
        <a:buNone/>
        <a:defRPr sz="4400" kern="1200">
          <a:solidFill>
            <a:schemeClr val="tx1"/>
          </a:solidFill>
          <a:latin typeface="+mj-lt"/>
          <a:ea typeface="+mj-ea"/>
          <a:cs typeface="+mj-cs"/>
        </a:defRPr>
      </a:lvl1pPr>
    </p:titleStyle>
    <p:bodyStyle>
      <a:lvl1pPr marL="342315" indent="-342315" algn="l" defTabSz="91283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69" indent="-285261" algn="l" defTabSz="9128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28" indent="-228207" algn="l" defTabSz="9128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44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864"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28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69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101"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50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3" tIns="45651" rIns="91273" bIns="456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73" tIns="45651" rIns="9127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273" tIns="45651" rIns="91273" bIns="45651" rtlCol="0" anchor="ctr"/>
          <a:lstStyle>
            <a:lvl1pPr algn="l">
              <a:defRPr sz="1200">
                <a:solidFill>
                  <a:schemeClr val="tx1">
                    <a:tint val="75000"/>
                  </a:schemeClr>
                </a:solidFill>
              </a:defRPr>
            </a:lvl1p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73" tIns="45651" rIns="91273" bIns="45651"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73" tIns="45651" rIns="91273" bIns="45651" rtlCol="0" anchor="ctr"/>
          <a:lstStyle>
            <a:lvl1pPr algn="r">
              <a:defRPr sz="1200">
                <a:solidFill>
                  <a:schemeClr val="tx1">
                    <a:tint val="75000"/>
                  </a:schemeClr>
                </a:solidFill>
              </a:defRPr>
            </a:lvl1p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49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2834" rtl="0" eaLnBrk="1" latinLnBrk="0" hangingPunct="1">
        <a:spcBef>
          <a:spcPct val="0"/>
        </a:spcBef>
        <a:buNone/>
        <a:defRPr sz="4400" kern="1200">
          <a:solidFill>
            <a:schemeClr val="tx1"/>
          </a:solidFill>
          <a:latin typeface="+mj-lt"/>
          <a:ea typeface="+mj-ea"/>
          <a:cs typeface="+mj-cs"/>
        </a:defRPr>
      </a:lvl1pPr>
    </p:titleStyle>
    <p:bodyStyle>
      <a:lvl1pPr marL="342315" indent="-342315" algn="l" defTabSz="91283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69" indent="-285261" algn="l" defTabSz="9128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28" indent="-228207" algn="l" defTabSz="9128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44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864"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28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69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101"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50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3" tIns="45651" rIns="91273" bIns="456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73" tIns="45651" rIns="9127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273" tIns="45651" rIns="91273" bIns="45651" rtlCol="0" anchor="ctr"/>
          <a:lstStyle>
            <a:lvl1pPr algn="l">
              <a:defRPr sz="1200">
                <a:solidFill>
                  <a:schemeClr val="tx1">
                    <a:tint val="75000"/>
                  </a:schemeClr>
                </a:solidFill>
              </a:defRPr>
            </a:lvl1p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73" tIns="45651" rIns="91273" bIns="45651"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73" tIns="45651" rIns="91273" bIns="45651" rtlCol="0" anchor="ctr"/>
          <a:lstStyle>
            <a:lvl1pPr algn="r">
              <a:defRPr sz="1200">
                <a:solidFill>
                  <a:schemeClr val="tx1">
                    <a:tint val="75000"/>
                  </a:schemeClr>
                </a:solidFill>
              </a:defRPr>
            </a:lvl1p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49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2834" rtl="0" eaLnBrk="1" latinLnBrk="0" hangingPunct="1">
        <a:spcBef>
          <a:spcPct val="0"/>
        </a:spcBef>
        <a:buNone/>
        <a:defRPr sz="4400" kern="1200">
          <a:solidFill>
            <a:schemeClr val="tx1"/>
          </a:solidFill>
          <a:latin typeface="+mj-lt"/>
          <a:ea typeface="+mj-ea"/>
          <a:cs typeface="+mj-cs"/>
        </a:defRPr>
      </a:lvl1pPr>
    </p:titleStyle>
    <p:bodyStyle>
      <a:lvl1pPr marL="342315" indent="-342315" algn="l" defTabSz="91283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69" indent="-285261" algn="l" defTabSz="9128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28" indent="-228207" algn="l" defTabSz="9128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44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864"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28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69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101"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50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3" tIns="45651" rIns="91273" bIns="456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273" tIns="45651" rIns="91273" bIns="456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273" tIns="45651" rIns="91273" bIns="45651" rtlCol="0" anchor="ctr"/>
          <a:lstStyle>
            <a:lvl1pPr algn="l">
              <a:defRPr sz="1200">
                <a:solidFill>
                  <a:schemeClr val="tx1">
                    <a:tint val="75000"/>
                  </a:schemeClr>
                </a:solidFill>
              </a:defRPr>
            </a:lvl1pPr>
          </a:lstStyle>
          <a:p>
            <a:fld id="{B4E4557C-0C0E-46D8-A8DF-83557FA629C6}" type="datetimeFigureOut">
              <a:rPr lang="en-US" smtClean="0">
                <a:solidFill>
                  <a:prstClr val="black">
                    <a:tint val="75000"/>
                  </a:prstClr>
                </a:solidFill>
              </a:rPr>
              <a:pPr/>
              <a:t>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73" tIns="45651" rIns="91273" bIns="45651"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73" tIns="45651" rIns="91273" bIns="45651" rtlCol="0" anchor="ctr"/>
          <a:lstStyle>
            <a:lvl1pPr algn="r">
              <a:defRPr sz="1200">
                <a:solidFill>
                  <a:schemeClr val="tx1">
                    <a:tint val="75000"/>
                  </a:schemeClr>
                </a:solidFill>
              </a:defRPr>
            </a:lvl1pPr>
          </a:lstStyle>
          <a:p>
            <a:fld id="{7CC92250-AED0-4AC3-9931-CA7AFA6BA6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491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2834" rtl="0" eaLnBrk="1" latinLnBrk="0" hangingPunct="1">
        <a:spcBef>
          <a:spcPct val="0"/>
        </a:spcBef>
        <a:buNone/>
        <a:defRPr sz="4400" kern="1200">
          <a:solidFill>
            <a:schemeClr val="tx1"/>
          </a:solidFill>
          <a:latin typeface="+mj-lt"/>
          <a:ea typeface="+mj-ea"/>
          <a:cs typeface="+mj-cs"/>
        </a:defRPr>
      </a:lvl1pPr>
    </p:titleStyle>
    <p:bodyStyle>
      <a:lvl1pPr marL="342315" indent="-342315" algn="l" defTabSz="91283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69" indent="-285261" algn="l" defTabSz="91283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28" indent="-228207" algn="l" defTabSz="91283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44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864"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28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690"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101"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506" indent="-228207" algn="l" defTabSz="91283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834" rtl="0" eaLnBrk="1" latinLnBrk="0" hangingPunct="1">
        <a:defRPr sz="1800" kern="1200">
          <a:solidFill>
            <a:schemeClr val="tx1"/>
          </a:solidFill>
          <a:latin typeface="+mn-lt"/>
          <a:ea typeface="+mn-ea"/>
          <a:cs typeface="+mn-cs"/>
        </a:defRPr>
      </a:lvl1pPr>
      <a:lvl2pPr marL="456418" algn="l" defTabSz="912834" rtl="0" eaLnBrk="1" latinLnBrk="0" hangingPunct="1">
        <a:defRPr sz="1800" kern="1200">
          <a:solidFill>
            <a:schemeClr val="tx1"/>
          </a:solidFill>
          <a:latin typeface="+mn-lt"/>
          <a:ea typeface="+mn-ea"/>
          <a:cs typeface="+mn-cs"/>
        </a:defRPr>
      </a:lvl2pPr>
      <a:lvl3pPr marL="912834" algn="l" defTabSz="912834" rtl="0" eaLnBrk="1" latinLnBrk="0" hangingPunct="1">
        <a:defRPr sz="1800" kern="1200">
          <a:solidFill>
            <a:schemeClr val="tx1"/>
          </a:solidFill>
          <a:latin typeface="+mn-lt"/>
          <a:ea typeface="+mn-ea"/>
          <a:cs typeface="+mn-cs"/>
        </a:defRPr>
      </a:lvl3pPr>
      <a:lvl4pPr marL="1369250" algn="l" defTabSz="912834" rtl="0" eaLnBrk="1" latinLnBrk="0" hangingPunct="1">
        <a:defRPr sz="1800" kern="1200">
          <a:solidFill>
            <a:schemeClr val="tx1"/>
          </a:solidFill>
          <a:latin typeface="+mn-lt"/>
          <a:ea typeface="+mn-ea"/>
          <a:cs typeface="+mn-cs"/>
        </a:defRPr>
      </a:lvl4pPr>
      <a:lvl5pPr marL="1825664" algn="l" defTabSz="912834" rtl="0" eaLnBrk="1" latinLnBrk="0" hangingPunct="1">
        <a:defRPr sz="1800" kern="1200">
          <a:solidFill>
            <a:schemeClr val="tx1"/>
          </a:solidFill>
          <a:latin typeface="+mn-lt"/>
          <a:ea typeface="+mn-ea"/>
          <a:cs typeface="+mn-cs"/>
        </a:defRPr>
      </a:lvl5pPr>
      <a:lvl6pPr marL="2282062" algn="l" defTabSz="912834" rtl="0" eaLnBrk="1" latinLnBrk="0" hangingPunct="1">
        <a:defRPr sz="1800" kern="1200">
          <a:solidFill>
            <a:schemeClr val="tx1"/>
          </a:solidFill>
          <a:latin typeface="+mn-lt"/>
          <a:ea typeface="+mn-ea"/>
          <a:cs typeface="+mn-cs"/>
        </a:defRPr>
      </a:lvl6pPr>
      <a:lvl7pPr marL="2738474" algn="l" defTabSz="912834" rtl="0" eaLnBrk="1" latinLnBrk="0" hangingPunct="1">
        <a:defRPr sz="1800" kern="1200">
          <a:solidFill>
            <a:schemeClr val="tx1"/>
          </a:solidFill>
          <a:latin typeface="+mn-lt"/>
          <a:ea typeface="+mn-ea"/>
          <a:cs typeface="+mn-cs"/>
        </a:defRPr>
      </a:lvl7pPr>
      <a:lvl8pPr marL="3194892" algn="l" defTabSz="912834" rtl="0" eaLnBrk="1" latinLnBrk="0" hangingPunct="1">
        <a:defRPr sz="1800" kern="1200">
          <a:solidFill>
            <a:schemeClr val="tx1"/>
          </a:solidFill>
          <a:latin typeface="+mn-lt"/>
          <a:ea typeface="+mn-ea"/>
          <a:cs typeface="+mn-cs"/>
        </a:defRPr>
      </a:lvl8pPr>
      <a:lvl9pPr marL="3651310" algn="l" defTabSz="9128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46.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5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Do I Have To Take This Course?!!!!</a:t>
            </a:r>
            <a:endParaRPr lang="en-US" dirty="0"/>
          </a:p>
        </p:txBody>
      </p:sp>
      <p:sp>
        <p:nvSpPr>
          <p:cNvPr id="5" name="Subtitle 4"/>
          <p:cNvSpPr>
            <a:spLocks noGrp="1"/>
          </p:cNvSpPr>
          <p:nvPr>
            <p:ph type="subTitle" idx="1"/>
          </p:nvPr>
        </p:nvSpPr>
        <p:spPr/>
        <p:txBody>
          <a:bodyPr/>
          <a:lstStyle/>
          <a:p>
            <a:r>
              <a:rPr lang="en-US" dirty="0" smtClean="0">
                <a:solidFill>
                  <a:srgbClr val="0070C0"/>
                </a:solidFill>
              </a:rPr>
              <a:t>STEM Connections and Community Based Learning</a:t>
            </a:r>
            <a:endParaRPr lang="en-US" dirty="0">
              <a:solidFill>
                <a:srgbClr val="0070C0"/>
              </a:solidFill>
            </a:endParaRPr>
          </a:p>
        </p:txBody>
      </p:sp>
    </p:spTree>
    <p:extLst>
      <p:ext uri="{BB962C8B-B14F-4D97-AF65-F5344CB8AC3E}">
        <p14:creationId xmlns:p14="http://schemas.microsoft.com/office/powerpoint/2010/main" val="22773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4000" b="1" u="sng" dirty="0">
                <a:solidFill>
                  <a:prstClr val="black"/>
                </a:solidFill>
              </a:rPr>
              <a:t>STEM Connections</a:t>
            </a:r>
            <a:endParaRPr lang="en-US" sz="3200"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52434"/>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34" y="146449"/>
            <a:ext cx="1399747" cy="132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33400" y="2406048"/>
            <a:ext cx="2316954" cy="1175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r>
              <a:rPr lang="en-US" sz="1200" b="1" dirty="0">
                <a:solidFill>
                  <a:prstClr val="black"/>
                </a:solidFill>
              </a:rPr>
              <a:t>Connect to Society:  </a:t>
            </a:r>
          </a:p>
          <a:p>
            <a:r>
              <a:rPr lang="en-US" sz="1000" dirty="0">
                <a:solidFill>
                  <a:prstClr val="black"/>
                </a:solidFill>
              </a:rPr>
              <a:t>Drexel student reflective analysis:</a:t>
            </a:r>
          </a:p>
          <a:p>
            <a:r>
              <a:rPr lang="en-US" sz="1000" dirty="0">
                <a:solidFill>
                  <a:prstClr val="black"/>
                </a:solidFill>
              </a:rPr>
              <a:t>“How does this scientific concept intersect with or impact society?”</a:t>
            </a:r>
          </a:p>
          <a:p>
            <a:r>
              <a:rPr lang="en-US" sz="1000" dirty="0">
                <a:solidFill>
                  <a:prstClr val="black"/>
                </a:solidFill>
              </a:rPr>
              <a:t>“Why should a typical citizen care about Microbiology, etc.?”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64" y="1165302"/>
            <a:ext cx="3048000" cy="181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992" y="2674474"/>
            <a:ext cx="2811776" cy="10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3" y="4605080"/>
            <a:ext cx="2767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79" y="5531940"/>
            <a:ext cx="277141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3" y="4528135"/>
            <a:ext cx="36956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a:off x="1166813" y="1698603"/>
            <a:ext cx="1447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59324" y="5643307"/>
            <a:ext cx="82856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7686334"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white"/>
              </a:solidFill>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205706" y="3700100"/>
            <a:ext cx="292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 Arrow 8"/>
          <p:cNvSpPr/>
          <p:nvPr/>
        </p:nvSpPr>
        <p:spPr>
          <a:xfrm rot="5400000">
            <a:off x="7016386" y="1421626"/>
            <a:ext cx="489857" cy="1307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85662" y="5568072"/>
            <a:ext cx="1749651"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36183" y="1372449"/>
            <a:ext cx="2753815" cy="523081"/>
          </a:xfrm>
          <a:prstGeom prst="rect">
            <a:avLst/>
          </a:prstGeom>
          <a:solidFill>
            <a:srgbClr val="FFFF00"/>
          </a:solidFill>
        </p:spPr>
        <p:txBody>
          <a:bodyPr wrap="none" lIns="91273" tIns="45651" rIns="91273" bIns="45651" rtlCol="0">
            <a:spAutoFit/>
          </a:bodyPr>
          <a:lstStyle/>
          <a:p>
            <a:r>
              <a:rPr lang="en-US" sz="1400" b="1" dirty="0">
                <a:solidFill>
                  <a:prstClr val="black"/>
                </a:solidFill>
              </a:rPr>
              <a:t>“make Drexel the most civically </a:t>
            </a:r>
          </a:p>
          <a:p>
            <a:r>
              <a:rPr lang="en-US" sz="1400" b="1" dirty="0">
                <a:solidFill>
                  <a:prstClr val="black"/>
                </a:solidFill>
              </a:rPr>
              <a:t>engaged university in the country”</a:t>
            </a:r>
          </a:p>
        </p:txBody>
      </p:sp>
      <p:sp>
        <p:nvSpPr>
          <p:cNvPr id="11" name="TextBox 10"/>
          <p:cNvSpPr txBox="1"/>
          <p:nvPr/>
        </p:nvSpPr>
        <p:spPr>
          <a:xfrm>
            <a:off x="3523699" y="1975136"/>
            <a:ext cx="2694631" cy="861635"/>
          </a:xfrm>
          <a:prstGeom prst="rect">
            <a:avLst/>
          </a:prstGeom>
          <a:noFill/>
        </p:spPr>
        <p:txBody>
          <a:bodyPr wrap="none" lIns="91273" tIns="45651" rIns="91273" bIns="45651" rtlCol="0">
            <a:spAutoFit/>
          </a:bodyPr>
          <a:lstStyle/>
          <a:p>
            <a:r>
              <a:rPr lang="en-US" sz="1000" dirty="0">
                <a:solidFill>
                  <a:prstClr val="black"/>
                </a:solidFill>
              </a:rPr>
              <a:t>Design classes for Drexel students to </a:t>
            </a:r>
          </a:p>
          <a:p>
            <a:r>
              <a:rPr lang="en-US" sz="1000" dirty="0">
                <a:solidFill>
                  <a:prstClr val="black"/>
                </a:solidFill>
              </a:rPr>
              <a:t>work with outside partners:  example</a:t>
            </a:r>
          </a:p>
          <a:p>
            <a:r>
              <a:rPr lang="en-US" sz="1000" b="1" i="1" dirty="0">
                <a:solidFill>
                  <a:prstClr val="black"/>
                </a:solidFill>
              </a:rPr>
              <a:t>BIO 200 Connections in Biology </a:t>
            </a:r>
            <a:r>
              <a:rPr lang="en-US" sz="1000" dirty="0">
                <a:solidFill>
                  <a:prstClr val="black"/>
                </a:solidFill>
              </a:rPr>
              <a:t>– CBL course</a:t>
            </a:r>
          </a:p>
          <a:p>
            <a:pPr marL="171147" indent="-171147">
              <a:buFont typeface="Wingdings" panose="05000000000000000000" pitchFamily="2" charset="2"/>
              <a:buChar char="§"/>
            </a:pPr>
            <a:r>
              <a:rPr lang="en-US" sz="1000" dirty="0">
                <a:solidFill>
                  <a:prstClr val="black"/>
                </a:solidFill>
              </a:rPr>
              <a:t>Drexel student run after school science club  </a:t>
            </a:r>
          </a:p>
          <a:p>
            <a:r>
              <a:rPr lang="en-US" sz="1000" dirty="0">
                <a:solidFill>
                  <a:prstClr val="black"/>
                </a:solidFill>
              </a:rPr>
              <a:t>       at Alain Locke Elementary</a:t>
            </a:r>
          </a:p>
        </p:txBody>
      </p:sp>
      <p:sp>
        <p:nvSpPr>
          <p:cNvPr id="13" name="TextBox 12"/>
          <p:cNvSpPr txBox="1"/>
          <p:nvPr/>
        </p:nvSpPr>
        <p:spPr>
          <a:xfrm>
            <a:off x="6443532" y="2741518"/>
            <a:ext cx="2485280" cy="923190"/>
          </a:xfrm>
          <a:prstGeom prst="rect">
            <a:avLst/>
          </a:prstGeom>
          <a:noFill/>
        </p:spPr>
        <p:txBody>
          <a:bodyPr wrap="none" lIns="91273" tIns="45651" rIns="91273" bIns="45651" rtlCol="0">
            <a:spAutoFit/>
          </a:bodyPr>
          <a:lstStyle/>
          <a:p>
            <a:r>
              <a:rPr lang="en-US" sz="1200" b="1" dirty="0">
                <a:solidFill>
                  <a:prstClr val="black"/>
                </a:solidFill>
              </a:rPr>
              <a:t>What is the scientific concept being </a:t>
            </a:r>
          </a:p>
          <a:p>
            <a:r>
              <a:rPr lang="en-US" sz="1200" b="1" dirty="0">
                <a:solidFill>
                  <a:prstClr val="black"/>
                </a:solidFill>
              </a:rPr>
              <a:t>investigated  for the week?</a:t>
            </a:r>
          </a:p>
          <a:p>
            <a:pPr marL="171147" indent="-171147">
              <a:buFont typeface="Arial" panose="020B0604020202020204" pitchFamily="34" charset="0"/>
              <a:buChar char="•"/>
            </a:pPr>
            <a:r>
              <a:rPr lang="en-US" sz="1000" i="1" dirty="0">
                <a:solidFill>
                  <a:prstClr val="black"/>
                </a:solidFill>
              </a:rPr>
              <a:t>Various concepts from Drexel courses:</a:t>
            </a:r>
            <a:endParaRPr lang="en-US" sz="1000" dirty="0">
              <a:solidFill>
                <a:prstClr val="black"/>
              </a:solidFill>
            </a:endParaRPr>
          </a:p>
          <a:p>
            <a:pPr marL="171147" indent="-171147">
              <a:buFont typeface="Arial" panose="020B0604020202020204" pitchFamily="34" charset="0"/>
              <a:buChar char="•"/>
            </a:pPr>
            <a:r>
              <a:rPr lang="en-US" sz="1000" dirty="0">
                <a:solidFill>
                  <a:prstClr val="black"/>
                </a:solidFill>
              </a:rPr>
              <a:t>“Aspects of Microbiology”</a:t>
            </a:r>
          </a:p>
          <a:p>
            <a:pPr marL="171147" indent="-171147">
              <a:buFont typeface="Arial" panose="020B0604020202020204" pitchFamily="34" charset="0"/>
              <a:buChar char="•"/>
            </a:pPr>
            <a:r>
              <a:rPr lang="en-US" sz="1000" dirty="0">
                <a:solidFill>
                  <a:prstClr val="black"/>
                </a:solidFill>
              </a:rPr>
              <a:t>“Forensic Science”, etc.</a:t>
            </a:r>
          </a:p>
        </p:txBody>
      </p:sp>
      <p:sp>
        <p:nvSpPr>
          <p:cNvPr id="14" name="TextBox 13"/>
          <p:cNvSpPr txBox="1"/>
          <p:nvPr/>
        </p:nvSpPr>
        <p:spPr>
          <a:xfrm>
            <a:off x="6506047" y="4704834"/>
            <a:ext cx="2399679" cy="738524"/>
          </a:xfrm>
          <a:prstGeom prst="rect">
            <a:avLst/>
          </a:prstGeom>
          <a:noFill/>
        </p:spPr>
        <p:txBody>
          <a:bodyPr wrap="none" lIns="91273" tIns="45651" rIns="91273" bIns="45651" rtlCol="0">
            <a:spAutoFit/>
          </a:bodyPr>
          <a:lstStyle/>
          <a:p>
            <a:pPr algn="ctr"/>
            <a:r>
              <a:rPr lang="en-US" sz="1200" b="1" dirty="0">
                <a:solidFill>
                  <a:prstClr val="black"/>
                </a:solidFill>
              </a:rPr>
              <a:t>Science at Locke Elementary</a:t>
            </a:r>
          </a:p>
          <a:p>
            <a:r>
              <a:rPr lang="en-US" sz="1000" dirty="0">
                <a:solidFill>
                  <a:prstClr val="black"/>
                </a:solidFill>
              </a:rPr>
              <a:t>Drexel students create lesson plans, order </a:t>
            </a:r>
          </a:p>
          <a:p>
            <a:r>
              <a:rPr lang="en-US" sz="1000" dirty="0">
                <a:solidFill>
                  <a:prstClr val="black"/>
                </a:solidFill>
              </a:rPr>
              <a:t>supplies, plan and perform science club </a:t>
            </a:r>
          </a:p>
          <a:p>
            <a:r>
              <a:rPr lang="en-US" sz="1000" dirty="0">
                <a:solidFill>
                  <a:prstClr val="black"/>
                </a:solidFill>
              </a:rPr>
              <a:t>activities at Locke Elementary </a:t>
            </a:r>
          </a:p>
        </p:txBody>
      </p:sp>
      <p:sp>
        <p:nvSpPr>
          <p:cNvPr id="15" name="TextBox 14"/>
          <p:cNvSpPr txBox="1"/>
          <p:nvPr/>
        </p:nvSpPr>
        <p:spPr>
          <a:xfrm>
            <a:off x="3637495" y="5577577"/>
            <a:ext cx="2114344" cy="892413"/>
          </a:xfrm>
          <a:prstGeom prst="rect">
            <a:avLst/>
          </a:prstGeom>
          <a:noFill/>
        </p:spPr>
        <p:txBody>
          <a:bodyPr wrap="none" lIns="91273" tIns="45651" rIns="91273" bIns="45651" rtlCol="0">
            <a:spAutoFit/>
          </a:bodyPr>
          <a:lstStyle/>
          <a:p>
            <a:pPr algn="ctr"/>
            <a:r>
              <a:rPr lang="en-US" sz="1200" b="1" dirty="0">
                <a:solidFill>
                  <a:prstClr val="black"/>
                </a:solidFill>
              </a:rPr>
              <a:t>Connect to Drexel:</a:t>
            </a:r>
          </a:p>
          <a:p>
            <a:r>
              <a:rPr lang="en-US" sz="1000" dirty="0">
                <a:solidFill>
                  <a:prstClr val="black"/>
                </a:solidFill>
              </a:rPr>
              <a:t>Drexel student reflect on techniques </a:t>
            </a:r>
          </a:p>
          <a:p>
            <a:r>
              <a:rPr lang="en-US" sz="1000" dirty="0">
                <a:solidFill>
                  <a:prstClr val="black"/>
                </a:solidFill>
              </a:rPr>
              <a:t>and experience and relate them to </a:t>
            </a:r>
          </a:p>
          <a:p>
            <a:r>
              <a:rPr lang="en-US" sz="1000" dirty="0">
                <a:solidFill>
                  <a:prstClr val="black"/>
                </a:solidFill>
              </a:rPr>
              <a:t>courses taken at Drexel </a:t>
            </a:r>
          </a:p>
          <a:p>
            <a:r>
              <a:rPr lang="en-US" sz="1000" dirty="0">
                <a:solidFill>
                  <a:prstClr val="black"/>
                </a:solidFill>
              </a:rPr>
              <a:t>(reflective analysis)</a:t>
            </a:r>
          </a:p>
        </p:txBody>
      </p:sp>
      <p:sp>
        <p:nvSpPr>
          <p:cNvPr id="16" name="Rectangle 15"/>
          <p:cNvSpPr/>
          <p:nvPr/>
        </p:nvSpPr>
        <p:spPr>
          <a:xfrm>
            <a:off x="628681" y="4550944"/>
            <a:ext cx="3448051" cy="892413"/>
          </a:xfrm>
          <a:prstGeom prst="rect">
            <a:avLst/>
          </a:prstGeom>
        </p:spPr>
        <p:txBody>
          <a:bodyPr wrap="square" lIns="91273" tIns="45651" rIns="91273" bIns="45651">
            <a:spAutoFit/>
          </a:bodyPr>
          <a:lstStyle/>
          <a:p>
            <a:r>
              <a:rPr lang="en-US" sz="1200" b="1" dirty="0">
                <a:solidFill>
                  <a:prstClr val="black"/>
                </a:solidFill>
              </a:rPr>
              <a:t>              Connect to Research / Industry:      </a:t>
            </a:r>
          </a:p>
          <a:p>
            <a:r>
              <a:rPr lang="en-US" sz="1000" dirty="0">
                <a:solidFill>
                  <a:prstClr val="black"/>
                </a:solidFill>
              </a:rPr>
              <a:t>Drexel student reflective analysis on specific careers,</a:t>
            </a:r>
          </a:p>
          <a:p>
            <a:r>
              <a:rPr lang="en-US" sz="1000" dirty="0">
                <a:solidFill>
                  <a:prstClr val="black"/>
                </a:solidFill>
              </a:rPr>
              <a:t>graduate programs and research areas, and industries</a:t>
            </a:r>
          </a:p>
          <a:p>
            <a:r>
              <a:rPr lang="en-US" sz="1000" dirty="0">
                <a:solidFill>
                  <a:prstClr val="black"/>
                </a:solidFill>
              </a:rPr>
              <a:t>involved with the scientific techniques or concepts demonstrated in science club each week</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4372010"/>
            <a:ext cx="1752599" cy="9858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98" y="3101429"/>
            <a:ext cx="1987337" cy="111787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139" y="3693245"/>
            <a:ext cx="1082675" cy="81200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1877" y="3649578"/>
            <a:ext cx="1368928" cy="77002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8826" y="3101429"/>
            <a:ext cx="1092201" cy="614363"/>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87" y="2042789"/>
            <a:ext cx="1023403" cy="575664"/>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883814"/>
            <a:ext cx="1380974" cy="7767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863" y="5785663"/>
            <a:ext cx="1729956" cy="973100"/>
          </a:xfrm>
          <a:prstGeom prst="rect">
            <a:avLst/>
          </a:prstGeom>
        </p:spPr>
      </p:pic>
      <p:pic>
        <p:nvPicPr>
          <p:cNvPr id="1039" name="Picture 15" descr="https://lh3.googleusercontent.com/jD4dfO9KJQXQyeFsUSP3GUvk5ImxN5B82zQ0LdD7-Vt8Lc2wKgDAuYgv7y8fyVeB5Roxmzqi3y2rmEQm5qouEBuZjwU8SQ1xTVOeWuRi3clvWA0hqtV54YQlyE1sIb4b5w3MJN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134665" y="1727837"/>
            <a:ext cx="1131849" cy="76149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 y="4127623"/>
            <a:ext cx="36274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4000" b="1" u="sng" dirty="0">
                <a:solidFill>
                  <a:prstClr val="black"/>
                </a:solidFill>
              </a:rPr>
              <a:t>STEM Connections</a:t>
            </a:r>
            <a:endParaRPr lang="en-US" sz="3200"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52434"/>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34" y="146449"/>
            <a:ext cx="1399747" cy="132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33400" y="2406048"/>
            <a:ext cx="2316954" cy="1175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r>
              <a:rPr lang="en-US" sz="1200" b="1" dirty="0">
                <a:solidFill>
                  <a:prstClr val="black"/>
                </a:solidFill>
              </a:rPr>
              <a:t>Connect to Society:  </a:t>
            </a:r>
          </a:p>
          <a:p>
            <a:r>
              <a:rPr lang="en-US" sz="1000" dirty="0">
                <a:solidFill>
                  <a:prstClr val="black"/>
                </a:solidFill>
              </a:rPr>
              <a:t>Drexel student reflective analysis:</a:t>
            </a:r>
          </a:p>
          <a:p>
            <a:r>
              <a:rPr lang="en-US" sz="1000" dirty="0">
                <a:solidFill>
                  <a:prstClr val="black"/>
                </a:solidFill>
              </a:rPr>
              <a:t>“How does this scientific concept intersect with or impact society?”</a:t>
            </a:r>
          </a:p>
          <a:p>
            <a:r>
              <a:rPr lang="en-US" sz="1000" dirty="0">
                <a:solidFill>
                  <a:prstClr val="black"/>
                </a:solidFill>
              </a:rPr>
              <a:t>“Why should a typical citizen care about Microbiology, etc.?”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64" y="1165302"/>
            <a:ext cx="3048000" cy="181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992" y="2674474"/>
            <a:ext cx="2811776" cy="10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3" y="4605080"/>
            <a:ext cx="2767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79" y="5531940"/>
            <a:ext cx="277141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3" y="4528135"/>
            <a:ext cx="36956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a:off x="1166813" y="1698603"/>
            <a:ext cx="1447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59324" y="5643307"/>
            <a:ext cx="82856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7686334"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white"/>
              </a:solidFill>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205706" y="3700100"/>
            <a:ext cx="292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 Arrow 8"/>
          <p:cNvSpPr/>
          <p:nvPr/>
        </p:nvSpPr>
        <p:spPr>
          <a:xfrm rot="5400000">
            <a:off x="7016386" y="1421626"/>
            <a:ext cx="489857" cy="1307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85662" y="5568072"/>
            <a:ext cx="1749651"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36183" y="1372449"/>
            <a:ext cx="2753815" cy="523081"/>
          </a:xfrm>
          <a:prstGeom prst="rect">
            <a:avLst/>
          </a:prstGeom>
          <a:solidFill>
            <a:srgbClr val="FFFF00"/>
          </a:solidFill>
        </p:spPr>
        <p:txBody>
          <a:bodyPr wrap="none" lIns="91273" tIns="45651" rIns="91273" bIns="45651" rtlCol="0">
            <a:spAutoFit/>
          </a:bodyPr>
          <a:lstStyle/>
          <a:p>
            <a:r>
              <a:rPr lang="en-US" sz="1400" b="1" dirty="0">
                <a:solidFill>
                  <a:prstClr val="black"/>
                </a:solidFill>
              </a:rPr>
              <a:t>“make Drexel the most civically </a:t>
            </a:r>
          </a:p>
          <a:p>
            <a:r>
              <a:rPr lang="en-US" sz="1400" b="1" dirty="0">
                <a:solidFill>
                  <a:prstClr val="black"/>
                </a:solidFill>
              </a:rPr>
              <a:t>engaged university in the country”</a:t>
            </a:r>
          </a:p>
        </p:txBody>
      </p:sp>
      <p:sp>
        <p:nvSpPr>
          <p:cNvPr id="11" name="TextBox 10"/>
          <p:cNvSpPr txBox="1"/>
          <p:nvPr/>
        </p:nvSpPr>
        <p:spPr>
          <a:xfrm>
            <a:off x="3523699" y="1975136"/>
            <a:ext cx="2694631" cy="861635"/>
          </a:xfrm>
          <a:prstGeom prst="rect">
            <a:avLst/>
          </a:prstGeom>
          <a:noFill/>
        </p:spPr>
        <p:txBody>
          <a:bodyPr wrap="none" lIns="91273" tIns="45651" rIns="91273" bIns="45651" rtlCol="0">
            <a:spAutoFit/>
          </a:bodyPr>
          <a:lstStyle/>
          <a:p>
            <a:r>
              <a:rPr lang="en-US" sz="1000" dirty="0">
                <a:solidFill>
                  <a:prstClr val="black"/>
                </a:solidFill>
              </a:rPr>
              <a:t>Design classes for Drexel students to </a:t>
            </a:r>
          </a:p>
          <a:p>
            <a:r>
              <a:rPr lang="en-US" sz="1000" dirty="0">
                <a:solidFill>
                  <a:prstClr val="black"/>
                </a:solidFill>
              </a:rPr>
              <a:t>work with outside partners:  example</a:t>
            </a:r>
          </a:p>
          <a:p>
            <a:r>
              <a:rPr lang="en-US" sz="1000" b="1" i="1" dirty="0">
                <a:solidFill>
                  <a:prstClr val="black"/>
                </a:solidFill>
              </a:rPr>
              <a:t>BIO 200 Connections in Biology </a:t>
            </a:r>
            <a:r>
              <a:rPr lang="en-US" sz="1000" dirty="0">
                <a:solidFill>
                  <a:prstClr val="black"/>
                </a:solidFill>
              </a:rPr>
              <a:t>– CBL course</a:t>
            </a:r>
          </a:p>
          <a:p>
            <a:pPr marL="171147" indent="-171147">
              <a:buFont typeface="Wingdings" panose="05000000000000000000" pitchFamily="2" charset="2"/>
              <a:buChar char="§"/>
            </a:pPr>
            <a:r>
              <a:rPr lang="en-US" sz="1000" dirty="0">
                <a:solidFill>
                  <a:prstClr val="black"/>
                </a:solidFill>
              </a:rPr>
              <a:t>Drexel student run after school science club  </a:t>
            </a:r>
          </a:p>
          <a:p>
            <a:r>
              <a:rPr lang="en-US" sz="1000" dirty="0">
                <a:solidFill>
                  <a:prstClr val="black"/>
                </a:solidFill>
              </a:rPr>
              <a:t>       at Alain Locke Elementary</a:t>
            </a:r>
          </a:p>
        </p:txBody>
      </p:sp>
      <p:sp>
        <p:nvSpPr>
          <p:cNvPr id="13" name="TextBox 12"/>
          <p:cNvSpPr txBox="1"/>
          <p:nvPr/>
        </p:nvSpPr>
        <p:spPr>
          <a:xfrm>
            <a:off x="6443532" y="2741518"/>
            <a:ext cx="2485280" cy="923190"/>
          </a:xfrm>
          <a:prstGeom prst="rect">
            <a:avLst/>
          </a:prstGeom>
          <a:noFill/>
        </p:spPr>
        <p:txBody>
          <a:bodyPr wrap="none" lIns="91273" tIns="45651" rIns="91273" bIns="45651" rtlCol="0">
            <a:spAutoFit/>
          </a:bodyPr>
          <a:lstStyle/>
          <a:p>
            <a:r>
              <a:rPr lang="en-US" sz="1200" b="1" dirty="0">
                <a:solidFill>
                  <a:prstClr val="black"/>
                </a:solidFill>
              </a:rPr>
              <a:t>What is the scientific concept being </a:t>
            </a:r>
          </a:p>
          <a:p>
            <a:r>
              <a:rPr lang="en-US" sz="1200" b="1" dirty="0">
                <a:solidFill>
                  <a:prstClr val="black"/>
                </a:solidFill>
              </a:rPr>
              <a:t>investigated  for the week?</a:t>
            </a:r>
          </a:p>
          <a:p>
            <a:pPr marL="171147" indent="-171147">
              <a:buFont typeface="Arial" panose="020B0604020202020204" pitchFamily="34" charset="0"/>
              <a:buChar char="•"/>
            </a:pPr>
            <a:r>
              <a:rPr lang="en-US" sz="1000" i="1" dirty="0">
                <a:solidFill>
                  <a:prstClr val="black"/>
                </a:solidFill>
              </a:rPr>
              <a:t>Various concepts from Drexel courses:</a:t>
            </a:r>
            <a:endParaRPr lang="en-US" sz="1000" dirty="0">
              <a:solidFill>
                <a:prstClr val="black"/>
              </a:solidFill>
            </a:endParaRPr>
          </a:p>
          <a:p>
            <a:pPr marL="171147" indent="-171147">
              <a:buFont typeface="Arial" panose="020B0604020202020204" pitchFamily="34" charset="0"/>
              <a:buChar char="•"/>
            </a:pPr>
            <a:r>
              <a:rPr lang="en-US" sz="1000" dirty="0">
                <a:solidFill>
                  <a:prstClr val="black"/>
                </a:solidFill>
              </a:rPr>
              <a:t>“Aspects of Microbiology”</a:t>
            </a:r>
          </a:p>
          <a:p>
            <a:pPr marL="171147" indent="-171147">
              <a:buFont typeface="Arial" panose="020B0604020202020204" pitchFamily="34" charset="0"/>
              <a:buChar char="•"/>
            </a:pPr>
            <a:r>
              <a:rPr lang="en-US" sz="1000" dirty="0">
                <a:solidFill>
                  <a:prstClr val="black"/>
                </a:solidFill>
              </a:rPr>
              <a:t>“Forensic Science”, etc.</a:t>
            </a:r>
          </a:p>
        </p:txBody>
      </p:sp>
      <p:sp>
        <p:nvSpPr>
          <p:cNvPr id="14" name="TextBox 13"/>
          <p:cNvSpPr txBox="1"/>
          <p:nvPr/>
        </p:nvSpPr>
        <p:spPr>
          <a:xfrm>
            <a:off x="6506047" y="4704834"/>
            <a:ext cx="2399679" cy="738524"/>
          </a:xfrm>
          <a:prstGeom prst="rect">
            <a:avLst/>
          </a:prstGeom>
          <a:noFill/>
        </p:spPr>
        <p:txBody>
          <a:bodyPr wrap="none" lIns="91273" tIns="45651" rIns="91273" bIns="45651" rtlCol="0">
            <a:spAutoFit/>
          </a:bodyPr>
          <a:lstStyle/>
          <a:p>
            <a:pPr algn="ctr"/>
            <a:r>
              <a:rPr lang="en-US" sz="1200" b="1" dirty="0">
                <a:solidFill>
                  <a:prstClr val="black"/>
                </a:solidFill>
              </a:rPr>
              <a:t>Science at Locke Elementary</a:t>
            </a:r>
          </a:p>
          <a:p>
            <a:r>
              <a:rPr lang="en-US" sz="1000" dirty="0">
                <a:solidFill>
                  <a:prstClr val="black"/>
                </a:solidFill>
              </a:rPr>
              <a:t>Drexel students create lesson plans, order </a:t>
            </a:r>
          </a:p>
          <a:p>
            <a:r>
              <a:rPr lang="en-US" sz="1000" dirty="0">
                <a:solidFill>
                  <a:prstClr val="black"/>
                </a:solidFill>
              </a:rPr>
              <a:t>supplies, plan and perform science club </a:t>
            </a:r>
          </a:p>
          <a:p>
            <a:r>
              <a:rPr lang="en-US" sz="1000" dirty="0">
                <a:solidFill>
                  <a:prstClr val="black"/>
                </a:solidFill>
              </a:rPr>
              <a:t>activities at Locke Elementary </a:t>
            </a:r>
          </a:p>
        </p:txBody>
      </p:sp>
      <p:sp>
        <p:nvSpPr>
          <p:cNvPr id="15" name="TextBox 14"/>
          <p:cNvSpPr txBox="1"/>
          <p:nvPr/>
        </p:nvSpPr>
        <p:spPr>
          <a:xfrm>
            <a:off x="3637495" y="5577577"/>
            <a:ext cx="2114344" cy="892413"/>
          </a:xfrm>
          <a:prstGeom prst="rect">
            <a:avLst/>
          </a:prstGeom>
          <a:noFill/>
        </p:spPr>
        <p:txBody>
          <a:bodyPr wrap="none" lIns="91273" tIns="45651" rIns="91273" bIns="45651" rtlCol="0">
            <a:spAutoFit/>
          </a:bodyPr>
          <a:lstStyle/>
          <a:p>
            <a:pPr algn="ctr"/>
            <a:r>
              <a:rPr lang="en-US" sz="1200" b="1" dirty="0">
                <a:solidFill>
                  <a:prstClr val="black"/>
                </a:solidFill>
              </a:rPr>
              <a:t>Connect to Drexel:</a:t>
            </a:r>
          </a:p>
          <a:p>
            <a:r>
              <a:rPr lang="en-US" sz="1000" dirty="0">
                <a:solidFill>
                  <a:prstClr val="black"/>
                </a:solidFill>
              </a:rPr>
              <a:t>Drexel student reflect on techniques </a:t>
            </a:r>
          </a:p>
          <a:p>
            <a:r>
              <a:rPr lang="en-US" sz="1000" dirty="0">
                <a:solidFill>
                  <a:prstClr val="black"/>
                </a:solidFill>
              </a:rPr>
              <a:t>and experience and relate them to </a:t>
            </a:r>
          </a:p>
          <a:p>
            <a:r>
              <a:rPr lang="en-US" sz="1000" dirty="0">
                <a:solidFill>
                  <a:prstClr val="black"/>
                </a:solidFill>
              </a:rPr>
              <a:t>courses taken at Drexel </a:t>
            </a:r>
          </a:p>
          <a:p>
            <a:r>
              <a:rPr lang="en-US" sz="1000" dirty="0">
                <a:solidFill>
                  <a:prstClr val="black"/>
                </a:solidFill>
              </a:rPr>
              <a:t>(reflective analysis)</a:t>
            </a:r>
          </a:p>
        </p:txBody>
      </p:sp>
      <p:sp>
        <p:nvSpPr>
          <p:cNvPr id="16" name="Rectangle 15"/>
          <p:cNvSpPr/>
          <p:nvPr/>
        </p:nvSpPr>
        <p:spPr>
          <a:xfrm>
            <a:off x="628681" y="4550944"/>
            <a:ext cx="3448051" cy="892413"/>
          </a:xfrm>
          <a:prstGeom prst="rect">
            <a:avLst/>
          </a:prstGeom>
        </p:spPr>
        <p:txBody>
          <a:bodyPr wrap="square" lIns="91273" tIns="45651" rIns="91273" bIns="45651">
            <a:spAutoFit/>
          </a:bodyPr>
          <a:lstStyle/>
          <a:p>
            <a:r>
              <a:rPr lang="en-US" sz="1200" b="1" dirty="0">
                <a:solidFill>
                  <a:prstClr val="black"/>
                </a:solidFill>
              </a:rPr>
              <a:t>              Connect to Research / Industry:      </a:t>
            </a:r>
          </a:p>
          <a:p>
            <a:r>
              <a:rPr lang="en-US" sz="1000" dirty="0">
                <a:solidFill>
                  <a:prstClr val="black"/>
                </a:solidFill>
              </a:rPr>
              <a:t>Drexel student reflective analysis on specific careers,</a:t>
            </a:r>
          </a:p>
          <a:p>
            <a:r>
              <a:rPr lang="en-US" sz="1000" dirty="0">
                <a:solidFill>
                  <a:prstClr val="black"/>
                </a:solidFill>
              </a:rPr>
              <a:t>graduate programs and research areas, and industries</a:t>
            </a:r>
          </a:p>
          <a:p>
            <a:r>
              <a:rPr lang="en-US" sz="1000" dirty="0">
                <a:solidFill>
                  <a:prstClr val="black"/>
                </a:solidFill>
              </a:rPr>
              <a:t>involved with the scientific techniques or concepts demonstrated in science club each week</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4372010"/>
            <a:ext cx="1752599" cy="9858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98" y="3101429"/>
            <a:ext cx="1987337" cy="111787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139" y="3693245"/>
            <a:ext cx="1082675" cy="81200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1877" y="3649578"/>
            <a:ext cx="1368928" cy="77002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8826" y="3101429"/>
            <a:ext cx="1092201" cy="614363"/>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87" y="2042789"/>
            <a:ext cx="1023403" cy="575664"/>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883814"/>
            <a:ext cx="1380974" cy="7767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863" y="5785663"/>
            <a:ext cx="1729956" cy="973100"/>
          </a:xfrm>
          <a:prstGeom prst="rect">
            <a:avLst/>
          </a:prstGeom>
        </p:spPr>
      </p:pic>
      <p:pic>
        <p:nvPicPr>
          <p:cNvPr id="1039" name="Picture 15" descr="https://lh3.googleusercontent.com/jD4dfO9KJQXQyeFsUSP3GUvk5ImxN5B82zQ0LdD7-Vt8Lc2wKgDAuYgv7y8fyVeB5Roxmzqi3y2rmEQm5qouEBuZjwU8SQ1xTVOeWuRi3clvWA0hqtV54YQlyE1sIb4b5w3MJN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134665" y="1727837"/>
            <a:ext cx="1131849" cy="76149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738" y="2175892"/>
            <a:ext cx="36274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Oh….what about assessment?</a:t>
            </a:r>
            <a:endParaRPr lang="en-US" dirty="0"/>
          </a:p>
        </p:txBody>
      </p:sp>
      <p:sp>
        <p:nvSpPr>
          <p:cNvPr id="3" name="Content Placeholder 2"/>
          <p:cNvSpPr>
            <a:spLocks noGrp="1"/>
          </p:cNvSpPr>
          <p:nvPr>
            <p:ph idx="1"/>
          </p:nvPr>
        </p:nvSpPr>
        <p:spPr>
          <a:xfrm>
            <a:off x="304800" y="1219200"/>
            <a:ext cx="8382000" cy="5257800"/>
          </a:xfrm>
        </p:spPr>
        <p:txBody>
          <a:bodyPr>
            <a:normAutofit fontScale="70000" lnSpcReduction="20000"/>
          </a:bodyPr>
          <a:lstStyle/>
          <a:p>
            <a:pPr marL="0" indent="0">
              <a:spcBef>
                <a:spcPts val="0"/>
              </a:spcBef>
              <a:buNone/>
            </a:pPr>
            <a:r>
              <a:rPr lang="en-US" dirty="0">
                <a:latin typeface="Times New Roman"/>
                <a:ea typeface="Times"/>
                <a:cs typeface="Times New Roman"/>
              </a:rPr>
              <a:t> </a:t>
            </a:r>
            <a:endParaRPr lang="en-US" dirty="0">
              <a:latin typeface="Times"/>
              <a:ea typeface="Times"/>
              <a:cs typeface="Times New Roman"/>
            </a:endParaRPr>
          </a:p>
          <a:p>
            <a:pPr>
              <a:spcBef>
                <a:spcPts val="0"/>
              </a:spcBef>
              <a:buFont typeface="+mj-lt"/>
              <a:buAutoNum type="arabicPeriod"/>
            </a:pPr>
            <a:r>
              <a:rPr lang="en-US" b="1" dirty="0">
                <a:latin typeface="Times New Roman"/>
                <a:ea typeface="Times"/>
                <a:cs typeface="Times New Roman"/>
              </a:rPr>
              <a:t>Participation at the Site: 25%.</a:t>
            </a:r>
            <a:r>
              <a:rPr lang="en-US" dirty="0">
                <a:latin typeface="Times New Roman"/>
                <a:ea typeface="Times"/>
                <a:cs typeface="Times New Roman"/>
              </a:rPr>
              <a:t>  We will observe interactions at the club and talk with site staff, making sure you arrive prepared to lead your Science Club and uphold your commitment to the children at the school</a:t>
            </a:r>
            <a:r>
              <a:rPr lang="en-US" dirty="0" smtClean="0">
                <a:latin typeface="Times New Roman"/>
                <a:ea typeface="Times"/>
                <a:cs typeface="Times New Roman"/>
              </a:rPr>
              <a:t>.</a:t>
            </a:r>
          </a:p>
          <a:p>
            <a:pPr>
              <a:spcBef>
                <a:spcPts val="0"/>
              </a:spcBef>
              <a:buFont typeface="+mj-lt"/>
              <a:buAutoNum type="arabicPeriod"/>
            </a:pPr>
            <a:endParaRPr lang="en-US" dirty="0">
              <a:latin typeface="Times"/>
              <a:ea typeface="Times"/>
              <a:cs typeface="Times New Roman"/>
            </a:endParaRPr>
          </a:p>
          <a:p>
            <a:pPr>
              <a:spcBef>
                <a:spcPts val="0"/>
              </a:spcBef>
              <a:buFont typeface="+mj-lt"/>
              <a:buAutoNum type="arabicPeriod"/>
            </a:pPr>
            <a:r>
              <a:rPr lang="en-US" b="1" dirty="0">
                <a:latin typeface="Times New Roman"/>
                <a:ea typeface="Times"/>
                <a:cs typeface="Helvetica"/>
              </a:rPr>
              <a:t>Class participation:  25%</a:t>
            </a:r>
            <a:r>
              <a:rPr lang="en-US" dirty="0">
                <a:latin typeface="Times New Roman"/>
                <a:ea typeface="Times"/>
                <a:cs typeface="Helvetica"/>
              </a:rPr>
              <a:t>  - We will track your attendance &amp; contributions to class discussions, lesson planning and activities</a:t>
            </a:r>
            <a:r>
              <a:rPr lang="en-US" dirty="0" smtClean="0">
                <a:latin typeface="Times New Roman"/>
                <a:ea typeface="Times"/>
                <a:cs typeface="Helvetica"/>
              </a:rPr>
              <a:t>.</a:t>
            </a:r>
          </a:p>
          <a:p>
            <a:pPr>
              <a:spcBef>
                <a:spcPts val="0"/>
              </a:spcBef>
              <a:buFont typeface="+mj-lt"/>
              <a:buAutoNum type="arabicPeriod"/>
            </a:pPr>
            <a:endParaRPr lang="en-US" dirty="0">
              <a:latin typeface="Times"/>
              <a:ea typeface="Times"/>
              <a:cs typeface="Times New Roman"/>
            </a:endParaRPr>
          </a:p>
          <a:p>
            <a:pPr>
              <a:spcBef>
                <a:spcPts val="0"/>
              </a:spcBef>
              <a:buFont typeface="+mj-lt"/>
              <a:buAutoNum type="arabicPeriod"/>
            </a:pPr>
            <a:r>
              <a:rPr lang="en-US" b="1" dirty="0">
                <a:latin typeface="Times New Roman"/>
                <a:ea typeface="Times"/>
                <a:cs typeface="Helvetica"/>
              </a:rPr>
              <a:t>Journal assignments:  25%</a:t>
            </a:r>
            <a:r>
              <a:rPr lang="en-US" dirty="0">
                <a:latin typeface="Times New Roman"/>
                <a:ea typeface="Times"/>
                <a:cs typeface="Helvetica"/>
              </a:rPr>
              <a:t>  -  Feedback will be given for your journal assignments. We are interested in your ability to connect your experiences in class with your Science Club, and reflect on your progress</a:t>
            </a:r>
            <a:r>
              <a:rPr lang="en-US" dirty="0" smtClean="0">
                <a:latin typeface="Times New Roman"/>
                <a:ea typeface="Times"/>
                <a:cs typeface="Helvetica"/>
              </a:rPr>
              <a:t>.</a:t>
            </a:r>
          </a:p>
          <a:p>
            <a:pPr>
              <a:spcBef>
                <a:spcPts val="0"/>
              </a:spcBef>
              <a:buFont typeface="+mj-lt"/>
              <a:buAutoNum type="arabicPeriod"/>
            </a:pPr>
            <a:endParaRPr lang="en-US" dirty="0">
              <a:latin typeface="Times"/>
              <a:ea typeface="Times"/>
              <a:cs typeface="Times New Roman"/>
            </a:endParaRPr>
          </a:p>
          <a:p>
            <a:pPr>
              <a:spcBef>
                <a:spcPts val="0"/>
              </a:spcBef>
              <a:buFont typeface="+mj-lt"/>
              <a:buAutoNum type="arabicPeriod"/>
            </a:pPr>
            <a:r>
              <a:rPr lang="en-US" b="1" dirty="0">
                <a:latin typeface="Times New Roman"/>
                <a:ea typeface="Times"/>
                <a:cs typeface="Helvetica"/>
              </a:rPr>
              <a:t>Final Posters:  25%</a:t>
            </a:r>
            <a:r>
              <a:rPr lang="en-US" dirty="0">
                <a:latin typeface="Times New Roman"/>
                <a:ea typeface="Times"/>
                <a:cs typeface="Helvetica"/>
              </a:rPr>
              <a:t>  - your culminating project of the </a:t>
            </a:r>
            <a:r>
              <a:rPr lang="en-US" dirty="0" smtClean="0">
                <a:latin typeface="Times New Roman"/>
                <a:ea typeface="Times"/>
                <a:cs typeface="Helvetica"/>
              </a:rPr>
              <a:t>semester</a:t>
            </a:r>
            <a:endParaRPr lang="en-US" dirty="0"/>
          </a:p>
        </p:txBody>
      </p:sp>
    </p:spTree>
    <p:extLst>
      <p:ext uri="{BB962C8B-B14F-4D97-AF65-F5344CB8AC3E}">
        <p14:creationId xmlns:p14="http://schemas.microsoft.com/office/powerpoint/2010/main" val="9445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9953923">
            <a:off x="964339" y="-256826"/>
            <a:ext cx="72669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771" y="4267200"/>
            <a:ext cx="9195642" cy="1323300"/>
          </a:xfrm>
          <a:prstGeom prst="rect">
            <a:avLst/>
          </a:prstGeom>
          <a:noFill/>
        </p:spPr>
        <p:txBody>
          <a:bodyPr wrap="none" lIns="91273" tIns="45651" rIns="91273" bIns="45651" rtlCol="0">
            <a:spAutoFit/>
          </a:bodyPr>
          <a:lstStyle/>
          <a:p>
            <a:r>
              <a:rPr lang="en-US" sz="3600" dirty="0"/>
              <a:t>My new response: </a:t>
            </a:r>
            <a:r>
              <a:rPr lang="en-US" sz="3600" i="1" dirty="0" smtClean="0"/>
              <a:t>make the STEM connection </a:t>
            </a:r>
            <a:endParaRPr lang="en-US" sz="3600" i="1" dirty="0"/>
          </a:p>
          <a:p>
            <a:r>
              <a:rPr lang="en-US" sz="4400" dirty="0"/>
              <a:t>“You tell me…and I want a poster on it”</a:t>
            </a:r>
          </a:p>
        </p:txBody>
      </p:sp>
      <p:sp>
        <p:nvSpPr>
          <p:cNvPr id="5" name="Rectangle 4"/>
          <p:cNvSpPr/>
          <p:nvPr/>
        </p:nvSpPr>
        <p:spPr>
          <a:xfrm>
            <a:off x="685800" y="2819400"/>
            <a:ext cx="7772400" cy="1200329"/>
          </a:xfrm>
          <a:prstGeom prst="rect">
            <a:avLst/>
          </a:prstGeom>
        </p:spPr>
        <p:txBody>
          <a:bodyPr wrap="square">
            <a:spAutoFit/>
          </a:bodyPr>
          <a:lstStyle/>
          <a:p>
            <a:pPr>
              <a:spcBef>
                <a:spcPts val="0"/>
              </a:spcBef>
              <a:buFont typeface="+mj-lt"/>
              <a:buAutoNum type="arabicPeriod"/>
              <a:tabLst>
                <a:tab pos="456418" algn="l"/>
              </a:tabLst>
            </a:pPr>
            <a:r>
              <a:rPr lang="en-US" sz="2400" dirty="0">
                <a:latin typeface="Times New Roman"/>
                <a:ea typeface="Times"/>
                <a:cs typeface="Times New Roman"/>
              </a:rPr>
              <a:t>This course will help you define yourself as a scientist, as a community member, as a Drexel student, as a team member, as a mentor and role model, and as an individual.</a:t>
            </a:r>
            <a:endParaRPr lang="en-US" sz="2400" dirty="0">
              <a:latin typeface="Times"/>
              <a:ea typeface="Times"/>
              <a:cs typeface="Times New Roman"/>
            </a:endParaRPr>
          </a:p>
        </p:txBody>
      </p:sp>
    </p:spTree>
    <p:extLst>
      <p:ext uri="{BB962C8B-B14F-4D97-AF65-F5344CB8AC3E}">
        <p14:creationId xmlns:p14="http://schemas.microsoft.com/office/powerpoint/2010/main" val="38830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Students, teachers and administration at Alain Locke Elementary</a:t>
            </a:r>
          </a:p>
          <a:p>
            <a:r>
              <a:rPr lang="en-US" dirty="0" smtClean="0"/>
              <a:t>Drexel Students</a:t>
            </a:r>
          </a:p>
          <a:p>
            <a:r>
              <a:rPr lang="en-US" dirty="0" smtClean="0"/>
              <a:t>Cyndi Rickards and Dean </a:t>
            </a:r>
            <a:r>
              <a:rPr lang="en-US" dirty="0" err="1" smtClean="0"/>
              <a:t>Murasko</a:t>
            </a:r>
            <a:r>
              <a:rPr lang="en-US" dirty="0" smtClean="0"/>
              <a:t> (</a:t>
            </a:r>
            <a:r>
              <a:rPr lang="en-US" dirty="0" err="1" smtClean="0"/>
              <a:t>CoAS</a:t>
            </a:r>
            <a:r>
              <a:rPr lang="en-US" dirty="0" smtClean="0"/>
              <a:t>)</a:t>
            </a:r>
          </a:p>
          <a:p>
            <a:r>
              <a:rPr lang="en-US" dirty="0" smtClean="0"/>
              <a:t>Lindy Center for Civic Engagement</a:t>
            </a:r>
          </a:p>
          <a:p>
            <a:r>
              <a:rPr lang="en-US" dirty="0" smtClean="0"/>
              <a:t>Laura </a:t>
            </a:r>
            <a:r>
              <a:rPr lang="en-US" dirty="0" err="1" smtClean="0"/>
              <a:t>Duwel</a:t>
            </a:r>
            <a:r>
              <a:rPr lang="en-US" dirty="0" smtClean="0"/>
              <a:t> and Biology Dept. faculty and staff</a:t>
            </a:r>
          </a:p>
          <a:p>
            <a:r>
              <a:rPr lang="en-US" dirty="0" err="1" smtClean="0"/>
              <a:t>Goob</a:t>
            </a:r>
            <a:r>
              <a:rPr lang="en-US" dirty="0" smtClean="0"/>
              <a:t> </a:t>
            </a:r>
            <a:r>
              <a:rPr lang="en-US" dirty="0" err="1" smtClean="0"/>
              <a:t>Togna</a:t>
            </a:r>
            <a:r>
              <a:rPr lang="en-US" dirty="0" smtClean="0"/>
              <a:t> and his wonderful ideas</a:t>
            </a:r>
            <a:endParaRPr lang="en-US" dirty="0"/>
          </a:p>
        </p:txBody>
      </p:sp>
    </p:spTree>
    <p:extLst>
      <p:ext uri="{BB962C8B-B14F-4D97-AF65-F5344CB8AC3E}">
        <p14:creationId xmlns:p14="http://schemas.microsoft.com/office/powerpoint/2010/main" val="62682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 little history….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3400" y="1371600"/>
            <a:ext cx="2895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0" y="1752609"/>
            <a:ext cx="4876800" cy="1200189"/>
          </a:xfrm>
          <a:prstGeom prst="rect">
            <a:avLst/>
          </a:prstGeom>
        </p:spPr>
        <p:txBody>
          <a:bodyPr wrap="square" lIns="91273" tIns="45651" rIns="91273" bIns="45651">
            <a:spAutoFit/>
          </a:bodyPr>
          <a:lstStyle/>
          <a:p>
            <a:r>
              <a:rPr lang="en-US" sz="2400" dirty="0">
                <a:solidFill>
                  <a:srgbClr val="000000"/>
                </a:solidFill>
                <a:latin typeface="arial"/>
              </a:rPr>
              <a:t>Drexel’s ongoing strategic plan: "Transforming the Modern Urban University"</a:t>
            </a:r>
            <a:endParaRPr 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43200"/>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3429243"/>
            <a:ext cx="5334000" cy="2677517"/>
          </a:xfrm>
          <a:prstGeom prst="rect">
            <a:avLst/>
          </a:prstGeom>
        </p:spPr>
        <p:txBody>
          <a:bodyPr wrap="square" lIns="91273" tIns="45651" rIns="91273" bIns="45651">
            <a:spAutoFit/>
          </a:bodyPr>
          <a:lstStyle/>
          <a:p>
            <a:r>
              <a:rPr lang="en-US" sz="2800" b="1" dirty="0">
                <a:solidFill>
                  <a:srgbClr val="0070C0"/>
                </a:solidFill>
                <a:latin typeface="arial"/>
              </a:rPr>
              <a:t>Drexel has committed to being the nation’s most civically engaged university</a:t>
            </a:r>
            <a:r>
              <a:rPr lang="en-US" sz="2800" dirty="0">
                <a:solidFill>
                  <a:srgbClr val="000000"/>
                </a:solidFill>
                <a:latin typeface="arial"/>
              </a:rPr>
              <a:t>, with community partnerships integrated into every aspect of service and </a:t>
            </a:r>
            <a:r>
              <a:rPr lang="en-US" sz="2800" u="sng" dirty="0">
                <a:solidFill>
                  <a:srgbClr val="000000"/>
                </a:solidFill>
                <a:latin typeface="arial"/>
              </a:rPr>
              <a:t>academics</a:t>
            </a:r>
            <a:r>
              <a:rPr lang="en-US" sz="2800" dirty="0">
                <a:solidFill>
                  <a:srgbClr val="000000"/>
                </a:solidFill>
                <a:latin typeface="arial"/>
              </a:rPr>
              <a:t>.</a:t>
            </a:r>
            <a:endParaRPr lang="en-US" sz="2800" dirty="0"/>
          </a:p>
        </p:txBody>
      </p:sp>
    </p:spTree>
    <p:extLst>
      <p:ext uri="{BB962C8B-B14F-4D97-AF65-F5344CB8AC3E}">
        <p14:creationId xmlns:p14="http://schemas.microsoft.com/office/powerpoint/2010/main" val="183192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anim calcmode="lin" valueType="num">
                                      <p:cBhvr>
                                        <p:cTn id="19" dur="1000" fill="hold"/>
                                        <p:tgtEl>
                                          <p:spTgt spid="1027"/>
                                        </p:tgtEl>
                                        <p:attrNameLst>
                                          <p:attrName>ppt_x</p:attrName>
                                        </p:attrNameLst>
                                      </p:cBhvr>
                                      <p:tavLst>
                                        <p:tav tm="0">
                                          <p:val>
                                            <p:strVal val="#ppt_x"/>
                                          </p:val>
                                        </p:tav>
                                        <p:tav tm="100000">
                                          <p:val>
                                            <p:strVal val="#ppt_x"/>
                                          </p:val>
                                        </p:tav>
                                      </p:tavLst>
                                    </p:anim>
                                    <p:anim calcmode="lin" valueType="num">
                                      <p:cBhvr>
                                        <p:cTn id="2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67197">
            <a:off x="1315944" y="1623738"/>
            <a:ext cx="8229600" cy="1143000"/>
          </a:xfrm>
          <a:blipFill>
            <a:blip r:embed="rId2"/>
            <a:tile tx="0" ty="0" sx="100000" sy="100000" flip="none" algn="tl"/>
          </a:blipFill>
        </p:spPr>
        <p:txBody>
          <a:bodyPr/>
          <a:lstStyle/>
          <a:p>
            <a:r>
              <a:rPr lang="en-US" dirty="0" smtClean="0">
                <a:solidFill>
                  <a:srgbClr val="FF0000"/>
                </a:solidFill>
              </a:rPr>
              <a:t>Why do I have to take this course?</a:t>
            </a:r>
            <a:endParaRPr lang="en-US" dirty="0">
              <a:solidFill>
                <a:srgbClr val="FF0000"/>
              </a:solidFill>
            </a:endParaRPr>
          </a:p>
        </p:txBody>
      </p:sp>
      <p:sp>
        <p:nvSpPr>
          <p:cNvPr id="3" name="Content Placeholder 2"/>
          <p:cNvSpPr>
            <a:spLocks noGrp="1"/>
          </p:cNvSpPr>
          <p:nvPr>
            <p:ph idx="1"/>
          </p:nvPr>
        </p:nvSpPr>
        <p:spPr>
          <a:xfrm>
            <a:off x="304800" y="1600201"/>
            <a:ext cx="8305800" cy="4525963"/>
          </a:xfrm>
        </p:spPr>
        <p:txBody>
          <a:bodyPr>
            <a:normAutofit fontScale="92500" lnSpcReduction="10000"/>
          </a:bodyPr>
          <a:lstStyle/>
          <a:p>
            <a:pPr marL="0" indent="0">
              <a:buNone/>
            </a:pPr>
            <a:r>
              <a:rPr lang="en-US" sz="4400" dirty="0"/>
              <a:t>Civic Engagement</a:t>
            </a:r>
            <a:endParaRPr lang="en-US" dirty="0" smtClean="0"/>
          </a:p>
          <a:p>
            <a:pPr marL="0" indent="0">
              <a:buNone/>
            </a:pPr>
            <a:r>
              <a:rPr lang="en-US" dirty="0" smtClean="0"/>
              <a:t>+ academics</a:t>
            </a:r>
          </a:p>
          <a:p>
            <a:pPr marL="0" indent="0">
              <a:buNone/>
            </a:pPr>
            <a:r>
              <a:rPr lang="en-US" dirty="0" smtClean="0"/>
              <a:t>_____________________________________</a:t>
            </a:r>
          </a:p>
          <a:p>
            <a:pPr marL="0" indent="0">
              <a:buNone/>
            </a:pPr>
            <a:r>
              <a:rPr lang="en-US" sz="4400" dirty="0"/>
              <a:t>= Community Based Learning</a:t>
            </a:r>
          </a:p>
          <a:p>
            <a:pPr marL="0" indent="0">
              <a:buNone/>
            </a:pPr>
            <a:endParaRPr lang="en-US" sz="4400" dirty="0"/>
          </a:p>
          <a:p>
            <a:pPr marL="0" indent="0">
              <a:buNone/>
            </a:pPr>
            <a:r>
              <a:rPr lang="en-US" sz="4400" i="1" dirty="0"/>
              <a:t>What else can I give them in the process? What other gaps can we fill?</a:t>
            </a:r>
          </a:p>
        </p:txBody>
      </p:sp>
    </p:spTree>
    <p:extLst>
      <p:ext uri="{BB962C8B-B14F-4D97-AF65-F5344CB8AC3E}">
        <p14:creationId xmlns:p14="http://schemas.microsoft.com/office/powerpoint/2010/main" val="4040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4000" b="1" u="sng" dirty="0"/>
              <a:t>STEM Connections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52434"/>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34" y="146449"/>
            <a:ext cx="1399747" cy="132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33400" y="2406048"/>
            <a:ext cx="2316954" cy="1175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lvl="0" algn="ctr"/>
            <a:r>
              <a:rPr lang="en-US" sz="1200" b="1" dirty="0">
                <a:solidFill>
                  <a:prstClr val="black"/>
                </a:solidFill>
              </a:rPr>
              <a:t>Connect to Society:  </a:t>
            </a:r>
          </a:p>
          <a:p>
            <a:pPr lvl="0"/>
            <a:r>
              <a:rPr lang="en-US" sz="1000" dirty="0">
                <a:solidFill>
                  <a:prstClr val="black"/>
                </a:solidFill>
              </a:rPr>
              <a:t>Drexel student reflective analysis:</a:t>
            </a:r>
          </a:p>
          <a:p>
            <a:pPr lvl="0"/>
            <a:r>
              <a:rPr lang="en-US" sz="1000" dirty="0">
                <a:solidFill>
                  <a:prstClr val="black"/>
                </a:solidFill>
              </a:rPr>
              <a:t>“How does this scientific concept intersect with or impact society?”</a:t>
            </a:r>
          </a:p>
          <a:p>
            <a:pPr lvl="0"/>
            <a:r>
              <a:rPr lang="en-US" sz="1000" dirty="0">
                <a:solidFill>
                  <a:prstClr val="black"/>
                </a:solidFill>
              </a:rPr>
              <a:t>“Why should a typical citizen care about Microbiology, etc.?”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64" y="1165302"/>
            <a:ext cx="3048000" cy="181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992" y="2674474"/>
            <a:ext cx="2811776" cy="10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3" y="4605080"/>
            <a:ext cx="2767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79" y="5531940"/>
            <a:ext cx="277141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3" y="4528135"/>
            <a:ext cx="36956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a:off x="1166813" y="1698603"/>
            <a:ext cx="1447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schemeClr val="tx1"/>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59324" y="5643307"/>
            <a:ext cx="82856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7686334"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205706" y="3700100"/>
            <a:ext cx="292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 Arrow 8"/>
          <p:cNvSpPr/>
          <p:nvPr/>
        </p:nvSpPr>
        <p:spPr>
          <a:xfrm rot="5400000">
            <a:off x="7016386" y="1421626"/>
            <a:ext cx="489857" cy="1307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schemeClr val="tx1"/>
              </a:solidFill>
            </a:endParaRP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85662" y="5568072"/>
            <a:ext cx="1749651"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36183" y="1372449"/>
            <a:ext cx="2753815" cy="523081"/>
          </a:xfrm>
          <a:prstGeom prst="rect">
            <a:avLst/>
          </a:prstGeom>
          <a:solidFill>
            <a:srgbClr val="FFFF00"/>
          </a:solidFill>
        </p:spPr>
        <p:txBody>
          <a:bodyPr wrap="none" lIns="91273" tIns="45651" rIns="91273" bIns="45651" rtlCol="0">
            <a:spAutoFit/>
          </a:bodyPr>
          <a:lstStyle/>
          <a:p>
            <a:r>
              <a:rPr lang="en-US" sz="1400" b="1" dirty="0"/>
              <a:t>“make Drexel the most civically </a:t>
            </a:r>
          </a:p>
          <a:p>
            <a:r>
              <a:rPr lang="en-US" sz="1400" b="1" dirty="0"/>
              <a:t>engaged university in the country”</a:t>
            </a:r>
          </a:p>
        </p:txBody>
      </p:sp>
      <p:sp>
        <p:nvSpPr>
          <p:cNvPr id="11" name="TextBox 10"/>
          <p:cNvSpPr txBox="1"/>
          <p:nvPr/>
        </p:nvSpPr>
        <p:spPr>
          <a:xfrm>
            <a:off x="3523699" y="1975136"/>
            <a:ext cx="2694631" cy="861635"/>
          </a:xfrm>
          <a:prstGeom prst="rect">
            <a:avLst/>
          </a:prstGeom>
          <a:noFill/>
        </p:spPr>
        <p:txBody>
          <a:bodyPr wrap="none" lIns="91273" tIns="45651" rIns="91273" bIns="45651" rtlCol="0">
            <a:spAutoFit/>
          </a:bodyPr>
          <a:lstStyle/>
          <a:p>
            <a:r>
              <a:rPr lang="en-US" sz="1000" dirty="0"/>
              <a:t>Design classes for Drexel students to </a:t>
            </a:r>
          </a:p>
          <a:p>
            <a:r>
              <a:rPr lang="en-US" sz="1000" dirty="0"/>
              <a:t>work with outside partners:  example</a:t>
            </a:r>
          </a:p>
          <a:p>
            <a:r>
              <a:rPr lang="en-US" sz="1000" b="1" i="1" dirty="0"/>
              <a:t>BIO 200 Connections in Biology </a:t>
            </a:r>
            <a:r>
              <a:rPr lang="en-US" sz="1000" dirty="0"/>
              <a:t>– CBL course</a:t>
            </a:r>
          </a:p>
          <a:p>
            <a:pPr marL="171147" indent="-171147">
              <a:buFont typeface="Wingdings" panose="05000000000000000000" pitchFamily="2" charset="2"/>
              <a:buChar char="§"/>
            </a:pPr>
            <a:r>
              <a:rPr lang="en-US" sz="1000" dirty="0"/>
              <a:t>Drexel student run after school science club  </a:t>
            </a:r>
          </a:p>
          <a:p>
            <a:r>
              <a:rPr lang="en-US" sz="1000" dirty="0"/>
              <a:t>       at Alain Locke Elementary</a:t>
            </a:r>
          </a:p>
        </p:txBody>
      </p:sp>
      <p:sp>
        <p:nvSpPr>
          <p:cNvPr id="13" name="TextBox 12"/>
          <p:cNvSpPr txBox="1"/>
          <p:nvPr/>
        </p:nvSpPr>
        <p:spPr>
          <a:xfrm>
            <a:off x="6443532" y="2741518"/>
            <a:ext cx="2485280" cy="923190"/>
          </a:xfrm>
          <a:prstGeom prst="rect">
            <a:avLst/>
          </a:prstGeom>
          <a:noFill/>
        </p:spPr>
        <p:txBody>
          <a:bodyPr wrap="none" lIns="91273" tIns="45651" rIns="91273" bIns="45651" rtlCol="0">
            <a:spAutoFit/>
          </a:bodyPr>
          <a:lstStyle/>
          <a:p>
            <a:r>
              <a:rPr lang="en-US" sz="1200" b="1" dirty="0"/>
              <a:t>What is the scientific concept being </a:t>
            </a:r>
          </a:p>
          <a:p>
            <a:r>
              <a:rPr lang="en-US" sz="1200" b="1" dirty="0"/>
              <a:t>investigated  for the week?</a:t>
            </a:r>
          </a:p>
          <a:p>
            <a:pPr marL="171147" indent="-171147">
              <a:buFont typeface="Arial" panose="020B0604020202020204" pitchFamily="34" charset="0"/>
              <a:buChar char="•"/>
            </a:pPr>
            <a:r>
              <a:rPr lang="en-US" sz="1000" i="1" dirty="0">
                <a:solidFill>
                  <a:prstClr val="black"/>
                </a:solidFill>
              </a:rPr>
              <a:t>Various concepts from Drexel courses:</a:t>
            </a:r>
            <a:endParaRPr lang="en-US" sz="1000" dirty="0"/>
          </a:p>
          <a:p>
            <a:pPr marL="171147" indent="-171147">
              <a:buFont typeface="Arial" panose="020B0604020202020204" pitchFamily="34" charset="0"/>
              <a:buChar char="•"/>
            </a:pPr>
            <a:r>
              <a:rPr lang="en-US" sz="1000" dirty="0"/>
              <a:t>“Aspects of Microbiology”</a:t>
            </a:r>
          </a:p>
          <a:p>
            <a:pPr marL="171147" indent="-171147">
              <a:buFont typeface="Arial" panose="020B0604020202020204" pitchFamily="34" charset="0"/>
              <a:buChar char="•"/>
            </a:pPr>
            <a:r>
              <a:rPr lang="en-US" sz="1000" dirty="0"/>
              <a:t>“Forensic Science”, etc.</a:t>
            </a:r>
          </a:p>
        </p:txBody>
      </p:sp>
      <p:sp>
        <p:nvSpPr>
          <p:cNvPr id="14" name="TextBox 13"/>
          <p:cNvSpPr txBox="1"/>
          <p:nvPr/>
        </p:nvSpPr>
        <p:spPr>
          <a:xfrm>
            <a:off x="6506047" y="4704834"/>
            <a:ext cx="2399679" cy="738524"/>
          </a:xfrm>
          <a:prstGeom prst="rect">
            <a:avLst/>
          </a:prstGeom>
          <a:noFill/>
        </p:spPr>
        <p:txBody>
          <a:bodyPr wrap="none" lIns="91273" tIns="45651" rIns="91273" bIns="45651" rtlCol="0">
            <a:spAutoFit/>
          </a:bodyPr>
          <a:lstStyle/>
          <a:p>
            <a:pPr algn="ctr"/>
            <a:r>
              <a:rPr lang="en-US" sz="1200" b="1" dirty="0"/>
              <a:t>Science at Locke Elementary</a:t>
            </a:r>
          </a:p>
          <a:p>
            <a:r>
              <a:rPr lang="en-US" sz="1000" dirty="0"/>
              <a:t>Drexel students create lesson plans, order </a:t>
            </a:r>
          </a:p>
          <a:p>
            <a:r>
              <a:rPr lang="en-US" sz="1000" dirty="0"/>
              <a:t>supplies, plan and perform science club </a:t>
            </a:r>
          </a:p>
          <a:p>
            <a:r>
              <a:rPr lang="en-US" sz="1000" dirty="0"/>
              <a:t>activities at Locke Elementary </a:t>
            </a:r>
          </a:p>
        </p:txBody>
      </p:sp>
      <p:sp>
        <p:nvSpPr>
          <p:cNvPr id="15" name="TextBox 14"/>
          <p:cNvSpPr txBox="1"/>
          <p:nvPr/>
        </p:nvSpPr>
        <p:spPr>
          <a:xfrm>
            <a:off x="3637495" y="5577577"/>
            <a:ext cx="2114344" cy="892413"/>
          </a:xfrm>
          <a:prstGeom prst="rect">
            <a:avLst/>
          </a:prstGeom>
          <a:noFill/>
        </p:spPr>
        <p:txBody>
          <a:bodyPr wrap="none" lIns="91273" tIns="45651" rIns="91273" bIns="45651" rtlCol="0">
            <a:spAutoFit/>
          </a:bodyPr>
          <a:lstStyle/>
          <a:p>
            <a:pPr algn="ctr"/>
            <a:r>
              <a:rPr lang="en-US" sz="1200" b="1" dirty="0"/>
              <a:t>Connect to Drexel:</a:t>
            </a:r>
          </a:p>
          <a:p>
            <a:r>
              <a:rPr lang="en-US" sz="1000" dirty="0"/>
              <a:t>Drexel student reflect on techniques </a:t>
            </a:r>
          </a:p>
          <a:p>
            <a:r>
              <a:rPr lang="en-US" sz="1000" dirty="0"/>
              <a:t>and experience and relate them to </a:t>
            </a:r>
          </a:p>
          <a:p>
            <a:r>
              <a:rPr lang="en-US" sz="1000" dirty="0"/>
              <a:t>courses taken at Drexel </a:t>
            </a:r>
          </a:p>
          <a:p>
            <a:r>
              <a:rPr lang="en-US" sz="1000" dirty="0"/>
              <a:t>(reflective analysis)</a:t>
            </a:r>
          </a:p>
        </p:txBody>
      </p:sp>
      <p:sp>
        <p:nvSpPr>
          <p:cNvPr id="16" name="Rectangle 15"/>
          <p:cNvSpPr/>
          <p:nvPr/>
        </p:nvSpPr>
        <p:spPr>
          <a:xfrm>
            <a:off x="628681" y="4550944"/>
            <a:ext cx="3448051" cy="892413"/>
          </a:xfrm>
          <a:prstGeom prst="rect">
            <a:avLst/>
          </a:prstGeom>
        </p:spPr>
        <p:txBody>
          <a:bodyPr wrap="square" lIns="91273" tIns="45651" rIns="91273" bIns="45651">
            <a:spAutoFit/>
          </a:bodyPr>
          <a:lstStyle/>
          <a:p>
            <a:pPr lvl="0"/>
            <a:r>
              <a:rPr lang="en-US" sz="1200" b="1" dirty="0">
                <a:solidFill>
                  <a:prstClr val="black"/>
                </a:solidFill>
              </a:rPr>
              <a:t>              Connect to Research / Industry:      </a:t>
            </a:r>
          </a:p>
          <a:p>
            <a:pPr lvl="0"/>
            <a:r>
              <a:rPr lang="en-US" sz="1000" dirty="0">
                <a:solidFill>
                  <a:prstClr val="black"/>
                </a:solidFill>
              </a:rPr>
              <a:t>Drexel student reflective analysis on specific careers,</a:t>
            </a:r>
          </a:p>
          <a:p>
            <a:pPr lvl="0"/>
            <a:r>
              <a:rPr lang="en-US" sz="1000" dirty="0">
                <a:solidFill>
                  <a:prstClr val="black"/>
                </a:solidFill>
              </a:rPr>
              <a:t>graduate programs and research areas, and industries</a:t>
            </a:r>
          </a:p>
          <a:p>
            <a:pPr lvl="0"/>
            <a:r>
              <a:rPr lang="en-US" sz="1000" dirty="0">
                <a:solidFill>
                  <a:prstClr val="black"/>
                </a:solidFill>
              </a:rPr>
              <a:t>involved with the scientific techniques or concepts demonstrated in science club each week</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4372010"/>
            <a:ext cx="1752599" cy="9858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98" y="3101429"/>
            <a:ext cx="1987337" cy="111787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139" y="3693245"/>
            <a:ext cx="1082675" cy="81200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1877" y="3649578"/>
            <a:ext cx="1368928" cy="77002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8826" y="3101429"/>
            <a:ext cx="1092201" cy="614363"/>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87" y="2042789"/>
            <a:ext cx="1023403" cy="575664"/>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883814"/>
            <a:ext cx="1380974" cy="7767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863" y="5785663"/>
            <a:ext cx="1729956" cy="973100"/>
          </a:xfrm>
          <a:prstGeom prst="rect">
            <a:avLst/>
          </a:prstGeom>
        </p:spPr>
      </p:pic>
      <p:pic>
        <p:nvPicPr>
          <p:cNvPr id="1039" name="Picture 15" descr="https://lh3.googleusercontent.com/jD4dfO9KJQXQyeFsUSP3GUvk5ImxN5B82zQ0LdD7-Vt8Lc2wKgDAuYgv7y8fyVeB5Roxmzqi3y2rmEQm5qouEBuZjwU8SQ1xTVOeWuRi3clvWA0hqtV54YQlyE1sIb4b5w3MJN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134665" y="1727837"/>
            <a:ext cx="1131849" cy="76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6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514600"/>
            <a:ext cx="849474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381000"/>
            <a:ext cx="8839200" cy="2308324"/>
          </a:xfrm>
          <a:prstGeom prst="rect">
            <a:avLst/>
          </a:prstGeom>
        </p:spPr>
        <p:txBody>
          <a:bodyPr wrap="square">
            <a:spAutoFit/>
          </a:bodyPr>
          <a:lstStyle/>
          <a:p>
            <a:r>
              <a:rPr lang="en-US" b="1" dirty="0">
                <a:solidFill>
                  <a:srgbClr val="444444"/>
                </a:solidFill>
                <a:latin typeface="Arial"/>
                <a:ea typeface="Times"/>
                <a:cs typeface="Times New Roman"/>
              </a:rPr>
              <a:t>Connections in Biology </a:t>
            </a:r>
            <a:r>
              <a:rPr lang="en-US" dirty="0">
                <a:solidFill>
                  <a:srgbClr val="444444"/>
                </a:solidFill>
                <a:latin typeface="Arial"/>
                <a:ea typeface="Times"/>
                <a:cs typeface="Times New Roman"/>
              </a:rPr>
              <a:t> is </a:t>
            </a:r>
            <a:r>
              <a:rPr lang="en-US" dirty="0" smtClean="0">
                <a:solidFill>
                  <a:srgbClr val="444444"/>
                </a:solidFill>
                <a:latin typeface="Arial"/>
                <a:ea typeface="Times"/>
                <a:cs typeface="Times New Roman"/>
              </a:rPr>
              <a:t>an </a:t>
            </a:r>
            <a:r>
              <a:rPr lang="en-US" dirty="0">
                <a:solidFill>
                  <a:srgbClr val="444444"/>
                </a:solidFill>
                <a:latin typeface="Arial"/>
                <a:ea typeface="Times"/>
                <a:cs typeface="Times New Roman"/>
              </a:rPr>
              <a:t>open </a:t>
            </a:r>
            <a:r>
              <a:rPr lang="en-US" dirty="0" smtClean="0">
                <a:solidFill>
                  <a:srgbClr val="444444"/>
                </a:solidFill>
                <a:latin typeface="Arial"/>
                <a:ea typeface="Times"/>
                <a:cs typeface="Times New Roman"/>
              </a:rPr>
              <a:t>enrollment</a:t>
            </a:r>
            <a:r>
              <a:rPr lang="en-US" dirty="0">
                <a:solidFill>
                  <a:srgbClr val="444444"/>
                </a:solidFill>
                <a:latin typeface="Arial"/>
                <a:ea typeface="Times"/>
                <a:cs typeface="Times New Roman"/>
              </a:rPr>
              <a:t> course which will give students the opportunity to make exactly that: connections.  Building upon a new theme in biology each week, student will connect that material to their current Philadelphia community as well as to their future professional and personal pursuits.   The course is designed on the Community Based Learning platform (CBL) and is scheduled to meet twice a week: o</a:t>
            </a:r>
            <a:r>
              <a:rPr lang="en-US" dirty="0">
                <a:solidFill>
                  <a:srgbClr val="222222"/>
                </a:solidFill>
                <a:latin typeface="Arial"/>
                <a:ea typeface="Times"/>
                <a:cs typeface="Times New Roman"/>
              </a:rPr>
              <a:t>ne meeting will be a formal lecture  on campus and one meeting will be at a partnered middle school with the instructor and  Drexel students leading an 9 week after school science club. </a:t>
            </a:r>
            <a:r>
              <a:rPr lang="en-US" dirty="0">
                <a:solidFill>
                  <a:srgbClr val="444444"/>
                </a:solidFill>
                <a:latin typeface="Arial"/>
                <a:ea typeface="Times"/>
                <a:cs typeface="Times New Roman"/>
              </a:rPr>
              <a:t> </a:t>
            </a:r>
            <a:endParaRPr lang="en-US" dirty="0">
              <a:effectLst/>
              <a:latin typeface="Times"/>
              <a:ea typeface="Times"/>
              <a:cs typeface="Times New Roman"/>
            </a:endParaRPr>
          </a:p>
        </p:txBody>
      </p:sp>
      <p:cxnSp>
        <p:nvCxnSpPr>
          <p:cNvPr id="6" name="Straight Connector 5"/>
          <p:cNvCxnSpPr/>
          <p:nvPr/>
        </p:nvCxnSpPr>
        <p:spPr>
          <a:xfrm>
            <a:off x="533400" y="5791200"/>
            <a:ext cx="0" cy="609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561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342315">
              <a:spcBef>
                <a:spcPts val="0"/>
              </a:spcBef>
            </a:pPr>
            <a:r>
              <a:rPr lang="en-US" sz="3200" b="1" kern="0" dirty="0">
                <a:solidFill>
                  <a:prstClr val="black"/>
                </a:solidFill>
                <a:latin typeface="Times New Roman"/>
                <a:ea typeface="+mn-ea"/>
                <a:cs typeface="Times New Roman"/>
              </a:rPr>
              <a:t>Course Objectives </a:t>
            </a:r>
            <a:br>
              <a:rPr lang="en-US" sz="3200" b="1" kern="0" dirty="0">
                <a:solidFill>
                  <a:prstClr val="black"/>
                </a:solidFill>
                <a:latin typeface="Times New Roman"/>
                <a:ea typeface="+mn-ea"/>
                <a:cs typeface="Times New Roman"/>
              </a:rPr>
            </a:br>
            <a:r>
              <a:rPr lang="en-US" sz="3200" b="1" kern="0" dirty="0">
                <a:solidFill>
                  <a:prstClr val="black"/>
                </a:solidFill>
                <a:latin typeface="Times New Roman"/>
                <a:ea typeface="+mn-ea"/>
                <a:cs typeface="Times New Roman"/>
              </a:rPr>
              <a:t>(What you can expect to get out of this course)</a:t>
            </a:r>
            <a:r>
              <a:rPr lang="en-US" sz="3200" b="1" kern="0" dirty="0">
                <a:solidFill>
                  <a:prstClr val="black"/>
                </a:solidFill>
                <a:latin typeface="Times"/>
                <a:ea typeface="+mn-ea"/>
                <a:cs typeface="Times New Roman"/>
              </a:rPr>
              <a:t/>
            </a:r>
            <a:br>
              <a:rPr lang="en-US" sz="3200" b="1" kern="0" dirty="0">
                <a:solidFill>
                  <a:prstClr val="black"/>
                </a:solidFill>
                <a:latin typeface="Times"/>
                <a:ea typeface="+mn-ea"/>
                <a:cs typeface="Times New Roman"/>
              </a:rPr>
            </a:br>
            <a:endParaRPr lang="en-US" sz="3200" dirty="0"/>
          </a:p>
        </p:txBody>
      </p:sp>
      <p:sp>
        <p:nvSpPr>
          <p:cNvPr id="3" name="Content Placeholder 2"/>
          <p:cNvSpPr>
            <a:spLocks noGrp="1"/>
          </p:cNvSpPr>
          <p:nvPr>
            <p:ph idx="1"/>
          </p:nvPr>
        </p:nvSpPr>
        <p:spPr>
          <a:xfrm>
            <a:off x="304800" y="1295400"/>
            <a:ext cx="8610600" cy="5410200"/>
          </a:xfrm>
        </p:spPr>
        <p:txBody>
          <a:bodyPr>
            <a:normAutofit fontScale="70000" lnSpcReduction="20000"/>
          </a:bodyPr>
          <a:lstStyle/>
          <a:p>
            <a:pPr>
              <a:spcBef>
                <a:spcPts val="0"/>
              </a:spcBef>
              <a:buFont typeface="+mj-lt"/>
              <a:buAutoNum type="arabicPeriod"/>
              <a:tabLst>
                <a:tab pos="456418" algn="l"/>
              </a:tabLst>
            </a:pPr>
            <a:r>
              <a:rPr lang="en-US" sz="4000" dirty="0">
                <a:latin typeface="Times New Roman"/>
                <a:ea typeface="Times"/>
                <a:cs typeface="Times New Roman"/>
              </a:rPr>
              <a:t>This course will help you gain civic engagement experiences that directly apply learning from Drexel STEM (Science, Technology, Engineering, and Math) courses and research labs.</a:t>
            </a:r>
            <a:endParaRPr lang="en-US" sz="4000" dirty="0">
              <a:latin typeface="Times"/>
              <a:ea typeface="Times"/>
              <a:cs typeface="Times New Roman"/>
            </a:endParaRPr>
          </a:p>
          <a:p>
            <a:pPr>
              <a:spcBef>
                <a:spcPts val="0"/>
              </a:spcBef>
              <a:buFont typeface="+mj-lt"/>
              <a:buAutoNum type="arabicPeriod"/>
              <a:tabLst>
                <a:tab pos="456418" algn="l"/>
              </a:tabLst>
            </a:pPr>
            <a:r>
              <a:rPr lang="en-US" sz="4000" dirty="0">
                <a:latin typeface="Times New Roman"/>
                <a:ea typeface="Times"/>
                <a:cs typeface="Times New Roman"/>
              </a:rPr>
              <a:t>This course will help you expand your cultural literacy through opportunities to work with children and staff from diverse backgrounds.</a:t>
            </a:r>
            <a:endParaRPr lang="en-US" sz="4000" dirty="0">
              <a:latin typeface="Times"/>
              <a:ea typeface="Times"/>
              <a:cs typeface="Times New Roman"/>
            </a:endParaRPr>
          </a:p>
          <a:p>
            <a:pPr>
              <a:spcBef>
                <a:spcPts val="0"/>
              </a:spcBef>
              <a:buFont typeface="+mj-lt"/>
              <a:buAutoNum type="arabicPeriod"/>
              <a:tabLst>
                <a:tab pos="456418" algn="l"/>
              </a:tabLst>
            </a:pPr>
            <a:r>
              <a:rPr lang="en-US" sz="4000" dirty="0">
                <a:latin typeface="Times New Roman"/>
                <a:ea typeface="Times"/>
                <a:cs typeface="Times New Roman"/>
              </a:rPr>
              <a:t>This course will help you gain leadership skills, refine your idea of the role of a scientist, and be prepared to address the broader impacts of your research interests and work.</a:t>
            </a:r>
            <a:endParaRPr lang="en-US" sz="4000" dirty="0">
              <a:latin typeface="Times"/>
              <a:ea typeface="Times"/>
              <a:cs typeface="Times New Roman"/>
            </a:endParaRPr>
          </a:p>
          <a:p>
            <a:pPr>
              <a:spcBef>
                <a:spcPts val="0"/>
              </a:spcBef>
              <a:buFont typeface="+mj-lt"/>
              <a:buAutoNum type="arabicPeriod"/>
              <a:tabLst>
                <a:tab pos="456418" algn="l"/>
              </a:tabLst>
            </a:pPr>
            <a:r>
              <a:rPr lang="en-US" sz="4000" dirty="0">
                <a:latin typeface="Times New Roman"/>
                <a:ea typeface="Times"/>
                <a:cs typeface="Times New Roman"/>
              </a:rPr>
              <a:t>This course will help you define yourself as a scientist, as a community member, as a Drexel student, as a team member, as a mentor and role model, and as an individual.</a:t>
            </a:r>
            <a:endParaRPr lang="en-US" sz="4000" dirty="0">
              <a:latin typeface="Times"/>
              <a:ea typeface="Times"/>
              <a:cs typeface="Times New Roman"/>
            </a:endParaRPr>
          </a:p>
          <a:p>
            <a:endParaRPr lang="en-US" dirty="0"/>
          </a:p>
        </p:txBody>
      </p:sp>
    </p:spTree>
    <p:extLst>
      <p:ext uri="{BB962C8B-B14F-4D97-AF65-F5344CB8AC3E}">
        <p14:creationId xmlns:p14="http://schemas.microsoft.com/office/powerpoint/2010/main" val="22249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4000" b="1" u="sng" dirty="0">
                <a:solidFill>
                  <a:prstClr val="black"/>
                </a:solidFill>
              </a:rPr>
              <a:t>STEM Connections</a:t>
            </a:r>
            <a:endParaRPr lang="en-US" sz="3200"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52434"/>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34" y="146449"/>
            <a:ext cx="1399747" cy="132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33400" y="2406048"/>
            <a:ext cx="2316954" cy="1175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r>
              <a:rPr lang="en-US" sz="1200" b="1" dirty="0">
                <a:solidFill>
                  <a:prstClr val="black"/>
                </a:solidFill>
              </a:rPr>
              <a:t>Connect to Society:  </a:t>
            </a:r>
          </a:p>
          <a:p>
            <a:r>
              <a:rPr lang="en-US" sz="1000" dirty="0">
                <a:solidFill>
                  <a:prstClr val="black"/>
                </a:solidFill>
              </a:rPr>
              <a:t>Drexel student reflective analysis:</a:t>
            </a:r>
          </a:p>
          <a:p>
            <a:r>
              <a:rPr lang="en-US" sz="1000" dirty="0">
                <a:solidFill>
                  <a:prstClr val="black"/>
                </a:solidFill>
              </a:rPr>
              <a:t>“How does this scientific concept intersect with or impact society?”</a:t>
            </a:r>
          </a:p>
          <a:p>
            <a:r>
              <a:rPr lang="en-US" sz="1000" dirty="0">
                <a:solidFill>
                  <a:prstClr val="black"/>
                </a:solidFill>
              </a:rPr>
              <a:t>“Why should a typical citizen care about Microbiology, etc.?”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64" y="1165302"/>
            <a:ext cx="3048000" cy="181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992" y="2674474"/>
            <a:ext cx="2811776" cy="10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3" y="4605080"/>
            <a:ext cx="2767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79" y="5531940"/>
            <a:ext cx="277141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3" y="4528135"/>
            <a:ext cx="36956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a:off x="1166813" y="1698603"/>
            <a:ext cx="1447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59324" y="5643307"/>
            <a:ext cx="82856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7686334"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white"/>
              </a:solidFill>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205706" y="3700100"/>
            <a:ext cx="292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 Arrow 8"/>
          <p:cNvSpPr/>
          <p:nvPr/>
        </p:nvSpPr>
        <p:spPr>
          <a:xfrm rot="5400000">
            <a:off x="7016386" y="1421626"/>
            <a:ext cx="489857" cy="1307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85662" y="5568072"/>
            <a:ext cx="1749651"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36183" y="1372449"/>
            <a:ext cx="2753815" cy="523081"/>
          </a:xfrm>
          <a:prstGeom prst="rect">
            <a:avLst/>
          </a:prstGeom>
          <a:solidFill>
            <a:srgbClr val="FFFF00"/>
          </a:solidFill>
        </p:spPr>
        <p:txBody>
          <a:bodyPr wrap="none" lIns="91273" tIns="45651" rIns="91273" bIns="45651" rtlCol="0">
            <a:spAutoFit/>
          </a:bodyPr>
          <a:lstStyle/>
          <a:p>
            <a:r>
              <a:rPr lang="en-US" sz="1400" b="1" dirty="0">
                <a:solidFill>
                  <a:prstClr val="black"/>
                </a:solidFill>
              </a:rPr>
              <a:t>“make Drexel the most civically </a:t>
            </a:r>
          </a:p>
          <a:p>
            <a:r>
              <a:rPr lang="en-US" sz="1400" b="1" dirty="0">
                <a:solidFill>
                  <a:prstClr val="black"/>
                </a:solidFill>
              </a:rPr>
              <a:t>engaged university in the country”</a:t>
            </a:r>
          </a:p>
        </p:txBody>
      </p:sp>
      <p:sp>
        <p:nvSpPr>
          <p:cNvPr id="11" name="TextBox 10"/>
          <p:cNvSpPr txBox="1"/>
          <p:nvPr/>
        </p:nvSpPr>
        <p:spPr>
          <a:xfrm>
            <a:off x="3523699" y="1975136"/>
            <a:ext cx="2694631" cy="861635"/>
          </a:xfrm>
          <a:prstGeom prst="rect">
            <a:avLst/>
          </a:prstGeom>
          <a:noFill/>
        </p:spPr>
        <p:txBody>
          <a:bodyPr wrap="none" lIns="91273" tIns="45651" rIns="91273" bIns="45651" rtlCol="0">
            <a:spAutoFit/>
          </a:bodyPr>
          <a:lstStyle/>
          <a:p>
            <a:r>
              <a:rPr lang="en-US" sz="1000" dirty="0">
                <a:solidFill>
                  <a:prstClr val="black"/>
                </a:solidFill>
              </a:rPr>
              <a:t>Design classes for Drexel students to </a:t>
            </a:r>
          </a:p>
          <a:p>
            <a:r>
              <a:rPr lang="en-US" sz="1000" dirty="0">
                <a:solidFill>
                  <a:prstClr val="black"/>
                </a:solidFill>
              </a:rPr>
              <a:t>work with outside partners:  example</a:t>
            </a:r>
          </a:p>
          <a:p>
            <a:r>
              <a:rPr lang="en-US" sz="1000" b="1" i="1" dirty="0">
                <a:solidFill>
                  <a:prstClr val="black"/>
                </a:solidFill>
              </a:rPr>
              <a:t>BIO 200 Connections in Biology </a:t>
            </a:r>
            <a:r>
              <a:rPr lang="en-US" sz="1000" dirty="0">
                <a:solidFill>
                  <a:prstClr val="black"/>
                </a:solidFill>
              </a:rPr>
              <a:t>– CBL course</a:t>
            </a:r>
          </a:p>
          <a:p>
            <a:pPr marL="171147" indent="-171147">
              <a:buFont typeface="Wingdings" panose="05000000000000000000" pitchFamily="2" charset="2"/>
              <a:buChar char="§"/>
            </a:pPr>
            <a:r>
              <a:rPr lang="en-US" sz="1000" dirty="0">
                <a:solidFill>
                  <a:prstClr val="black"/>
                </a:solidFill>
              </a:rPr>
              <a:t>Drexel student run after school science club  </a:t>
            </a:r>
          </a:p>
          <a:p>
            <a:r>
              <a:rPr lang="en-US" sz="1000" dirty="0">
                <a:solidFill>
                  <a:prstClr val="black"/>
                </a:solidFill>
              </a:rPr>
              <a:t>       at Alain Locke Elementary</a:t>
            </a:r>
          </a:p>
        </p:txBody>
      </p:sp>
      <p:sp>
        <p:nvSpPr>
          <p:cNvPr id="13" name="TextBox 12"/>
          <p:cNvSpPr txBox="1"/>
          <p:nvPr/>
        </p:nvSpPr>
        <p:spPr>
          <a:xfrm>
            <a:off x="6443532" y="2741518"/>
            <a:ext cx="2485280" cy="923190"/>
          </a:xfrm>
          <a:prstGeom prst="rect">
            <a:avLst/>
          </a:prstGeom>
          <a:noFill/>
        </p:spPr>
        <p:txBody>
          <a:bodyPr wrap="none" lIns="91273" tIns="45651" rIns="91273" bIns="45651" rtlCol="0">
            <a:spAutoFit/>
          </a:bodyPr>
          <a:lstStyle/>
          <a:p>
            <a:r>
              <a:rPr lang="en-US" sz="1200" b="1" dirty="0">
                <a:solidFill>
                  <a:prstClr val="black"/>
                </a:solidFill>
              </a:rPr>
              <a:t>What is the scientific concept being </a:t>
            </a:r>
          </a:p>
          <a:p>
            <a:r>
              <a:rPr lang="en-US" sz="1200" b="1" dirty="0">
                <a:solidFill>
                  <a:prstClr val="black"/>
                </a:solidFill>
              </a:rPr>
              <a:t>investigated  for the week?</a:t>
            </a:r>
          </a:p>
          <a:p>
            <a:pPr marL="171147" indent="-171147">
              <a:buFont typeface="Arial" panose="020B0604020202020204" pitchFamily="34" charset="0"/>
              <a:buChar char="•"/>
            </a:pPr>
            <a:r>
              <a:rPr lang="en-US" sz="1000" i="1" dirty="0">
                <a:solidFill>
                  <a:prstClr val="black"/>
                </a:solidFill>
              </a:rPr>
              <a:t>Various concepts from Drexel courses:</a:t>
            </a:r>
            <a:endParaRPr lang="en-US" sz="1000" dirty="0">
              <a:solidFill>
                <a:prstClr val="black"/>
              </a:solidFill>
            </a:endParaRPr>
          </a:p>
          <a:p>
            <a:pPr marL="171147" indent="-171147">
              <a:buFont typeface="Arial" panose="020B0604020202020204" pitchFamily="34" charset="0"/>
              <a:buChar char="•"/>
            </a:pPr>
            <a:r>
              <a:rPr lang="en-US" sz="1000" dirty="0">
                <a:solidFill>
                  <a:prstClr val="black"/>
                </a:solidFill>
              </a:rPr>
              <a:t>“Aspects of Microbiology”</a:t>
            </a:r>
          </a:p>
          <a:p>
            <a:pPr marL="171147" indent="-171147">
              <a:buFont typeface="Arial" panose="020B0604020202020204" pitchFamily="34" charset="0"/>
              <a:buChar char="•"/>
            </a:pPr>
            <a:r>
              <a:rPr lang="en-US" sz="1000" dirty="0">
                <a:solidFill>
                  <a:prstClr val="black"/>
                </a:solidFill>
              </a:rPr>
              <a:t>“Forensic Science”, etc.</a:t>
            </a:r>
          </a:p>
        </p:txBody>
      </p:sp>
      <p:sp>
        <p:nvSpPr>
          <p:cNvPr id="14" name="TextBox 13"/>
          <p:cNvSpPr txBox="1"/>
          <p:nvPr/>
        </p:nvSpPr>
        <p:spPr>
          <a:xfrm>
            <a:off x="6506047" y="4704834"/>
            <a:ext cx="2399679" cy="738524"/>
          </a:xfrm>
          <a:prstGeom prst="rect">
            <a:avLst/>
          </a:prstGeom>
          <a:noFill/>
        </p:spPr>
        <p:txBody>
          <a:bodyPr wrap="none" lIns="91273" tIns="45651" rIns="91273" bIns="45651" rtlCol="0">
            <a:spAutoFit/>
          </a:bodyPr>
          <a:lstStyle/>
          <a:p>
            <a:pPr algn="ctr"/>
            <a:r>
              <a:rPr lang="en-US" sz="1200" b="1" dirty="0">
                <a:solidFill>
                  <a:prstClr val="black"/>
                </a:solidFill>
              </a:rPr>
              <a:t>Science at Locke Elementary</a:t>
            </a:r>
          </a:p>
          <a:p>
            <a:r>
              <a:rPr lang="en-US" sz="1000" dirty="0">
                <a:solidFill>
                  <a:prstClr val="black"/>
                </a:solidFill>
              </a:rPr>
              <a:t>Drexel students create lesson plans, order </a:t>
            </a:r>
          </a:p>
          <a:p>
            <a:r>
              <a:rPr lang="en-US" sz="1000" dirty="0">
                <a:solidFill>
                  <a:prstClr val="black"/>
                </a:solidFill>
              </a:rPr>
              <a:t>supplies, plan and perform science club </a:t>
            </a:r>
          </a:p>
          <a:p>
            <a:r>
              <a:rPr lang="en-US" sz="1000" dirty="0">
                <a:solidFill>
                  <a:prstClr val="black"/>
                </a:solidFill>
              </a:rPr>
              <a:t>activities at Locke Elementary </a:t>
            </a:r>
          </a:p>
        </p:txBody>
      </p:sp>
      <p:sp>
        <p:nvSpPr>
          <p:cNvPr id="15" name="TextBox 14"/>
          <p:cNvSpPr txBox="1"/>
          <p:nvPr/>
        </p:nvSpPr>
        <p:spPr>
          <a:xfrm>
            <a:off x="3637495" y="5577577"/>
            <a:ext cx="2114344" cy="892413"/>
          </a:xfrm>
          <a:prstGeom prst="rect">
            <a:avLst/>
          </a:prstGeom>
          <a:noFill/>
        </p:spPr>
        <p:txBody>
          <a:bodyPr wrap="none" lIns="91273" tIns="45651" rIns="91273" bIns="45651" rtlCol="0">
            <a:spAutoFit/>
          </a:bodyPr>
          <a:lstStyle/>
          <a:p>
            <a:pPr algn="ctr"/>
            <a:r>
              <a:rPr lang="en-US" sz="1200" b="1" dirty="0">
                <a:solidFill>
                  <a:prstClr val="black"/>
                </a:solidFill>
              </a:rPr>
              <a:t>Connect to Drexel:</a:t>
            </a:r>
          </a:p>
          <a:p>
            <a:r>
              <a:rPr lang="en-US" sz="1000" dirty="0">
                <a:solidFill>
                  <a:prstClr val="black"/>
                </a:solidFill>
              </a:rPr>
              <a:t>Drexel student reflect on techniques </a:t>
            </a:r>
          </a:p>
          <a:p>
            <a:r>
              <a:rPr lang="en-US" sz="1000" dirty="0">
                <a:solidFill>
                  <a:prstClr val="black"/>
                </a:solidFill>
              </a:rPr>
              <a:t>and experience and relate them to </a:t>
            </a:r>
          </a:p>
          <a:p>
            <a:r>
              <a:rPr lang="en-US" sz="1000" dirty="0">
                <a:solidFill>
                  <a:prstClr val="black"/>
                </a:solidFill>
              </a:rPr>
              <a:t>courses taken at Drexel </a:t>
            </a:r>
          </a:p>
          <a:p>
            <a:r>
              <a:rPr lang="en-US" sz="1000" dirty="0">
                <a:solidFill>
                  <a:prstClr val="black"/>
                </a:solidFill>
              </a:rPr>
              <a:t>(reflective analysis)</a:t>
            </a:r>
          </a:p>
        </p:txBody>
      </p:sp>
      <p:sp>
        <p:nvSpPr>
          <p:cNvPr id="16" name="Rectangle 15"/>
          <p:cNvSpPr/>
          <p:nvPr/>
        </p:nvSpPr>
        <p:spPr>
          <a:xfrm>
            <a:off x="628681" y="4550944"/>
            <a:ext cx="3448051" cy="892413"/>
          </a:xfrm>
          <a:prstGeom prst="rect">
            <a:avLst/>
          </a:prstGeom>
        </p:spPr>
        <p:txBody>
          <a:bodyPr wrap="square" lIns="91273" tIns="45651" rIns="91273" bIns="45651">
            <a:spAutoFit/>
          </a:bodyPr>
          <a:lstStyle/>
          <a:p>
            <a:r>
              <a:rPr lang="en-US" sz="1200" b="1" dirty="0">
                <a:solidFill>
                  <a:prstClr val="black"/>
                </a:solidFill>
              </a:rPr>
              <a:t>              Connect to Research / Industry:      </a:t>
            </a:r>
          </a:p>
          <a:p>
            <a:r>
              <a:rPr lang="en-US" sz="1000" dirty="0">
                <a:solidFill>
                  <a:prstClr val="black"/>
                </a:solidFill>
              </a:rPr>
              <a:t>Drexel student reflective analysis on specific careers,</a:t>
            </a:r>
          </a:p>
          <a:p>
            <a:r>
              <a:rPr lang="en-US" sz="1000" dirty="0">
                <a:solidFill>
                  <a:prstClr val="black"/>
                </a:solidFill>
              </a:rPr>
              <a:t>graduate programs and research areas, and industries</a:t>
            </a:r>
          </a:p>
          <a:p>
            <a:r>
              <a:rPr lang="en-US" sz="1000" dirty="0">
                <a:solidFill>
                  <a:prstClr val="black"/>
                </a:solidFill>
              </a:rPr>
              <a:t>involved with the scientific techniques or concepts demonstrated in science club each week</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4372010"/>
            <a:ext cx="1752599" cy="9858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98" y="3101429"/>
            <a:ext cx="1987337" cy="111787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139" y="3693245"/>
            <a:ext cx="1082675" cy="81200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1877" y="3649578"/>
            <a:ext cx="1368928" cy="77002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8826" y="3101429"/>
            <a:ext cx="1092201" cy="614363"/>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87" y="2042789"/>
            <a:ext cx="1023403" cy="575664"/>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883814"/>
            <a:ext cx="1380974" cy="7767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863" y="5785663"/>
            <a:ext cx="1729956" cy="973100"/>
          </a:xfrm>
          <a:prstGeom prst="rect">
            <a:avLst/>
          </a:prstGeom>
        </p:spPr>
      </p:pic>
      <p:pic>
        <p:nvPicPr>
          <p:cNvPr id="1039" name="Picture 15" descr="https://lh3.googleusercontent.com/jD4dfO9KJQXQyeFsUSP3GUvk5ImxN5B82zQ0LdD7-Vt8Lc2wKgDAuYgv7y8fyVeB5Roxmzqi3y2rmEQm5qouEBuZjwU8SQ1xTVOeWuRi3clvWA0hqtV54YQlyE1sIb4b5w3MJN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134665" y="1727837"/>
            <a:ext cx="1131849" cy="7614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932699" y="2498395"/>
            <a:ext cx="3546373" cy="1600853"/>
          </a:xfrm>
          <a:prstGeom prst="ellipse">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9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4000" b="1" u="sng" dirty="0">
                <a:solidFill>
                  <a:prstClr val="black"/>
                </a:solidFill>
              </a:rPr>
              <a:t>STEM Connections</a:t>
            </a:r>
            <a:endParaRPr lang="en-US" sz="3200"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52434"/>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34" y="146449"/>
            <a:ext cx="1399747" cy="132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33400" y="2406048"/>
            <a:ext cx="2316954" cy="1175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r>
              <a:rPr lang="en-US" sz="1200" b="1" dirty="0">
                <a:solidFill>
                  <a:prstClr val="black"/>
                </a:solidFill>
              </a:rPr>
              <a:t>Connect to Society:  </a:t>
            </a:r>
          </a:p>
          <a:p>
            <a:r>
              <a:rPr lang="en-US" sz="1000" dirty="0">
                <a:solidFill>
                  <a:prstClr val="black"/>
                </a:solidFill>
              </a:rPr>
              <a:t>Drexel student reflective analysis:</a:t>
            </a:r>
          </a:p>
          <a:p>
            <a:r>
              <a:rPr lang="en-US" sz="1000" dirty="0">
                <a:solidFill>
                  <a:prstClr val="black"/>
                </a:solidFill>
              </a:rPr>
              <a:t>“How does this scientific concept intersect with or impact society?”</a:t>
            </a:r>
          </a:p>
          <a:p>
            <a:r>
              <a:rPr lang="en-US" sz="1000" dirty="0">
                <a:solidFill>
                  <a:prstClr val="black"/>
                </a:solidFill>
              </a:rPr>
              <a:t>“Why should a typical citizen care about Microbiology, etc.?”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64" y="1165302"/>
            <a:ext cx="3048000" cy="181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992" y="2674474"/>
            <a:ext cx="2811776" cy="10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3" y="4605080"/>
            <a:ext cx="2767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79" y="5531940"/>
            <a:ext cx="277141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3" y="4528135"/>
            <a:ext cx="36956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a:off x="1166813" y="1698603"/>
            <a:ext cx="1447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59324" y="5643307"/>
            <a:ext cx="82856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7686334"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white"/>
              </a:solidFill>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205706" y="3700100"/>
            <a:ext cx="292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 Arrow 8"/>
          <p:cNvSpPr/>
          <p:nvPr/>
        </p:nvSpPr>
        <p:spPr>
          <a:xfrm rot="5400000">
            <a:off x="7016386" y="1421626"/>
            <a:ext cx="489857" cy="1307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85662" y="5568072"/>
            <a:ext cx="1749651"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36183" y="1372449"/>
            <a:ext cx="2753815" cy="523081"/>
          </a:xfrm>
          <a:prstGeom prst="rect">
            <a:avLst/>
          </a:prstGeom>
          <a:solidFill>
            <a:srgbClr val="FFFF00"/>
          </a:solidFill>
        </p:spPr>
        <p:txBody>
          <a:bodyPr wrap="none" lIns="91273" tIns="45651" rIns="91273" bIns="45651" rtlCol="0">
            <a:spAutoFit/>
          </a:bodyPr>
          <a:lstStyle/>
          <a:p>
            <a:r>
              <a:rPr lang="en-US" sz="1400" b="1" dirty="0">
                <a:solidFill>
                  <a:prstClr val="black"/>
                </a:solidFill>
              </a:rPr>
              <a:t>“make Drexel the most civically </a:t>
            </a:r>
          </a:p>
          <a:p>
            <a:r>
              <a:rPr lang="en-US" sz="1400" b="1" dirty="0">
                <a:solidFill>
                  <a:prstClr val="black"/>
                </a:solidFill>
              </a:rPr>
              <a:t>engaged university in the country”</a:t>
            </a:r>
          </a:p>
        </p:txBody>
      </p:sp>
      <p:sp>
        <p:nvSpPr>
          <p:cNvPr id="11" name="TextBox 10"/>
          <p:cNvSpPr txBox="1"/>
          <p:nvPr/>
        </p:nvSpPr>
        <p:spPr>
          <a:xfrm>
            <a:off x="3523699" y="1975136"/>
            <a:ext cx="2694631" cy="861635"/>
          </a:xfrm>
          <a:prstGeom prst="rect">
            <a:avLst/>
          </a:prstGeom>
          <a:noFill/>
        </p:spPr>
        <p:txBody>
          <a:bodyPr wrap="none" lIns="91273" tIns="45651" rIns="91273" bIns="45651" rtlCol="0">
            <a:spAutoFit/>
          </a:bodyPr>
          <a:lstStyle/>
          <a:p>
            <a:r>
              <a:rPr lang="en-US" sz="1000" dirty="0">
                <a:solidFill>
                  <a:prstClr val="black"/>
                </a:solidFill>
              </a:rPr>
              <a:t>Design classes for Drexel students to </a:t>
            </a:r>
          </a:p>
          <a:p>
            <a:r>
              <a:rPr lang="en-US" sz="1000" dirty="0">
                <a:solidFill>
                  <a:prstClr val="black"/>
                </a:solidFill>
              </a:rPr>
              <a:t>work with outside partners:  example</a:t>
            </a:r>
          </a:p>
          <a:p>
            <a:r>
              <a:rPr lang="en-US" sz="1000" b="1" i="1" dirty="0">
                <a:solidFill>
                  <a:prstClr val="black"/>
                </a:solidFill>
              </a:rPr>
              <a:t>BIO 200 Connections in Biology </a:t>
            </a:r>
            <a:r>
              <a:rPr lang="en-US" sz="1000" dirty="0">
                <a:solidFill>
                  <a:prstClr val="black"/>
                </a:solidFill>
              </a:rPr>
              <a:t>– CBL course</a:t>
            </a:r>
          </a:p>
          <a:p>
            <a:pPr marL="171147" indent="-171147">
              <a:buFont typeface="Wingdings" panose="05000000000000000000" pitchFamily="2" charset="2"/>
              <a:buChar char="§"/>
            </a:pPr>
            <a:r>
              <a:rPr lang="en-US" sz="1000" dirty="0">
                <a:solidFill>
                  <a:prstClr val="black"/>
                </a:solidFill>
              </a:rPr>
              <a:t>Drexel student run after school science club  </a:t>
            </a:r>
          </a:p>
          <a:p>
            <a:r>
              <a:rPr lang="en-US" sz="1000" dirty="0">
                <a:solidFill>
                  <a:prstClr val="black"/>
                </a:solidFill>
              </a:rPr>
              <a:t>       at Alain Locke Elementary</a:t>
            </a:r>
          </a:p>
        </p:txBody>
      </p:sp>
      <p:sp>
        <p:nvSpPr>
          <p:cNvPr id="13" name="TextBox 12"/>
          <p:cNvSpPr txBox="1"/>
          <p:nvPr/>
        </p:nvSpPr>
        <p:spPr>
          <a:xfrm>
            <a:off x="6443532" y="2741518"/>
            <a:ext cx="2485280" cy="923190"/>
          </a:xfrm>
          <a:prstGeom prst="rect">
            <a:avLst/>
          </a:prstGeom>
          <a:noFill/>
        </p:spPr>
        <p:txBody>
          <a:bodyPr wrap="none" lIns="91273" tIns="45651" rIns="91273" bIns="45651" rtlCol="0">
            <a:spAutoFit/>
          </a:bodyPr>
          <a:lstStyle/>
          <a:p>
            <a:r>
              <a:rPr lang="en-US" sz="1200" b="1" dirty="0">
                <a:solidFill>
                  <a:prstClr val="black"/>
                </a:solidFill>
              </a:rPr>
              <a:t>What is the scientific concept being </a:t>
            </a:r>
          </a:p>
          <a:p>
            <a:r>
              <a:rPr lang="en-US" sz="1200" b="1" dirty="0">
                <a:solidFill>
                  <a:prstClr val="black"/>
                </a:solidFill>
              </a:rPr>
              <a:t>investigated  for the week?</a:t>
            </a:r>
          </a:p>
          <a:p>
            <a:pPr marL="171147" indent="-171147">
              <a:buFont typeface="Arial" panose="020B0604020202020204" pitchFamily="34" charset="0"/>
              <a:buChar char="•"/>
            </a:pPr>
            <a:r>
              <a:rPr lang="en-US" sz="1000" i="1" dirty="0">
                <a:solidFill>
                  <a:prstClr val="black"/>
                </a:solidFill>
              </a:rPr>
              <a:t>Various concepts from Drexel courses:</a:t>
            </a:r>
            <a:endParaRPr lang="en-US" sz="1000" dirty="0">
              <a:solidFill>
                <a:prstClr val="black"/>
              </a:solidFill>
            </a:endParaRPr>
          </a:p>
          <a:p>
            <a:pPr marL="171147" indent="-171147">
              <a:buFont typeface="Arial" panose="020B0604020202020204" pitchFamily="34" charset="0"/>
              <a:buChar char="•"/>
            </a:pPr>
            <a:r>
              <a:rPr lang="en-US" sz="1000" dirty="0">
                <a:solidFill>
                  <a:prstClr val="black"/>
                </a:solidFill>
              </a:rPr>
              <a:t>“Aspects of Microbiology”</a:t>
            </a:r>
          </a:p>
          <a:p>
            <a:pPr marL="171147" indent="-171147">
              <a:buFont typeface="Arial" panose="020B0604020202020204" pitchFamily="34" charset="0"/>
              <a:buChar char="•"/>
            </a:pPr>
            <a:r>
              <a:rPr lang="en-US" sz="1000" dirty="0">
                <a:solidFill>
                  <a:prstClr val="black"/>
                </a:solidFill>
              </a:rPr>
              <a:t>“Forensic Science”, etc.</a:t>
            </a:r>
          </a:p>
        </p:txBody>
      </p:sp>
      <p:sp>
        <p:nvSpPr>
          <p:cNvPr id="14" name="TextBox 13"/>
          <p:cNvSpPr txBox="1"/>
          <p:nvPr/>
        </p:nvSpPr>
        <p:spPr>
          <a:xfrm>
            <a:off x="6506047" y="4704834"/>
            <a:ext cx="2399679" cy="738524"/>
          </a:xfrm>
          <a:prstGeom prst="rect">
            <a:avLst/>
          </a:prstGeom>
          <a:noFill/>
        </p:spPr>
        <p:txBody>
          <a:bodyPr wrap="none" lIns="91273" tIns="45651" rIns="91273" bIns="45651" rtlCol="0">
            <a:spAutoFit/>
          </a:bodyPr>
          <a:lstStyle/>
          <a:p>
            <a:pPr algn="ctr"/>
            <a:r>
              <a:rPr lang="en-US" sz="1200" b="1" dirty="0">
                <a:solidFill>
                  <a:prstClr val="black"/>
                </a:solidFill>
              </a:rPr>
              <a:t>Science at Locke Elementary</a:t>
            </a:r>
          </a:p>
          <a:p>
            <a:r>
              <a:rPr lang="en-US" sz="1000" dirty="0">
                <a:solidFill>
                  <a:prstClr val="black"/>
                </a:solidFill>
              </a:rPr>
              <a:t>Drexel students create lesson plans, order </a:t>
            </a:r>
          </a:p>
          <a:p>
            <a:r>
              <a:rPr lang="en-US" sz="1000" dirty="0">
                <a:solidFill>
                  <a:prstClr val="black"/>
                </a:solidFill>
              </a:rPr>
              <a:t>supplies, plan and perform science club </a:t>
            </a:r>
          </a:p>
          <a:p>
            <a:r>
              <a:rPr lang="en-US" sz="1000" dirty="0">
                <a:solidFill>
                  <a:prstClr val="black"/>
                </a:solidFill>
              </a:rPr>
              <a:t>activities at Locke Elementary </a:t>
            </a:r>
          </a:p>
        </p:txBody>
      </p:sp>
      <p:sp>
        <p:nvSpPr>
          <p:cNvPr id="15" name="TextBox 14"/>
          <p:cNvSpPr txBox="1"/>
          <p:nvPr/>
        </p:nvSpPr>
        <p:spPr>
          <a:xfrm>
            <a:off x="3637495" y="5577577"/>
            <a:ext cx="2114344" cy="892413"/>
          </a:xfrm>
          <a:prstGeom prst="rect">
            <a:avLst/>
          </a:prstGeom>
          <a:noFill/>
        </p:spPr>
        <p:txBody>
          <a:bodyPr wrap="none" lIns="91273" tIns="45651" rIns="91273" bIns="45651" rtlCol="0">
            <a:spAutoFit/>
          </a:bodyPr>
          <a:lstStyle/>
          <a:p>
            <a:pPr algn="ctr"/>
            <a:r>
              <a:rPr lang="en-US" sz="1200" b="1" dirty="0">
                <a:solidFill>
                  <a:prstClr val="black"/>
                </a:solidFill>
              </a:rPr>
              <a:t>Connect to Drexel:</a:t>
            </a:r>
          </a:p>
          <a:p>
            <a:r>
              <a:rPr lang="en-US" sz="1000" dirty="0">
                <a:solidFill>
                  <a:prstClr val="black"/>
                </a:solidFill>
              </a:rPr>
              <a:t>Drexel student reflect on techniques </a:t>
            </a:r>
          </a:p>
          <a:p>
            <a:r>
              <a:rPr lang="en-US" sz="1000" dirty="0">
                <a:solidFill>
                  <a:prstClr val="black"/>
                </a:solidFill>
              </a:rPr>
              <a:t>and experience and relate them to </a:t>
            </a:r>
          </a:p>
          <a:p>
            <a:r>
              <a:rPr lang="en-US" sz="1000" dirty="0">
                <a:solidFill>
                  <a:prstClr val="black"/>
                </a:solidFill>
              </a:rPr>
              <a:t>courses taken at Drexel </a:t>
            </a:r>
          </a:p>
          <a:p>
            <a:r>
              <a:rPr lang="en-US" sz="1000" dirty="0">
                <a:solidFill>
                  <a:prstClr val="black"/>
                </a:solidFill>
              </a:rPr>
              <a:t>(reflective analysis)</a:t>
            </a:r>
          </a:p>
        </p:txBody>
      </p:sp>
      <p:sp>
        <p:nvSpPr>
          <p:cNvPr id="16" name="Rectangle 15"/>
          <p:cNvSpPr/>
          <p:nvPr/>
        </p:nvSpPr>
        <p:spPr>
          <a:xfrm>
            <a:off x="628681" y="4550944"/>
            <a:ext cx="3448051" cy="892413"/>
          </a:xfrm>
          <a:prstGeom prst="rect">
            <a:avLst/>
          </a:prstGeom>
        </p:spPr>
        <p:txBody>
          <a:bodyPr wrap="square" lIns="91273" tIns="45651" rIns="91273" bIns="45651">
            <a:spAutoFit/>
          </a:bodyPr>
          <a:lstStyle/>
          <a:p>
            <a:r>
              <a:rPr lang="en-US" sz="1200" b="1" dirty="0">
                <a:solidFill>
                  <a:prstClr val="black"/>
                </a:solidFill>
              </a:rPr>
              <a:t>              Connect to Research / Industry:      </a:t>
            </a:r>
          </a:p>
          <a:p>
            <a:r>
              <a:rPr lang="en-US" sz="1000" dirty="0">
                <a:solidFill>
                  <a:prstClr val="black"/>
                </a:solidFill>
              </a:rPr>
              <a:t>Drexel student reflective analysis on specific careers,</a:t>
            </a:r>
          </a:p>
          <a:p>
            <a:r>
              <a:rPr lang="en-US" sz="1000" dirty="0">
                <a:solidFill>
                  <a:prstClr val="black"/>
                </a:solidFill>
              </a:rPr>
              <a:t>graduate programs and research areas, and industries</a:t>
            </a:r>
          </a:p>
          <a:p>
            <a:r>
              <a:rPr lang="en-US" sz="1000" dirty="0">
                <a:solidFill>
                  <a:prstClr val="black"/>
                </a:solidFill>
              </a:rPr>
              <a:t>involved with the scientific techniques or concepts demonstrated in science club each week</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4372010"/>
            <a:ext cx="1752599" cy="9858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98" y="3101429"/>
            <a:ext cx="1987337" cy="111787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139" y="3693245"/>
            <a:ext cx="1082675" cy="81200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1877" y="3649578"/>
            <a:ext cx="1368928" cy="77002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8826" y="3101429"/>
            <a:ext cx="1092201" cy="614363"/>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87" y="2042789"/>
            <a:ext cx="1023403" cy="575664"/>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883814"/>
            <a:ext cx="1380974" cy="7767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863" y="5785663"/>
            <a:ext cx="1729956" cy="973100"/>
          </a:xfrm>
          <a:prstGeom prst="rect">
            <a:avLst/>
          </a:prstGeom>
        </p:spPr>
      </p:pic>
      <p:pic>
        <p:nvPicPr>
          <p:cNvPr id="1039" name="Picture 15" descr="https://lh3.googleusercontent.com/jD4dfO9KJQXQyeFsUSP3GUvk5ImxN5B82zQ0LdD7-Vt8Lc2wKgDAuYgv7y8fyVeB5Roxmzqi3y2rmEQm5qouEBuZjwU8SQ1xTVOeWuRi3clvWA0hqtV54YQlyE1sIb4b5w3MJN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134665" y="1727837"/>
            <a:ext cx="1131849" cy="7614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56021" y="4267200"/>
            <a:ext cx="36274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8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sz="4000" b="1" u="sng" dirty="0">
                <a:solidFill>
                  <a:prstClr val="black"/>
                </a:solidFill>
              </a:rPr>
              <a:t>STEM Connections</a:t>
            </a:r>
            <a:endParaRPr lang="en-US" sz="3200" b="1"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52434"/>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34" y="146449"/>
            <a:ext cx="1399747" cy="132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33400" y="2406048"/>
            <a:ext cx="2316954" cy="1175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r>
              <a:rPr lang="en-US" sz="1200" b="1" dirty="0">
                <a:solidFill>
                  <a:prstClr val="black"/>
                </a:solidFill>
              </a:rPr>
              <a:t>Connect to Society:  </a:t>
            </a:r>
          </a:p>
          <a:p>
            <a:r>
              <a:rPr lang="en-US" sz="1000" dirty="0">
                <a:solidFill>
                  <a:prstClr val="black"/>
                </a:solidFill>
              </a:rPr>
              <a:t>Drexel student reflective analysis:</a:t>
            </a:r>
          </a:p>
          <a:p>
            <a:r>
              <a:rPr lang="en-US" sz="1000" dirty="0">
                <a:solidFill>
                  <a:prstClr val="black"/>
                </a:solidFill>
              </a:rPr>
              <a:t>“How does this scientific concept intersect with or impact society?”</a:t>
            </a:r>
          </a:p>
          <a:p>
            <a:r>
              <a:rPr lang="en-US" sz="1000" dirty="0">
                <a:solidFill>
                  <a:prstClr val="black"/>
                </a:solidFill>
              </a:rPr>
              <a:t>“Why should a typical citizen care about Microbiology, etc.?”</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664" y="1165302"/>
            <a:ext cx="3048000" cy="181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992" y="2674474"/>
            <a:ext cx="2811776" cy="10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443" y="4605080"/>
            <a:ext cx="27670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79" y="5531940"/>
            <a:ext cx="277141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3" y="4528135"/>
            <a:ext cx="369569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 Arrow 6"/>
          <p:cNvSpPr/>
          <p:nvPr/>
        </p:nvSpPr>
        <p:spPr>
          <a:xfrm>
            <a:off x="1166813" y="1698603"/>
            <a:ext cx="1447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359324" y="5643307"/>
            <a:ext cx="82856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7686334" y="3886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white"/>
              </a:solidFill>
            </a:endParaRP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1205706" y="3700100"/>
            <a:ext cx="2921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Bent Arrow 8"/>
          <p:cNvSpPr/>
          <p:nvPr/>
        </p:nvSpPr>
        <p:spPr>
          <a:xfrm rot="5400000">
            <a:off x="7016386" y="1421626"/>
            <a:ext cx="489857" cy="13073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273" tIns="45651" rIns="91273" bIns="45651" rtlCol="0" anchor="ctr"/>
          <a:lstStyle/>
          <a:p>
            <a:pPr algn="ctr"/>
            <a:endParaRPr lang="en-US">
              <a:solidFill>
                <a:prstClr val="black"/>
              </a:solidFill>
            </a:endParaRP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485662" y="5568072"/>
            <a:ext cx="1749651"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36183" y="1372449"/>
            <a:ext cx="2753815" cy="523081"/>
          </a:xfrm>
          <a:prstGeom prst="rect">
            <a:avLst/>
          </a:prstGeom>
          <a:solidFill>
            <a:srgbClr val="FFFF00"/>
          </a:solidFill>
        </p:spPr>
        <p:txBody>
          <a:bodyPr wrap="none" lIns="91273" tIns="45651" rIns="91273" bIns="45651" rtlCol="0">
            <a:spAutoFit/>
          </a:bodyPr>
          <a:lstStyle/>
          <a:p>
            <a:r>
              <a:rPr lang="en-US" sz="1400" b="1" dirty="0">
                <a:solidFill>
                  <a:prstClr val="black"/>
                </a:solidFill>
              </a:rPr>
              <a:t>“make Drexel the most civically </a:t>
            </a:r>
          </a:p>
          <a:p>
            <a:r>
              <a:rPr lang="en-US" sz="1400" b="1" dirty="0">
                <a:solidFill>
                  <a:prstClr val="black"/>
                </a:solidFill>
              </a:rPr>
              <a:t>engaged university in the country”</a:t>
            </a:r>
          </a:p>
        </p:txBody>
      </p:sp>
      <p:sp>
        <p:nvSpPr>
          <p:cNvPr id="11" name="TextBox 10"/>
          <p:cNvSpPr txBox="1"/>
          <p:nvPr/>
        </p:nvSpPr>
        <p:spPr>
          <a:xfrm>
            <a:off x="3523699" y="1975136"/>
            <a:ext cx="2694631" cy="861635"/>
          </a:xfrm>
          <a:prstGeom prst="rect">
            <a:avLst/>
          </a:prstGeom>
          <a:noFill/>
        </p:spPr>
        <p:txBody>
          <a:bodyPr wrap="none" lIns="91273" tIns="45651" rIns="91273" bIns="45651" rtlCol="0">
            <a:spAutoFit/>
          </a:bodyPr>
          <a:lstStyle/>
          <a:p>
            <a:r>
              <a:rPr lang="en-US" sz="1000" dirty="0">
                <a:solidFill>
                  <a:prstClr val="black"/>
                </a:solidFill>
              </a:rPr>
              <a:t>Design classes for Drexel students to </a:t>
            </a:r>
          </a:p>
          <a:p>
            <a:r>
              <a:rPr lang="en-US" sz="1000" dirty="0">
                <a:solidFill>
                  <a:prstClr val="black"/>
                </a:solidFill>
              </a:rPr>
              <a:t>work with outside partners:  example</a:t>
            </a:r>
          </a:p>
          <a:p>
            <a:r>
              <a:rPr lang="en-US" sz="1000" b="1" i="1" dirty="0">
                <a:solidFill>
                  <a:prstClr val="black"/>
                </a:solidFill>
              </a:rPr>
              <a:t>BIO 200 Connections in Biology </a:t>
            </a:r>
            <a:r>
              <a:rPr lang="en-US" sz="1000" dirty="0">
                <a:solidFill>
                  <a:prstClr val="black"/>
                </a:solidFill>
              </a:rPr>
              <a:t>– CBL course</a:t>
            </a:r>
          </a:p>
          <a:p>
            <a:pPr marL="171147" indent="-171147">
              <a:buFont typeface="Wingdings" panose="05000000000000000000" pitchFamily="2" charset="2"/>
              <a:buChar char="§"/>
            </a:pPr>
            <a:r>
              <a:rPr lang="en-US" sz="1000" dirty="0">
                <a:solidFill>
                  <a:prstClr val="black"/>
                </a:solidFill>
              </a:rPr>
              <a:t>Drexel student run after school science club  </a:t>
            </a:r>
          </a:p>
          <a:p>
            <a:r>
              <a:rPr lang="en-US" sz="1000" dirty="0">
                <a:solidFill>
                  <a:prstClr val="black"/>
                </a:solidFill>
              </a:rPr>
              <a:t>       at Alain Locke Elementary</a:t>
            </a:r>
          </a:p>
        </p:txBody>
      </p:sp>
      <p:sp>
        <p:nvSpPr>
          <p:cNvPr id="13" name="TextBox 12"/>
          <p:cNvSpPr txBox="1"/>
          <p:nvPr/>
        </p:nvSpPr>
        <p:spPr>
          <a:xfrm>
            <a:off x="6443532" y="2741518"/>
            <a:ext cx="2485280" cy="923190"/>
          </a:xfrm>
          <a:prstGeom prst="rect">
            <a:avLst/>
          </a:prstGeom>
          <a:noFill/>
        </p:spPr>
        <p:txBody>
          <a:bodyPr wrap="none" lIns="91273" tIns="45651" rIns="91273" bIns="45651" rtlCol="0">
            <a:spAutoFit/>
          </a:bodyPr>
          <a:lstStyle/>
          <a:p>
            <a:r>
              <a:rPr lang="en-US" sz="1200" b="1" dirty="0">
                <a:solidFill>
                  <a:prstClr val="black"/>
                </a:solidFill>
              </a:rPr>
              <a:t>What is the scientific concept being </a:t>
            </a:r>
          </a:p>
          <a:p>
            <a:r>
              <a:rPr lang="en-US" sz="1200" b="1" dirty="0">
                <a:solidFill>
                  <a:prstClr val="black"/>
                </a:solidFill>
              </a:rPr>
              <a:t>investigated  for the week?</a:t>
            </a:r>
          </a:p>
          <a:p>
            <a:pPr marL="171147" indent="-171147">
              <a:buFont typeface="Arial" panose="020B0604020202020204" pitchFamily="34" charset="0"/>
              <a:buChar char="•"/>
            </a:pPr>
            <a:r>
              <a:rPr lang="en-US" sz="1000" i="1" dirty="0">
                <a:solidFill>
                  <a:prstClr val="black"/>
                </a:solidFill>
              </a:rPr>
              <a:t>Various concepts from Drexel courses:</a:t>
            </a:r>
            <a:endParaRPr lang="en-US" sz="1000" dirty="0">
              <a:solidFill>
                <a:prstClr val="black"/>
              </a:solidFill>
            </a:endParaRPr>
          </a:p>
          <a:p>
            <a:pPr marL="171147" indent="-171147">
              <a:buFont typeface="Arial" panose="020B0604020202020204" pitchFamily="34" charset="0"/>
              <a:buChar char="•"/>
            </a:pPr>
            <a:r>
              <a:rPr lang="en-US" sz="1000" dirty="0">
                <a:solidFill>
                  <a:prstClr val="black"/>
                </a:solidFill>
              </a:rPr>
              <a:t>“Aspects of Microbiology”</a:t>
            </a:r>
          </a:p>
          <a:p>
            <a:pPr marL="171147" indent="-171147">
              <a:buFont typeface="Arial" panose="020B0604020202020204" pitchFamily="34" charset="0"/>
              <a:buChar char="•"/>
            </a:pPr>
            <a:r>
              <a:rPr lang="en-US" sz="1000" dirty="0">
                <a:solidFill>
                  <a:prstClr val="black"/>
                </a:solidFill>
              </a:rPr>
              <a:t>“Forensic Science”, etc.</a:t>
            </a:r>
          </a:p>
        </p:txBody>
      </p:sp>
      <p:sp>
        <p:nvSpPr>
          <p:cNvPr id="14" name="TextBox 13"/>
          <p:cNvSpPr txBox="1"/>
          <p:nvPr/>
        </p:nvSpPr>
        <p:spPr>
          <a:xfrm>
            <a:off x="6506047" y="4704834"/>
            <a:ext cx="2399679" cy="738524"/>
          </a:xfrm>
          <a:prstGeom prst="rect">
            <a:avLst/>
          </a:prstGeom>
          <a:noFill/>
        </p:spPr>
        <p:txBody>
          <a:bodyPr wrap="none" lIns="91273" tIns="45651" rIns="91273" bIns="45651" rtlCol="0">
            <a:spAutoFit/>
          </a:bodyPr>
          <a:lstStyle/>
          <a:p>
            <a:pPr algn="ctr"/>
            <a:r>
              <a:rPr lang="en-US" sz="1200" b="1" dirty="0">
                <a:solidFill>
                  <a:prstClr val="black"/>
                </a:solidFill>
              </a:rPr>
              <a:t>Science at Locke Elementary</a:t>
            </a:r>
          </a:p>
          <a:p>
            <a:r>
              <a:rPr lang="en-US" sz="1000" dirty="0">
                <a:solidFill>
                  <a:prstClr val="black"/>
                </a:solidFill>
              </a:rPr>
              <a:t>Drexel students create lesson plans, order </a:t>
            </a:r>
          </a:p>
          <a:p>
            <a:r>
              <a:rPr lang="en-US" sz="1000" dirty="0">
                <a:solidFill>
                  <a:prstClr val="black"/>
                </a:solidFill>
              </a:rPr>
              <a:t>supplies, plan and perform science club </a:t>
            </a:r>
          </a:p>
          <a:p>
            <a:r>
              <a:rPr lang="en-US" sz="1000" dirty="0">
                <a:solidFill>
                  <a:prstClr val="black"/>
                </a:solidFill>
              </a:rPr>
              <a:t>activities at Locke Elementary </a:t>
            </a:r>
          </a:p>
        </p:txBody>
      </p:sp>
      <p:sp>
        <p:nvSpPr>
          <p:cNvPr id="15" name="TextBox 14"/>
          <p:cNvSpPr txBox="1"/>
          <p:nvPr/>
        </p:nvSpPr>
        <p:spPr>
          <a:xfrm>
            <a:off x="3637495" y="5577577"/>
            <a:ext cx="2114344" cy="892413"/>
          </a:xfrm>
          <a:prstGeom prst="rect">
            <a:avLst/>
          </a:prstGeom>
          <a:noFill/>
        </p:spPr>
        <p:txBody>
          <a:bodyPr wrap="none" lIns="91273" tIns="45651" rIns="91273" bIns="45651" rtlCol="0">
            <a:spAutoFit/>
          </a:bodyPr>
          <a:lstStyle/>
          <a:p>
            <a:pPr algn="ctr"/>
            <a:r>
              <a:rPr lang="en-US" sz="1200" b="1" dirty="0">
                <a:solidFill>
                  <a:prstClr val="black"/>
                </a:solidFill>
              </a:rPr>
              <a:t>Connect to Drexel:</a:t>
            </a:r>
          </a:p>
          <a:p>
            <a:r>
              <a:rPr lang="en-US" sz="1000" dirty="0">
                <a:solidFill>
                  <a:prstClr val="black"/>
                </a:solidFill>
              </a:rPr>
              <a:t>Drexel student reflect on techniques </a:t>
            </a:r>
          </a:p>
          <a:p>
            <a:r>
              <a:rPr lang="en-US" sz="1000" dirty="0">
                <a:solidFill>
                  <a:prstClr val="black"/>
                </a:solidFill>
              </a:rPr>
              <a:t>and experience and relate them to </a:t>
            </a:r>
          </a:p>
          <a:p>
            <a:r>
              <a:rPr lang="en-US" sz="1000" dirty="0">
                <a:solidFill>
                  <a:prstClr val="black"/>
                </a:solidFill>
              </a:rPr>
              <a:t>courses taken at Drexel </a:t>
            </a:r>
          </a:p>
          <a:p>
            <a:r>
              <a:rPr lang="en-US" sz="1000" dirty="0">
                <a:solidFill>
                  <a:prstClr val="black"/>
                </a:solidFill>
              </a:rPr>
              <a:t>(reflective analysis)</a:t>
            </a:r>
          </a:p>
        </p:txBody>
      </p:sp>
      <p:sp>
        <p:nvSpPr>
          <p:cNvPr id="16" name="Rectangle 15"/>
          <p:cNvSpPr/>
          <p:nvPr/>
        </p:nvSpPr>
        <p:spPr>
          <a:xfrm>
            <a:off x="628681" y="4550944"/>
            <a:ext cx="3448051" cy="892413"/>
          </a:xfrm>
          <a:prstGeom prst="rect">
            <a:avLst/>
          </a:prstGeom>
        </p:spPr>
        <p:txBody>
          <a:bodyPr wrap="square" lIns="91273" tIns="45651" rIns="91273" bIns="45651">
            <a:spAutoFit/>
          </a:bodyPr>
          <a:lstStyle/>
          <a:p>
            <a:r>
              <a:rPr lang="en-US" sz="1200" b="1" dirty="0">
                <a:solidFill>
                  <a:prstClr val="black"/>
                </a:solidFill>
              </a:rPr>
              <a:t>              Connect to Research / Industry:      </a:t>
            </a:r>
          </a:p>
          <a:p>
            <a:r>
              <a:rPr lang="en-US" sz="1000" dirty="0">
                <a:solidFill>
                  <a:prstClr val="black"/>
                </a:solidFill>
              </a:rPr>
              <a:t>Drexel student reflective analysis on specific careers,</a:t>
            </a:r>
          </a:p>
          <a:p>
            <a:r>
              <a:rPr lang="en-US" sz="1000" dirty="0">
                <a:solidFill>
                  <a:prstClr val="black"/>
                </a:solidFill>
              </a:rPr>
              <a:t>graduate programs and research areas, and industries</a:t>
            </a:r>
          </a:p>
          <a:p>
            <a:r>
              <a:rPr lang="en-US" sz="1000" dirty="0">
                <a:solidFill>
                  <a:prstClr val="black"/>
                </a:solidFill>
              </a:rPr>
              <a:t>involved with the scientific techniques or concepts demonstrated in science club each week</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7200" y="4372010"/>
            <a:ext cx="1752599" cy="9858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698" y="3101429"/>
            <a:ext cx="1987337" cy="111787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8139" y="3693245"/>
            <a:ext cx="1082675" cy="81200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1877" y="3649578"/>
            <a:ext cx="1368928" cy="770022"/>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38826" y="3101429"/>
            <a:ext cx="1092201" cy="614363"/>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30887" y="2042789"/>
            <a:ext cx="1023403" cy="575664"/>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883814"/>
            <a:ext cx="1380974" cy="776798"/>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7863" y="5785663"/>
            <a:ext cx="1729956" cy="973100"/>
          </a:xfrm>
          <a:prstGeom prst="rect">
            <a:avLst/>
          </a:prstGeom>
        </p:spPr>
      </p:pic>
      <p:pic>
        <p:nvPicPr>
          <p:cNvPr id="1039" name="Picture 15" descr="https://lh3.googleusercontent.com/jD4dfO9KJQXQyeFsUSP3GUvk5ImxN5B82zQ0LdD7-Vt8Lc2wKgDAuYgv7y8fyVeB5Roxmzqi3y2rmEQm5qouEBuZjwU8SQ1xTVOeWuRi3clvWA0hqtV54YQlyE1sIb4b5w3MJN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134665" y="1727837"/>
            <a:ext cx="1131849" cy="7614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0224" y="5167337"/>
            <a:ext cx="36274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8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2857</TotalTime>
  <Words>1451</Words>
  <Application>Microsoft Office PowerPoint</Application>
  <PresentationFormat>On-screen Show (4:3)</PresentationFormat>
  <Paragraphs>217</Paragraphs>
  <Slides>14</Slides>
  <Notes>0</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Office Theme</vt:lpstr>
      <vt:lpstr>1_Office Theme</vt:lpstr>
      <vt:lpstr>2_Office Theme</vt:lpstr>
      <vt:lpstr>3_Office Theme</vt:lpstr>
      <vt:lpstr>4_Office Theme</vt:lpstr>
      <vt:lpstr>5_Office Theme</vt:lpstr>
      <vt:lpstr>Why Do I Have To Take This Course?!!!!</vt:lpstr>
      <vt:lpstr>First a little history….</vt:lpstr>
      <vt:lpstr>Why do I have to take this course?</vt:lpstr>
      <vt:lpstr>STEM Connections</vt:lpstr>
      <vt:lpstr>PowerPoint Presentation</vt:lpstr>
      <vt:lpstr>Course Objectives  (What you can expect to get out of this course) </vt:lpstr>
      <vt:lpstr>STEM Connections</vt:lpstr>
      <vt:lpstr>STEM Connections</vt:lpstr>
      <vt:lpstr>STEM Connections</vt:lpstr>
      <vt:lpstr>STEM Connections</vt:lpstr>
      <vt:lpstr>STEM Connections</vt:lpstr>
      <vt:lpstr>Oh….what about assessment?</vt:lpstr>
      <vt:lpstr>PowerPoint Presentation</vt:lpstr>
      <vt:lpstr>Acknowledgements</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Connections in Arts and Sciences</dc:title>
  <dc:creator>Togna,Monica</dc:creator>
  <cp:lastModifiedBy>Snyder,Tracey</cp:lastModifiedBy>
  <cp:revision>23</cp:revision>
  <cp:lastPrinted>2015-08-16T23:19:59Z</cp:lastPrinted>
  <dcterms:created xsi:type="dcterms:W3CDTF">2015-06-01T00:39:06Z</dcterms:created>
  <dcterms:modified xsi:type="dcterms:W3CDTF">2015-12-02T14:55:58Z</dcterms:modified>
</cp:coreProperties>
</file>