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31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1A1C-FC34-48DC-AE9D-85EF4693661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5A4B8-68A6-4E02-BD1C-F07F2FF2F1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1A1C-FC34-48DC-AE9D-85EF4693661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A4B8-68A6-4E02-BD1C-F07F2FF2F1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1A1C-FC34-48DC-AE9D-85EF4693661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A4B8-68A6-4E02-BD1C-F07F2FF2F1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A61A1C-FC34-48DC-AE9D-85EF4693661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85A4B8-68A6-4E02-BD1C-F07F2FF2F14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1A1C-FC34-48DC-AE9D-85EF4693661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5A4B8-68A6-4E02-BD1C-F07F2FF2F14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8A61A1C-FC34-48DC-AE9D-85EF4693661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85A4B8-68A6-4E02-BD1C-F07F2FF2F142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8A61A1C-FC34-48DC-AE9D-85EF4693661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385A4B8-68A6-4E02-BD1C-F07F2FF2F142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1A1C-FC34-48DC-AE9D-85EF4693661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5A4B8-68A6-4E02-BD1C-F07F2FF2F14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1A1C-FC34-48DC-AE9D-85EF4693661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5A4B8-68A6-4E02-BD1C-F07F2FF2F14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8A61A1C-FC34-48DC-AE9D-85EF4693661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85A4B8-68A6-4E02-BD1C-F07F2FF2F14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A61A1C-FC34-48DC-AE9D-85EF4693661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85A4B8-68A6-4E02-BD1C-F07F2FF2F14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8A61A1C-FC34-48DC-AE9D-85EF4693661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385A4B8-68A6-4E02-BD1C-F07F2FF2F1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752600"/>
            <a:ext cx="6705600" cy="1371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Using the “Laser Point” Process to Create Assessment Based Plans for Improvement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77200" cy="1295400"/>
          </a:xfrm>
        </p:spPr>
        <p:txBody>
          <a:bodyPr>
            <a:noAutofit/>
          </a:bodyPr>
          <a:lstStyle/>
          <a:p>
            <a:r>
              <a:rPr lang="en-US" sz="6600" dirty="0" smtClean="0"/>
              <a:t>Focus, Focus, Focus! 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484094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Janet McNellis, PhD, School of Education, Holy Family University</a:t>
            </a:r>
          </a:p>
          <a:p>
            <a:r>
              <a:rPr lang="en-US" dirty="0" smtClean="0"/>
              <a:t>Claire Sullivan, </a:t>
            </a:r>
            <a:r>
              <a:rPr lang="en-US" dirty="0" err="1" smtClean="0"/>
              <a:t>EdD</a:t>
            </a:r>
            <a:r>
              <a:rPr lang="en-US" dirty="0" smtClean="0"/>
              <a:t> , School of Education, Holy Family University</a:t>
            </a:r>
          </a:p>
          <a:p>
            <a:r>
              <a:rPr lang="en-US" dirty="0" smtClean="0"/>
              <a:t>Roseanna Wright, PhD , School of Education, Holy Family University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01235" y="6042246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Drexel Assessment Conference. September 2015, Philadelphia, PA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379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695" y="228600"/>
            <a:ext cx="7680960" cy="1066800"/>
          </a:xfrm>
        </p:spPr>
        <p:txBody>
          <a:bodyPr/>
          <a:lstStyle/>
          <a:p>
            <a:pPr algn="ctr"/>
            <a:r>
              <a:rPr lang="en-US" dirty="0" smtClean="0"/>
              <a:t>Step Five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04573" y="1328057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spc="30" dirty="0" smtClean="0">
                <a:solidFill>
                  <a:srgbClr val="E0DACC"/>
                </a:solidFill>
                <a:cs typeface="Tahoma" pitchFamily="34" charset="0"/>
              </a:rPr>
              <a:t>Develop Action Plan for Each Goal</a:t>
            </a:r>
            <a:endParaRPr lang="en-US" sz="2800" i="1" spc="30" dirty="0">
              <a:solidFill>
                <a:srgbClr val="E0DACC"/>
              </a:solidFill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6052810"/>
            <a:ext cx="687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FF"/>
                </a:solidFill>
              </a:rPr>
              <a:t>Working in small groups  - one goal per group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6146" name="Picture 2" descr="C:\Users\jmcnellis\Google Drive\McNellis files\Scholarship\Assessment\IMG_20150625_105743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2" y="2743200"/>
            <a:ext cx="3886200" cy="21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73" y="2590222"/>
            <a:ext cx="4067627" cy="25908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70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777" y="236764"/>
            <a:ext cx="7680960" cy="1066800"/>
          </a:xfrm>
        </p:spPr>
        <p:txBody>
          <a:bodyPr/>
          <a:lstStyle/>
          <a:p>
            <a:pPr algn="ctr"/>
            <a:r>
              <a:rPr lang="en-US" dirty="0" smtClean="0"/>
              <a:t>Step Six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56009" y="1315356"/>
            <a:ext cx="3851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spc="30" dirty="0" smtClean="0">
                <a:solidFill>
                  <a:srgbClr val="E0DACC"/>
                </a:solidFill>
                <a:cs typeface="Tahoma" pitchFamily="34" charset="0"/>
              </a:rPr>
              <a:t>Whole Group Evaluation</a:t>
            </a:r>
            <a:endParaRPr lang="en-US" sz="2800" i="1" spc="30" dirty="0">
              <a:solidFill>
                <a:srgbClr val="E0DACC"/>
              </a:solidFill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8297" y="605281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FF"/>
                </a:solidFill>
              </a:rPr>
              <a:t>Obtain feedback, trouble-shoot, revise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7170" name="Picture 2" descr="C:\Users\jmcnellis\Google Drive\McNellis files\Scholarship\Assessment\IMG_20150625_1223456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14111"/>
          <a:stretch/>
        </p:blipFill>
        <p:spPr bwMode="auto">
          <a:xfrm>
            <a:off x="3657600" y="1910059"/>
            <a:ext cx="2061197" cy="328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9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695" y="228600"/>
            <a:ext cx="7680960" cy="1066800"/>
          </a:xfrm>
        </p:spPr>
        <p:txBody>
          <a:bodyPr/>
          <a:lstStyle/>
          <a:p>
            <a:pPr algn="ctr"/>
            <a:r>
              <a:rPr lang="en-US" dirty="0" smtClean="0"/>
              <a:t>Results of Two-day </a:t>
            </a:r>
            <a:r>
              <a:rPr lang="en-US" dirty="0" err="1" smtClean="0"/>
              <a:t>Worksession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spc="30" dirty="0" smtClean="0">
                <a:solidFill>
                  <a:srgbClr val="E0DACC"/>
                </a:solidFill>
                <a:cs typeface="Tahoma" pitchFamily="34" charset="0"/>
              </a:rPr>
              <a:t>Realistic, innovative Plan for Improvement created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spc="30" dirty="0" smtClean="0">
                <a:solidFill>
                  <a:srgbClr val="E0DACC"/>
                </a:solidFill>
                <a:cs typeface="Tahoma" pitchFamily="34" charset="0"/>
              </a:rPr>
              <a:t>Input and buy-in from important stakeholders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spc="30" dirty="0" smtClean="0">
                <a:solidFill>
                  <a:srgbClr val="E0DACC"/>
                </a:solidFill>
                <a:cs typeface="Tahoma" pitchFamily="34" charset="0"/>
              </a:rPr>
              <a:t>Working together on common goals helped team-building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9436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FFFFFF"/>
                </a:solidFill>
              </a:rPr>
              <a:t>Skilled facilitator is crucial to success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695" y="228600"/>
            <a:ext cx="7680960" cy="1066800"/>
          </a:xfrm>
        </p:spPr>
        <p:txBody>
          <a:bodyPr/>
          <a:lstStyle/>
          <a:p>
            <a:pPr algn="ctr"/>
            <a:r>
              <a:rPr lang="en-US" dirty="0" smtClean="0"/>
              <a:t>Summary of Steps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i="1" spc="30" dirty="0">
                <a:solidFill>
                  <a:srgbClr val="E0DACC"/>
                </a:solidFill>
                <a:cs typeface="Tahoma" pitchFamily="34" charset="0"/>
              </a:rPr>
              <a:t>Establish Ground Rules for Collaborative </a:t>
            </a:r>
            <a:r>
              <a:rPr lang="en-US" sz="2800" i="1" spc="30" dirty="0" smtClean="0">
                <a:solidFill>
                  <a:srgbClr val="E0DACC"/>
                </a:solidFill>
                <a:cs typeface="Tahoma" pitchFamily="34" charset="0"/>
              </a:rPr>
              <a:t>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spc="30" dirty="0">
                <a:solidFill>
                  <a:srgbClr val="E0DACC"/>
                </a:solidFill>
                <a:cs typeface="Tahoma" pitchFamily="34" charset="0"/>
              </a:rPr>
              <a:t>Identify </a:t>
            </a:r>
            <a:r>
              <a:rPr lang="en-US" sz="2800" i="1" spc="30" dirty="0" smtClean="0">
                <a:solidFill>
                  <a:srgbClr val="E0DACC"/>
                </a:solidFill>
                <a:cs typeface="Tahoma" pitchFamily="34" charset="0"/>
              </a:rPr>
              <a:t>Concerns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spc="30" dirty="0">
                <a:solidFill>
                  <a:srgbClr val="E0DACC"/>
                </a:solidFill>
                <a:cs typeface="Tahoma" pitchFamily="34" charset="0"/>
              </a:rPr>
              <a:t>Brainstorm Possible </a:t>
            </a:r>
            <a:r>
              <a:rPr lang="en-US" sz="2800" i="1" spc="30" dirty="0" smtClean="0">
                <a:solidFill>
                  <a:srgbClr val="E0DACC"/>
                </a:solidFill>
                <a:cs typeface="Tahoma" pitchFamily="34" charset="0"/>
              </a:rPr>
              <a:t>Causes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spc="30" dirty="0">
                <a:solidFill>
                  <a:srgbClr val="E0DACC"/>
                </a:solidFill>
                <a:cs typeface="Tahoma" pitchFamily="34" charset="0"/>
              </a:rPr>
              <a:t>Develop </a:t>
            </a:r>
            <a:r>
              <a:rPr lang="en-US" sz="2800" i="1" spc="30" dirty="0" smtClean="0">
                <a:solidFill>
                  <a:srgbClr val="E0DACC"/>
                </a:solidFill>
                <a:cs typeface="Tahoma" pitchFamily="34" charset="0"/>
              </a:rPr>
              <a:t>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spc="30" dirty="0">
                <a:solidFill>
                  <a:srgbClr val="E0DACC"/>
                </a:solidFill>
                <a:cs typeface="Tahoma" pitchFamily="34" charset="0"/>
              </a:rPr>
              <a:t>Develop Action Plan for Each </a:t>
            </a:r>
            <a:r>
              <a:rPr lang="en-US" sz="2800" i="1" spc="30" dirty="0" smtClean="0">
                <a:solidFill>
                  <a:srgbClr val="E0DACC"/>
                </a:solidFill>
                <a:cs typeface="Tahoma" pitchFamily="34" charset="0"/>
              </a:rPr>
              <a:t>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spc="30" dirty="0">
                <a:solidFill>
                  <a:srgbClr val="E0DACC"/>
                </a:solidFill>
                <a:cs typeface="Tahoma" pitchFamily="34" charset="0"/>
              </a:rPr>
              <a:t>Whole Group </a:t>
            </a:r>
            <a:r>
              <a:rPr lang="en-US" sz="2800" i="1" spc="30" dirty="0" smtClean="0">
                <a:solidFill>
                  <a:srgbClr val="E0DACC"/>
                </a:solidFill>
                <a:cs typeface="Tahoma" pitchFamily="34" charset="0"/>
              </a:rPr>
              <a:t>Evaluation</a:t>
            </a:r>
            <a:endParaRPr lang="en-US" sz="2800" i="1" spc="30" dirty="0">
              <a:solidFill>
                <a:srgbClr val="E0DACC"/>
              </a:solidFill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436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FFFFFF"/>
                </a:solidFill>
              </a:rPr>
              <a:t>Laser point keeps focus on developing solutions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695" y="228600"/>
            <a:ext cx="7680960" cy="1066800"/>
          </a:xfrm>
        </p:spPr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Participants </a:t>
            </a:r>
            <a:r>
              <a:rPr lang="en-US" sz="2800" dirty="0"/>
              <a:t>had many similar/overlapping concerns and goals.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process used really impacts the outcomes achieved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collaborative </a:t>
            </a:r>
            <a:r>
              <a:rPr lang="en-US" sz="2800" dirty="0"/>
              <a:t>process generates high quality outcomes with </a:t>
            </a:r>
            <a:r>
              <a:rPr lang="en-US" sz="2800" dirty="0" smtClean="0"/>
              <a:t>all participants committed </a:t>
            </a:r>
            <a:r>
              <a:rPr lang="en-US" sz="2800" dirty="0"/>
              <a:t>to/invested in the solutions generated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59309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FFFFFF"/>
                </a:solidFill>
              </a:rPr>
              <a:t>Together we can make a difference!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934200" cy="2286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Problem </a:t>
            </a:r>
            <a:br>
              <a:rPr lang="en-US" sz="4400" dirty="0" smtClean="0"/>
            </a:br>
            <a:r>
              <a:rPr lang="en-US" sz="4400" dirty="0" smtClean="0"/>
              <a:t>AKA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The “Opportunity”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4114800"/>
            <a:ext cx="8686800" cy="12192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Our recent Education graduates obtained  significantly less than a 90% passing rate on the tests.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667000"/>
            <a:ext cx="8763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i="1" dirty="0" smtClean="0">
                <a:solidFill>
                  <a:schemeClr val="tx2"/>
                </a:solidFill>
                <a:cs typeface="Tahoma" pitchFamily="34" charset="0"/>
              </a:rPr>
              <a:t>State-mandated teacher certification </a:t>
            </a:r>
            <a:r>
              <a:rPr lang="en-US" sz="2700" i="1" dirty="0">
                <a:solidFill>
                  <a:schemeClr val="tx2"/>
                </a:solidFill>
                <a:cs typeface="Tahoma" pitchFamily="34" charset="0"/>
              </a:rPr>
              <a:t>tests </a:t>
            </a:r>
            <a:r>
              <a:rPr lang="en-US" sz="2700" i="1" dirty="0" smtClean="0">
                <a:solidFill>
                  <a:schemeClr val="tx2"/>
                </a:solidFill>
                <a:cs typeface="Tahoma" pitchFamily="34" charset="0"/>
              </a:rPr>
              <a:t>are Assessment </a:t>
            </a:r>
            <a:r>
              <a:rPr lang="en-US" sz="2700" i="1" dirty="0">
                <a:solidFill>
                  <a:schemeClr val="tx2"/>
                </a:solidFill>
                <a:cs typeface="Tahoma" pitchFamily="34" charset="0"/>
              </a:rPr>
              <a:t>Instruments for our Teacher Certification program.  We </a:t>
            </a:r>
            <a:r>
              <a:rPr lang="en-US" sz="2700" i="1" dirty="0" smtClean="0">
                <a:solidFill>
                  <a:schemeClr val="tx2"/>
                </a:solidFill>
                <a:cs typeface="Tahoma" pitchFamily="34" charset="0"/>
              </a:rPr>
              <a:t>had set a benchmark goal of a 90</a:t>
            </a:r>
            <a:r>
              <a:rPr lang="en-US" sz="2700" i="1" dirty="0">
                <a:solidFill>
                  <a:schemeClr val="tx2"/>
                </a:solidFill>
                <a:cs typeface="Tahoma" pitchFamily="34" charset="0"/>
              </a:rPr>
              <a:t>% </a:t>
            </a:r>
            <a:r>
              <a:rPr lang="en-US" sz="2700" i="1" dirty="0" smtClean="0">
                <a:solidFill>
                  <a:schemeClr val="tx2"/>
                </a:solidFill>
                <a:cs typeface="Tahoma" pitchFamily="34" charset="0"/>
              </a:rPr>
              <a:t>passing rate.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012" y="5943600"/>
            <a:ext cx="889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smtClean="0"/>
              <a:t>A practical, innovative Plan for Improvement (PFI) needed to be quickly created and implemented.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3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Challenges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89964" y="1524000"/>
            <a:ext cx="8525435" cy="15239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i="1" dirty="0" smtClean="0">
                <a:solidFill>
                  <a:schemeClr val="tx2"/>
                </a:solidFill>
              </a:rPr>
              <a:t>Need for many individuals to work </a:t>
            </a:r>
            <a:r>
              <a:rPr lang="en-US" sz="2700" i="1" dirty="0">
                <a:solidFill>
                  <a:schemeClr val="tx2"/>
                </a:solidFill>
              </a:rPr>
              <a:t>together to impact a problem as multifaceted </a:t>
            </a:r>
            <a:r>
              <a:rPr lang="en-US" sz="2700" i="1" dirty="0" smtClean="0">
                <a:solidFill>
                  <a:schemeClr val="tx2"/>
                </a:solidFill>
              </a:rPr>
              <a:t>as developing </a:t>
            </a:r>
            <a:r>
              <a:rPr lang="en-US" sz="2700" i="1" dirty="0">
                <a:solidFill>
                  <a:schemeClr val="tx2"/>
                </a:solidFill>
              </a:rPr>
              <a:t>effective and innovative Assessment Based Plans for Improvement</a:t>
            </a:r>
            <a:r>
              <a:rPr lang="en-US" sz="2700" i="1" dirty="0" smtClean="0">
                <a:solidFill>
                  <a:schemeClr val="tx2"/>
                </a:solidFill>
              </a:rPr>
              <a:t>.</a:t>
            </a:r>
            <a:endParaRPr lang="en-US" sz="2700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276600"/>
            <a:ext cx="8534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1200"/>
              </a:spcBef>
              <a:buClr>
                <a:srgbClr val="838995"/>
              </a:buClr>
              <a:buFont typeface="Arial" panose="020B0604020202020204" pitchFamily="34" charset="0"/>
              <a:buChar char="•"/>
            </a:pPr>
            <a:r>
              <a:rPr lang="en-US" sz="2700" i="1" spc="30" dirty="0">
                <a:solidFill>
                  <a:srgbClr val="E0DACC"/>
                </a:solidFill>
                <a:cs typeface="Tahoma" pitchFamily="34" charset="0"/>
              </a:rPr>
              <a:t>There are many barriers to </a:t>
            </a:r>
            <a:r>
              <a:rPr lang="en-US" sz="2700" i="1" spc="30" dirty="0" smtClean="0">
                <a:solidFill>
                  <a:srgbClr val="E0DACC"/>
                </a:solidFill>
                <a:cs typeface="Tahoma" pitchFamily="34" charset="0"/>
              </a:rPr>
              <a:t>developing </a:t>
            </a:r>
            <a:r>
              <a:rPr lang="en-US" sz="2700" i="1" spc="30" dirty="0">
                <a:solidFill>
                  <a:srgbClr val="E0DACC"/>
                </a:solidFill>
                <a:cs typeface="Tahoma" pitchFamily="34" charset="0"/>
              </a:rPr>
              <a:t>effective PFIs including unsureness on how to proceed, focusing on factors that cannot be changed, and limited time.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012" y="5943600"/>
            <a:ext cx="889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smtClean="0"/>
              <a:t>The Assessment Committee planned a two-day summer work session. The University provided lunch and stipends for faculty.</a:t>
            </a:r>
          </a:p>
        </p:txBody>
      </p:sp>
    </p:spTree>
    <p:extLst>
      <p:ext uri="{BB962C8B-B14F-4D97-AF65-F5344CB8AC3E}">
        <p14:creationId xmlns:p14="http://schemas.microsoft.com/office/powerpoint/2010/main" val="356496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“Laser Point” Strategy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750" y="1536700"/>
            <a:ext cx="88328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i="1" spc="30" dirty="0" smtClean="0">
                <a:solidFill>
                  <a:srgbClr val="E0DACC"/>
                </a:solidFill>
                <a:cs typeface="Tahoma" pitchFamily="34" charset="0"/>
              </a:rPr>
              <a:t>A collaborative method developed by a faculty member who had extensive experience using this general approach  previously in a non-profit training setting.</a:t>
            </a:r>
          </a:p>
          <a:p>
            <a:endParaRPr lang="en-US" sz="2700" i="1" spc="30" dirty="0" smtClean="0">
              <a:solidFill>
                <a:srgbClr val="E0DACC"/>
              </a:solidFill>
              <a:cs typeface="Tahom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i="1" spc="30" dirty="0" smtClean="0">
                <a:solidFill>
                  <a:srgbClr val="E0DACC"/>
                </a:solidFill>
                <a:cs typeface="Tahoma" pitchFamily="34" charset="0"/>
              </a:rPr>
              <a:t>Can </a:t>
            </a:r>
            <a:r>
              <a:rPr lang="en-US" sz="2700" i="1" spc="30" dirty="0">
                <a:solidFill>
                  <a:srgbClr val="E0DACC"/>
                </a:solidFill>
                <a:cs typeface="Tahoma" pitchFamily="34" charset="0"/>
              </a:rPr>
              <a:t>be used by assessment facilitators to quickly and efficiently guide faculty through the formulation of </a:t>
            </a:r>
            <a:r>
              <a:rPr lang="en-US" sz="2700" i="1" spc="30" dirty="0" smtClean="0">
                <a:solidFill>
                  <a:srgbClr val="E0DACC"/>
                </a:solidFill>
                <a:cs typeface="Tahoma" pitchFamily="34" charset="0"/>
              </a:rPr>
              <a:t>practical, innovative, results-based </a:t>
            </a:r>
            <a:r>
              <a:rPr lang="en-US" sz="2700" i="1" spc="30" dirty="0">
                <a:solidFill>
                  <a:srgbClr val="E0DACC"/>
                </a:solidFill>
                <a:cs typeface="Tahoma" pitchFamily="34" charset="0"/>
              </a:rPr>
              <a:t>PFIs</a:t>
            </a:r>
            <a:r>
              <a:rPr lang="en-US" sz="2700" i="1" spc="30" dirty="0" smtClean="0">
                <a:solidFill>
                  <a:srgbClr val="E0DACC"/>
                </a:solidFill>
                <a:cs typeface="Tahoma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i="1" spc="30" dirty="0">
              <a:solidFill>
                <a:srgbClr val="E0DACC"/>
              </a:solidFill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772955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FFFF"/>
                </a:solidFill>
              </a:rPr>
              <a:t>Primary assumption : the laser point (the discussion) needs to remain focused on solutions</a:t>
            </a:r>
          </a:p>
        </p:txBody>
      </p:sp>
    </p:spTree>
    <p:extLst>
      <p:ext uri="{BB962C8B-B14F-4D97-AF65-F5344CB8AC3E}">
        <p14:creationId xmlns:p14="http://schemas.microsoft.com/office/powerpoint/2010/main" val="238489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695" y="228600"/>
            <a:ext cx="7680960" cy="1066800"/>
          </a:xfrm>
        </p:spPr>
        <p:txBody>
          <a:bodyPr/>
          <a:lstStyle/>
          <a:p>
            <a:pPr algn="ctr"/>
            <a:r>
              <a:rPr lang="en-US" dirty="0" smtClean="0"/>
              <a:t>Benefits of the Laser Point Strategy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750" y="1536700"/>
            <a:ext cx="883285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i="1" spc="30" dirty="0" smtClean="0">
                <a:solidFill>
                  <a:srgbClr val="E0DACC"/>
                </a:solidFill>
                <a:cs typeface="Tahoma" pitchFamily="34" charset="0"/>
              </a:rPr>
              <a:t>Helps provide structure to focus conversations on developing innovative solutions to problems.</a:t>
            </a:r>
          </a:p>
          <a:p>
            <a:endParaRPr lang="en-US" sz="2700" i="1" spc="30" dirty="0" smtClean="0">
              <a:solidFill>
                <a:srgbClr val="E0DACC"/>
              </a:solidFill>
              <a:cs typeface="Tahom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i="1" spc="30" dirty="0" smtClean="0">
                <a:solidFill>
                  <a:srgbClr val="E0DACC"/>
                </a:solidFill>
                <a:cs typeface="Tahoma" pitchFamily="34" charset="0"/>
              </a:rPr>
              <a:t>Consists of a few well-defined, easy to accomplish steps.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i="1" spc="30" dirty="0" smtClean="0">
              <a:solidFill>
                <a:srgbClr val="E0DACC"/>
              </a:solidFill>
              <a:cs typeface="Tahom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i="1" spc="30" dirty="0" smtClean="0">
                <a:solidFill>
                  <a:srgbClr val="E0DACC"/>
                </a:solidFill>
                <a:cs typeface="Tahoma" pitchFamily="34" charset="0"/>
              </a:rPr>
              <a:t>A “bottom-up,” collaborative process which promotes faculty buy-in, participation and follow-through.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034565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FF"/>
                </a:solidFill>
              </a:rPr>
              <a:t>Time-efficient, non-threatening, inclusive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695" y="228600"/>
            <a:ext cx="7680960" cy="1066800"/>
          </a:xfrm>
        </p:spPr>
        <p:txBody>
          <a:bodyPr/>
          <a:lstStyle/>
          <a:p>
            <a:pPr algn="ctr"/>
            <a:r>
              <a:rPr lang="en-US" dirty="0" smtClean="0"/>
              <a:t>Step One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0200" y="6034565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FF"/>
                </a:solidFill>
              </a:rPr>
              <a:t>Faculty, Administrator, Professional Staff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06841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jmcnellis\Google Drive\McNellis files\Scholarship\Assessment\IMG_20150624_0942420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r="13806"/>
          <a:stretch/>
        </p:blipFill>
        <p:spPr bwMode="auto">
          <a:xfrm>
            <a:off x="228600" y="2536049"/>
            <a:ext cx="4057650" cy="28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546124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spc="30" dirty="0" smtClean="0">
                <a:solidFill>
                  <a:srgbClr val="E0DACC"/>
                </a:solidFill>
                <a:cs typeface="Tahoma" pitchFamily="34" charset="0"/>
              </a:rPr>
              <a:t>Establish Ground Rules for Collaborative Work</a:t>
            </a:r>
            <a:endParaRPr lang="en-US" sz="2800" i="1" spc="30" dirty="0">
              <a:solidFill>
                <a:srgbClr val="E0DACC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695" y="228600"/>
            <a:ext cx="7680960" cy="1066800"/>
          </a:xfrm>
        </p:spPr>
        <p:txBody>
          <a:bodyPr/>
          <a:lstStyle/>
          <a:p>
            <a:pPr algn="ctr"/>
            <a:r>
              <a:rPr lang="en-US" dirty="0" smtClean="0"/>
              <a:t>Step Two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76300" y="6034565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FF"/>
                </a:solidFill>
              </a:rPr>
              <a:t>Iterative process, culminate in prioritized list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8436" y="1306285"/>
            <a:ext cx="2781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spc="30" dirty="0" smtClean="0">
                <a:solidFill>
                  <a:srgbClr val="E0DACC"/>
                </a:solidFill>
                <a:cs typeface="Tahoma" pitchFamily="34" charset="0"/>
              </a:rPr>
              <a:t>Identify Concerns</a:t>
            </a:r>
            <a:endParaRPr lang="en-US" sz="2800" i="1" spc="30" dirty="0">
              <a:solidFill>
                <a:srgbClr val="E0DACC"/>
              </a:solidFill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1" b="15452"/>
          <a:stretch/>
        </p:blipFill>
        <p:spPr bwMode="auto">
          <a:xfrm>
            <a:off x="304801" y="2259395"/>
            <a:ext cx="2057400" cy="257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jmcnellis\Google Drive\McNellis files\Scholarship\Assessment\IMG_20150810_1256329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17112" b="26888"/>
          <a:stretch/>
        </p:blipFill>
        <p:spPr bwMode="auto">
          <a:xfrm>
            <a:off x="3116036" y="1992986"/>
            <a:ext cx="2933700" cy="30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mcnellis\Google Drive\McNellis files\Scholarship\Assessment\IMG_20150810_1325200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3" b="17471"/>
          <a:stretch/>
        </p:blipFill>
        <p:spPr bwMode="auto">
          <a:xfrm>
            <a:off x="6732814" y="2198055"/>
            <a:ext cx="2252936" cy="261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362201" y="3503801"/>
            <a:ext cx="753835" cy="229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6049736" y="3501285"/>
            <a:ext cx="655411" cy="23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695" y="228600"/>
            <a:ext cx="7680960" cy="1066800"/>
          </a:xfrm>
        </p:spPr>
        <p:txBody>
          <a:bodyPr/>
          <a:lstStyle/>
          <a:p>
            <a:pPr algn="ctr"/>
            <a:r>
              <a:rPr lang="en-US" dirty="0" smtClean="0"/>
              <a:t>Step Three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41600" y="12192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spc="30" dirty="0" smtClean="0">
                <a:solidFill>
                  <a:srgbClr val="E0DACC"/>
                </a:solidFill>
                <a:cs typeface="Tahoma" pitchFamily="34" charset="0"/>
              </a:rPr>
              <a:t>Brainstorm Possible Causes</a:t>
            </a:r>
            <a:endParaRPr lang="en-US" sz="2800" i="1" spc="30" dirty="0">
              <a:solidFill>
                <a:srgbClr val="E0DACC"/>
              </a:solidFill>
              <a:cs typeface="Tahoma" pitchFamily="34" charset="0"/>
            </a:endParaRPr>
          </a:p>
        </p:txBody>
      </p:sp>
      <p:pic>
        <p:nvPicPr>
          <p:cNvPr id="4098" name="Picture 2" descr="C:\Users\jmcnellis\Google Drive\McNellis files\Scholarship\Assessment\IMG_20150624_1110014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26747"/>
          <a:stretch/>
        </p:blipFill>
        <p:spPr bwMode="auto">
          <a:xfrm>
            <a:off x="6142031" y="2018892"/>
            <a:ext cx="1858969" cy="339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mcnellis\Google Drive\McNellis files\Scholarship\Assessment\IMG_20150810_1259221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7" b="17222"/>
          <a:stretch/>
        </p:blipFill>
        <p:spPr bwMode="auto">
          <a:xfrm>
            <a:off x="1143000" y="2029779"/>
            <a:ext cx="2642407" cy="32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00200" y="6034565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FF"/>
                </a:solidFill>
              </a:rPr>
              <a:t>Simple listing, no evaluation or discussion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695" y="228600"/>
            <a:ext cx="7680960" cy="1066800"/>
          </a:xfrm>
        </p:spPr>
        <p:txBody>
          <a:bodyPr/>
          <a:lstStyle/>
          <a:p>
            <a:pPr algn="ctr"/>
            <a:r>
              <a:rPr lang="en-US" dirty="0" smtClean="0"/>
              <a:t>Step Four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12954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spc="30" dirty="0" smtClean="0">
                <a:solidFill>
                  <a:srgbClr val="E0DACC"/>
                </a:solidFill>
                <a:cs typeface="Tahoma" pitchFamily="34" charset="0"/>
              </a:rPr>
              <a:t>Develop Goals</a:t>
            </a:r>
            <a:endParaRPr lang="en-US" sz="2800" i="1" spc="30" dirty="0">
              <a:solidFill>
                <a:srgbClr val="E0DACC"/>
              </a:solidFill>
              <a:cs typeface="Tahoma" pitchFamily="34" charset="0"/>
            </a:endParaRPr>
          </a:p>
        </p:txBody>
      </p:sp>
      <p:pic>
        <p:nvPicPr>
          <p:cNvPr id="5122" name="Picture 2" descr="C:\Users\jmcnellis\Google Drive\McNellis files\Scholarship\Assessment\IMG_20150810_130124890_HD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2" b="11001"/>
          <a:stretch/>
        </p:blipFill>
        <p:spPr bwMode="auto">
          <a:xfrm>
            <a:off x="914400" y="2018892"/>
            <a:ext cx="2667000" cy="33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mcnellis\Google Drive\McNellis files\Scholarship\Assessment\IMG_20150624_1226580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t="17008"/>
          <a:stretch/>
        </p:blipFill>
        <p:spPr bwMode="auto">
          <a:xfrm>
            <a:off x="4114800" y="2438400"/>
            <a:ext cx="4093030" cy="21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35316" y="5791200"/>
            <a:ext cx="6872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FF"/>
                </a:solidFill>
              </a:rPr>
              <a:t>Iterative process, working in small groups and individually then review in large group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1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7|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7509</TotalTime>
  <Words>494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Mylar</vt:lpstr>
      <vt:lpstr>Focus, Focus, Focus! </vt:lpstr>
      <vt:lpstr>The Problem  AKA  The “Opportunity”</vt:lpstr>
      <vt:lpstr>The Challenges</vt:lpstr>
      <vt:lpstr>The “Laser Point” Strategy</vt:lpstr>
      <vt:lpstr>Benefits of the Laser Point Strategy</vt:lpstr>
      <vt:lpstr>Step One</vt:lpstr>
      <vt:lpstr>Step Two</vt:lpstr>
      <vt:lpstr>Step Three</vt:lpstr>
      <vt:lpstr>Step Four</vt:lpstr>
      <vt:lpstr>Step Five</vt:lpstr>
      <vt:lpstr>Step Six</vt:lpstr>
      <vt:lpstr>Results of Two-day Worksession</vt:lpstr>
      <vt:lpstr>Summary of Steps</vt:lpstr>
      <vt:lpstr>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McNellis</dc:creator>
  <cp:lastModifiedBy>Snyder,Tracey</cp:lastModifiedBy>
  <cp:revision>43</cp:revision>
  <dcterms:created xsi:type="dcterms:W3CDTF">2015-08-05T14:22:38Z</dcterms:created>
  <dcterms:modified xsi:type="dcterms:W3CDTF">2015-12-02T14:57:08Z</dcterms:modified>
</cp:coreProperties>
</file>