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69" r:id="rId3"/>
    <p:sldId id="273" r:id="rId4"/>
    <p:sldId id="261" r:id="rId5"/>
    <p:sldId id="276" r:id="rId6"/>
    <p:sldId id="277" r:id="rId7"/>
    <p:sldId id="279" r:id="rId8"/>
    <p:sldId id="284" r:id="rId9"/>
    <p:sldId id="285" r:id="rId10"/>
    <p:sldId id="280" r:id="rId11"/>
    <p:sldId id="266" r:id="rId12"/>
    <p:sldId id="281" r:id="rId13"/>
    <p:sldId id="272" r:id="rId14"/>
    <p:sldId id="25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C83"/>
    <a:srgbClr val="E5A72C"/>
    <a:srgbClr val="6F172C"/>
    <a:srgbClr val="E67C2E"/>
    <a:srgbClr val="134A87"/>
    <a:srgbClr val="6F4C28"/>
    <a:srgbClr val="FFFFFF"/>
    <a:srgbClr val="217F38"/>
    <a:srgbClr val="117F4D"/>
    <a:srgbClr val="36B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 snapToGrid="0" snapToObjects="1">
      <p:cViewPr>
        <p:scale>
          <a:sx n="62" d="100"/>
          <a:sy n="62" d="100"/>
        </p:scale>
        <p:origin x="-84" y="-6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57A8A-21F9-1F4A-8EC2-00BA3A9E0C0E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53DF-B49D-D646-9E33-BD7641B05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53DF-B49D-D646-9E33-BD7641B055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E53DF-B49D-D646-9E33-BD7641B055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F4A5-7602-1041-AD58-E28DAD5B1E5A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55F6-5A31-0543-A250-A9F3F7FB28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outcomeassessment.org/TFComponentSLO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hyperlink" Target="A%20Self-Assessment%20and%20Planning%20Tool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7024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3600" b="1" i="1" dirty="0">
                <a:solidFill>
                  <a:schemeClr val="bg1"/>
                </a:solidFill>
                <a:latin typeface="Myriad Pro"/>
                <a:cs typeface="Myriad Pro"/>
              </a:rPr>
              <a:t>I Can See Clearly Now the Pain is Gone:</a:t>
            </a:r>
          </a:p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800" b="1" i="1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Myriad Pro"/>
                <a:cs typeface="Myriad Pro"/>
              </a:rPr>
              <a:t>Identifying and Removing the Obstacles in Your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634668"/>
            <a:ext cx="6785810" cy="41218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endParaRPr lang="en-US" sz="2000" b="1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endParaRPr lang="en-US" sz="2000" b="1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400" b="1" i="1" dirty="0" smtClean="0">
                <a:solidFill>
                  <a:schemeClr val="tx1"/>
                </a:solidFill>
                <a:latin typeface="Myriad Pro"/>
                <a:cs typeface="Myriad Pro"/>
              </a:rPr>
              <a:t>Drexel Assessment Conference</a:t>
            </a:r>
            <a:endParaRPr lang="en-US" sz="1800" b="1" i="1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1800" b="1" i="1" dirty="0" smtClean="0">
                <a:solidFill>
                  <a:schemeClr val="tx1"/>
                </a:solidFill>
                <a:latin typeface="Myriad Pro"/>
                <a:cs typeface="Myriad Pro"/>
              </a:rPr>
              <a:t>September, 2015</a:t>
            </a:r>
            <a:endParaRPr lang="en-US" sz="1800" b="1" i="1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spcAft>
                <a:spcPts val="1200"/>
              </a:spcAft>
              <a:buClr>
                <a:srgbClr val="217F38"/>
              </a:buClr>
              <a:buSzPct val="125000"/>
            </a:pPr>
            <a:endParaRPr lang="en-US" sz="2000" b="1" i="1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buClr>
                <a:srgbClr val="217F38"/>
              </a:buClr>
              <a:buSzPct val="125000"/>
            </a:pPr>
            <a:r>
              <a:rPr lang="en-US" sz="1800" b="1" i="1" dirty="0" smtClean="0">
                <a:solidFill>
                  <a:schemeClr val="tx1"/>
                </a:solidFill>
                <a:latin typeface="Myriad Pro"/>
                <a:cs typeface="Myriad Pro"/>
              </a:rPr>
              <a:t>Dr. Bonnie Kirkpatrick</a:t>
            </a:r>
            <a:endParaRPr lang="en-US" sz="1800" b="1" i="1" dirty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l">
              <a:buClr>
                <a:srgbClr val="217F38"/>
              </a:buClr>
              <a:buSzPct val="125000"/>
            </a:pPr>
            <a:r>
              <a:rPr lang="en-US" sz="1800" b="1" i="1" dirty="0" smtClean="0">
                <a:solidFill>
                  <a:schemeClr val="tx1"/>
                </a:solidFill>
                <a:latin typeface="Myriad Pro"/>
                <a:cs typeface="Myriad Pro"/>
              </a:rPr>
              <a:t>Senior Director of Faculty Development </a:t>
            </a:r>
            <a:endParaRPr lang="en-US" sz="1800" b="1" dirty="0" smtClean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pic>
        <p:nvPicPr>
          <p:cNvPr id="11" name="Picture 10" descr="2011-01_Snow-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805" y="1557931"/>
            <a:ext cx="2620672" cy="4343400"/>
          </a:xfrm>
          <a:prstGeom prst="rect">
            <a:avLst/>
          </a:prstGeom>
          <a:effectLst>
            <a:outerShdw blurRad="241300" dist="38100" dir="27000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15398" y="62165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1638299"/>
            <a:ext cx="7812809" cy="2081646"/>
          </a:xfrm>
        </p:spPr>
        <p:txBody>
          <a:bodyPr>
            <a:normAutofit/>
          </a:bodyPr>
          <a:lstStyle/>
          <a:p>
            <a:pPr algn="l"/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7930" y="2503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Overview of Faculty Development Activities that Support Course, Program, and Institutional Assessment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6640"/>
            <a:ext cx="9144000" cy="59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144000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28575"/>
            <a:ext cx="9144001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688" y="251011"/>
            <a:ext cx="630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Where do you go from here?</a:t>
            </a:r>
            <a:endParaRPr lang="en-US" sz="40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387"/>
            <a:ext cx="7772400" cy="421641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-</a:t>
            </a:r>
            <a:r>
              <a:rPr lang="en-US" sz="2800" dirty="0" smtClean="0"/>
              <a:t>Assess the needs of your institution </a:t>
            </a:r>
            <a:br>
              <a:rPr lang="en-US" sz="2800" dirty="0" smtClean="0"/>
            </a:br>
            <a:r>
              <a:rPr lang="en-US" sz="2800" dirty="0" smtClean="0"/>
              <a:t>-Start small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-Maintain modest </a:t>
            </a:r>
            <a:r>
              <a:rPr lang="en-US" sz="2800" dirty="0" smtClean="0"/>
              <a:t>goals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-Keep it manageable</a:t>
            </a:r>
            <a:br>
              <a:rPr lang="en-US" sz="2800" dirty="0"/>
            </a:br>
            <a:r>
              <a:rPr lang="en-US" sz="2800" dirty="0"/>
              <a:t>-Remind yourself that it is a process-and will continue to evolve over time</a:t>
            </a:r>
            <a:br>
              <a:rPr lang="en-US" sz="2800" dirty="0"/>
            </a:br>
            <a:r>
              <a:rPr lang="en-US" sz="2800" dirty="0"/>
              <a:t>-Plan your work and work your </a:t>
            </a:r>
            <a:r>
              <a:rPr lang="en-US" sz="2800" dirty="0" smtClean="0"/>
              <a:t>plan</a:t>
            </a:r>
            <a:br>
              <a:rPr lang="en-US" sz="2800" dirty="0" smtClean="0"/>
            </a:br>
            <a:r>
              <a:rPr lang="en-US" sz="2800" dirty="0" smtClean="0"/>
              <a:t>-Document your work</a:t>
            </a:r>
            <a:br>
              <a:rPr lang="en-US" sz="2800" dirty="0" smtClean="0"/>
            </a:br>
            <a:r>
              <a:rPr lang="en-US" sz="2800" dirty="0" smtClean="0"/>
              <a:t>-Exhaust your resources </a:t>
            </a:r>
            <a:br>
              <a:rPr lang="en-US" sz="2800" dirty="0" smtClean="0"/>
            </a:br>
            <a:r>
              <a:rPr lang="en-US" sz="3200" dirty="0" smtClean="0">
                <a:hlinkClick r:id="rId4"/>
              </a:rPr>
              <a:t>National Institute for Learning Outcomes Assessment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19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50" y="127132"/>
            <a:ext cx="8747420" cy="2081646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What is the difference between an obstacle and an opportunity? </a:t>
            </a: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1655" y="1701868"/>
            <a:ext cx="8041410" cy="4312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Our attitudes towards it. 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b="1" smtClean="0"/>
              <a:t>Every opportunity has a difficulty and every difficulty has an opportunity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 </a:t>
            </a:r>
            <a:r>
              <a:rPr lang="en-US" sz="1100" smtClean="0"/>
              <a:t>J. Sidlow Baxter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b="1" dirty="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981778"/>
            <a:ext cx="8041410" cy="431211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What are your opportunities?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110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327" y="1087655"/>
            <a:ext cx="8747420" cy="370572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When it comes to assessment, a common barrier experienced by many institutions is a lack of education/training of faculty in assessment practices. This </a:t>
            </a:r>
            <a:r>
              <a:rPr lang="en-US" sz="3200" dirty="0" smtClean="0"/>
              <a:t>snapshot session will </a:t>
            </a:r>
            <a:r>
              <a:rPr lang="en-US" sz="3200" dirty="0"/>
              <a:t>help you to identify the barriers that exist within your institution and will provide you with a roadmap for developing a culture of assessment through strategic faculty development initiatives. </a:t>
            </a: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755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80" y="1503828"/>
            <a:ext cx="8747420" cy="45047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Myriad Pro"/>
                <a:cs typeface="Myriad Pro"/>
              </a:rPr>
              <a:t>Obstacles</a:t>
            </a:r>
            <a:br>
              <a:rPr lang="en-US" sz="3200" b="1" dirty="0" smtClean="0">
                <a:latin typeface="Myriad Pro"/>
                <a:cs typeface="Myriad Pro"/>
              </a:rPr>
            </a:br>
            <a:r>
              <a:rPr lang="en-US" sz="3200" b="1" dirty="0">
                <a:latin typeface="Myriad Pro"/>
                <a:cs typeface="Myriad Pro"/>
              </a:rPr>
              <a:t/>
            </a:r>
            <a:br>
              <a:rPr lang="en-US" sz="3200" b="1" dirty="0">
                <a:latin typeface="Myriad Pro"/>
                <a:cs typeface="Myriad Pro"/>
              </a:rPr>
            </a:br>
            <a:r>
              <a:rPr lang="en-US" sz="3200" b="1" dirty="0" smtClean="0">
                <a:latin typeface="Myriad Pro"/>
                <a:cs typeface="Myriad Pro"/>
              </a:rPr>
              <a:t/>
            </a:r>
            <a:br>
              <a:rPr lang="en-US" sz="3200" b="1" dirty="0" smtClean="0">
                <a:latin typeface="Myriad Pro"/>
                <a:cs typeface="Myriad Pro"/>
              </a:rPr>
            </a:b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843" y="1621285"/>
            <a:ext cx="76468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/>
              <a:t>Complicated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/>
              <a:t>Many moving parts</a:t>
            </a:r>
          </a:p>
          <a:p>
            <a:endParaRPr lang="en-US" sz="2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/>
              <a:t>Requires everyone to be on the same page</a:t>
            </a:r>
          </a:p>
          <a:p>
            <a:endParaRPr lang="en-US" sz="2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/>
              <a:t> Not everyone will readily admit that they don’t understand assessment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96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1638299"/>
            <a:ext cx="7812809" cy="2081646"/>
          </a:xfrm>
        </p:spPr>
        <p:txBody>
          <a:bodyPr>
            <a:normAutofit/>
          </a:bodyPr>
          <a:lstStyle/>
          <a:p>
            <a:pPr algn="l"/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1" cy="591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taking action to improve their assessment practices:  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file"/>
              </a:rPr>
              <a:t>Self-Assessment and Planning Tool 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(Handout)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Fundamentals of Assessment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at the Course Level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Methods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Measures, Rubrics, and Tools for Assessing Student Learning Outcomes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Gathering Evidence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at the Program/Department Level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at the Institutional Level</a:t>
            </a:r>
            <a:endParaRPr lang="en-US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1638299"/>
            <a:ext cx="7812809" cy="2081646"/>
          </a:xfrm>
        </p:spPr>
        <p:txBody>
          <a:bodyPr>
            <a:normAutofit/>
          </a:bodyPr>
          <a:lstStyle/>
          <a:p>
            <a:pPr algn="l"/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03" y="247442"/>
            <a:ext cx="8790567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taking action to improve their assessment practices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Self-Assessment and Planning Tool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9938"/>
            <a:ext cx="9144000" cy="445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1638299"/>
            <a:ext cx="7812809" cy="2081646"/>
          </a:xfrm>
        </p:spPr>
        <p:txBody>
          <a:bodyPr>
            <a:normAutofit/>
          </a:bodyPr>
          <a:lstStyle/>
          <a:p>
            <a:pPr algn="l"/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99" y="1638299"/>
            <a:ext cx="7812809" cy="2081646"/>
          </a:xfrm>
        </p:spPr>
        <p:txBody>
          <a:bodyPr>
            <a:normAutofit/>
          </a:bodyPr>
          <a:lstStyle/>
          <a:p>
            <a:pPr algn="l"/>
            <a: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2100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560320"/>
            <a:ext cx="9221004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80" y="1503828"/>
            <a:ext cx="8747420" cy="45047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yriad Pro"/>
                <a:cs typeface="Myriad Pro"/>
              </a:rPr>
              <a:t/>
            </a:r>
            <a:br>
              <a:rPr lang="en-US" sz="3200" b="1" dirty="0">
                <a:latin typeface="Myriad Pro"/>
                <a:cs typeface="Myriad Pro"/>
              </a:rPr>
            </a:br>
            <a:r>
              <a:rPr lang="en-US" sz="3200" b="1" dirty="0" smtClean="0">
                <a:latin typeface="Myriad Pro"/>
                <a:cs typeface="Myriad Pro"/>
              </a:rPr>
              <a:t/>
            </a:r>
            <a:br>
              <a:rPr lang="en-US" sz="3200" b="1" dirty="0" smtClean="0">
                <a:latin typeface="Myriad Pro"/>
                <a:cs typeface="Myriad Pro"/>
              </a:rPr>
            </a:b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16600"/>
            <a:ext cx="9144000" cy="104140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43276"/>
            <a:ext cx="9144001" cy="43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50" y="1903791"/>
            <a:ext cx="8747420" cy="45047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Myriad Pro"/>
                <a:cs typeface="Myriad Pro"/>
              </a:rPr>
              <a:t/>
            </a:r>
            <a:br>
              <a:rPr lang="en-US" sz="3200" b="1" dirty="0">
                <a:latin typeface="Myriad Pro"/>
                <a:cs typeface="Myriad Pro"/>
              </a:rPr>
            </a:br>
            <a:r>
              <a:rPr lang="en-US" sz="3200" b="1" dirty="0" smtClean="0">
                <a:latin typeface="Myriad Pro"/>
                <a:cs typeface="Myriad Pro"/>
              </a:rPr>
              <a:t/>
            </a:r>
            <a:br>
              <a:rPr lang="en-US" sz="3200" b="1" dirty="0" smtClean="0">
                <a:latin typeface="Myriad Pro"/>
                <a:cs typeface="Myriad Pro"/>
              </a:rPr>
            </a:br>
            <a:endParaRPr lang="en-US" sz="3200" b="1" dirty="0">
              <a:latin typeface="Myriad Pro"/>
              <a:cs typeface="Myriad Pro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U LogoL_whit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0327" y="5901331"/>
            <a:ext cx="3090573" cy="811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5398" y="6153090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Myriad Pro"/>
                <a:cs typeface="Myriad Pro"/>
              </a:rPr>
              <a:t>1-877-967-5464   |   wilmu.edu</a:t>
            </a:r>
            <a:endParaRPr lang="en-US" sz="20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327" y="1293566"/>
            <a:ext cx="7863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Identify the Gaps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86233" y="1753699"/>
            <a:ext cx="3892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/>
              <a:t>Your gaps become your goals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9144000" cy="1297020"/>
          </a:xfrm>
          <a:prstGeom prst="rect">
            <a:avLst/>
          </a:prstGeom>
          <a:gradFill flip="none" rotWithShape="1">
            <a:gsLst>
              <a:gs pos="0">
                <a:srgbClr val="217F38"/>
              </a:gs>
              <a:gs pos="100000">
                <a:srgbClr val="36B537"/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3600" b="1" i="1" dirty="0" smtClean="0">
                <a:solidFill>
                  <a:schemeClr val="bg1"/>
                </a:solidFill>
                <a:latin typeface="Myriad Pro"/>
                <a:cs typeface="Myriad Pro"/>
              </a:rPr>
              <a:t>So….. Now What?</a:t>
            </a:r>
          </a:p>
          <a:p>
            <a:pPr>
              <a:spcAft>
                <a:spcPts val="1200"/>
              </a:spcAft>
              <a:buClr>
                <a:srgbClr val="217F38"/>
              </a:buClr>
              <a:buSzPct val="125000"/>
            </a:pPr>
            <a:r>
              <a:rPr lang="en-US" sz="2800" b="1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endParaRPr lang="en-US" sz="2400" b="1" i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13" y="2360351"/>
            <a:ext cx="9057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Match your goals with the appropriate  faculty development activities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5336" y="3126815"/>
            <a:ext cx="898535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Fundamentals of Assessment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at the Course Level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Methods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Measures, Rubrics, and Tools for Assessing Student Learning Outcomes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Gathering Evidence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at the Program/Department Level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at the Institutional Level</a:t>
            </a:r>
          </a:p>
        </p:txBody>
      </p:sp>
    </p:spTree>
    <p:extLst>
      <p:ext uri="{BB962C8B-B14F-4D97-AF65-F5344CB8AC3E}">
        <p14:creationId xmlns:p14="http://schemas.microsoft.com/office/powerpoint/2010/main" val="1256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328</Words>
  <Application>Microsoft Office PowerPoint</Application>
  <PresentationFormat>On-screen Show (4:3)</PresentationFormat>
  <Paragraphs>72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When it comes to assessment, a common barrier experienced by many institutions is a lack of education/training of faculty in assessment practices. This snapshot session will help you to identify the barriers that exist within your institution and will provide you with a roadmap for developing a culture of assessment through strategic faculty development initiatives. </vt:lpstr>
      <vt:lpstr>Obstacles   </vt:lpstr>
      <vt:lpstr>  </vt:lpstr>
      <vt:lpstr>  </vt:lpstr>
      <vt:lpstr>  </vt:lpstr>
      <vt:lpstr>  </vt:lpstr>
      <vt:lpstr>  </vt:lpstr>
      <vt:lpstr>  </vt:lpstr>
      <vt:lpstr>  </vt:lpstr>
      <vt:lpstr>PowerPoint Presentation</vt:lpstr>
      <vt:lpstr>PowerPoint Presentation</vt:lpstr>
      <vt:lpstr>-Assess the needs of your institution  -Start small -Maintain modest goals -Keep it manageable -Remind yourself that it is a process-and will continue to evolve over time -Plan your work and work your plan -Document your work -Exhaust your resources  National Institute for Learning Outcomes Assessment </vt:lpstr>
      <vt:lpstr>What is the difference between an obstacle and an opportunity? </vt:lpstr>
      <vt:lpstr>  What are your opportunities?  </vt:lpstr>
    </vt:vector>
  </TitlesOfParts>
  <Company>Wilmington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Lund</dc:creator>
  <cp:lastModifiedBy>Snyder,Tracey</cp:lastModifiedBy>
  <cp:revision>66</cp:revision>
  <dcterms:created xsi:type="dcterms:W3CDTF">2011-01-14T19:52:10Z</dcterms:created>
  <dcterms:modified xsi:type="dcterms:W3CDTF">2015-12-02T15:00:34Z</dcterms:modified>
</cp:coreProperties>
</file>