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72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439F8-1FFF-49FE-A49C-C0F11A769E42}" type="doc">
      <dgm:prSet loTypeId="urn:microsoft.com/office/officeart/2005/8/layout/vList6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681E228-B2A5-4EB6-BEF0-FC7BA2FA8B80}">
      <dgm:prSet phldrT="[Text]"/>
      <dgm:spPr/>
      <dgm:t>
        <a:bodyPr/>
        <a:lstStyle/>
        <a:p>
          <a:r>
            <a:rPr lang="en-US" dirty="0" smtClean="0"/>
            <a:t>Unfamiliar</a:t>
          </a:r>
          <a:endParaRPr lang="en-US" dirty="0"/>
        </a:p>
      </dgm:t>
    </dgm:pt>
    <dgm:pt modelId="{B3C04064-600B-4272-8A46-62642AFF626C}" type="parTrans" cxnId="{6B7B0C5F-8C30-43A3-AD27-E1BB06C853BA}">
      <dgm:prSet/>
      <dgm:spPr/>
      <dgm:t>
        <a:bodyPr/>
        <a:lstStyle/>
        <a:p>
          <a:endParaRPr lang="en-US"/>
        </a:p>
      </dgm:t>
    </dgm:pt>
    <dgm:pt modelId="{2107E103-CBE5-475B-8961-1DAD30E479B6}" type="sibTrans" cxnId="{6B7B0C5F-8C30-43A3-AD27-E1BB06C853BA}">
      <dgm:prSet/>
      <dgm:spPr/>
      <dgm:t>
        <a:bodyPr/>
        <a:lstStyle/>
        <a:p>
          <a:endParaRPr lang="en-US"/>
        </a:p>
      </dgm:t>
    </dgm:pt>
    <dgm:pt modelId="{9E691523-AFBB-437A-9A80-F414E75DA315}">
      <dgm:prSet phldrT="[Text]"/>
      <dgm:spPr/>
      <dgm:t>
        <a:bodyPr/>
        <a:lstStyle/>
        <a:p>
          <a:r>
            <a:rPr lang="en-US" dirty="0" smtClean="0"/>
            <a:t>Activity to impact understanding of text</a:t>
          </a:r>
          <a:endParaRPr lang="en-US" dirty="0"/>
        </a:p>
      </dgm:t>
    </dgm:pt>
    <dgm:pt modelId="{1BD41F7A-D516-4407-8313-C6206B84B1C5}" type="parTrans" cxnId="{A840B74F-A88A-4834-8B95-FE419EAA9B03}">
      <dgm:prSet/>
      <dgm:spPr/>
      <dgm:t>
        <a:bodyPr/>
        <a:lstStyle/>
        <a:p>
          <a:endParaRPr lang="en-US"/>
        </a:p>
      </dgm:t>
    </dgm:pt>
    <dgm:pt modelId="{073C19F4-C588-44CA-B9CE-003A2E19DA28}" type="sibTrans" cxnId="{A840B74F-A88A-4834-8B95-FE419EAA9B03}">
      <dgm:prSet/>
      <dgm:spPr/>
      <dgm:t>
        <a:bodyPr/>
        <a:lstStyle/>
        <a:p>
          <a:endParaRPr lang="en-US"/>
        </a:p>
      </dgm:t>
    </dgm:pt>
    <dgm:pt modelId="{B5C92FB1-7D21-4043-AF4B-D6F9942F0781}">
      <dgm:prSet phldrT="[Text]"/>
      <dgm:spPr/>
      <dgm:t>
        <a:bodyPr/>
        <a:lstStyle/>
        <a:p>
          <a:r>
            <a:rPr lang="en-US" dirty="0" smtClean="0"/>
            <a:t>Mixed</a:t>
          </a:r>
          <a:endParaRPr lang="en-US" dirty="0"/>
        </a:p>
      </dgm:t>
    </dgm:pt>
    <dgm:pt modelId="{0EDFDD2A-D868-4DDC-BD16-4800882D8A88}" type="parTrans" cxnId="{04E0A093-D92C-44A0-B2A2-18DE1E069313}">
      <dgm:prSet/>
      <dgm:spPr/>
      <dgm:t>
        <a:bodyPr/>
        <a:lstStyle/>
        <a:p>
          <a:endParaRPr lang="en-US"/>
        </a:p>
      </dgm:t>
    </dgm:pt>
    <dgm:pt modelId="{7B002710-4D5E-4C4F-B839-733CEB230095}" type="sibTrans" cxnId="{04E0A093-D92C-44A0-B2A2-18DE1E069313}">
      <dgm:prSet/>
      <dgm:spPr/>
      <dgm:t>
        <a:bodyPr/>
        <a:lstStyle/>
        <a:p>
          <a:endParaRPr lang="en-US"/>
        </a:p>
      </dgm:t>
    </dgm:pt>
    <dgm:pt modelId="{732B589F-E730-4C90-93A2-EC6EE4345D83}">
      <dgm:prSet phldrT="[Text]"/>
      <dgm:spPr/>
      <dgm:t>
        <a:bodyPr/>
        <a:lstStyle/>
        <a:p>
          <a:r>
            <a:rPr lang="en-US" dirty="0" smtClean="0"/>
            <a:t>Activity to impact analysis skills</a:t>
          </a:r>
          <a:endParaRPr lang="en-US" dirty="0"/>
        </a:p>
      </dgm:t>
    </dgm:pt>
    <dgm:pt modelId="{29435663-E146-4C7A-9C8E-D02BADF93565}" type="parTrans" cxnId="{78BFF66C-DE42-4455-878E-0ED39B1D14E5}">
      <dgm:prSet/>
      <dgm:spPr/>
      <dgm:t>
        <a:bodyPr/>
        <a:lstStyle/>
        <a:p>
          <a:endParaRPr lang="en-US"/>
        </a:p>
      </dgm:t>
    </dgm:pt>
    <dgm:pt modelId="{268777EE-189A-4832-B842-40307A107CEE}" type="sibTrans" cxnId="{78BFF66C-DE42-4455-878E-0ED39B1D14E5}">
      <dgm:prSet/>
      <dgm:spPr/>
      <dgm:t>
        <a:bodyPr/>
        <a:lstStyle/>
        <a:p>
          <a:endParaRPr lang="en-US"/>
        </a:p>
      </dgm:t>
    </dgm:pt>
    <dgm:pt modelId="{D27BE5B2-D5C9-482A-BF78-C0107E022A62}">
      <dgm:prSet phldrT="[Text]"/>
      <dgm:spPr/>
      <dgm:t>
        <a:bodyPr/>
        <a:lstStyle/>
        <a:p>
          <a:r>
            <a:rPr lang="en-US" dirty="0" smtClean="0"/>
            <a:t>Familiar</a:t>
          </a:r>
          <a:endParaRPr lang="en-US" dirty="0"/>
        </a:p>
      </dgm:t>
    </dgm:pt>
    <dgm:pt modelId="{5330BB5B-8C80-41A9-B3FF-F190A0706BAE}" type="sibTrans" cxnId="{845E0DE7-07A2-437B-82CD-CBFA201DCE88}">
      <dgm:prSet/>
      <dgm:spPr/>
      <dgm:t>
        <a:bodyPr/>
        <a:lstStyle/>
        <a:p>
          <a:endParaRPr lang="en-US"/>
        </a:p>
      </dgm:t>
    </dgm:pt>
    <dgm:pt modelId="{2E8B029B-DCA2-4894-80B4-8D6C960E6832}" type="parTrans" cxnId="{845E0DE7-07A2-437B-82CD-CBFA201DCE88}">
      <dgm:prSet/>
      <dgm:spPr/>
      <dgm:t>
        <a:bodyPr/>
        <a:lstStyle/>
        <a:p>
          <a:endParaRPr lang="en-US"/>
        </a:p>
      </dgm:t>
    </dgm:pt>
    <dgm:pt modelId="{74BBEE63-F850-4F59-9797-1722B615C6FD}">
      <dgm:prSet phldrT="[Text]"/>
      <dgm:spPr/>
      <dgm:t>
        <a:bodyPr/>
        <a:lstStyle/>
        <a:p>
          <a:r>
            <a:rPr lang="en-US" dirty="0" smtClean="0"/>
            <a:t>Real-world relevance</a:t>
          </a:r>
          <a:endParaRPr lang="en-US" dirty="0"/>
        </a:p>
      </dgm:t>
    </dgm:pt>
    <dgm:pt modelId="{F5D08559-1EC2-4433-A437-B635CDD6DA61}" type="parTrans" cxnId="{DD672A63-B3B7-4E2D-A5DC-E3FA8EB5AA65}">
      <dgm:prSet/>
      <dgm:spPr/>
      <dgm:t>
        <a:bodyPr/>
        <a:lstStyle/>
        <a:p>
          <a:endParaRPr lang="en-US"/>
        </a:p>
      </dgm:t>
    </dgm:pt>
    <dgm:pt modelId="{1AC414C2-C967-4B2C-AF58-C4AB5D14B38A}" type="sibTrans" cxnId="{DD672A63-B3B7-4E2D-A5DC-E3FA8EB5AA65}">
      <dgm:prSet/>
      <dgm:spPr/>
      <dgm:t>
        <a:bodyPr/>
        <a:lstStyle/>
        <a:p>
          <a:endParaRPr lang="en-US"/>
        </a:p>
      </dgm:t>
    </dgm:pt>
    <dgm:pt modelId="{79461388-67AA-4419-9A77-BDD34E1B7C00}" type="pres">
      <dgm:prSet presAssocID="{E7A439F8-1FFF-49FE-A49C-C0F11A769E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467652-0DA9-4B61-A191-B311DADBBF99}" type="pres">
      <dgm:prSet presAssocID="{6681E228-B2A5-4EB6-BEF0-FC7BA2FA8B80}" presName="linNode" presStyleCnt="0"/>
      <dgm:spPr/>
    </dgm:pt>
    <dgm:pt modelId="{6A2A2707-7270-4865-9C0F-DCBDA85F9F12}" type="pres">
      <dgm:prSet presAssocID="{6681E228-B2A5-4EB6-BEF0-FC7BA2FA8B8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0DBE7-0A09-46A8-BDCF-EA49C4B8D32F}" type="pres">
      <dgm:prSet presAssocID="{6681E228-B2A5-4EB6-BEF0-FC7BA2FA8B8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C1C26-BE16-48B6-BFD0-2DFCBE8A3CD1}" type="pres">
      <dgm:prSet presAssocID="{2107E103-CBE5-475B-8961-1DAD30E479B6}" presName="spacing" presStyleCnt="0"/>
      <dgm:spPr/>
    </dgm:pt>
    <dgm:pt modelId="{BFD49D0A-D81F-4A42-9760-2588A8CC310E}" type="pres">
      <dgm:prSet presAssocID="{B5C92FB1-7D21-4043-AF4B-D6F9942F0781}" presName="linNode" presStyleCnt="0"/>
      <dgm:spPr/>
    </dgm:pt>
    <dgm:pt modelId="{8A2D2ADA-ACE1-4566-A2F7-565E4D2CC42F}" type="pres">
      <dgm:prSet presAssocID="{B5C92FB1-7D21-4043-AF4B-D6F9942F0781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F077E-4FA0-4944-94AF-37451AF34C00}" type="pres">
      <dgm:prSet presAssocID="{B5C92FB1-7D21-4043-AF4B-D6F9942F0781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76C32-203E-4C95-B7D2-001641F039AB}" type="pres">
      <dgm:prSet presAssocID="{7B002710-4D5E-4C4F-B839-733CEB230095}" presName="spacing" presStyleCnt="0"/>
      <dgm:spPr/>
    </dgm:pt>
    <dgm:pt modelId="{CE53F884-A270-428D-B760-742BC8C4A801}" type="pres">
      <dgm:prSet presAssocID="{D27BE5B2-D5C9-482A-BF78-C0107E022A62}" presName="linNode" presStyleCnt="0"/>
      <dgm:spPr/>
    </dgm:pt>
    <dgm:pt modelId="{FE4D0159-3E24-40C2-B5A2-DF0F1AD69663}" type="pres">
      <dgm:prSet presAssocID="{D27BE5B2-D5C9-482A-BF78-C0107E022A62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AEE1A-271E-4BE1-962D-180CD3142641}" type="pres">
      <dgm:prSet presAssocID="{D27BE5B2-D5C9-482A-BF78-C0107E022A62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5E0DE7-07A2-437B-82CD-CBFA201DCE88}" srcId="{E7A439F8-1FFF-49FE-A49C-C0F11A769E42}" destId="{D27BE5B2-D5C9-482A-BF78-C0107E022A62}" srcOrd="2" destOrd="0" parTransId="{2E8B029B-DCA2-4894-80B4-8D6C960E6832}" sibTransId="{5330BB5B-8C80-41A9-B3FF-F190A0706BAE}"/>
    <dgm:cxn modelId="{9533914B-54DC-401E-BA8D-41123980FDEA}" type="presOf" srcId="{732B589F-E730-4C90-93A2-EC6EE4345D83}" destId="{F9DF077E-4FA0-4944-94AF-37451AF34C00}" srcOrd="0" destOrd="0" presId="urn:microsoft.com/office/officeart/2005/8/layout/vList6"/>
    <dgm:cxn modelId="{FDCA36C6-4E6D-4AA1-AEDF-0525E3EDD2C9}" type="presOf" srcId="{B5C92FB1-7D21-4043-AF4B-D6F9942F0781}" destId="{8A2D2ADA-ACE1-4566-A2F7-565E4D2CC42F}" srcOrd="0" destOrd="0" presId="urn:microsoft.com/office/officeart/2005/8/layout/vList6"/>
    <dgm:cxn modelId="{5A0DBE8D-0AC9-4FBB-800E-5C6A9A3E0DF4}" type="presOf" srcId="{E7A439F8-1FFF-49FE-A49C-C0F11A769E42}" destId="{79461388-67AA-4419-9A77-BDD34E1B7C00}" srcOrd="0" destOrd="0" presId="urn:microsoft.com/office/officeart/2005/8/layout/vList6"/>
    <dgm:cxn modelId="{DD672A63-B3B7-4E2D-A5DC-E3FA8EB5AA65}" srcId="{D27BE5B2-D5C9-482A-BF78-C0107E022A62}" destId="{74BBEE63-F850-4F59-9797-1722B615C6FD}" srcOrd="0" destOrd="0" parTransId="{F5D08559-1EC2-4433-A437-B635CDD6DA61}" sibTransId="{1AC414C2-C967-4B2C-AF58-C4AB5D14B38A}"/>
    <dgm:cxn modelId="{5A08989C-005D-4377-B806-80CBA3CE197F}" type="presOf" srcId="{6681E228-B2A5-4EB6-BEF0-FC7BA2FA8B80}" destId="{6A2A2707-7270-4865-9C0F-DCBDA85F9F12}" srcOrd="0" destOrd="0" presId="urn:microsoft.com/office/officeart/2005/8/layout/vList6"/>
    <dgm:cxn modelId="{A840B74F-A88A-4834-8B95-FE419EAA9B03}" srcId="{6681E228-B2A5-4EB6-BEF0-FC7BA2FA8B80}" destId="{9E691523-AFBB-437A-9A80-F414E75DA315}" srcOrd="0" destOrd="0" parTransId="{1BD41F7A-D516-4407-8313-C6206B84B1C5}" sibTransId="{073C19F4-C588-44CA-B9CE-003A2E19DA28}"/>
    <dgm:cxn modelId="{24DC26D1-8AF0-4E74-84B5-2D1331376A18}" type="presOf" srcId="{9E691523-AFBB-437A-9A80-F414E75DA315}" destId="{0BC0DBE7-0A09-46A8-BDCF-EA49C4B8D32F}" srcOrd="0" destOrd="0" presId="urn:microsoft.com/office/officeart/2005/8/layout/vList6"/>
    <dgm:cxn modelId="{78BFF66C-DE42-4455-878E-0ED39B1D14E5}" srcId="{B5C92FB1-7D21-4043-AF4B-D6F9942F0781}" destId="{732B589F-E730-4C90-93A2-EC6EE4345D83}" srcOrd="0" destOrd="0" parTransId="{29435663-E146-4C7A-9C8E-D02BADF93565}" sibTransId="{268777EE-189A-4832-B842-40307A107CEE}"/>
    <dgm:cxn modelId="{1E787BD1-DF54-4DCF-87FD-E61EE9566D3A}" type="presOf" srcId="{D27BE5B2-D5C9-482A-BF78-C0107E022A62}" destId="{FE4D0159-3E24-40C2-B5A2-DF0F1AD69663}" srcOrd="0" destOrd="0" presId="urn:microsoft.com/office/officeart/2005/8/layout/vList6"/>
    <dgm:cxn modelId="{04E0A093-D92C-44A0-B2A2-18DE1E069313}" srcId="{E7A439F8-1FFF-49FE-A49C-C0F11A769E42}" destId="{B5C92FB1-7D21-4043-AF4B-D6F9942F0781}" srcOrd="1" destOrd="0" parTransId="{0EDFDD2A-D868-4DDC-BD16-4800882D8A88}" sibTransId="{7B002710-4D5E-4C4F-B839-733CEB230095}"/>
    <dgm:cxn modelId="{415F2E56-3F91-4043-BE12-4B298ECBDD0D}" type="presOf" srcId="{74BBEE63-F850-4F59-9797-1722B615C6FD}" destId="{8CEAEE1A-271E-4BE1-962D-180CD3142641}" srcOrd="0" destOrd="0" presId="urn:microsoft.com/office/officeart/2005/8/layout/vList6"/>
    <dgm:cxn modelId="{6B7B0C5F-8C30-43A3-AD27-E1BB06C853BA}" srcId="{E7A439F8-1FFF-49FE-A49C-C0F11A769E42}" destId="{6681E228-B2A5-4EB6-BEF0-FC7BA2FA8B80}" srcOrd="0" destOrd="0" parTransId="{B3C04064-600B-4272-8A46-62642AFF626C}" sibTransId="{2107E103-CBE5-475B-8961-1DAD30E479B6}"/>
    <dgm:cxn modelId="{F620D9EA-ECF9-4070-A689-764C6F8729C0}" type="presParOf" srcId="{79461388-67AA-4419-9A77-BDD34E1B7C00}" destId="{ED467652-0DA9-4B61-A191-B311DADBBF99}" srcOrd="0" destOrd="0" presId="urn:microsoft.com/office/officeart/2005/8/layout/vList6"/>
    <dgm:cxn modelId="{7652307A-0A55-46E8-8443-5CEA67612E8A}" type="presParOf" srcId="{ED467652-0DA9-4B61-A191-B311DADBBF99}" destId="{6A2A2707-7270-4865-9C0F-DCBDA85F9F12}" srcOrd="0" destOrd="0" presId="urn:microsoft.com/office/officeart/2005/8/layout/vList6"/>
    <dgm:cxn modelId="{A8FAC846-FEC2-4D1E-A58C-67F8333DD9B4}" type="presParOf" srcId="{ED467652-0DA9-4B61-A191-B311DADBBF99}" destId="{0BC0DBE7-0A09-46A8-BDCF-EA49C4B8D32F}" srcOrd="1" destOrd="0" presId="urn:microsoft.com/office/officeart/2005/8/layout/vList6"/>
    <dgm:cxn modelId="{7E35E35C-37BD-4F55-AA4A-5EFDEE1D3D96}" type="presParOf" srcId="{79461388-67AA-4419-9A77-BDD34E1B7C00}" destId="{9B1C1C26-BE16-48B6-BFD0-2DFCBE8A3CD1}" srcOrd="1" destOrd="0" presId="urn:microsoft.com/office/officeart/2005/8/layout/vList6"/>
    <dgm:cxn modelId="{C3ADF2FE-EA74-49CA-A158-39EF409DA2BE}" type="presParOf" srcId="{79461388-67AA-4419-9A77-BDD34E1B7C00}" destId="{BFD49D0A-D81F-4A42-9760-2588A8CC310E}" srcOrd="2" destOrd="0" presId="urn:microsoft.com/office/officeart/2005/8/layout/vList6"/>
    <dgm:cxn modelId="{A93ADEDA-8A38-453D-BAD9-6B3C02DB0C57}" type="presParOf" srcId="{BFD49D0A-D81F-4A42-9760-2588A8CC310E}" destId="{8A2D2ADA-ACE1-4566-A2F7-565E4D2CC42F}" srcOrd="0" destOrd="0" presId="urn:microsoft.com/office/officeart/2005/8/layout/vList6"/>
    <dgm:cxn modelId="{CD407D83-DE8D-4629-B59D-9F0038FED40C}" type="presParOf" srcId="{BFD49D0A-D81F-4A42-9760-2588A8CC310E}" destId="{F9DF077E-4FA0-4944-94AF-37451AF34C00}" srcOrd="1" destOrd="0" presId="urn:microsoft.com/office/officeart/2005/8/layout/vList6"/>
    <dgm:cxn modelId="{2799BBCA-21BE-4E79-A15C-E6F4A23632C0}" type="presParOf" srcId="{79461388-67AA-4419-9A77-BDD34E1B7C00}" destId="{94276C32-203E-4C95-B7D2-001641F039AB}" srcOrd="3" destOrd="0" presId="urn:microsoft.com/office/officeart/2005/8/layout/vList6"/>
    <dgm:cxn modelId="{DD89B429-8117-41A8-9A50-0A3C40CFA8C3}" type="presParOf" srcId="{79461388-67AA-4419-9A77-BDD34E1B7C00}" destId="{CE53F884-A270-428D-B760-742BC8C4A801}" srcOrd="4" destOrd="0" presId="urn:microsoft.com/office/officeart/2005/8/layout/vList6"/>
    <dgm:cxn modelId="{FD5D231E-382E-487F-B785-B45455325FB3}" type="presParOf" srcId="{CE53F884-A270-428D-B760-742BC8C4A801}" destId="{FE4D0159-3E24-40C2-B5A2-DF0F1AD69663}" srcOrd="0" destOrd="0" presId="urn:microsoft.com/office/officeart/2005/8/layout/vList6"/>
    <dgm:cxn modelId="{E371377E-7CF3-44EA-85BC-6A3C8C7A706B}" type="presParOf" srcId="{CE53F884-A270-428D-B760-742BC8C4A801}" destId="{8CEAEE1A-271E-4BE1-962D-180CD314264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0DBE7-0A09-46A8-BDCF-EA49C4B8D32F}">
      <dsp:nvSpPr>
        <dsp:cNvPr id="0" name=""/>
        <dsp:cNvSpPr/>
      </dsp:nvSpPr>
      <dsp:spPr>
        <a:xfrm>
          <a:off x="2438400" y="0"/>
          <a:ext cx="36576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Activity to impact understanding of text</a:t>
          </a:r>
          <a:endParaRPr lang="en-US" sz="2300" kern="1200" dirty="0"/>
        </a:p>
      </dsp:txBody>
      <dsp:txXfrm>
        <a:off x="2438400" y="158750"/>
        <a:ext cx="3181350" cy="952499"/>
      </dsp:txXfrm>
    </dsp:sp>
    <dsp:sp modelId="{6A2A2707-7270-4865-9C0F-DCBDA85F9F12}">
      <dsp:nvSpPr>
        <dsp:cNvPr id="0" name=""/>
        <dsp:cNvSpPr/>
      </dsp:nvSpPr>
      <dsp:spPr>
        <a:xfrm>
          <a:off x="0" y="0"/>
          <a:ext cx="2438400" cy="12699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Unfamiliar</a:t>
          </a:r>
          <a:endParaRPr lang="en-US" sz="3200" kern="1200" dirty="0"/>
        </a:p>
      </dsp:txBody>
      <dsp:txXfrm>
        <a:off x="61996" y="61996"/>
        <a:ext cx="2314408" cy="1146007"/>
      </dsp:txXfrm>
    </dsp:sp>
    <dsp:sp modelId="{F9DF077E-4FA0-4944-94AF-37451AF34C00}">
      <dsp:nvSpPr>
        <dsp:cNvPr id="0" name=""/>
        <dsp:cNvSpPr/>
      </dsp:nvSpPr>
      <dsp:spPr>
        <a:xfrm>
          <a:off x="2438400" y="1397000"/>
          <a:ext cx="36576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586318"/>
            <a:satOff val="15576"/>
            <a:lumOff val="1015"/>
            <a:alphaOff val="0"/>
          </a:schemeClr>
        </a:solidFill>
        <a:ln w="40000" cap="flat" cmpd="sng" algn="ctr">
          <a:solidFill>
            <a:schemeClr val="accent3">
              <a:tint val="40000"/>
              <a:alpha val="90000"/>
              <a:hueOff val="586318"/>
              <a:satOff val="15576"/>
              <a:lumOff val="10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Activity to impact analysis skills</a:t>
          </a:r>
          <a:endParaRPr lang="en-US" sz="2300" kern="1200" dirty="0"/>
        </a:p>
      </dsp:txBody>
      <dsp:txXfrm>
        <a:off x="2438400" y="1555750"/>
        <a:ext cx="3181350" cy="952499"/>
      </dsp:txXfrm>
    </dsp:sp>
    <dsp:sp modelId="{8A2D2ADA-ACE1-4566-A2F7-565E4D2CC42F}">
      <dsp:nvSpPr>
        <dsp:cNvPr id="0" name=""/>
        <dsp:cNvSpPr/>
      </dsp:nvSpPr>
      <dsp:spPr>
        <a:xfrm>
          <a:off x="0" y="1397000"/>
          <a:ext cx="2438400" cy="1269999"/>
        </a:xfrm>
        <a:prstGeom prst="roundRect">
          <a:avLst/>
        </a:prstGeom>
        <a:solidFill>
          <a:schemeClr val="accent3">
            <a:hueOff val="593285"/>
            <a:satOff val="11162"/>
            <a:lumOff val="2941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Mixed</a:t>
          </a:r>
          <a:endParaRPr lang="en-US" sz="3200" kern="1200" dirty="0"/>
        </a:p>
      </dsp:txBody>
      <dsp:txXfrm>
        <a:off x="61996" y="1458996"/>
        <a:ext cx="2314408" cy="1146007"/>
      </dsp:txXfrm>
    </dsp:sp>
    <dsp:sp modelId="{8CEAEE1A-271E-4BE1-962D-180CD3142641}">
      <dsp:nvSpPr>
        <dsp:cNvPr id="0" name=""/>
        <dsp:cNvSpPr/>
      </dsp:nvSpPr>
      <dsp:spPr>
        <a:xfrm>
          <a:off x="2438400" y="2793999"/>
          <a:ext cx="3657600" cy="12699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172635"/>
            <a:satOff val="31151"/>
            <a:lumOff val="2030"/>
            <a:alphaOff val="0"/>
          </a:schemeClr>
        </a:solidFill>
        <a:ln w="40000" cap="flat" cmpd="sng" algn="ctr">
          <a:solidFill>
            <a:schemeClr val="accent3">
              <a:tint val="40000"/>
              <a:alpha val="90000"/>
              <a:hueOff val="1172635"/>
              <a:satOff val="31151"/>
              <a:lumOff val="2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Real-world relevance</a:t>
          </a:r>
          <a:endParaRPr lang="en-US" sz="2300" kern="1200" dirty="0"/>
        </a:p>
      </dsp:txBody>
      <dsp:txXfrm>
        <a:off x="2438400" y="2952749"/>
        <a:ext cx="3181350" cy="952499"/>
      </dsp:txXfrm>
    </dsp:sp>
    <dsp:sp modelId="{FE4D0159-3E24-40C2-B5A2-DF0F1AD69663}">
      <dsp:nvSpPr>
        <dsp:cNvPr id="0" name=""/>
        <dsp:cNvSpPr/>
      </dsp:nvSpPr>
      <dsp:spPr>
        <a:xfrm>
          <a:off x="0" y="2793999"/>
          <a:ext cx="2438400" cy="1269999"/>
        </a:xfrm>
        <a:prstGeom prst="roundRect">
          <a:avLst/>
        </a:prstGeom>
        <a:solidFill>
          <a:schemeClr val="accent3">
            <a:hueOff val="1186571"/>
            <a:satOff val="22323"/>
            <a:lumOff val="588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Familiar</a:t>
          </a:r>
          <a:endParaRPr lang="en-US" sz="3200" kern="1200" dirty="0"/>
        </a:p>
      </dsp:txBody>
      <dsp:txXfrm>
        <a:off x="61996" y="2855995"/>
        <a:ext cx="2314408" cy="1146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830BD4-95DC-4439-A744-E72D6CB3D851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D85ADB-1944-4587-90D9-F738F1B1A3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You Like Me Now?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a Google Form to Get Students to Provide You with Formative Assessment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5187553"/>
            <a:ext cx="250741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Krishna Dunston</a:t>
            </a:r>
          </a:p>
          <a:p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Assistant Provost</a:t>
            </a:r>
          </a:p>
          <a:p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University of the Arts</a:t>
            </a:r>
          </a:p>
          <a:p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@</a:t>
            </a:r>
            <a:r>
              <a:rPr lang="en-US" sz="14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ArtAssessAdvice</a:t>
            </a:r>
            <a:endParaRPr lang="en-US" sz="14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Krishna_dunston@yahoo.com</a:t>
            </a:r>
            <a:endParaRPr lang="en-US" sz="1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2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278" y="457200"/>
            <a:ext cx="3917899" cy="177205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12" y="2514600"/>
            <a:ext cx="2969663" cy="1605222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375810"/>
            <a:ext cx="2993357" cy="17201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14600"/>
            <a:ext cx="3201166" cy="17306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375810"/>
            <a:ext cx="3060176" cy="1766887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609600" y="457200"/>
            <a:ext cx="1295400" cy="762000"/>
          </a:xfrm>
          <a:prstGeom prst="wedgeRectCallout">
            <a:avLst>
              <a:gd name="adj1" fmla="val 63451"/>
              <a:gd name="adj2" fmla="val 9115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Grid Type</a:t>
            </a:r>
          </a:p>
          <a:p>
            <a:pPr algn="ctr"/>
            <a:r>
              <a:rPr lang="en-US" dirty="0" smtClean="0"/>
              <a:t>on Google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9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67" y="2566080"/>
            <a:ext cx="7572234" cy="4269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90" y="1447800"/>
            <a:ext cx="7835757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02" y="381000"/>
            <a:ext cx="783234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71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04717"/>
            <a:ext cx="3200400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31" y="2120629"/>
            <a:ext cx="3476662" cy="20119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120629"/>
            <a:ext cx="3762375" cy="20119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572" y="4343400"/>
            <a:ext cx="355962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1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I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733984"/>
          </a:xfrm>
        </p:spPr>
        <p:txBody>
          <a:bodyPr/>
          <a:lstStyle/>
          <a:p>
            <a:r>
              <a:rPr lang="en-US" dirty="0" smtClean="0"/>
              <a:t>Timing matters…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205128"/>
              </p:ext>
            </p:extLst>
          </p:nvPr>
        </p:nvGraphicFramePr>
        <p:xfrm>
          <a:off x="838200" y="2133600"/>
          <a:ext cx="592836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8280"/>
                <a:gridCol w="1371600"/>
                <a:gridCol w="208280"/>
                <a:gridCol w="1280160"/>
                <a:gridCol w="208280"/>
                <a:gridCol w="1371600"/>
              </a:tblGrid>
              <a:tr h="1517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74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Play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400" b="1" baseline="0" dirty="0" smtClean="0"/>
                        <a:t>from the </a:t>
                      </a:r>
                      <a:r>
                        <a:rPr lang="en-US" sz="1800" b="1" baseline="0" dirty="0" smtClean="0"/>
                        <a:t>Cannon</a:t>
                      </a:r>
                      <a:endParaRPr lang="en-U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In-Class</a:t>
                      </a:r>
                      <a:r>
                        <a:rPr lang="en-US" sz="1800" b="1" baseline="0" dirty="0" smtClean="0"/>
                        <a:t> Active Learning Activity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Discussion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REPEAT!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419600"/>
            <a:ext cx="7239000" cy="13669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Assessments:</a:t>
            </a:r>
          </a:p>
          <a:p>
            <a:pPr lvl="1"/>
            <a:r>
              <a:rPr lang="en-US" strike="dblStrike" dirty="0" smtClean="0"/>
              <a:t>Mid-Term / Final</a:t>
            </a:r>
          </a:p>
          <a:p>
            <a:pPr lvl="1"/>
            <a:r>
              <a:rPr lang="en-US" dirty="0" smtClean="0"/>
              <a:t>Unit Tests with Student Check-In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What did I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239000" cy="4846320"/>
          </a:xfrm>
        </p:spPr>
        <p:txBody>
          <a:bodyPr/>
          <a:lstStyle/>
          <a:p>
            <a:r>
              <a:rPr lang="en-US" dirty="0" smtClean="0"/>
              <a:t>Peel back the onion…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660"/>
          <a:stretch/>
        </p:blipFill>
        <p:spPr>
          <a:xfrm>
            <a:off x="663480" y="1645666"/>
            <a:ext cx="6448498" cy="1975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41"/>
          <a:stretch/>
        </p:blipFill>
        <p:spPr>
          <a:xfrm>
            <a:off x="663480" y="3657600"/>
            <a:ext cx="543239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9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 smtClean="0"/>
              <a:t>What Did I Learn?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846320"/>
          </a:xfrm>
        </p:spPr>
        <p:txBody>
          <a:bodyPr/>
          <a:lstStyle/>
          <a:p>
            <a:r>
              <a:rPr lang="en-US" dirty="0" smtClean="0"/>
              <a:t>Informed Teaching-Learning Action Plan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06842703"/>
              </p:ext>
            </p:extLst>
          </p:nvPr>
        </p:nvGraphicFramePr>
        <p:xfrm>
          <a:off x="8382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169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7391400" cy="32765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000" b="1" cap="small" dirty="0"/>
              <a:t>Harnessing CATs and </a:t>
            </a:r>
            <a:r>
              <a:rPr lang="en-US" sz="4000" b="1" cap="small" dirty="0" err="1"/>
              <a:t>CoLTs</a:t>
            </a:r>
            <a:endParaRPr lang="en-US" sz="4000" dirty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100" b="1" i="1" cap="small" dirty="0"/>
              <a:t>Linking Classroom Assessment and Collaborative Learning Techniques</a:t>
            </a:r>
            <a:r>
              <a:rPr lang="en-US" sz="2600" b="1" i="1" cap="small" dirty="0"/>
              <a:t/>
            </a:r>
            <a:br>
              <a:rPr lang="en-US" sz="2600" b="1" i="1" cap="small" dirty="0"/>
            </a:br>
            <a:r>
              <a:rPr lang="en-US" b="1" dirty="0" smtClean="0">
                <a:latin typeface="Arial Narrow" panose="020B0606020202030204" pitchFamily="34" charset="0"/>
              </a:rPr>
              <a:t>The </a:t>
            </a:r>
            <a:r>
              <a:rPr lang="en-US" b="1" dirty="0">
                <a:latin typeface="Arial Narrow" panose="020B0606020202030204" pitchFamily="34" charset="0"/>
              </a:rPr>
              <a:t>Inaugural Conference on Learning and Assessment</a:t>
            </a:r>
            <a:br>
              <a:rPr lang="en-US" b="1" dirty="0">
                <a:latin typeface="Arial Narrow" panose="020B0606020202030204" pitchFamily="34" charset="0"/>
              </a:rPr>
            </a:br>
            <a:r>
              <a:rPr lang="en-US" sz="2100" dirty="0" smtClean="0"/>
              <a:t>Materials </a:t>
            </a:r>
            <a:r>
              <a:rPr lang="en-US" sz="2100" dirty="0"/>
              <a:t>for a Brief Workshop on 10 September 2014</a:t>
            </a:r>
            <a:r>
              <a:rPr lang="en-US" sz="2600" b="1" dirty="0"/>
              <a:t/>
            </a:r>
            <a:br>
              <a:rPr lang="en-US" sz="2600" b="1" dirty="0"/>
            </a:br>
            <a:r>
              <a:rPr lang="en-US" sz="4200" b="1" i="1" dirty="0" smtClean="0">
                <a:latin typeface="Freestyle Script" panose="030804020302050B0404" pitchFamily="66" charset="0"/>
              </a:rPr>
              <a:t>Tom Angelo</a:t>
            </a:r>
            <a:endParaRPr lang="en-US" sz="4200" dirty="0" smtClean="0">
              <a:latin typeface="Freestyle Script" panose="030804020302050B0404" pitchFamily="66" charset="0"/>
            </a:endParaRPr>
          </a:p>
          <a:p>
            <a:pPr marL="0" indent="0" algn="ctr">
              <a:buNone/>
            </a:pPr>
            <a:r>
              <a:rPr lang="en-US" sz="1900" b="1" dirty="0" smtClean="0"/>
              <a:t>Professor </a:t>
            </a:r>
            <a:r>
              <a:rPr lang="en-US" sz="1900" b="1" dirty="0"/>
              <a:t>of Higher Education</a:t>
            </a:r>
            <a:endParaRPr lang="en-US" sz="1900" dirty="0"/>
          </a:p>
          <a:p>
            <a:pPr marL="0" indent="0" algn="ctr">
              <a:buNone/>
            </a:pPr>
            <a:r>
              <a:rPr lang="en-US" sz="1900" b="1" dirty="0"/>
              <a:t>Assistant Provost and Founding Director</a:t>
            </a:r>
            <a:br>
              <a:rPr lang="en-US" sz="1900" b="1" dirty="0"/>
            </a:br>
            <a:r>
              <a:rPr lang="en-US" sz="1900" b="1" i="1" dirty="0"/>
              <a:t>Center for the Advancement of Faculty Excellence</a:t>
            </a:r>
            <a:endParaRPr lang="en-US" sz="1900" dirty="0"/>
          </a:p>
          <a:p>
            <a:pPr marL="0" indent="0" algn="ctr">
              <a:buNone/>
            </a:pPr>
            <a:r>
              <a:rPr lang="en-US" sz="1900" b="1" dirty="0"/>
              <a:t>Queens University of Charlotte (NC)</a:t>
            </a:r>
            <a:endParaRPr lang="en-US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Teaching </a:t>
            </a:r>
            <a:r>
              <a:rPr lang="en-AU" b="1" dirty="0"/>
              <a:t>&amp; Learning </a:t>
            </a:r>
            <a:r>
              <a:rPr lang="en-AU" b="1" dirty="0" smtClean="0"/>
              <a:t>Pyramid</a:t>
            </a:r>
          </a:p>
          <a:p>
            <a:r>
              <a:rPr lang="en-AU" b="1" i="1" dirty="0"/>
              <a:t/>
            </a:r>
            <a:br>
              <a:rPr lang="en-AU" b="1" i="1" dirty="0"/>
            </a:br>
            <a:endParaRPr lang="en-US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532467" y="3581400"/>
            <a:ext cx="5410200" cy="2839508"/>
          </a:xfrm>
          <a:prstGeom prst="triangle">
            <a:avLst>
              <a:gd name="adj" fmla="val 49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7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Script Analysis: About my Class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873437"/>
              </p:ext>
            </p:extLst>
          </p:nvPr>
        </p:nvGraphicFramePr>
        <p:xfrm>
          <a:off x="457200" y="1609725"/>
          <a:ext cx="7434780" cy="1809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208280"/>
                <a:gridCol w="1371600"/>
                <a:gridCol w="208280"/>
                <a:gridCol w="1280160"/>
                <a:gridCol w="208280"/>
                <a:gridCol w="1280160"/>
                <a:gridCol w="22626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74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Play</a:t>
                      </a:r>
                      <a:r>
                        <a:rPr lang="en-US" sz="1800" b="1" baseline="0" dirty="0" smtClean="0"/>
                        <a:t> </a:t>
                      </a:r>
                      <a:r>
                        <a:rPr lang="en-US" sz="1400" b="1" baseline="0" dirty="0" smtClean="0"/>
                        <a:t>from the </a:t>
                      </a:r>
                      <a:r>
                        <a:rPr lang="en-US" sz="1800" b="1" baseline="0" dirty="0" smtClean="0"/>
                        <a:t>Cannon</a:t>
                      </a:r>
                      <a:endParaRPr lang="en-U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Faculty Lecture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Discussion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Quiz or Paper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REPEAT!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620868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major themes, characters, plots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267199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ideas orally and in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005863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Demonstrate respect for others ideas in discussion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4419599" y="3620868"/>
            <a:ext cx="3352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Demonstrate close reading skills needed for ‘table work’ in rehearsals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4419596" y="4544198"/>
            <a:ext cx="33528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Collaboratively develop ideas regarding major themes, plots, characters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78991" y="5469043"/>
            <a:ext cx="2379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world exercises?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78991" y="5929193"/>
            <a:ext cx="297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they know these texts already?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1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66800" y="2057400"/>
            <a:ext cx="5638800" cy="3076575"/>
          </a:xfrm>
          <a:prstGeom prst="triangle">
            <a:avLst>
              <a:gd name="adj" fmla="val 49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2504016" y="2057401"/>
            <a:ext cx="2764367" cy="1538286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Teaching and Learning </a:t>
            </a:r>
            <a:br>
              <a:rPr lang="en-US" dirty="0" smtClean="0"/>
            </a:br>
            <a:r>
              <a:rPr lang="en-US" dirty="0" smtClean="0"/>
              <a:t>Pyramid I HAD: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3145367" y="2031999"/>
            <a:ext cx="1447800" cy="79454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4593167" y="1841501"/>
            <a:ext cx="1579032" cy="4318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Independent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5382683" y="2674144"/>
            <a:ext cx="1579033" cy="304800"/>
          </a:xfrm>
          <a:prstGeom prst="borderCallout1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Cooperative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3595687"/>
            <a:ext cx="5638800" cy="167193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FadeUp">
              <a:avLst/>
            </a:prstTxWarp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Faculty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24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066800" y="2057400"/>
            <a:ext cx="5638800" cy="3076575"/>
          </a:xfrm>
          <a:prstGeom prst="triangle">
            <a:avLst>
              <a:gd name="adj" fmla="val 49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583267" y="2057401"/>
            <a:ext cx="4572000" cy="2514599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Teaching and Learning </a:t>
            </a:r>
            <a:br>
              <a:rPr lang="en-US" dirty="0" smtClean="0"/>
            </a:br>
            <a:r>
              <a:rPr lang="en-US" dirty="0" smtClean="0"/>
              <a:t>Pyramid I Wanted: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2992967" y="2031999"/>
            <a:ext cx="1752600" cy="101600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4593167" y="1841501"/>
            <a:ext cx="1579032" cy="4318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Independent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5562600" y="3162300"/>
            <a:ext cx="1579033" cy="304800"/>
          </a:xfrm>
          <a:prstGeom prst="borderCallout1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Cooperative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98183" y="4724400"/>
            <a:ext cx="28956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Faculty</a:t>
            </a:r>
            <a:endParaRPr lang="en-US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110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But would it Work?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968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FOrM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GoogleForm1.mp4">
            <a:hlinkClick r:id="" action="ppaction://media"/>
          </p:cNvPr>
          <p:cNvPicPr>
            <a:picLocks noGrp="1" noChangeAspect="1"/>
          </p:cNvPicPr>
          <p:nvPr>
            <p:ph sz="half"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57200" y="2279650"/>
            <a:ext cx="7239000" cy="4078288"/>
          </a:xfrm>
        </p:spPr>
      </p:pic>
    </p:spTree>
    <p:extLst>
      <p:ext uri="{BB962C8B-B14F-4D97-AF65-F5344CB8AC3E}">
        <p14:creationId xmlns:p14="http://schemas.microsoft.com/office/powerpoint/2010/main" val="389693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I want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your familiarity with [</a:t>
            </a:r>
            <a:r>
              <a:rPr lang="en-US" i="1" dirty="0" smtClean="0"/>
              <a:t>Text</a:t>
            </a:r>
            <a:r>
              <a:rPr lang="en-US" dirty="0" smtClean="0"/>
              <a:t>] BEFORE this term?</a:t>
            </a:r>
          </a:p>
          <a:p>
            <a:endParaRPr lang="en-US" dirty="0"/>
          </a:p>
          <a:p>
            <a:r>
              <a:rPr lang="en-US" dirty="0" smtClean="0"/>
              <a:t>Rate the in-class activity:</a:t>
            </a:r>
          </a:p>
          <a:p>
            <a:pPr lvl="1"/>
            <a:r>
              <a:rPr lang="en-US" dirty="0" smtClean="0"/>
              <a:t>As an aid to your understanding of the text.</a:t>
            </a:r>
          </a:p>
          <a:p>
            <a:pPr lvl="1"/>
            <a:r>
              <a:rPr lang="en-US" dirty="0" smtClean="0"/>
              <a:t>As an aid to improving your ability to analyze a script.</a:t>
            </a:r>
          </a:p>
          <a:p>
            <a:pPr lvl="1"/>
            <a:r>
              <a:rPr lang="en-US" dirty="0" smtClean="0"/>
              <a:t>As relevant to you as a theater major and aspiring professional.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5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6085505" cy="5770563"/>
          </a:xfrm>
        </p:spPr>
      </p:pic>
    </p:spTree>
    <p:extLst>
      <p:ext uri="{BB962C8B-B14F-4D97-AF65-F5344CB8AC3E}">
        <p14:creationId xmlns:p14="http://schemas.microsoft.com/office/powerpoint/2010/main" val="295542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20000">
        <p:cut/>
      </p:transition>
    </mc:Choice>
    <mc:Fallback xmlns="">
      <p:transition advClick="0" advTm="2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510</TotalTime>
  <Words>262</Words>
  <Application>Microsoft Office PowerPoint</Application>
  <PresentationFormat>On-screen Show (4:3)</PresentationFormat>
  <Paragraphs>71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How Do You Like Me Now?</vt:lpstr>
      <vt:lpstr>PowerPoint Presentation</vt:lpstr>
      <vt:lpstr>Script Analysis: About my Class</vt:lpstr>
      <vt:lpstr>Teaching and Learning  Pyramid I HAD:</vt:lpstr>
      <vt:lpstr>Teaching and Learning  Pyramid I Wanted:</vt:lpstr>
      <vt:lpstr>But would it Work?</vt:lpstr>
      <vt:lpstr>Google FOrM</vt:lpstr>
      <vt:lpstr>What Did I want to know?</vt:lpstr>
      <vt:lpstr>PowerPoint Presentation</vt:lpstr>
      <vt:lpstr>PowerPoint Presentation</vt:lpstr>
      <vt:lpstr>PowerPoint Presentation</vt:lpstr>
      <vt:lpstr>PowerPoint Presentation</vt:lpstr>
      <vt:lpstr>What did I learn?</vt:lpstr>
      <vt:lpstr>What did I learn?</vt:lpstr>
      <vt:lpstr>What Did I Learn?</vt:lpstr>
    </vt:vector>
  </TitlesOfParts>
  <Company>The University of the Arts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University of the Arts</dc:creator>
  <cp:lastModifiedBy>Snyder,Tracey</cp:lastModifiedBy>
  <cp:revision>35</cp:revision>
  <dcterms:created xsi:type="dcterms:W3CDTF">2015-08-17T13:58:03Z</dcterms:created>
  <dcterms:modified xsi:type="dcterms:W3CDTF">2015-12-02T14:52:00Z</dcterms:modified>
</cp:coreProperties>
</file>