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7" r:id="rId2"/>
    <p:sldId id="272" r:id="rId3"/>
    <p:sldId id="286" r:id="rId4"/>
    <p:sldId id="259" r:id="rId5"/>
    <p:sldId id="261" r:id="rId6"/>
    <p:sldId id="262" r:id="rId7"/>
    <p:sldId id="264" r:id="rId8"/>
    <p:sldId id="267" r:id="rId9"/>
    <p:sldId id="281" r:id="rId10"/>
    <p:sldId id="266" r:id="rId11"/>
    <p:sldId id="279" r:id="rId12"/>
    <p:sldId id="265" r:id="rId13"/>
    <p:sldId id="268" r:id="rId14"/>
    <p:sldId id="275" r:id="rId15"/>
    <p:sldId id="278" r:id="rId16"/>
    <p:sldId id="28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22" autoAdjust="0"/>
  </p:normalViewPr>
  <p:slideViewPr>
    <p:cSldViewPr>
      <p:cViewPr>
        <p:scale>
          <a:sx n="61" d="100"/>
          <a:sy n="61" d="100"/>
        </p:scale>
        <p:origin x="-72"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C3AF5-2829-45FF-A61E-378F1413B33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C7D4EAA-7C52-4AEC-AAB3-07EF5B26BDA0}">
      <dgm:prSet phldrT="[Text]" custT="1"/>
      <dgm:spPr>
        <a:xfrm>
          <a:off x="1160500" y="115617"/>
          <a:ext cx="506889" cy="506889"/>
        </a:xfrm>
        <a:solidFill>
          <a:srgbClr val="C0504D">
            <a:hueOff val="0"/>
            <a:satOff val="0"/>
            <a:lumOff val="0"/>
            <a:alphaOff val="0"/>
          </a:srgbClr>
        </a:solidFill>
        <a:ln w="25400" cap="flat" cmpd="sng" algn="ctr">
          <a:solidFill>
            <a:srgbClr val="0070C0"/>
          </a:solidFill>
          <a:prstDash val="solid"/>
        </a:ln>
        <a:effectLst/>
      </dgm:spPr>
      <dgm:t>
        <a:bodyPr/>
        <a:lstStyle/>
        <a:p>
          <a:r>
            <a:rPr lang="en-US" sz="1300" b="1" dirty="0" smtClean="0">
              <a:solidFill>
                <a:sysClr val="window" lastClr="FFFFFF"/>
              </a:solidFill>
              <a:latin typeface="+mn-lt"/>
              <a:ea typeface="+mn-ea"/>
              <a:cs typeface="+mn-cs"/>
            </a:rPr>
            <a:t>1. Request  list of capstone courses for each term </a:t>
          </a:r>
          <a:endParaRPr lang="en-US" sz="1300" b="1" dirty="0">
            <a:solidFill>
              <a:sysClr val="window" lastClr="FFFFFF"/>
            </a:solidFill>
            <a:latin typeface="+mn-lt"/>
            <a:ea typeface="+mn-ea"/>
            <a:cs typeface="+mn-cs"/>
          </a:endParaRPr>
        </a:p>
      </dgm:t>
    </dgm:pt>
    <dgm:pt modelId="{2F048EB8-E81F-4405-A2E7-2C70EF7157FD}" type="parTrans" cxnId="{75AF26DF-83FA-458B-AA03-82B9B0F68AC3}">
      <dgm:prSet/>
      <dgm:spPr/>
      <dgm:t>
        <a:bodyPr/>
        <a:lstStyle/>
        <a:p>
          <a:endParaRPr lang="en-US"/>
        </a:p>
      </dgm:t>
    </dgm:pt>
    <dgm:pt modelId="{C8CD6AD7-9CF8-4453-AD3F-7E26BD827110}" type="sibTrans" cxnId="{75AF26DF-83FA-458B-AA03-82B9B0F68AC3}">
      <dgm:prSet/>
      <dgm:spPr>
        <a:xfrm rot="672744">
          <a:off x="1713650" y="355672"/>
          <a:ext cx="128506" cy="171075"/>
        </a:xfrm>
        <a:solidFill>
          <a:srgbClr val="C0504D">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BDFDF39F-A5DD-4D3C-80D0-9C092DB70965}">
      <dgm:prSet phldrT="[Text]" custT="1"/>
      <dgm:spPr>
        <a:xfrm>
          <a:off x="1895552" y="261327"/>
          <a:ext cx="506889" cy="506889"/>
        </a:xfrm>
        <a:solidFill>
          <a:srgbClr val="9BBB59">
            <a:hueOff val="0"/>
            <a:satOff val="0"/>
            <a:lumOff val="0"/>
            <a:alphaOff val="0"/>
          </a:srgbClr>
        </a:solidFill>
        <a:ln w="25400" cap="flat" cmpd="sng" algn="ctr">
          <a:solidFill>
            <a:srgbClr val="0070C0"/>
          </a:solidFill>
          <a:prstDash val="solid"/>
        </a:ln>
        <a:effectLst/>
      </dgm:spPr>
      <dgm:t>
        <a:bodyPr/>
        <a:lstStyle/>
        <a:p>
          <a:r>
            <a:rPr lang="en-US" sz="1300" b="1" dirty="0" smtClean="0">
              <a:solidFill>
                <a:sysClr val="window" lastClr="FFFFFF"/>
              </a:solidFill>
              <a:latin typeface="+mn-lt"/>
              <a:ea typeface="+mn-ea"/>
              <a:cs typeface="+mn-cs"/>
            </a:rPr>
            <a:t>2. Request rosters for each capstone</a:t>
          </a:r>
          <a:endParaRPr lang="en-US" sz="1300" b="1" dirty="0">
            <a:solidFill>
              <a:sysClr val="window" lastClr="FFFFFF"/>
            </a:solidFill>
            <a:latin typeface="+mn-lt"/>
            <a:ea typeface="+mn-ea"/>
            <a:cs typeface="+mn-cs"/>
          </a:endParaRPr>
        </a:p>
      </dgm:t>
    </dgm:pt>
    <dgm:pt modelId="{4B8E74E6-8CA6-4280-A102-DD732DA20311}" type="parTrans" cxnId="{FE841499-B0C3-46BE-9B9E-CDA296F34082}">
      <dgm:prSet/>
      <dgm:spPr/>
      <dgm:t>
        <a:bodyPr/>
        <a:lstStyle/>
        <a:p>
          <a:endParaRPr lang="en-US"/>
        </a:p>
      </dgm:t>
    </dgm:pt>
    <dgm:pt modelId="{C3304409-F23E-4FE3-B7AB-AE1EC29F03C1}" type="sibTrans" cxnId="{FE841499-B0C3-46BE-9B9E-CDA296F34082}">
      <dgm:prSet/>
      <dgm:spPr>
        <a:xfrm rot="3600000">
          <a:off x="2338209" y="722888"/>
          <a:ext cx="134700" cy="171075"/>
        </a:xfrm>
        <a:solidFill>
          <a:srgbClr val="9BBB59">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ABD7D0EE-7B6B-4652-BA0F-41A273117267}">
      <dgm:prSet phldrT="[Text]" custT="1"/>
      <dgm:spPr>
        <a:xfrm>
          <a:off x="84743" y="920407"/>
          <a:ext cx="506889" cy="506889"/>
        </a:xfrm>
        <a:solidFill>
          <a:srgbClr val="8064A2">
            <a:hueOff val="0"/>
            <a:satOff val="0"/>
            <a:lumOff val="0"/>
            <a:alphaOff val="0"/>
          </a:srgbClr>
        </a:solidFill>
        <a:ln w="25400" cap="flat" cmpd="sng" algn="ctr">
          <a:solidFill>
            <a:srgbClr val="0070C0"/>
          </a:solidFill>
          <a:prstDash val="solid"/>
        </a:ln>
        <a:effectLst/>
      </dgm:spPr>
      <dgm:t>
        <a:bodyPr/>
        <a:lstStyle/>
        <a:p>
          <a:r>
            <a:rPr lang="en-US" sz="1200" b="1" dirty="0" smtClean="0">
              <a:solidFill>
                <a:sysClr val="window" lastClr="FFFFFF"/>
              </a:solidFill>
              <a:latin typeface="+mn-lt"/>
              <a:ea typeface="+mn-ea"/>
              <a:cs typeface="+mn-cs"/>
            </a:rPr>
            <a:t>8</a:t>
          </a:r>
          <a:r>
            <a:rPr lang="en-US" sz="1100" b="1" dirty="0" smtClean="0">
              <a:solidFill>
                <a:sysClr val="window" lastClr="FFFFFF"/>
              </a:solidFill>
              <a:latin typeface="+mn-lt"/>
              <a:ea typeface="+mn-ea"/>
              <a:cs typeface="+mn-cs"/>
            </a:rPr>
            <a:t>. Analyst compiles data, creates pivot tables of university data;  identifies missing data</a:t>
          </a:r>
          <a:endParaRPr lang="en-US" sz="1100" b="1" dirty="0">
            <a:solidFill>
              <a:sysClr val="window" lastClr="FFFFFF"/>
            </a:solidFill>
            <a:latin typeface="+mn-lt"/>
            <a:ea typeface="+mn-ea"/>
            <a:cs typeface="+mn-cs"/>
          </a:endParaRPr>
        </a:p>
      </dgm:t>
    </dgm:pt>
    <dgm:pt modelId="{4B19D71F-A95E-47AD-8660-F94037FB8C18}" type="parTrans" cxnId="{01563D49-46A8-4C21-BE1E-9D6E311DE419}">
      <dgm:prSet/>
      <dgm:spPr/>
      <dgm:t>
        <a:bodyPr/>
        <a:lstStyle/>
        <a:p>
          <a:endParaRPr lang="en-US"/>
        </a:p>
      </dgm:t>
    </dgm:pt>
    <dgm:pt modelId="{668591E5-1B5A-4EA3-8730-7C0E5610FA83}" type="sibTrans" cxnId="{01563D49-46A8-4C21-BE1E-9D6E311DE419}">
      <dgm:prSet/>
      <dgm:spPr>
        <a:xfrm rot="18000000">
          <a:off x="459192" y="762076"/>
          <a:ext cx="134700" cy="171075"/>
        </a:xfrm>
        <a:solidFill>
          <a:srgbClr val="8064A2">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D5403D93-FF8C-4209-AD2C-6C1B35002BE7}">
      <dgm:prSet custT="1"/>
      <dgm:spPr>
        <a:xfrm>
          <a:off x="2276072" y="920407"/>
          <a:ext cx="506889" cy="506889"/>
        </a:xfrm>
        <a:solidFill>
          <a:srgbClr val="8064A2">
            <a:hueOff val="0"/>
            <a:satOff val="0"/>
            <a:lumOff val="0"/>
            <a:alphaOff val="0"/>
          </a:srgbClr>
        </a:solidFill>
        <a:ln w="25400" cap="flat" cmpd="sng" algn="ctr">
          <a:solidFill>
            <a:srgbClr val="0070C0"/>
          </a:solidFill>
          <a:prstDash val="solid"/>
        </a:ln>
        <a:effectLst/>
      </dgm:spPr>
      <dgm:t>
        <a:bodyPr/>
        <a:lstStyle/>
        <a:p>
          <a:r>
            <a:rPr lang="en-US" sz="1300" b="1" dirty="0" smtClean="0">
              <a:solidFill>
                <a:sysClr val="window" lastClr="FFFFFF"/>
              </a:solidFill>
              <a:latin typeface="+mn-lt"/>
              <a:ea typeface="+mn-ea"/>
              <a:cs typeface="+mn-cs"/>
            </a:rPr>
            <a:t>3. Created Excel spreadsheet for each class roster and rubric</a:t>
          </a:r>
          <a:endParaRPr lang="en-US" sz="1300" b="1" dirty="0">
            <a:solidFill>
              <a:sysClr val="window" lastClr="FFFFFF"/>
            </a:solidFill>
            <a:latin typeface="+mn-lt"/>
            <a:ea typeface="+mn-ea"/>
            <a:cs typeface="+mn-cs"/>
          </a:endParaRPr>
        </a:p>
      </dgm:t>
    </dgm:pt>
    <dgm:pt modelId="{11A360B2-D80C-4A8D-B988-21F6F70DB323}" type="parTrans" cxnId="{7EF4DDFE-145C-4EF0-9250-97C8CA705B4A}">
      <dgm:prSet/>
      <dgm:spPr/>
      <dgm:t>
        <a:bodyPr/>
        <a:lstStyle/>
        <a:p>
          <a:endParaRPr lang="en-US"/>
        </a:p>
      </dgm:t>
    </dgm:pt>
    <dgm:pt modelId="{81EE85A9-9203-40EC-A8AF-A89265439C7D}" type="sibTrans" cxnId="{7EF4DDFE-145C-4EF0-9250-97C8CA705B4A}">
      <dgm:prSet/>
      <dgm:spPr>
        <a:xfrm rot="6000000">
          <a:off x="2396752" y="1459299"/>
          <a:ext cx="134700" cy="171075"/>
        </a:xfrm>
        <a:solidFill>
          <a:srgbClr val="8064A2">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91FEF973-4F58-4415-842B-1ECF75C7BBD5}">
      <dgm:prSet custT="1"/>
      <dgm:spPr>
        <a:xfrm>
          <a:off x="1546666" y="2144918"/>
          <a:ext cx="506889" cy="506889"/>
        </a:xfrm>
        <a:solidFill>
          <a:srgbClr val="F79646">
            <a:hueOff val="0"/>
            <a:satOff val="0"/>
            <a:lumOff val="0"/>
            <a:alphaOff val="0"/>
          </a:srgbClr>
        </a:solidFill>
        <a:ln w="25400" cap="flat" cmpd="sng" algn="ctr">
          <a:solidFill>
            <a:srgbClr val="0070C0"/>
          </a:solidFill>
          <a:prstDash val="solid"/>
        </a:ln>
        <a:effectLst/>
      </dgm:spPr>
      <dgm:t>
        <a:bodyPr/>
        <a:lstStyle/>
        <a:p>
          <a:r>
            <a:rPr lang="en-US" sz="1200" b="1" dirty="0" smtClean="0">
              <a:solidFill>
                <a:sysClr val="window" lastClr="FFFFFF"/>
              </a:solidFill>
              <a:latin typeface="+mn-lt"/>
              <a:ea typeface="+mn-ea"/>
              <a:cs typeface="+mn-cs"/>
            </a:rPr>
            <a:t>5. Instructors insert data on capstone assessment; email to GEP Director &amp; Chair</a:t>
          </a:r>
          <a:endParaRPr lang="en-US" sz="1200" b="1" dirty="0">
            <a:solidFill>
              <a:sysClr val="window" lastClr="FFFFFF"/>
            </a:solidFill>
            <a:latin typeface="+mn-lt"/>
            <a:ea typeface="+mn-ea"/>
            <a:cs typeface="+mn-cs"/>
          </a:endParaRPr>
        </a:p>
      </dgm:t>
    </dgm:pt>
    <dgm:pt modelId="{2F7820D2-86C8-4AAE-B146-A13BF5390879}" type="parTrans" cxnId="{B8C80E5D-D2F2-4546-98C7-0013862E7A44}">
      <dgm:prSet/>
      <dgm:spPr/>
      <dgm:t>
        <a:bodyPr/>
        <a:lstStyle/>
        <a:p>
          <a:endParaRPr lang="en-US"/>
        </a:p>
      </dgm:t>
    </dgm:pt>
    <dgm:pt modelId="{C12C1C18-C263-408E-8546-098EDEB9ED66}" type="sibTrans" cxnId="{B8C80E5D-D2F2-4546-98C7-0013862E7A44}">
      <dgm:prSet/>
      <dgm:spPr>
        <a:xfrm rot="10720700">
          <a:off x="1432967" y="2320368"/>
          <a:ext cx="80408" cy="171075"/>
        </a:xfrm>
        <a:solidFill>
          <a:srgbClr val="F79646">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8CE9F64D-3A8A-4295-A44A-FEA08DADFD72}">
      <dgm:prSet custT="1"/>
      <dgm:spPr>
        <a:xfrm>
          <a:off x="2143919" y="1669886"/>
          <a:ext cx="506889" cy="506889"/>
        </a:xfrm>
        <a:solidFill>
          <a:srgbClr val="4BACC6">
            <a:hueOff val="0"/>
            <a:satOff val="0"/>
            <a:lumOff val="0"/>
            <a:alphaOff val="0"/>
          </a:srgbClr>
        </a:solidFill>
        <a:ln w="25400" cap="flat" cmpd="sng" algn="ctr">
          <a:solidFill>
            <a:srgbClr val="0070C0"/>
          </a:solidFill>
          <a:prstDash val="solid"/>
        </a:ln>
        <a:effectLst/>
      </dgm:spPr>
      <dgm:t>
        <a:bodyPr/>
        <a:lstStyle/>
        <a:p>
          <a:r>
            <a:rPr lang="en-US" sz="1300" b="1" dirty="0" smtClean="0">
              <a:solidFill>
                <a:sysClr val="window" lastClr="FFFFFF"/>
              </a:solidFill>
              <a:latin typeface="+mn-lt"/>
              <a:ea typeface="+mn-ea"/>
              <a:cs typeface="+mn-cs"/>
            </a:rPr>
            <a:t>4. Email spreadsheet to capstone instructor</a:t>
          </a:r>
          <a:endParaRPr lang="en-US" sz="1300" b="1" dirty="0">
            <a:solidFill>
              <a:sysClr val="window" lastClr="FFFFFF"/>
            </a:solidFill>
            <a:latin typeface="+mn-lt"/>
            <a:ea typeface="+mn-ea"/>
            <a:cs typeface="+mn-cs"/>
          </a:endParaRPr>
        </a:p>
      </dgm:t>
    </dgm:pt>
    <dgm:pt modelId="{1BE86A20-A337-45F7-866B-258333BCA4CE}" type="parTrans" cxnId="{8464DABD-56B5-4709-9ABC-995D17A7C1E1}">
      <dgm:prSet/>
      <dgm:spPr/>
      <dgm:t>
        <a:bodyPr/>
        <a:lstStyle/>
        <a:p>
          <a:endParaRPr lang="en-US"/>
        </a:p>
      </dgm:t>
    </dgm:pt>
    <dgm:pt modelId="{C164BFAD-0E90-4691-8C7F-AC2FD11DA281}" type="sibTrans" cxnId="{8464DABD-56B5-4709-9ABC-995D17A7C1E1}">
      <dgm:prSet/>
      <dgm:spPr>
        <a:xfrm rot="8490157">
          <a:off x="2033841" y="2072916"/>
          <a:ext cx="135807" cy="171075"/>
        </a:xfrm>
        <a:solidFill>
          <a:srgbClr val="4BACC6">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72CD6FFE-3D5D-405A-A8CE-18AB53299EB3}">
      <dgm:prSet custT="1"/>
      <dgm:spPr>
        <a:xfrm>
          <a:off x="156498" y="1663699"/>
          <a:ext cx="617781" cy="506889"/>
        </a:xfrm>
        <a:solidFill>
          <a:srgbClr val="9BBB59">
            <a:hueOff val="0"/>
            <a:satOff val="0"/>
            <a:lumOff val="0"/>
            <a:alphaOff val="0"/>
          </a:srgbClr>
        </a:solidFill>
        <a:ln w="25400" cap="flat" cmpd="sng" algn="ctr">
          <a:solidFill>
            <a:srgbClr val="0070C0"/>
          </a:solidFill>
          <a:prstDash val="solid"/>
        </a:ln>
        <a:effectLst/>
      </dgm:spPr>
      <dgm:t>
        <a:bodyPr/>
        <a:lstStyle/>
        <a:p>
          <a:r>
            <a:rPr lang="en-US" sz="1300" b="1" dirty="0" smtClean="0">
              <a:solidFill>
                <a:sysClr val="window" lastClr="FFFFFF"/>
              </a:solidFill>
              <a:latin typeface="+mn-lt"/>
              <a:ea typeface="+mn-ea"/>
              <a:cs typeface="+mn-cs"/>
            </a:rPr>
            <a:t>7. GEP Director forwards instructor emails to Technical Analyst</a:t>
          </a:r>
          <a:endParaRPr lang="en-US" sz="1300" b="1" dirty="0">
            <a:solidFill>
              <a:sysClr val="window" lastClr="FFFFFF"/>
            </a:solidFill>
            <a:latin typeface="+mn-lt"/>
            <a:ea typeface="+mn-ea"/>
            <a:cs typeface="+mn-cs"/>
          </a:endParaRPr>
        </a:p>
      </dgm:t>
    </dgm:pt>
    <dgm:pt modelId="{4B431037-AF52-4F6A-B6D8-BDC374475910}" type="parTrans" cxnId="{3D05952A-2521-4872-8634-E313A5017DA7}">
      <dgm:prSet/>
      <dgm:spPr/>
      <dgm:t>
        <a:bodyPr/>
        <a:lstStyle/>
        <a:p>
          <a:endParaRPr lang="en-US"/>
        </a:p>
      </dgm:t>
    </dgm:pt>
    <dgm:pt modelId="{0B96A5DC-237F-4482-927C-6F5D6E75905E}" type="sibTrans" cxnId="{3D05952A-2521-4872-8634-E313A5017DA7}">
      <dgm:prSet/>
      <dgm:spPr>
        <a:xfrm rot="15617339">
          <a:off x="265913" y="1428040"/>
          <a:ext cx="130391" cy="171075"/>
        </a:xfrm>
        <a:solidFill>
          <a:srgbClr val="9BBB59">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8D44D7F7-1EDD-433F-AB14-66F4BD8B9B96}">
      <dgm:prSet custT="1"/>
      <dgm:spPr>
        <a:xfrm>
          <a:off x="888238" y="2160109"/>
          <a:ext cx="506889" cy="506889"/>
        </a:xfrm>
        <a:solidFill>
          <a:srgbClr val="C0504D">
            <a:hueOff val="0"/>
            <a:satOff val="0"/>
            <a:lumOff val="0"/>
            <a:alphaOff val="0"/>
          </a:srgbClr>
        </a:solidFill>
        <a:ln w="25400" cap="flat" cmpd="sng" algn="ctr">
          <a:solidFill>
            <a:srgbClr val="0070C0"/>
          </a:solidFill>
          <a:prstDash val="solid"/>
        </a:ln>
        <a:effectLst/>
      </dgm:spPr>
      <dgm:t>
        <a:bodyPr/>
        <a:lstStyle/>
        <a:p>
          <a:r>
            <a:rPr lang="en-US" sz="1250" b="1" dirty="0" smtClean="0">
              <a:solidFill>
                <a:sysClr val="window" lastClr="FFFFFF"/>
              </a:solidFill>
              <a:latin typeface="+mn-lt"/>
              <a:ea typeface="+mn-ea"/>
              <a:cs typeface="+mn-cs"/>
            </a:rPr>
            <a:t>6. Departments  expected to review data &amp; implement action plans if needed </a:t>
          </a:r>
          <a:endParaRPr lang="en-US" sz="1250" b="1" dirty="0">
            <a:solidFill>
              <a:sysClr val="window" lastClr="FFFFFF"/>
            </a:solidFill>
            <a:latin typeface="+mn-lt"/>
            <a:ea typeface="+mn-ea"/>
            <a:cs typeface="+mn-cs"/>
          </a:endParaRPr>
        </a:p>
      </dgm:t>
    </dgm:pt>
    <dgm:pt modelId="{8EE1A192-B655-4194-ADA3-2D6ECE64C8D8}" type="parTrans" cxnId="{535F5949-DC39-4249-B401-69C445726B5C}">
      <dgm:prSet/>
      <dgm:spPr/>
      <dgm:t>
        <a:bodyPr/>
        <a:lstStyle/>
        <a:p>
          <a:endParaRPr lang="en-US"/>
        </a:p>
      </dgm:t>
    </dgm:pt>
    <dgm:pt modelId="{BD486B42-B25A-483B-AB00-0AE03A840E63}" type="sibTrans" cxnId="{535F5949-DC39-4249-B401-69C445726B5C}">
      <dgm:prSet/>
      <dgm:spPr>
        <a:xfrm rot="12976753">
          <a:off x="740638" y="2091979"/>
          <a:ext cx="158950" cy="171075"/>
        </a:xfrm>
        <a:solidFill>
          <a:srgbClr val="C0504D">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BFBB1789-01CF-4A53-8DB9-CC7973DF95C6}">
      <dgm:prSet custT="1"/>
      <dgm:spPr>
        <a:xfrm>
          <a:off x="465264" y="261327"/>
          <a:ext cx="506889" cy="506889"/>
        </a:xfrm>
        <a:solidFill>
          <a:srgbClr val="4BACC6">
            <a:hueOff val="0"/>
            <a:satOff val="0"/>
            <a:lumOff val="0"/>
            <a:alphaOff val="0"/>
          </a:srgbClr>
        </a:solidFill>
        <a:ln w="25400" cap="flat" cmpd="sng" algn="ctr">
          <a:solidFill>
            <a:srgbClr val="0070C0"/>
          </a:solidFill>
          <a:prstDash val="solid"/>
        </a:ln>
        <a:effectLst/>
      </dgm:spPr>
      <dgm:t>
        <a:bodyPr/>
        <a:lstStyle/>
        <a:p>
          <a:r>
            <a:rPr lang="en-US" sz="1200" b="1" dirty="0" smtClean="0">
              <a:solidFill>
                <a:sysClr val="window" lastClr="FFFFFF"/>
              </a:solidFill>
              <a:latin typeface="Calibri"/>
              <a:ea typeface="+mn-ea"/>
              <a:cs typeface="+mn-cs"/>
            </a:rPr>
            <a:t>9</a:t>
          </a:r>
          <a:r>
            <a:rPr lang="en-US" sz="1200" b="1" dirty="0" smtClean="0">
              <a:solidFill>
                <a:sysClr val="window" lastClr="FFFFFF"/>
              </a:solidFill>
              <a:latin typeface="+mn-lt"/>
              <a:ea typeface="+mn-ea"/>
              <a:cs typeface="+mn-cs"/>
            </a:rPr>
            <a:t>. Data shared at workshops &amp; faculty institutes; Departments  analyze their own data</a:t>
          </a:r>
          <a:endParaRPr lang="en-US" sz="1200" b="1" dirty="0">
            <a:solidFill>
              <a:sysClr val="window" lastClr="FFFFFF"/>
            </a:solidFill>
            <a:latin typeface="+mn-lt"/>
            <a:ea typeface="+mn-ea"/>
            <a:cs typeface="+mn-cs"/>
          </a:endParaRPr>
        </a:p>
      </dgm:t>
    </dgm:pt>
    <dgm:pt modelId="{B619A5FA-5A52-46E8-B3DB-8F6445059B62}" type="parTrans" cxnId="{D635276F-1894-4900-BA05-6DB23A4F51F4}">
      <dgm:prSet/>
      <dgm:spPr/>
      <dgm:t>
        <a:bodyPr/>
        <a:lstStyle/>
        <a:p>
          <a:endParaRPr lang="en-US"/>
        </a:p>
      </dgm:t>
    </dgm:pt>
    <dgm:pt modelId="{A5A62A8F-A686-40D2-A956-84825F5E535D}" type="sibTrans" cxnId="{D635276F-1894-4900-BA05-6DB23A4F51F4}">
      <dgm:prSet/>
      <dgm:spPr>
        <a:xfrm rot="20889786">
          <a:off x="1008634" y="284717"/>
          <a:ext cx="107829" cy="171075"/>
        </a:xfrm>
        <a:solidFill>
          <a:srgbClr val="4BACC6">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66CCB700-A8AA-4C81-8042-D3FDF7BE5000}" type="pres">
      <dgm:prSet presAssocID="{3F5C3AF5-2829-45FF-A61E-378F1413B332}" presName="cycle" presStyleCnt="0">
        <dgm:presLayoutVars>
          <dgm:dir/>
          <dgm:resizeHandles val="exact"/>
        </dgm:presLayoutVars>
      </dgm:prSet>
      <dgm:spPr/>
      <dgm:t>
        <a:bodyPr/>
        <a:lstStyle/>
        <a:p>
          <a:endParaRPr lang="en-US"/>
        </a:p>
      </dgm:t>
    </dgm:pt>
    <dgm:pt modelId="{B89DA822-6F10-4651-94A4-D6BAF81CF469}" type="pres">
      <dgm:prSet presAssocID="{9C7D4EAA-7C52-4AEC-AAB3-07EF5B26BDA0}" presName="node" presStyleLbl="node1" presStyleIdx="0" presStyleCnt="9" custScaleX="132926" custScaleY="132926" custRadScaleRad="91016" custRadScaleInc="0">
        <dgm:presLayoutVars>
          <dgm:bulletEnabled val="1"/>
        </dgm:presLayoutVars>
      </dgm:prSet>
      <dgm:spPr>
        <a:prstGeom prst="ellipse">
          <a:avLst/>
        </a:prstGeom>
      </dgm:spPr>
      <dgm:t>
        <a:bodyPr/>
        <a:lstStyle/>
        <a:p>
          <a:endParaRPr lang="en-US"/>
        </a:p>
      </dgm:t>
    </dgm:pt>
    <dgm:pt modelId="{34868144-8019-46E5-883C-EC5FBA893681}" type="pres">
      <dgm:prSet presAssocID="{C8CD6AD7-9CF8-4453-AD3F-7E26BD827110}" presName="sibTrans" presStyleLbl="sibTrans2D1" presStyleIdx="0" presStyleCnt="9"/>
      <dgm:spPr>
        <a:prstGeom prst="rightArrow">
          <a:avLst>
            <a:gd name="adj1" fmla="val 60000"/>
            <a:gd name="adj2" fmla="val 50000"/>
          </a:avLst>
        </a:prstGeom>
      </dgm:spPr>
      <dgm:t>
        <a:bodyPr/>
        <a:lstStyle/>
        <a:p>
          <a:endParaRPr lang="en-US"/>
        </a:p>
      </dgm:t>
    </dgm:pt>
    <dgm:pt modelId="{7DC9D1F4-DCDF-4A7C-BD7C-F37AF8F5AD72}" type="pres">
      <dgm:prSet presAssocID="{C8CD6AD7-9CF8-4453-AD3F-7E26BD827110}" presName="connectorText" presStyleLbl="sibTrans2D1" presStyleIdx="0" presStyleCnt="9"/>
      <dgm:spPr/>
      <dgm:t>
        <a:bodyPr/>
        <a:lstStyle/>
        <a:p>
          <a:endParaRPr lang="en-US"/>
        </a:p>
      </dgm:t>
    </dgm:pt>
    <dgm:pt modelId="{37255EDE-35DA-47AD-90F1-B1A0A7FF8086}" type="pres">
      <dgm:prSet presAssocID="{BDFDF39F-A5DD-4D3C-80D0-9C092DB70965}" presName="node" presStyleLbl="node1" presStyleIdx="1" presStyleCnt="9" custScaleX="132926" custScaleY="132926" custRadScaleRad="114311" custRadScaleInc="31079">
        <dgm:presLayoutVars>
          <dgm:bulletEnabled val="1"/>
        </dgm:presLayoutVars>
      </dgm:prSet>
      <dgm:spPr>
        <a:prstGeom prst="ellipse">
          <a:avLst/>
        </a:prstGeom>
      </dgm:spPr>
      <dgm:t>
        <a:bodyPr/>
        <a:lstStyle/>
        <a:p>
          <a:endParaRPr lang="en-US"/>
        </a:p>
      </dgm:t>
    </dgm:pt>
    <dgm:pt modelId="{A1F7D6F8-2D0E-4ED6-B7B0-026B032864D1}" type="pres">
      <dgm:prSet presAssocID="{C3304409-F23E-4FE3-B7AB-AE1EC29F03C1}" presName="sibTrans" presStyleLbl="sibTrans2D1" presStyleIdx="1" presStyleCnt="9" custLinFactNeighborX="50637" custLinFactNeighborY="-19047"/>
      <dgm:spPr>
        <a:prstGeom prst="rightArrow">
          <a:avLst>
            <a:gd name="adj1" fmla="val 60000"/>
            <a:gd name="adj2" fmla="val 50000"/>
          </a:avLst>
        </a:prstGeom>
      </dgm:spPr>
      <dgm:t>
        <a:bodyPr/>
        <a:lstStyle/>
        <a:p>
          <a:endParaRPr lang="en-US"/>
        </a:p>
      </dgm:t>
    </dgm:pt>
    <dgm:pt modelId="{33234CDA-63D6-407C-823F-2F9048DFBC64}" type="pres">
      <dgm:prSet presAssocID="{C3304409-F23E-4FE3-B7AB-AE1EC29F03C1}" presName="connectorText" presStyleLbl="sibTrans2D1" presStyleIdx="1" presStyleCnt="9"/>
      <dgm:spPr/>
      <dgm:t>
        <a:bodyPr/>
        <a:lstStyle/>
        <a:p>
          <a:endParaRPr lang="en-US"/>
        </a:p>
      </dgm:t>
    </dgm:pt>
    <dgm:pt modelId="{B42FDDC8-6392-4BDF-A7EC-8A4549CDDA5F}" type="pres">
      <dgm:prSet presAssocID="{D5403D93-FF8C-4209-AD2C-6C1B35002BE7}" presName="node" presStyleLbl="node1" presStyleIdx="2" presStyleCnt="9" custScaleX="132926" custScaleY="132926" custRadScaleRad="142635" custRadScaleInc="3203">
        <dgm:presLayoutVars>
          <dgm:bulletEnabled val="1"/>
        </dgm:presLayoutVars>
      </dgm:prSet>
      <dgm:spPr>
        <a:prstGeom prst="ellipse">
          <a:avLst/>
        </a:prstGeom>
      </dgm:spPr>
      <dgm:t>
        <a:bodyPr/>
        <a:lstStyle/>
        <a:p>
          <a:endParaRPr lang="en-US"/>
        </a:p>
      </dgm:t>
    </dgm:pt>
    <dgm:pt modelId="{43C03E63-9E2B-4909-9D2C-6297C041681B}" type="pres">
      <dgm:prSet presAssocID="{81EE85A9-9203-40EC-A8AF-A89265439C7D}" presName="sibTrans" presStyleLbl="sibTrans2D1" presStyleIdx="2" presStyleCnt="9"/>
      <dgm:spPr>
        <a:prstGeom prst="rightArrow">
          <a:avLst>
            <a:gd name="adj1" fmla="val 60000"/>
            <a:gd name="adj2" fmla="val 50000"/>
          </a:avLst>
        </a:prstGeom>
      </dgm:spPr>
      <dgm:t>
        <a:bodyPr/>
        <a:lstStyle/>
        <a:p>
          <a:endParaRPr lang="en-US"/>
        </a:p>
      </dgm:t>
    </dgm:pt>
    <dgm:pt modelId="{007D5218-327A-4C95-ADAE-48FB5AC83481}" type="pres">
      <dgm:prSet presAssocID="{81EE85A9-9203-40EC-A8AF-A89265439C7D}" presName="connectorText" presStyleLbl="sibTrans2D1" presStyleIdx="2" presStyleCnt="9"/>
      <dgm:spPr/>
      <dgm:t>
        <a:bodyPr/>
        <a:lstStyle/>
        <a:p>
          <a:endParaRPr lang="en-US"/>
        </a:p>
      </dgm:t>
    </dgm:pt>
    <dgm:pt modelId="{3A9C9DAC-872A-48CE-ABBD-7626F45D9D49}" type="pres">
      <dgm:prSet presAssocID="{8CE9F64D-3A8A-4295-A44A-FEA08DADFD72}" presName="node" presStyleLbl="node1" presStyleIdx="3" presStyleCnt="9" custScaleX="132926" custScaleY="132926" custRadScaleRad="127948" custRadScaleInc="-30063">
        <dgm:presLayoutVars>
          <dgm:bulletEnabled val="1"/>
        </dgm:presLayoutVars>
      </dgm:prSet>
      <dgm:spPr>
        <a:prstGeom prst="ellipse">
          <a:avLst/>
        </a:prstGeom>
      </dgm:spPr>
      <dgm:t>
        <a:bodyPr/>
        <a:lstStyle/>
        <a:p>
          <a:endParaRPr lang="en-US"/>
        </a:p>
      </dgm:t>
    </dgm:pt>
    <dgm:pt modelId="{DEA694D2-870B-46E0-9830-50F90B52E789}" type="pres">
      <dgm:prSet presAssocID="{C164BFAD-0E90-4691-8C7F-AC2FD11DA281}" presName="sibTrans" presStyleLbl="sibTrans2D1" presStyleIdx="3" presStyleCnt="9"/>
      <dgm:spPr>
        <a:prstGeom prst="rightArrow">
          <a:avLst>
            <a:gd name="adj1" fmla="val 60000"/>
            <a:gd name="adj2" fmla="val 50000"/>
          </a:avLst>
        </a:prstGeom>
      </dgm:spPr>
      <dgm:t>
        <a:bodyPr/>
        <a:lstStyle/>
        <a:p>
          <a:endParaRPr lang="en-US"/>
        </a:p>
      </dgm:t>
    </dgm:pt>
    <dgm:pt modelId="{81FCD9E4-9C88-4E29-B2C2-367108500865}" type="pres">
      <dgm:prSet presAssocID="{C164BFAD-0E90-4691-8C7F-AC2FD11DA281}" presName="connectorText" presStyleLbl="sibTrans2D1" presStyleIdx="3" presStyleCnt="9"/>
      <dgm:spPr/>
      <dgm:t>
        <a:bodyPr/>
        <a:lstStyle/>
        <a:p>
          <a:endParaRPr lang="en-US"/>
        </a:p>
      </dgm:t>
    </dgm:pt>
    <dgm:pt modelId="{E9F0AA0D-919D-446F-8A34-79EA6C254B2E}" type="pres">
      <dgm:prSet presAssocID="{91FEF973-4F58-4415-842B-1ECF75C7BBD5}" presName="node" presStyleLbl="node1" presStyleIdx="4" presStyleCnt="9" custScaleX="132926" custScaleY="132926" custRadScaleRad="89227" custRadScaleInc="-26850">
        <dgm:presLayoutVars>
          <dgm:bulletEnabled val="1"/>
        </dgm:presLayoutVars>
      </dgm:prSet>
      <dgm:spPr>
        <a:prstGeom prst="ellipse">
          <a:avLst/>
        </a:prstGeom>
      </dgm:spPr>
      <dgm:t>
        <a:bodyPr/>
        <a:lstStyle/>
        <a:p>
          <a:endParaRPr lang="en-US"/>
        </a:p>
      </dgm:t>
    </dgm:pt>
    <dgm:pt modelId="{9159AAEA-EA71-4663-BF14-BF561184D60E}" type="pres">
      <dgm:prSet presAssocID="{C12C1C18-C263-408E-8546-098EDEB9ED66}" presName="sibTrans" presStyleLbl="sibTrans2D1" presStyleIdx="4" presStyleCnt="9"/>
      <dgm:spPr>
        <a:prstGeom prst="rightArrow">
          <a:avLst>
            <a:gd name="adj1" fmla="val 60000"/>
            <a:gd name="adj2" fmla="val 50000"/>
          </a:avLst>
        </a:prstGeom>
      </dgm:spPr>
      <dgm:t>
        <a:bodyPr/>
        <a:lstStyle/>
        <a:p>
          <a:endParaRPr lang="en-US"/>
        </a:p>
      </dgm:t>
    </dgm:pt>
    <dgm:pt modelId="{7A37B939-574B-40CB-9F1A-B6005D61DAFE}" type="pres">
      <dgm:prSet presAssocID="{C12C1C18-C263-408E-8546-098EDEB9ED66}" presName="connectorText" presStyleLbl="sibTrans2D1" presStyleIdx="4" presStyleCnt="9"/>
      <dgm:spPr/>
      <dgm:t>
        <a:bodyPr/>
        <a:lstStyle/>
        <a:p>
          <a:endParaRPr lang="en-US"/>
        </a:p>
      </dgm:t>
    </dgm:pt>
    <dgm:pt modelId="{5A7E63C5-2C0F-4C41-BEBB-F2DA844C2F23}" type="pres">
      <dgm:prSet presAssocID="{8D44D7F7-1EDD-433F-AB14-66F4BD8B9B96}" presName="node" presStyleLbl="node1" presStyleIdx="5" presStyleCnt="9" custScaleX="132926" custScaleY="132926" custRadScaleRad="90764" custRadScaleInc="42422">
        <dgm:presLayoutVars>
          <dgm:bulletEnabled val="1"/>
        </dgm:presLayoutVars>
      </dgm:prSet>
      <dgm:spPr>
        <a:prstGeom prst="ellipse">
          <a:avLst/>
        </a:prstGeom>
      </dgm:spPr>
      <dgm:t>
        <a:bodyPr/>
        <a:lstStyle/>
        <a:p>
          <a:endParaRPr lang="en-US"/>
        </a:p>
      </dgm:t>
    </dgm:pt>
    <dgm:pt modelId="{906DFCFC-E153-405C-AFD1-21CD1E40C7B8}" type="pres">
      <dgm:prSet presAssocID="{BD486B42-B25A-483B-AB00-0AE03A840E63}" presName="sibTrans" presStyleLbl="sibTrans2D1" presStyleIdx="5" presStyleCnt="9"/>
      <dgm:spPr>
        <a:prstGeom prst="rightArrow">
          <a:avLst>
            <a:gd name="adj1" fmla="val 60000"/>
            <a:gd name="adj2" fmla="val 50000"/>
          </a:avLst>
        </a:prstGeom>
      </dgm:spPr>
      <dgm:t>
        <a:bodyPr/>
        <a:lstStyle/>
        <a:p>
          <a:endParaRPr lang="en-US"/>
        </a:p>
      </dgm:t>
    </dgm:pt>
    <dgm:pt modelId="{DD6EC37D-B92C-4F82-A496-D193C9CA1487}" type="pres">
      <dgm:prSet presAssocID="{BD486B42-B25A-483B-AB00-0AE03A840E63}" presName="connectorText" presStyleLbl="sibTrans2D1" presStyleIdx="5" presStyleCnt="9"/>
      <dgm:spPr/>
      <dgm:t>
        <a:bodyPr/>
        <a:lstStyle/>
        <a:p>
          <a:endParaRPr lang="en-US"/>
        </a:p>
      </dgm:t>
    </dgm:pt>
    <dgm:pt modelId="{3876455E-6E8F-44DD-897D-47054C59C786}" type="pres">
      <dgm:prSet presAssocID="{72CD6FFE-3D5D-405A-A8CE-18AB53299EB3}" presName="node" presStyleLbl="node1" presStyleIdx="6" presStyleCnt="9" custScaleX="132926" custScaleY="132926" custRadScaleRad="133112" custRadScaleInc="29393">
        <dgm:presLayoutVars>
          <dgm:bulletEnabled val="1"/>
        </dgm:presLayoutVars>
      </dgm:prSet>
      <dgm:spPr>
        <a:prstGeom prst="ellipse">
          <a:avLst/>
        </a:prstGeom>
      </dgm:spPr>
      <dgm:t>
        <a:bodyPr/>
        <a:lstStyle/>
        <a:p>
          <a:endParaRPr lang="en-US"/>
        </a:p>
      </dgm:t>
    </dgm:pt>
    <dgm:pt modelId="{D826C3C0-A52B-4CB6-A927-876B7EFB5E07}" type="pres">
      <dgm:prSet presAssocID="{0B96A5DC-237F-4482-927C-6F5D6E75905E}" presName="sibTrans" presStyleLbl="sibTrans2D1" presStyleIdx="6" presStyleCnt="9" custScaleX="132229" custLinFactNeighborX="-4532" custLinFactNeighborY="-4810"/>
      <dgm:spPr>
        <a:prstGeom prst="rightArrow">
          <a:avLst>
            <a:gd name="adj1" fmla="val 60000"/>
            <a:gd name="adj2" fmla="val 50000"/>
          </a:avLst>
        </a:prstGeom>
      </dgm:spPr>
      <dgm:t>
        <a:bodyPr/>
        <a:lstStyle/>
        <a:p>
          <a:endParaRPr lang="en-US"/>
        </a:p>
      </dgm:t>
    </dgm:pt>
    <dgm:pt modelId="{EAB4DDC2-F269-47A2-95F1-A10571DE6309}" type="pres">
      <dgm:prSet presAssocID="{0B96A5DC-237F-4482-927C-6F5D6E75905E}" presName="connectorText" presStyleLbl="sibTrans2D1" presStyleIdx="6" presStyleCnt="9"/>
      <dgm:spPr/>
      <dgm:t>
        <a:bodyPr/>
        <a:lstStyle/>
        <a:p>
          <a:endParaRPr lang="en-US"/>
        </a:p>
      </dgm:t>
    </dgm:pt>
    <dgm:pt modelId="{565BE821-6B0F-4988-AB22-4873342CF728}" type="pres">
      <dgm:prSet presAssocID="{ABD7D0EE-7B6B-4652-BA0F-41A273117267}" presName="node" presStyleLbl="node1" presStyleIdx="7" presStyleCnt="9" custScaleX="132926" custScaleY="132926" custRadScaleRad="144843" custRadScaleInc="-3551">
        <dgm:presLayoutVars>
          <dgm:bulletEnabled val="1"/>
        </dgm:presLayoutVars>
      </dgm:prSet>
      <dgm:spPr>
        <a:prstGeom prst="ellipse">
          <a:avLst/>
        </a:prstGeom>
      </dgm:spPr>
      <dgm:t>
        <a:bodyPr/>
        <a:lstStyle/>
        <a:p>
          <a:endParaRPr lang="en-US"/>
        </a:p>
      </dgm:t>
    </dgm:pt>
    <dgm:pt modelId="{B780CBE5-93F2-4D55-9713-31362E607856}" type="pres">
      <dgm:prSet presAssocID="{668591E5-1B5A-4EA3-8730-7C0E5610FA83}" presName="sibTrans" presStyleLbl="sibTrans2D1" presStyleIdx="7" presStyleCnt="9"/>
      <dgm:spPr>
        <a:prstGeom prst="rightArrow">
          <a:avLst>
            <a:gd name="adj1" fmla="val 60000"/>
            <a:gd name="adj2" fmla="val 50000"/>
          </a:avLst>
        </a:prstGeom>
      </dgm:spPr>
      <dgm:t>
        <a:bodyPr/>
        <a:lstStyle/>
        <a:p>
          <a:endParaRPr lang="en-US"/>
        </a:p>
      </dgm:t>
    </dgm:pt>
    <dgm:pt modelId="{F0C3E959-0FC0-4A3F-9B13-8A099B6797DE}" type="pres">
      <dgm:prSet presAssocID="{668591E5-1B5A-4EA3-8730-7C0E5610FA83}" presName="connectorText" presStyleLbl="sibTrans2D1" presStyleIdx="7" presStyleCnt="9"/>
      <dgm:spPr/>
      <dgm:t>
        <a:bodyPr/>
        <a:lstStyle/>
        <a:p>
          <a:endParaRPr lang="en-US"/>
        </a:p>
      </dgm:t>
    </dgm:pt>
    <dgm:pt modelId="{CF8C0501-A9E5-4889-80D2-F14161FB29B8}" type="pres">
      <dgm:prSet presAssocID="{BFBB1789-01CF-4A53-8DB9-CC7973DF95C6}" presName="node" presStyleLbl="node1" presStyleIdx="8" presStyleCnt="9" custScaleX="132925" custScaleY="136694" custRadScaleRad="116608" custRadScaleInc="-36439">
        <dgm:presLayoutVars>
          <dgm:bulletEnabled val="1"/>
        </dgm:presLayoutVars>
      </dgm:prSet>
      <dgm:spPr>
        <a:prstGeom prst="ellipse">
          <a:avLst/>
        </a:prstGeom>
      </dgm:spPr>
      <dgm:t>
        <a:bodyPr/>
        <a:lstStyle/>
        <a:p>
          <a:endParaRPr lang="en-US"/>
        </a:p>
      </dgm:t>
    </dgm:pt>
    <dgm:pt modelId="{7D9188A0-5B63-4947-98F6-73A933935DE5}" type="pres">
      <dgm:prSet presAssocID="{A5A62A8F-A686-40D2-A956-84825F5E535D}" presName="sibTrans" presStyleLbl="sibTrans2D1" presStyleIdx="8" presStyleCnt="9" custLinFactNeighborX="-733" custLinFactNeighborY="-42255"/>
      <dgm:spPr>
        <a:prstGeom prst="rightArrow">
          <a:avLst>
            <a:gd name="adj1" fmla="val 60000"/>
            <a:gd name="adj2" fmla="val 50000"/>
          </a:avLst>
        </a:prstGeom>
      </dgm:spPr>
      <dgm:t>
        <a:bodyPr/>
        <a:lstStyle/>
        <a:p>
          <a:endParaRPr lang="en-US"/>
        </a:p>
      </dgm:t>
    </dgm:pt>
    <dgm:pt modelId="{6043F7A4-A59D-4F62-A16D-520BCCC70611}" type="pres">
      <dgm:prSet presAssocID="{A5A62A8F-A686-40D2-A956-84825F5E535D}" presName="connectorText" presStyleLbl="sibTrans2D1" presStyleIdx="8" presStyleCnt="9"/>
      <dgm:spPr/>
      <dgm:t>
        <a:bodyPr/>
        <a:lstStyle/>
        <a:p>
          <a:endParaRPr lang="en-US"/>
        </a:p>
      </dgm:t>
    </dgm:pt>
  </dgm:ptLst>
  <dgm:cxnLst>
    <dgm:cxn modelId="{AFE7EAFD-0017-4EFB-B9DD-4558BB212553}" type="presOf" srcId="{D5403D93-FF8C-4209-AD2C-6C1B35002BE7}" destId="{B42FDDC8-6392-4BDF-A7EC-8A4549CDDA5F}" srcOrd="0" destOrd="0" presId="urn:microsoft.com/office/officeart/2005/8/layout/cycle2"/>
    <dgm:cxn modelId="{C8CD4980-DFED-4BFA-A268-0CC865A24586}" type="presOf" srcId="{81EE85A9-9203-40EC-A8AF-A89265439C7D}" destId="{007D5218-327A-4C95-ADAE-48FB5AC83481}" srcOrd="1" destOrd="0" presId="urn:microsoft.com/office/officeart/2005/8/layout/cycle2"/>
    <dgm:cxn modelId="{DC51B208-0A91-405D-ACBD-CB552597F6D7}" type="presOf" srcId="{C164BFAD-0E90-4691-8C7F-AC2FD11DA281}" destId="{DEA694D2-870B-46E0-9830-50F90B52E789}" srcOrd="0" destOrd="0" presId="urn:microsoft.com/office/officeart/2005/8/layout/cycle2"/>
    <dgm:cxn modelId="{0453E954-E985-49A6-A3C0-D736213B0877}" type="presOf" srcId="{BFBB1789-01CF-4A53-8DB9-CC7973DF95C6}" destId="{CF8C0501-A9E5-4889-80D2-F14161FB29B8}" srcOrd="0" destOrd="0" presId="urn:microsoft.com/office/officeart/2005/8/layout/cycle2"/>
    <dgm:cxn modelId="{567486C5-ADC9-4858-9B2C-F28786053EB6}" type="presOf" srcId="{C8CD6AD7-9CF8-4453-AD3F-7E26BD827110}" destId="{7DC9D1F4-DCDF-4A7C-BD7C-F37AF8F5AD72}" srcOrd="1" destOrd="0" presId="urn:microsoft.com/office/officeart/2005/8/layout/cycle2"/>
    <dgm:cxn modelId="{98BFDFC6-1359-4EE6-BE1C-F2EBEC2492DB}" type="presOf" srcId="{8CE9F64D-3A8A-4295-A44A-FEA08DADFD72}" destId="{3A9C9DAC-872A-48CE-ABBD-7626F45D9D49}" srcOrd="0" destOrd="0" presId="urn:microsoft.com/office/officeart/2005/8/layout/cycle2"/>
    <dgm:cxn modelId="{726A9A57-DBEF-487F-B560-2586F8066FDF}" type="presOf" srcId="{668591E5-1B5A-4EA3-8730-7C0E5610FA83}" destId="{B780CBE5-93F2-4D55-9713-31362E607856}" srcOrd="0" destOrd="0" presId="urn:microsoft.com/office/officeart/2005/8/layout/cycle2"/>
    <dgm:cxn modelId="{CE893237-E8C5-4C59-9494-801C2B32C5D0}" type="presOf" srcId="{72CD6FFE-3D5D-405A-A8CE-18AB53299EB3}" destId="{3876455E-6E8F-44DD-897D-47054C59C786}" srcOrd="0" destOrd="0" presId="urn:microsoft.com/office/officeart/2005/8/layout/cycle2"/>
    <dgm:cxn modelId="{75AF26DF-83FA-458B-AA03-82B9B0F68AC3}" srcId="{3F5C3AF5-2829-45FF-A61E-378F1413B332}" destId="{9C7D4EAA-7C52-4AEC-AAB3-07EF5B26BDA0}" srcOrd="0" destOrd="0" parTransId="{2F048EB8-E81F-4405-A2E7-2C70EF7157FD}" sibTransId="{C8CD6AD7-9CF8-4453-AD3F-7E26BD827110}"/>
    <dgm:cxn modelId="{26BF0284-0A60-4F85-BF5E-29B718684DFD}" type="presOf" srcId="{668591E5-1B5A-4EA3-8730-7C0E5610FA83}" destId="{F0C3E959-0FC0-4A3F-9B13-8A099B6797DE}" srcOrd="1" destOrd="0" presId="urn:microsoft.com/office/officeart/2005/8/layout/cycle2"/>
    <dgm:cxn modelId="{60F17D88-0A5A-47B4-BF2E-75E8F14FED5F}" type="presOf" srcId="{A5A62A8F-A686-40D2-A956-84825F5E535D}" destId="{7D9188A0-5B63-4947-98F6-73A933935DE5}" srcOrd="0" destOrd="0" presId="urn:microsoft.com/office/officeart/2005/8/layout/cycle2"/>
    <dgm:cxn modelId="{D635276F-1894-4900-BA05-6DB23A4F51F4}" srcId="{3F5C3AF5-2829-45FF-A61E-378F1413B332}" destId="{BFBB1789-01CF-4A53-8DB9-CC7973DF95C6}" srcOrd="8" destOrd="0" parTransId="{B619A5FA-5A52-46E8-B3DB-8F6445059B62}" sibTransId="{A5A62A8F-A686-40D2-A956-84825F5E535D}"/>
    <dgm:cxn modelId="{EDC1B84B-E7CE-46A2-92F8-E87E3A222204}" type="presOf" srcId="{C3304409-F23E-4FE3-B7AB-AE1EC29F03C1}" destId="{A1F7D6F8-2D0E-4ED6-B7B0-026B032864D1}" srcOrd="0" destOrd="0" presId="urn:microsoft.com/office/officeart/2005/8/layout/cycle2"/>
    <dgm:cxn modelId="{A87A1290-B371-4AE4-940A-5BFF2CF26183}" type="presOf" srcId="{81EE85A9-9203-40EC-A8AF-A89265439C7D}" destId="{43C03E63-9E2B-4909-9D2C-6297C041681B}" srcOrd="0" destOrd="0" presId="urn:microsoft.com/office/officeart/2005/8/layout/cycle2"/>
    <dgm:cxn modelId="{B28FFAF7-27E4-4B1E-8D65-C8AD869B346C}" type="presOf" srcId="{ABD7D0EE-7B6B-4652-BA0F-41A273117267}" destId="{565BE821-6B0F-4988-AB22-4873342CF728}" srcOrd="0" destOrd="0" presId="urn:microsoft.com/office/officeart/2005/8/layout/cycle2"/>
    <dgm:cxn modelId="{FE841499-B0C3-46BE-9B9E-CDA296F34082}" srcId="{3F5C3AF5-2829-45FF-A61E-378F1413B332}" destId="{BDFDF39F-A5DD-4D3C-80D0-9C092DB70965}" srcOrd="1" destOrd="0" parTransId="{4B8E74E6-8CA6-4280-A102-DD732DA20311}" sibTransId="{C3304409-F23E-4FE3-B7AB-AE1EC29F03C1}"/>
    <dgm:cxn modelId="{38DBC92F-21A9-41DC-AB87-016B063D0304}" type="presOf" srcId="{3F5C3AF5-2829-45FF-A61E-378F1413B332}" destId="{66CCB700-A8AA-4C81-8042-D3FDF7BE5000}" srcOrd="0" destOrd="0" presId="urn:microsoft.com/office/officeart/2005/8/layout/cycle2"/>
    <dgm:cxn modelId="{01563D49-46A8-4C21-BE1E-9D6E311DE419}" srcId="{3F5C3AF5-2829-45FF-A61E-378F1413B332}" destId="{ABD7D0EE-7B6B-4652-BA0F-41A273117267}" srcOrd="7" destOrd="0" parTransId="{4B19D71F-A95E-47AD-8660-F94037FB8C18}" sibTransId="{668591E5-1B5A-4EA3-8730-7C0E5610FA83}"/>
    <dgm:cxn modelId="{2D8976F4-0A40-4D9F-B01D-CBD80AC6D57C}" type="presOf" srcId="{C164BFAD-0E90-4691-8C7F-AC2FD11DA281}" destId="{81FCD9E4-9C88-4E29-B2C2-367108500865}" srcOrd="1" destOrd="0" presId="urn:microsoft.com/office/officeart/2005/8/layout/cycle2"/>
    <dgm:cxn modelId="{DCAC617F-D8E2-4E85-A896-5999E2AF2803}" type="presOf" srcId="{C12C1C18-C263-408E-8546-098EDEB9ED66}" destId="{9159AAEA-EA71-4663-BF14-BF561184D60E}" srcOrd="0" destOrd="0" presId="urn:microsoft.com/office/officeart/2005/8/layout/cycle2"/>
    <dgm:cxn modelId="{206CA84E-8054-4F8A-A966-00A06CBAF76A}" type="presOf" srcId="{0B96A5DC-237F-4482-927C-6F5D6E75905E}" destId="{D826C3C0-A52B-4CB6-A927-876B7EFB5E07}" srcOrd="0" destOrd="0" presId="urn:microsoft.com/office/officeart/2005/8/layout/cycle2"/>
    <dgm:cxn modelId="{B8C80E5D-D2F2-4546-98C7-0013862E7A44}" srcId="{3F5C3AF5-2829-45FF-A61E-378F1413B332}" destId="{91FEF973-4F58-4415-842B-1ECF75C7BBD5}" srcOrd="4" destOrd="0" parTransId="{2F7820D2-86C8-4AAE-B146-A13BF5390879}" sibTransId="{C12C1C18-C263-408E-8546-098EDEB9ED66}"/>
    <dgm:cxn modelId="{4239CEFE-F988-4ED0-A862-E29A51CC4550}" type="presOf" srcId="{0B96A5DC-237F-4482-927C-6F5D6E75905E}" destId="{EAB4DDC2-F269-47A2-95F1-A10571DE6309}" srcOrd="1" destOrd="0" presId="urn:microsoft.com/office/officeart/2005/8/layout/cycle2"/>
    <dgm:cxn modelId="{7EF4DDFE-145C-4EF0-9250-97C8CA705B4A}" srcId="{3F5C3AF5-2829-45FF-A61E-378F1413B332}" destId="{D5403D93-FF8C-4209-AD2C-6C1B35002BE7}" srcOrd="2" destOrd="0" parTransId="{11A360B2-D80C-4A8D-B988-21F6F70DB323}" sibTransId="{81EE85A9-9203-40EC-A8AF-A89265439C7D}"/>
    <dgm:cxn modelId="{839C51D6-0069-4921-A848-62D07CD72DC1}" type="presOf" srcId="{BD486B42-B25A-483B-AB00-0AE03A840E63}" destId="{DD6EC37D-B92C-4F82-A496-D193C9CA1487}" srcOrd="1" destOrd="0" presId="urn:microsoft.com/office/officeart/2005/8/layout/cycle2"/>
    <dgm:cxn modelId="{D37CBF1F-B460-40FA-8F0F-8C5AAF0211F7}" type="presOf" srcId="{9C7D4EAA-7C52-4AEC-AAB3-07EF5B26BDA0}" destId="{B89DA822-6F10-4651-94A4-D6BAF81CF469}" srcOrd="0" destOrd="0" presId="urn:microsoft.com/office/officeart/2005/8/layout/cycle2"/>
    <dgm:cxn modelId="{8464DABD-56B5-4709-9ABC-995D17A7C1E1}" srcId="{3F5C3AF5-2829-45FF-A61E-378F1413B332}" destId="{8CE9F64D-3A8A-4295-A44A-FEA08DADFD72}" srcOrd="3" destOrd="0" parTransId="{1BE86A20-A337-45F7-866B-258333BCA4CE}" sibTransId="{C164BFAD-0E90-4691-8C7F-AC2FD11DA281}"/>
    <dgm:cxn modelId="{535F5949-DC39-4249-B401-69C445726B5C}" srcId="{3F5C3AF5-2829-45FF-A61E-378F1413B332}" destId="{8D44D7F7-1EDD-433F-AB14-66F4BD8B9B96}" srcOrd="5" destOrd="0" parTransId="{8EE1A192-B655-4194-ADA3-2D6ECE64C8D8}" sibTransId="{BD486B42-B25A-483B-AB00-0AE03A840E63}"/>
    <dgm:cxn modelId="{3021793F-D908-41AD-B42F-EA8563603E7F}" type="presOf" srcId="{C12C1C18-C263-408E-8546-098EDEB9ED66}" destId="{7A37B939-574B-40CB-9F1A-B6005D61DAFE}" srcOrd="1" destOrd="0" presId="urn:microsoft.com/office/officeart/2005/8/layout/cycle2"/>
    <dgm:cxn modelId="{3639FFC9-6622-4307-BFEC-D7D4FE6BE78A}" type="presOf" srcId="{C8CD6AD7-9CF8-4453-AD3F-7E26BD827110}" destId="{34868144-8019-46E5-883C-EC5FBA893681}" srcOrd="0" destOrd="0" presId="urn:microsoft.com/office/officeart/2005/8/layout/cycle2"/>
    <dgm:cxn modelId="{B679DFD3-008A-490C-B899-C795F34A5745}" type="presOf" srcId="{91FEF973-4F58-4415-842B-1ECF75C7BBD5}" destId="{E9F0AA0D-919D-446F-8A34-79EA6C254B2E}" srcOrd="0" destOrd="0" presId="urn:microsoft.com/office/officeart/2005/8/layout/cycle2"/>
    <dgm:cxn modelId="{3D05952A-2521-4872-8634-E313A5017DA7}" srcId="{3F5C3AF5-2829-45FF-A61E-378F1413B332}" destId="{72CD6FFE-3D5D-405A-A8CE-18AB53299EB3}" srcOrd="6" destOrd="0" parTransId="{4B431037-AF52-4F6A-B6D8-BDC374475910}" sibTransId="{0B96A5DC-237F-4482-927C-6F5D6E75905E}"/>
    <dgm:cxn modelId="{ED1AF538-BB55-4C59-8B57-E2B49AF66069}" type="presOf" srcId="{8D44D7F7-1EDD-433F-AB14-66F4BD8B9B96}" destId="{5A7E63C5-2C0F-4C41-BEBB-F2DA844C2F23}" srcOrd="0" destOrd="0" presId="urn:microsoft.com/office/officeart/2005/8/layout/cycle2"/>
    <dgm:cxn modelId="{2CFFA369-D0A9-4259-99CC-78B890B5733F}" type="presOf" srcId="{BD486B42-B25A-483B-AB00-0AE03A840E63}" destId="{906DFCFC-E153-405C-AFD1-21CD1E40C7B8}" srcOrd="0" destOrd="0" presId="urn:microsoft.com/office/officeart/2005/8/layout/cycle2"/>
    <dgm:cxn modelId="{29BE4A71-719D-452D-9FF2-38C17ECD545C}" type="presOf" srcId="{BDFDF39F-A5DD-4D3C-80D0-9C092DB70965}" destId="{37255EDE-35DA-47AD-90F1-B1A0A7FF8086}" srcOrd="0" destOrd="0" presId="urn:microsoft.com/office/officeart/2005/8/layout/cycle2"/>
    <dgm:cxn modelId="{3E8035C6-9B55-4051-8AA8-8894D3975E7A}" type="presOf" srcId="{A5A62A8F-A686-40D2-A956-84825F5E535D}" destId="{6043F7A4-A59D-4F62-A16D-520BCCC70611}" srcOrd="1" destOrd="0" presId="urn:microsoft.com/office/officeart/2005/8/layout/cycle2"/>
    <dgm:cxn modelId="{7C0334DA-6692-4388-9928-44EA3E702998}" type="presOf" srcId="{C3304409-F23E-4FE3-B7AB-AE1EC29F03C1}" destId="{33234CDA-63D6-407C-823F-2F9048DFBC64}" srcOrd="1" destOrd="0" presId="urn:microsoft.com/office/officeart/2005/8/layout/cycle2"/>
    <dgm:cxn modelId="{A986E6F9-B375-417F-829A-626033E1A211}" type="presParOf" srcId="{66CCB700-A8AA-4C81-8042-D3FDF7BE5000}" destId="{B89DA822-6F10-4651-94A4-D6BAF81CF469}" srcOrd="0" destOrd="0" presId="urn:microsoft.com/office/officeart/2005/8/layout/cycle2"/>
    <dgm:cxn modelId="{352ED1A2-6099-4E4D-8FDC-208C5411BE6A}" type="presParOf" srcId="{66CCB700-A8AA-4C81-8042-D3FDF7BE5000}" destId="{34868144-8019-46E5-883C-EC5FBA893681}" srcOrd="1" destOrd="0" presId="urn:microsoft.com/office/officeart/2005/8/layout/cycle2"/>
    <dgm:cxn modelId="{2A8A3DF4-AE84-4095-970A-6ECEED6CBC55}" type="presParOf" srcId="{34868144-8019-46E5-883C-EC5FBA893681}" destId="{7DC9D1F4-DCDF-4A7C-BD7C-F37AF8F5AD72}" srcOrd="0" destOrd="0" presId="urn:microsoft.com/office/officeart/2005/8/layout/cycle2"/>
    <dgm:cxn modelId="{B6B608D6-ADC2-4C10-A9A5-9058AB456B1A}" type="presParOf" srcId="{66CCB700-A8AA-4C81-8042-D3FDF7BE5000}" destId="{37255EDE-35DA-47AD-90F1-B1A0A7FF8086}" srcOrd="2" destOrd="0" presId="urn:microsoft.com/office/officeart/2005/8/layout/cycle2"/>
    <dgm:cxn modelId="{78D859DC-30EC-4BF6-B1CC-10E170B48A1D}" type="presParOf" srcId="{66CCB700-A8AA-4C81-8042-D3FDF7BE5000}" destId="{A1F7D6F8-2D0E-4ED6-B7B0-026B032864D1}" srcOrd="3" destOrd="0" presId="urn:microsoft.com/office/officeart/2005/8/layout/cycle2"/>
    <dgm:cxn modelId="{F1C51A6D-5A22-4A72-A934-6661CACB4A63}" type="presParOf" srcId="{A1F7D6F8-2D0E-4ED6-B7B0-026B032864D1}" destId="{33234CDA-63D6-407C-823F-2F9048DFBC64}" srcOrd="0" destOrd="0" presId="urn:microsoft.com/office/officeart/2005/8/layout/cycle2"/>
    <dgm:cxn modelId="{36F9F360-E848-451C-8C3C-F3C3E45B2E2B}" type="presParOf" srcId="{66CCB700-A8AA-4C81-8042-D3FDF7BE5000}" destId="{B42FDDC8-6392-4BDF-A7EC-8A4549CDDA5F}" srcOrd="4" destOrd="0" presId="urn:microsoft.com/office/officeart/2005/8/layout/cycle2"/>
    <dgm:cxn modelId="{3F9F4A51-B658-47A2-9B99-1B9776F029A4}" type="presParOf" srcId="{66CCB700-A8AA-4C81-8042-D3FDF7BE5000}" destId="{43C03E63-9E2B-4909-9D2C-6297C041681B}" srcOrd="5" destOrd="0" presId="urn:microsoft.com/office/officeart/2005/8/layout/cycle2"/>
    <dgm:cxn modelId="{B9FF2F40-FD92-4F4F-BC86-93FA16012675}" type="presParOf" srcId="{43C03E63-9E2B-4909-9D2C-6297C041681B}" destId="{007D5218-327A-4C95-ADAE-48FB5AC83481}" srcOrd="0" destOrd="0" presId="urn:microsoft.com/office/officeart/2005/8/layout/cycle2"/>
    <dgm:cxn modelId="{B12788FE-6C27-4548-ABDC-5CC92A2F1AC8}" type="presParOf" srcId="{66CCB700-A8AA-4C81-8042-D3FDF7BE5000}" destId="{3A9C9DAC-872A-48CE-ABBD-7626F45D9D49}" srcOrd="6" destOrd="0" presId="urn:microsoft.com/office/officeart/2005/8/layout/cycle2"/>
    <dgm:cxn modelId="{50BB717B-E5BF-4439-95A3-C7BBC9687D01}" type="presParOf" srcId="{66CCB700-A8AA-4C81-8042-D3FDF7BE5000}" destId="{DEA694D2-870B-46E0-9830-50F90B52E789}" srcOrd="7" destOrd="0" presId="urn:microsoft.com/office/officeart/2005/8/layout/cycle2"/>
    <dgm:cxn modelId="{1D97FF54-E4B1-43C4-B6FF-5D998BFD45A9}" type="presParOf" srcId="{DEA694D2-870B-46E0-9830-50F90B52E789}" destId="{81FCD9E4-9C88-4E29-B2C2-367108500865}" srcOrd="0" destOrd="0" presId="urn:microsoft.com/office/officeart/2005/8/layout/cycle2"/>
    <dgm:cxn modelId="{7120AC4B-F33A-4F59-B914-36DCE9454CBF}" type="presParOf" srcId="{66CCB700-A8AA-4C81-8042-D3FDF7BE5000}" destId="{E9F0AA0D-919D-446F-8A34-79EA6C254B2E}" srcOrd="8" destOrd="0" presId="urn:microsoft.com/office/officeart/2005/8/layout/cycle2"/>
    <dgm:cxn modelId="{2E8D3A1A-11FF-4E3C-9D44-83DCB1072DC7}" type="presParOf" srcId="{66CCB700-A8AA-4C81-8042-D3FDF7BE5000}" destId="{9159AAEA-EA71-4663-BF14-BF561184D60E}" srcOrd="9" destOrd="0" presId="urn:microsoft.com/office/officeart/2005/8/layout/cycle2"/>
    <dgm:cxn modelId="{B59A7966-9F56-4C0D-838D-EBBDB61471A1}" type="presParOf" srcId="{9159AAEA-EA71-4663-BF14-BF561184D60E}" destId="{7A37B939-574B-40CB-9F1A-B6005D61DAFE}" srcOrd="0" destOrd="0" presId="urn:microsoft.com/office/officeart/2005/8/layout/cycle2"/>
    <dgm:cxn modelId="{A117463E-60F6-4978-8CBF-F986A117D096}" type="presParOf" srcId="{66CCB700-A8AA-4C81-8042-D3FDF7BE5000}" destId="{5A7E63C5-2C0F-4C41-BEBB-F2DA844C2F23}" srcOrd="10" destOrd="0" presId="urn:microsoft.com/office/officeart/2005/8/layout/cycle2"/>
    <dgm:cxn modelId="{530477D7-8C57-4235-87E3-32E3364D8D5B}" type="presParOf" srcId="{66CCB700-A8AA-4C81-8042-D3FDF7BE5000}" destId="{906DFCFC-E153-405C-AFD1-21CD1E40C7B8}" srcOrd="11" destOrd="0" presId="urn:microsoft.com/office/officeart/2005/8/layout/cycle2"/>
    <dgm:cxn modelId="{9DACD081-FA47-48C6-98F5-D20CA2A5919F}" type="presParOf" srcId="{906DFCFC-E153-405C-AFD1-21CD1E40C7B8}" destId="{DD6EC37D-B92C-4F82-A496-D193C9CA1487}" srcOrd="0" destOrd="0" presId="urn:microsoft.com/office/officeart/2005/8/layout/cycle2"/>
    <dgm:cxn modelId="{4053D8DB-3515-4F8B-9CF2-CF9208D6E92D}" type="presParOf" srcId="{66CCB700-A8AA-4C81-8042-D3FDF7BE5000}" destId="{3876455E-6E8F-44DD-897D-47054C59C786}" srcOrd="12" destOrd="0" presId="urn:microsoft.com/office/officeart/2005/8/layout/cycle2"/>
    <dgm:cxn modelId="{4870BC11-E262-4093-8490-D25A38D521DA}" type="presParOf" srcId="{66CCB700-A8AA-4C81-8042-D3FDF7BE5000}" destId="{D826C3C0-A52B-4CB6-A927-876B7EFB5E07}" srcOrd="13" destOrd="0" presId="urn:microsoft.com/office/officeart/2005/8/layout/cycle2"/>
    <dgm:cxn modelId="{3A43D7E6-86D7-4224-8271-4DF3A9DBF6FF}" type="presParOf" srcId="{D826C3C0-A52B-4CB6-A927-876B7EFB5E07}" destId="{EAB4DDC2-F269-47A2-95F1-A10571DE6309}" srcOrd="0" destOrd="0" presId="urn:microsoft.com/office/officeart/2005/8/layout/cycle2"/>
    <dgm:cxn modelId="{6CC7D718-D951-45F6-9B14-DEFF125BEFCC}" type="presParOf" srcId="{66CCB700-A8AA-4C81-8042-D3FDF7BE5000}" destId="{565BE821-6B0F-4988-AB22-4873342CF728}" srcOrd="14" destOrd="0" presId="urn:microsoft.com/office/officeart/2005/8/layout/cycle2"/>
    <dgm:cxn modelId="{8DCD2A70-71A2-453C-9E04-A6278C998FEF}" type="presParOf" srcId="{66CCB700-A8AA-4C81-8042-D3FDF7BE5000}" destId="{B780CBE5-93F2-4D55-9713-31362E607856}" srcOrd="15" destOrd="0" presId="urn:microsoft.com/office/officeart/2005/8/layout/cycle2"/>
    <dgm:cxn modelId="{5CFC3AA6-25F8-4E19-B2B5-59527A8C439D}" type="presParOf" srcId="{B780CBE5-93F2-4D55-9713-31362E607856}" destId="{F0C3E959-0FC0-4A3F-9B13-8A099B6797DE}" srcOrd="0" destOrd="0" presId="urn:microsoft.com/office/officeart/2005/8/layout/cycle2"/>
    <dgm:cxn modelId="{01BF21FE-0238-4652-803E-2AB566E0C9C6}" type="presParOf" srcId="{66CCB700-A8AA-4C81-8042-D3FDF7BE5000}" destId="{CF8C0501-A9E5-4889-80D2-F14161FB29B8}" srcOrd="16" destOrd="0" presId="urn:microsoft.com/office/officeart/2005/8/layout/cycle2"/>
    <dgm:cxn modelId="{F815870E-4490-4E10-AC5C-0FBC4CB98C77}" type="presParOf" srcId="{66CCB700-A8AA-4C81-8042-D3FDF7BE5000}" destId="{7D9188A0-5B63-4947-98F6-73A933935DE5}" srcOrd="17" destOrd="0" presId="urn:microsoft.com/office/officeart/2005/8/layout/cycle2"/>
    <dgm:cxn modelId="{0A28506D-9CF6-4B0B-A429-E8EFCDD034B7}" type="presParOf" srcId="{7D9188A0-5B63-4947-98F6-73A933935DE5}" destId="{6043F7A4-A59D-4F62-A16D-520BCCC7061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DA822-6F10-4651-94A4-D6BAF81CF469}">
      <dsp:nvSpPr>
        <dsp:cNvPr id="0" name=""/>
        <dsp:cNvSpPr/>
      </dsp:nvSpPr>
      <dsp:spPr>
        <a:xfrm>
          <a:off x="3497581" y="37508"/>
          <a:ext cx="1463036" cy="1463036"/>
        </a:xfrm>
        <a:prstGeom prst="ellipse">
          <a:avLst/>
        </a:prstGeom>
        <a:solidFill>
          <a:srgbClr val="C0504D">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mn-lt"/>
              <a:ea typeface="+mn-ea"/>
              <a:cs typeface="+mn-cs"/>
            </a:rPr>
            <a:t>1. Request  list of capstone courses for each term </a:t>
          </a:r>
          <a:endParaRPr lang="en-US" sz="1300" b="1" kern="1200" dirty="0">
            <a:solidFill>
              <a:sysClr val="window" lastClr="FFFFFF"/>
            </a:solidFill>
            <a:latin typeface="+mn-lt"/>
            <a:ea typeface="+mn-ea"/>
            <a:cs typeface="+mn-cs"/>
          </a:endParaRPr>
        </a:p>
      </dsp:txBody>
      <dsp:txXfrm>
        <a:off x="3711838" y="251765"/>
        <a:ext cx="1034522" cy="1034522"/>
      </dsp:txXfrm>
    </dsp:sp>
    <dsp:sp modelId="{34868144-8019-46E5-883C-EC5FBA893681}">
      <dsp:nvSpPr>
        <dsp:cNvPr id="0" name=""/>
        <dsp:cNvSpPr/>
      </dsp:nvSpPr>
      <dsp:spPr>
        <a:xfrm rot="493096">
          <a:off x="5071787" y="726126"/>
          <a:ext cx="292536" cy="371465"/>
        </a:xfrm>
        <a:prstGeom prst="righ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a:off x="5072238" y="794147"/>
        <a:ext cx="204775" cy="222879"/>
      </dsp:txXfrm>
    </dsp:sp>
    <dsp:sp modelId="{37255EDE-35DA-47AD-90F1-B1A0A7FF8086}">
      <dsp:nvSpPr>
        <dsp:cNvPr id="0" name=""/>
        <dsp:cNvSpPr/>
      </dsp:nvSpPr>
      <dsp:spPr>
        <a:xfrm>
          <a:off x="5491880" y="325540"/>
          <a:ext cx="1463036" cy="1463036"/>
        </a:xfrm>
        <a:prstGeom prst="ellipse">
          <a:avLst/>
        </a:prstGeom>
        <a:solidFill>
          <a:srgbClr val="9BBB59">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mn-lt"/>
              <a:ea typeface="+mn-ea"/>
              <a:cs typeface="+mn-cs"/>
            </a:rPr>
            <a:t>2. Request rosters for each capstone</a:t>
          </a:r>
          <a:endParaRPr lang="en-US" sz="1300" b="1" kern="1200" dirty="0">
            <a:solidFill>
              <a:sysClr val="window" lastClr="FFFFFF"/>
            </a:solidFill>
            <a:latin typeface="+mn-lt"/>
            <a:ea typeface="+mn-ea"/>
            <a:cs typeface="+mn-cs"/>
          </a:endParaRPr>
        </a:p>
      </dsp:txBody>
      <dsp:txXfrm>
        <a:off x="5706137" y="539797"/>
        <a:ext cx="1034522" cy="1034522"/>
      </dsp:txXfrm>
    </dsp:sp>
    <dsp:sp modelId="{A1F7D6F8-2D0E-4ED6-B7B0-026B032864D1}">
      <dsp:nvSpPr>
        <dsp:cNvPr id="0" name=""/>
        <dsp:cNvSpPr/>
      </dsp:nvSpPr>
      <dsp:spPr>
        <a:xfrm rot="2630456">
          <a:off x="6923098" y="1470941"/>
          <a:ext cx="258225" cy="371465"/>
        </a:xfrm>
        <a:prstGeom prst="righ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a:off x="6933894" y="1518405"/>
        <a:ext cx="180758" cy="222879"/>
      </dsp:txXfrm>
    </dsp:sp>
    <dsp:sp modelId="{B42FDDC8-6392-4BDF-A7EC-8A4549CDDA5F}">
      <dsp:nvSpPr>
        <dsp:cNvPr id="0" name=""/>
        <dsp:cNvSpPr/>
      </dsp:nvSpPr>
      <dsp:spPr>
        <a:xfrm>
          <a:off x="6898532" y="1676401"/>
          <a:ext cx="1463036" cy="1463036"/>
        </a:xfrm>
        <a:prstGeom prst="ellipse">
          <a:avLst/>
        </a:prstGeom>
        <a:solidFill>
          <a:srgbClr val="8064A2">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mn-lt"/>
              <a:ea typeface="+mn-ea"/>
              <a:cs typeface="+mn-cs"/>
            </a:rPr>
            <a:t>3. Created Excel spreadsheet for each class roster and rubric</a:t>
          </a:r>
          <a:endParaRPr lang="en-US" sz="1300" b="1" kern="1200" dirty="0">
            <a:solidFill>
              <a:sysClr val="window" lastClr="FFFFFF"/>
            </a:solidFill>
            <a:latin typeface="+mn-lt"/>
            <a:ea typeface="+mn-ea"/>
            <a:cs typeface="+mn-cs"/>
          </a:endParaRPr>
        </a:p>
      </dsp:txBody>
      <dsp:txXfrm>
        <a:off x="7112789" y="1890658"/>
        <a:ext cx="1034522" cy="1034522"/>
      </dsp:txXfrm>
    </dsp:sp>
    <dsp:sp modelId="{43C03E63-9E2B-4909-9D2C-6297C041681B}">
      <dsp:nvSpPr>
        <dsp:cNvPr id="0" name=""/>
        <dsp:cNvSpPr/>
      </dsp:nvSpPr>
      <dsp:spPr>
        <a:xfrm rot="6455164">
          <a:off x="7226475" y="3124605"/>
          <a:ext cx="235105" cy="371465"/>
        </a:xfrm>
        <a:prstGeom prst="righ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7272396" y="3165281"/>
        <a:ext cx="164574" cy="222879"/>
      </dsp:txXfrm>
    </dsp:sp>
    <dsp:sp modelId="{3A9C9DAC-872A-48CE-ABBD-7626F45D9D49}">
      <dsp:nvSpPr>
        <dsp:cNvPr id="0" name=""/>
        <dsp:cNvSpPr/>
      </dsp:nvSpPr>
      <dsp:spPr>
        <a:xfrm>
          <a:off x="6322466" y="3493924"/>
          <a:ext cx="1463036" cy="1463036"/>
        </a:xfrm>
        <a:prstGeom prst="ellipse">
          <a:avLst/>
        </a:prstGeom>
        <a:solidFill>
          <a:srgbClr val="4BACC6">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mn-lt"/>
              <a:ea typeface="+mn-ea"/>
              <a:cs typeface="+mn-cs"/>
            </a:rPr>
            <a:t>4. Email spreadsheet to capstone instructor</a:t>
          </a:r>
          <a:endParaRPr lang="en-US" sz="1300" b="1" kern="1200" dirty="0">
            <a:solidFill>
              <a:sysClr val="window" lastClr="FFFFFF"/>
            </a:solidFill>
            <a:latin typeface="+mn-lt"/>
            <a:ea typeface="+mn-ea"/>
            <a:cs typeface="+mn-cs"/>
          </a:endParaRPr>
        </a:p>
      </dsp:txBody>
      <dsp:txXfrm>
        <a:off x="6536723" y="3708181"/>
        <a:ext cx="1034522" cy="1034522"/>
      </dsp:txXfrm>
    </dsp:sp>
    <dsp:sp modelId="{DEA694D2-870B-46E0-9830-50F90B52E789}">
      <dsp:nvSpPr>
        <dsp:cNvPr id="0" name=""/>
        <dsp:cNvSpPr/>
      </dsp:nvSpPr>
      <dsp:spPr>
        <a:xfrm rot="9601007">
          <a:off x="5963017" y="4382484"/>
          <a:ext cx="296684" cy="371465"/>
        </a:xfrm>
        <a:prstGeom prst="righ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6049343" y="4441568"/>
        <a:ext cx="207679" cy="222879"/>
      </dsp:txXfrm>
    </dsp:sp>
    <dsp:sp modelId="{E9F0AA0D-919D-446F-8A34-79EA6C254B2E}">
      <dsp:nvSpPr>
        <dsp:cNvPr id="0" name=""/>
        <dsp:cNvSpPr/>
      </dsp:nvSpPr>
      <dsp:spPr>
        <a:xfrm>
          <a:off x="4421435" y="4185212"/>
          <a:ext cx="1463036" cy="1463036"/>
        </a:xfrm>
        <a:prstGeom prst="ellipse">
          <a:avLst/>
        </a:prstGeom>
        <a:solidFill>
          <a:srgbClr val="F79646">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mn-lt"/>
              <a:ea typeface="+mn-ea"/>
              <a:cs typeface="+mn-cs"/>
            </a:rPr>
            <a:t>5. Instructors insert data on capstone assessment; email to GEP Director &amp; Chair</a:t>
          </a:r>
          <a:endParaRPr lang="en-US" sz="1200" b="1" kern="1200" dirty="0">
            <a:solidFill>
              <a:sysClr val="window" lastClr="FFFFFF"/>
            </a:solidFill>
            <a:latin typeface="+mn-lt"/>
            <a:ea typeface="+mn-ea"/>
            <a:cs typeface="+mn-cs"/>
          </a:endParaRPr>
        </a:p>
      </dsp:txBody>
      <dsp:txXfrm>
        <a:off x="4635692" y="4399469"/>
        <a:ext cx="1034522" cy="1034522"/>
      </dsp:txXfrm>
    </dsp:sp>
    <dsp:sp modelId="{9159AAEA-EA71-4663-BF14-BF561184D60E}">
      <dsp:nvSpPr>
        <dsp:cNvPr id="0" name=""/>
        <dsp:cNvSpPr/>
      </dsp:nvSpPr>
      <dsp:spPr>
        <a:xfrm rot="10835642">
          <a:off x="4041256" y="4720864"/>
          <a:ext cx="268696" cy="371465"/>
        </a:xfrm>
        <a:prstGeom prst="righ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4121863" y="4795575"/>
        <a:ext cx="188087" cy="222879"/>
      </dsp:txXfrm>
    </dsp:sp>
    <dsp:sp modelId="{5A7E63C5-2C0F-4C41-BEBB-F2DA844C2F23}">
      <dsp:nvSpPr>
        <dsp:cNvPr id="0" name=""/>
        <dsp:cNvSpPr/>
      </dsp:nvSpPr>
      <dsp:spPr>
        <a:xfrm>
          <a:off x="2451529" y="4164788"/>
          <a:ext cx="1463036" cy="1463036"/>
        </a:xfrm>
        <a:prstGeom prst="ellipse">
          <a:avLst/>
        </a:prstGeom>
        <a:solidFill>
          <a:srgbClr val="C0504D">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n-US" sz="1250" b="1" kern="1200" dirty="0" smtClean="0">
              <a:solidFill>
                <a:sysClr val="window" lastClr="FFFFFF"/>
              </a:solidFill>
              <a:latin typeface="+mn-lt"/>
              <a:ea typeface="+mn-ea"/>
              <a:cs typeface="+mn-cs"/>
            </a:rPr>
            <a:t>6. Departments  expected to review data &amp; implement action plans if needed </a:t>
          </a:r>
          <a:endParaRPr lang="en-US" sz="1250" b="1" kern="1200" dirty="0">
            <a:solidFill>
              <a:sysClr val="window" lastClr="FFFFFF"/>
            </a:solidFill>
            <a:latin typeface="+mn-lt"/>
            <a:ea typeface="+mn-ea"/>
            <a:cs typeface="+mn-cs"/>
          </a:endParaRPr>
        </a:p>
      </dsp:txBody>
      <dsp:txXfrm>
        <a:off x="2665786" y="4379045"/>
        <a:ext cx="1034522" cy="1034522"/>
      </dsp:txXfrm>
    </dsp:sp>
    <dsp:sp modelId="{906DFCFC-E153-405C-AFD1-21CD1E40C7B8}">
      <dsp:nvSpPr>
        <dsp:cNvPr id="0" name=""/>
        <dsp:cNvSpPr/>
      </dsp:nvSpPr>
      <dsp:spPr>
        <a:xfrm rot="11878743">
          <a:off x="2106835" y="4406367"/>
          <a:ext cx="277592" cy="371465"/>
        </a:xfrm>
        <a:prstGeom prst="righ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2188080" y="4493513"/>
        <a:ext cx="194314" cy="222879"/>
      </dsp:txXfrm>
    </dsp:sp>
    <dsp:sp modelId="{3876455E-6E8F-44DD-897D-47054C59C786}">
      <dsp:nvSpPr>
        <dsp:cNvPr id="0" name=""/>
        <dsp:cNvSpPr/>
      </dsp:nvSpPr>
      <dsp:spPr>
        <a:xfrm>
          <a:off x="561751" y="3551526"/>
          <a:ext cx="1463036" cy="1463036"/>
        </a:xfrm>
        <a:prstGeom prst="ellipse">
          <a:avLst/>
        </a:prstGeom>
        <a:solidFill>
          <a:srgbClr val="9BBB59">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mn-lt"/>
              <a:ea typeface="+mn-ea"/>
              <a:cs typeface="+mn-cs"/>
            </a:rPr>
            <a:t>7. GEP Director forwards instructor emails to Technical Analyst</a:t>
          </a:r>
          <a:endParaRPr lang="en-US" sz="1300" b="1" kern="1200" dirty="0">
            <a:solidFill>
              <a:sysClr val="window" lastClr="FFFFFF"/>
            </a:solidFill>
            <a:latin typeface="+mn-lt"/>
            <a:ea typeface="+mn-ea"/>
            <a:cs typeface="+mn-cs"/>
          </a:endParaRPr>
        </a:p>
      </dsp:txBody>
      <dsp:txXfrm>
        <a:off x="776008" y="3765783"/>
        <a:ext cx="1034522" cy="1034522"/>
      </dsp:txXfrm>
    </dsp:sp>
    <dsp:sp modelId="{D826C3C0-A52B-4CB6-A927-876B7EFB5E07}">
      <dsp:nvSpPr>
        <dsp:cNvPr id="0" name=""/>
        <dsp:cNvSpPr/>
      </dsp:nvSpPr>
      <dsp:spPr>
        <a:xfrm rot="15274766">
          <a:off x="853726" y="3146679"/>
          <a:ext cx="341129" cy="371465"/>
        </a:xfrm>
        <a:prstGeom prst="righ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918502" y="3270299"/>
        <a:ext cx="238790" cy="222879"/>
      </dsp:txXfrm>
    </dsp:sp>
    <dsp:sp modelId="{565BE821-6B0F-4988-AB22-4873342CF728}">
      <dsp:nvSpPr>
        <dsp:cNvPr id="0" name=""/>
        <dsp:cNvSpPr/>
      </dsp:nvSpPr>
      <dsp:spPr>
        <a:xfrm>
          <a:off x="43295" y="1671919"/>
          <a:ext cx="1463036" cy="1463036"/>
        </a:xfrm>
        <a:prstGeom prst="ellipse">
          <a:avLst/>
        </a:prstGeom>
        <a:solidFill>
          <a:srgbClr val="8064A2">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mn-lt"/>
              <a:ea typeface="+mn-ea"/>
              <a:cs typeface="+mn-cs"/>
            </a:rPr>
            <a:t>8</a:t>
          </a:r>
          <a:r>
            <a:rPr lang="en-US" sz="1100" b="1" kern="1200" dirty="0" smtClean="0">
              <a:solidFill>
                <a:sysClr val="window" lastClr="FFFFFF"/>
              </a:solidFill>
              <a:latin typeface="+mn-lt"/>
              <a:ea typeface="+mn-ea"/>
              <a:cs typeface="+mn-cs"/>
            </a:rPr>
            <a:t>. Analyst compiles data, creates pivot tables of university data;  identifies missing data</a:t>
          </a:r>
          <a:endParaRPr lang="en-US" sz="1100" b="1" kern="1200" dirty="0">
            <a:solidFill>
              <a:sysClr val="window" lastClr="FFFFFF"/>
            </a:solidFill>
            <a:latin typeface="+mn-lt"/>
            <a:ea typeface="+mn-ea"/>
            <a:cs typeface="+mn-cs"/>
          </a:endParaRPr>
        </a:p>
      </dsp:txBody>
      <dsp:txXfrm>
        <a:off x="257552" y="1886176"/>
        <a:ext cx="1034522" cy="1034522"/>
      </dsp:txXfrm>
    </dsp:sp>
    <dsp:sp modelId="{B780CBE5-93F2-4D55-9713-31362E607856}">
      <dsp:nvSpPr>
        <dsp:cNvPr id="0" name=""/>
        <dsp:cNvSpPr/>
      </dsp:nvSpPr>
      <dsp:spPr>
        <a:xfrm rot="18947096">
          <a:off x="1336933" y="1552740"/>
          <a:ext cx="242637" cy="371465"/>
        </a:xfrm>
        <a:prstGeom prst="righ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a:off x="1347243" y="1652414"/>
        <a:ext cx="169846" cy="222879"/>
      </dsp:txXfrm>
    </dsp:sp>
    <dsp:sp modelId="{CF8C0501-A9E5-4889-80D2-F14161FB29B8}">
      <dsp:nvSpPr>
        <dsp:cNvPr id="0" name=""/>
        <dsp:cNvSpPr/>
      </dsp:nvSpPr>
      <dsp:spPr>
        <a:xfrm>
          <a:off x="1427091" y="304798"/>
          <a:ext cx="1463025" cy="1504508"/>
        </a:xfrm>
        <a:prstGeom prst="ellipse">
          <a:avLst/>
        </a:prstGeom>
        <a:solidFill>
          <a:srgbClr val="4BACC6">
            <a:hueOff val="0"/>
            <a:satOff val="0"/>
            <a:lumOff val="0"/>
            <a:alphaOff val="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9</a:t>
          </a:r>
          <a:r>
            <a:rPr lang="en-US" sz="1200" b="1" kern="1200" dirty="0" smtClean="0">
              <a:solidFill>
                <a:sysClr val="window" lastClr="FFFFFF"/>
              </a:solidFill>
              <a:latin typeface="+mn-lt"/>
              <a:ea typeface="+mn-ea"/>
              <a:cs typeface="+mn-cs"/>
            </a:rPr>
            <a:t>. Data shared at workshops &amp; faculty institutes; Departments  analyze their own data</a:t>
          </a:r>
          <a:endParaRPr lang="en-US" sz="1200" b="1" kern="1200" dirty="0">
            <a:solidFill>
              <a:sysClr val="window" lastClr="FFFFFF"/>
            </a:solidFill>
            <a:latin typeface="+mn-lt"/>
            <a:ea typeface="+mn-ea"/>
            <a:cs typeface="+mn-cs"/>
          </a:endParaRPr>
        </a:p>
      </dsp:txBody>
      <dsp:txXfrm>
        <a:off x="1641346" y="525128"/>
        <a:ext cx="1034515" cy="1063848"/>
      </dsp:txXfrm>
    </dsp:sp>
    <dsp:sp modelId="{7D9188A0-5B63-4947-98F6-73A933935DE5}">
      <dsp:nvSpPr>
        <dsp:cNvPr id="0" name=""/>
        <dsp:cNvSpPr/>
      </dsp:nvSpPr>
      <dsp:spPr>
        <a:xfrm rot="21124826">
          <a:off x="3016123" y="571614"/>
          <a:ext cx="332323" cy="371465"/>
        </a:xfrm>
        <a:prstGeom prst="righ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a:off x="3016598" y="652775"/>
        <a:ext cx="232626" cy="2228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B7C94B-C9A2-42ED-8C1C-E85EE5A73586}" type="datetimeFigureOut">
              <a:rPr lang="en-US" smtClean="0"/>
              <a:t>12/2/2015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8B704D-A077-4FFE-A439-3758E383F5D8}" type="slidenum">
              <a:rPr lang="en-US" smtClean="0"/>
              <a:t>‹#›</a:t>
            </a:fld>
            <a:endParaRPr lang="en-US"/>
          </a:p>
        </p:txBody>
      </p:sp>
    </p:spTree>
    <p:extLst>
      <p:ext uri="{BB962C8B-B14F-4D97-AF65-F5344CB8AC3E}">
        <p14:creationId xmlns:p14="http://schemas.microsoft.com/office/powerpoint/2010/main" val="1816597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D80343-EFC1-4E3B-8798-70299F1E1DFB}" type="datetimeFigureOut">
              <a:rPr lang="en-US" smtClean="0"/>
              <a:t>12/2/2015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D4821F-73C5-4F71-B497-EF54E706BD66}" type="slidenum">
              <a:rPr lang="en-US" smtClean="0"/>
              <a:t>‹#›</a:t>
            </a:fld>
            <a:endParaRPr lang="en-US"/>
          </a:p>
        </p:txBody>
      </p:sp>
    </p:spTree>
    <p:extLst>
      <p:ext uri="{BB962C8B-B14F-4D97-AF65-F5344CB8AC3E}">
        <p14:creationId xmlns:p14="http://schemas.microsoft.com/office/powerpoint/2010/main" val="100151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name is Bina Daniel. I am the director of assessment at Delaware State University. Today’s I would like to tell you about an innovative tool we developed to help us with assessment data collection and reporting. </a:t>
            </a:r>
            <a:endParaRPr lang="en-US" dirty="0"/>
          </a:p>
        </p:txBody>
      </p:sp>
      <p:sp>
        <p:nvSpPr>
          <p:cNvPr id="4" name="Slide Number Placeholder 3"/>
          <p:cNvSpPr>
            <a:spLocks noGrp="1"/>
          </p:cNvSpPr>
          <p:nvPr>
            <p:ph type="sldNum" sz="quarter" idx="10"/>
          </p:nvPr>
        </p:nvSpPr>
        <p:spPr/>
        <p:txBody>
          <a:bodyPr/>
          <a:lstStyle/>
          <a:p>
            <a:fld id="{10D4821F-73C5-4F71-B497-EF54E706BD66}" type="slidenum">
              <a:rPr lang="en-US" smtClean="0"/>
              <a:t>1</a:t>
            </a:fld>
            <a:endParaRPr lang="en-US"/>
          </a:p>
        </p:txBody>
      </p:sp>
    </p:spTree>
    <p:extLst>
      <p:ext uri="{BB962C8B-B14F-4D97-AF65-F5344CB8AC3E}">
        <p14:creationId xmlns:p14="http://schemas.microsoft.com/office/powerpoint/2010/main" val="44710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Public, comprehensive 1891 land-grant Historically Black College &amp; University (HBCU) </a:t>
            </a:r>
          </a:p>
          <a:p>
            <a:pPr marL="174708" indent="-174708">
              <a:buFont typeface="Arial" panose="020B0604020202020204" pitchFamily="34" charset="0"/>
              <a:buChar char="•"/>
            </a:pPr>
            <a:r>
              <a:rPr lang="en-US" dirty="0" smtClean="0"/>
              <a:t>4644 Students: 90% full-time &amp; 55% live on campus, 51% in-state, 49% Out-of-state</a:t>
            </a:r>
          </a:p>
          <a:p>
            <a:pPr marL="174708" indent="-174708">
              <a:buFont typeface="Arial" panose="020B0604020202020204" pitchFamily="34" charset="0"/>
              <a:buChar char="•"/>
            </a:pPr>
            <a:r>
              <a:rPr lang="en-US" dirty="0" smtClean="0"/>
              <a:t>Carnegie Classification: Master's - Medium Programs (52 Undergrad, 25 Masters, 5 Doctoral programs)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0D4821F-73C5-4F71-B497-EF54E706BD66}" type="slidenum">
              <a:rPr lang="en-US" smtClean="0"/>
              <a:t>2</a:t>
            </a:fld>
            <a:endParaRPr lang="en-US"/>
          </a:p>
        </p:txBody>
      </p:sp>
    </p:spTree>
    <p:extLst>
      <p:ext uri="{BB962C8B-B14F-4D97-AF65-F5344CB8AC3E}">
        <p14:creationId xmlns:p14="http://schemas.microsoft.com/office/powerpoint/2010/main" val="14990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four components to this program:</a:t>
            </a:r>
          </a:p>
          <a:p>
            <a:pPr marL="174708" indent="-174708">
              <a:spcBef>
                <a:spcPts val="611"/>
              </a:spcBef>
              <a:spcAft>
                <a:spcPts val="611"/>
              </a:spcAft>
              <a:buFont typeface="Arial" panose="020B0604020202020204" pitchFamily="34" charset="0"/>
              <a:buChar char="•"/>
            </a:pPr>
            <a:r>
              <a:rPr lang="en-US" b="1" dirty="0" smtClean="0"/>
              <a:t>Core Courses</a:t>
            </a:r>
            <a:r>
              <a:rPr lang="en-US" dirty="0" smtClean="0"/>
              <a:t>: University Seminar I &amp; II, English Composition I &amp; II, Lifetime Fitness &amp; Wellness, Speech, Global Societies</a:t>
            </a:r>
          </a:p>
          <a:p>
            <a:pPr marL="174708" indent="-174708">
              <a:spcBef>
                <a:spcPts val="611"/>
              </a:spcBef>
              <a:spcAft>
                <a:spcPts val="611"/>
              </a:spcAft>
              <a:buFont typeface="Arial" panose="020B0604020202020204" pitchFamily="34" charset="0"/>
              <a:buChar char="•"/>
            </a:pPr>
            <a:r>
              <a:rPr lang="en-US" b="1" dirty="0" smtClean="0"/>
              <a:t>Breadth Areas</a:t>
            </a:r>
            <a:r>
              <a:rPr lang="en-US" dirty="0" smtClean="0"/>
              <a:t>: </a:t>
            </a:r>
            <a:r>
              <a:rPr lang="en-US" baseline="0" dirty="0" smtClean="0"/>
              <a:t>broad goals of the liberal arts including the arts, humanities, social sciences and math and science. These </a:t>
            </a:r>
            <a:r>
              <a:rPr lang="en-US" dirty="0" smtClean="0"/>
              <a:t>Courses provide breadth and well-roundedness of a liberal arts education in arts, humanities, social sciences, mathematics and natural science with laboratory</a:t>
            </a:r>
          </a:p>
          <a:p>
            <a:pPr marL="174708" indent="-174708">
              <a:spcBef>
                <a:spcPts val="611"/>
              </a:spcBef>
              <a:spcAft>
                <a:spcPts val="611"/>
              </a:spcAft>
              <a:buFont typeface="Arial" panose="020B0604020202020204" pitchFamily="34" charset="0"/>
              <a:buChar char="•"/>
            </a:pPr>
            <a:r>
              <a:rPr lang="en-US" b="1" dirty="0"/>
              <a:t>Senior Capstone Experience</a:t>
            </a:r>
            <a:r>
              <a:rPr lang="en-US" dirty="0"/>
              <a:t>: senior year project or other experience rooted in the major</a:t>
            </a:r>
          </a:p>
          <a:p>
            <a:pPr marL="174708" indent="-174708">
              <a:spcBef>
                <a:spcPts val="611"/>
              </a:spcBef>
              <a:spcAft>
                <a:spcPts val="611"/>
              </a:spcAft>
              <a:buFont typeface="Arial" panose="020B0604020202020204" pitchFamily="34" charset="0"/>
              <a:buChar char="•"/>
            </a:pPr>
            <a:r>
              <a:rPr lang="en-US" b="1" dirty="0"/>
              <a:t>Across-the-Curriculum Learning Outcomes</a:t>
            </a:r>
            <a:r>
              <a:rPr lang="en-US" dirty="0"/>
              <a:t>: learning outcomes student must demonstrate through varied assessments; each department identifies courses that support the achievement of these outcomes (critical thinking, oral communication, quantitative reasoning, global learning, wellness, etc..)</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All students must take Core courses, primarily in their first 2 years, with the exception of Global Studies which was designed as a junior year program.</a:t>
            </a:r>
          </a:p>
          <a:p>
            <a:pPr marL="174708" indent="-174708">
              <a:buFont typeface="Arial" panose="020B0604020202020204" pitchFamily="34" charset="0"/>
              <a:buChar char="•"/>
            </a:pPr>
            <a:r>
              <a:rPr lang="en-US" baseline="0" dirty="0" smtClean="0"/>
              <a:t>Breadth areas seek to expose students, regardless of their major course of study, to the broad goals of the liberal arts including the arts, humanities, social sciences and math and science.  Apart from the Core courses each program can identify courses which they think their major really need but there is also room for open electives.  </a:t>
            </a:r>
          </a:p>
          <a:p>
            <a:pPr marL="174708" indent="-174708">
              <a:buFont typeface="Arial" panose="020B0604020202020204" pitchFamily="34" charset="0"/>
              <a:buChar char="•"/>
            </a:pPr>
            <a:r>
              <a:rPr lang="en-US" baseline="0" dirty="0" smtClean="0"/>
              <a:t>Senior Capstone: each senior must complete a capstone project that is rooted in their major and thus comes in a variety of forms: a research project, presentation or performance, a portfolio, etc…</a:t>
            </a:r>
          </a:p>
          <a:p>
            <a:pPr marL="174708" indent="-174708">
              <a:buFont typeface="Arial" panose="020B0604020202020204" pitchFamily="34" charset="0"/>
              <a:buChar char="•"/>
            </a:pPr>
            <a:r>
              <a:rPr lang="en-US" baseline="0" dirty="0" smtClean="0"/>
              <a:t>Lastly we identified learning outcomes that we want students to achieve throughout their learning experiences but we needed a way to determine their levels of success.  </a:t>
            </a:r>
          </a:p>
          <a:p>
            <a:pPr marL="174708" indent="-174708">
              <a:buFont typeface="Arial" panose="020B0604020202020204" pitchFamily="34" charset="0"/>
              <a:buChar char="•"/>
            </a:pPr>
            <a:r>
              <a:rPr lang="en-US" baseline="0" dirty="0" smtClean="0"/>
              <a:t>As we all know there’s a difference between grading and assessment so we needed to develop a system that could be utilized by all academic programs and faculty to let us discover our students success in meeting these learning goals.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D4821F-73C5-4F71-B497-EF54E706BD66}" type="slidenum">
              <a:rPr lang="en-US" smtClean="0"/>
              <a:t>3</a:t>
            </a:fld>
            <a:endParaRPr lang="en-US"/>
          </a:p>
        </p:txBody>
      </p:sp>
    </p:spTree>
    <p:extLst>
      <p:ext uri="{BB962C8B-B14F-4D97-AF65-F5344CB8AC3E}">
        <p14:creationId xmlns:p14="http://schemas.microsoft.com/office/powerpoint/2010/main" val="254057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previous process we used but it had some problems.</a:t>
            </a:r>
          </a:p>
          <a:p>
            <a:r>
              <a:rPr lang="en-US" baseline="0" dirty="0" smtClean="0"/>
              <a:t>1 &amp; 2. AO Request capstone courses for each term and request rosters</a:t>
            </a:r>
          </a:p>
          <a:p>
            <a:r>
              <a:rPr lang="en-US" baseline="0" dirty="0" smtClean="0"/>
              <a:t>3. AO then had to create spreadsheet with information which was then sent to the instructor.</a:t>
            </a:r>
          </a:p>
          <a:p>
            <a:r>
              <a:rPr lang="en-US" baseline="0" dirty="0" smtClean="0"/>
              <a:t>5. Instructors expected to insert data the end of the semester and email back to AO as well as Chair</a:t>
            </a:r>
          </a:p>
          <a:p>
            <a:r>
              <a:rPr lang="en-US" baseline="0" dirty="0" smtClean="0"/>
              <a:t>6. At that point the departments, theoretically, could review their data and make changes as needed.</a:t>
            </a:r>
          </a:p>
          <a:p>
            <a:pPr marL="232943" indent="-232943">
              <a:buAutoNum type="arabicPeriod" startAt="7"/>
            </a:pPr>
            <a:r>
              <a:rPr lang="en-US" baseline="0" dirty="0" smtClean="0"/>
              <a:t>To get it into a larger system the AO sent the data to a technical analyst who would create a report for the University overall.</a:t>
            </a:r>
          </a:p>
          <a:p>
            <a:pPr marL="232943" indent="-232943">
              <a:buAutoNum type="arabicPeriod" startAt="9"/>
            </a:pPr>
            <a:r>
              <a:rPr lang="en-US" baseline="0" dirty="0" smtClean="0"/>
              <a:t>That data could then be shared with entire university at workshops, institutes, etc.</a:t>
            </a:r>
          </a:p>
          <a:p>
            <a:r>
              <a:rPr lang="en-US" baseline="0" dirty="0" smtClean="0"/>
              <a:t>Problems:</a:t>
            </a:r>
          </a:p>
          <a:p>
            <a:pPr marL="174683" indent="-174683" defTabSz="931774">
              <a:buFont typeface="Arial" pitchFamily="34" charset="0"/>
              <a:buChar char="•"/>
              <a:defRPr/>
            </a:pPr>
            <a:r>
              <a:rPr lang="en-US" sz="800" dirty="0">
                <a:solidFill>
                  <a:schemeClr val="bg1"/>
                </a:solidFill>
              </a:rPr>
              <a:t>Time-consuming to create Excel spreadsheets for each instructor and capstone course section. </a:t>
            </a:r>
          </a:p>
          <a:p>
            <a:pPr marL="174683" indent="-174683">
              <a:buFont typeface="Arial" pitchFamily="34" charset="0"/>
              <a:buChar char="•"/>
            </a:pPr>
            <a:r>
              <a:rPr lang="en-US" sz="800" dirty="0">
                <a:solidFill>
                  <a:schemeClr val="bg1"/>
                </a:solidFill>
              </a:rPr>
              <a:t>There was a high margin of error for missing data because data transferred through too many channels.</a:t>
            </a:r>
          </a:p>
          <a:p>
            <a:pPr marL="174683" indent="-174683">
              <a:buFont typeface="Arial" pitchFamily="34" charset="0"/>
              <a:buChar char="•"/>
            </a:pPr>
            <a:r>
              <a:rPr lang="en-US" sz="800" dirty="0">
                <a:solidFill>
                  <a:schemeClr val="bg1"/>
                </a:solidFill>
              </a:rPr>
              <a:t>Many chairpersons and faculty did not take the extra step to analyze data. </a:t>
            </a:r>
          </a:p>
          <a:p>
            <a:r>
              <a:rPr lang="en-US" dirty="0" smtClean="0"/>
              <a:t>Proposed Solutions:</a:t>
            </a:r>
          </a:p>
          <a:p>
            <a:pPr marL="174683" indent="-174683">
              <a:buFont typeface="Arial" pitchFamily="34" charset="0"/>
              <a:buChar char="•"/>
            </a:pPr>
            <a:r>
              <a:rPr lang="en-US" sz="800" b="1" dirty="0">
                <a:solidFill>
                  <a:schemeClr val="bg1"/>
                </a:solidFill>
              </a:rPr>
              <a:t>Centralized assessment data collection and reporting system </a:t>
            </a:r>
            <a:r>
              <a:rPr lang="en-US" sz="800" dirty="0">
                <a:solidFill>
                  <a:schemeClr val="bg1"/>
                </a:solidFill>
              </a:rPr>
              <a:t>that directly communicates with Banner EMS, while  facilitating data input and review.  </a:t>
            </a:r>
          </a:p>
          <a:p>
            <a:pPr marL="174683" indent="-174683">
              <a:buFont typeface="Arial" pitchFamily="34" charset="0"/>
              <a:buChar char="•"/>
            </a:pPr>
            <a:r>
              <a:rPr lang="en-US" sz="800" b="1" dirty="0">
                <a:solidFill>
                  <a:schemeClr val="bg1"/>
                </a:solidFill>
              </a:rPr>
              <a:t>Expansion of system </a:t>
            </a:r>
            <a:r>
              <a:rPr lang="en-US" sz="800" dirty="0">
                <a:solidFill>
                  <a:schemeClr val="bg1"/>
                </a:solidFill>
              </a:rPr>
              <a:t>to other general education rubrics.</a:t>
            </a:r>
          </a:p>
          <a:p>
            <a:pPr marL="174683" indent="-174683">
              <a:buFont typeface="Arial" pitchFamily="34" charset="0"/>
              <a:buChar char="•"/>
            </a:pPr>
            <a:r>
              <a:rPr lang="en-US" sz="800" b="1" dirty="0">
                <a:solidFill>
                  <a:schemeClr val="bg1"/>
                </a:solidFill>
              </a:rPr>
              <a:t>Streamlined process </a:t>
            </a:r>
            <a:r>
              <a:rPr lang="en-US" sz="800" dirty="0">
                <a:solidFill>
                  <a:schemeClr val="bg1"/>
                </a:solidFill>
              </a:rPr>
              <a:t>that would allow smoother communication between GEP Director, Technical Analyst, chairpersons, deans, and instructors. </a:t>
            </a:r>
          </a:p>
          <a:p>
            <a:pPr marL="174683" indent="-174683">
              <a:buFont typeface="Arial" pitchFamily="34" charset="0"/>
              <a:buChar char="•"/>
            </a:pPr>
            <a:r>
              <a:rPr lang="en-US" sz="800" b="1" dirty="0">
                <a:solidFill>
                  <a:schemeClr val="bg1"/>
                </a:solidFill>
              </a:rPr>
              <a:t>Assistance from Information Technology Division (IT) </a:t>
            </a:r>
            <a:r>
              <a:rPr lang="en-US" sz="800" dirty="0">
                <a:solidFill>
                  <a:schemeClr val="bg1"/>
                </a:solidFill>
              </a:rPr>
              <a:t>for creating and supporting the Assessment Office (AO)  as it maintains a custom application with the above capabilities</a:t>
            </a:r>
            <a:endParaRPr lang="en-US" dirty="0"/>
          </a:p>
        </p:txBody>
      </p:sp>
      <p:sp>
        <p:nvSpPr>
          <p:cNvPr id="4" name="Slide Number Placeholder 3"/>
          <p:cNvSpPr>
            <a:spLocks noGrp="1"/>
          </p:cNvSpPr>
          <p:nvPr>
            <p:ph type="sldNum" sz="quarter" idx="10"/>
          </p:nvPr>
        </p:nvSpPr>
        <p:spPr/>
        <p:txBody>
          <a:bodyPr/>
          <a:lstStyle/>
          <a:p>
            <a:fld id="{46196FFE-DE68-48B3-9DE4-5A7BA2908EE3}" type="slidenum">
              <a:rPr lang="en-US" smtClean="0"/>
              <a:t>4</a:t>
            </a:fld>
            <a:endParaRPr lang="en-US"/>
          </a:p>
        </p:txBody>
      </p:sp>
    </p:spTree>
    <p:extLst>
      <p:ext uri="{BB962C8B-B14F-4D97-AF65-F5344CB8AC3E}">
        <p14:creationId xmlns:p14="http://schemas.microsoft.com/office/powerpoint/2010/main" val="248923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Assessment Office </a:t>
            </a:r>
            <a:r>
              <a:rPr lang="en-US" dirty="0" smtClean="0"/>
              <a:t>– submitted IT project request and oversaw all aspects of design/testing, data collection, etc. </a:t>
            </a:r>
          </a:p>
          <a:p>
            <a:pPr marL="174708" indent="-174708">
              <a:buFont typeface="Arial" panose="020B0604020202020204" pitchFamily="34" charset="0"/>
              <a:buChar char="•"/>
            </a:pPr>
            <a:r>
              <a:rPr lang="en-US" b="1" dirty="0" smtClean="0"/>
              <a:t>Information Technology </a:t>
            </a:r>
            <a:r>
              <a:rPr lang="en-US" dirty="0" smtClean="0"/>
              <a:t>Developers – used programming and Banner to develop ADCS</a:t>
            </a:r>
          </a:p>
          <a:p>
            <a:pPr marL="174708" indent="-174708">
              <a:buFont typeface="Arial" panose="020B0604020202020204" pitchFamily="34" charset="0"/>
              <a:buChar char="•"/>
            </a:pPr>
            <a:r>
              <a:rPr lang="en-US" b="1" dirty="0" smtClean="0"/>
              <a:t>General Education faculty </a:t>
            </a:r>
            <a:r>
              <a:rPr lang="en-US" dirty="0" smtClean="0"/>
              <a:t>– created or modified rubrics for A-t-C outcomes (AAC&amp;U value rubrics)</a:t>
            </a:r>
          </a:p>
          <a:p>
            <a:pPr marL="174708" indent="-174708">
              <a:buFont typeface="Arial" panose="020B0604020202020204" pitchFamily="34" charset="0"/>
              <a:buChar char="•"/>
            </a:pPr>
            <a:r>
              <a:rPr lang="en-US" b="1" dirty="0" smtClean="0"/>
              <a:t>Chairs/Assessment coordinators </a:t>
            </a:r>
            <a:r>
              <a:rPr lang="en-US" dirty="0" smtClean="0"/>
              <a:t>– communication </a:t>
            </a:r>
          </a:p>
          <a:p>
            <a:pPr marL="174708" indent="-174708">
              <a:buFont typeface="Arial" panose="020B0604020202020204" pitchFamily="34" charset="0"/>
              <a:buChar char="•"/>
            </a:pPr>
            <a:r>
              <a:rPr lang="en-US" b="1" dirty="0" smtClean="0"/>
              <a:t>Faculty</a:t>
            </a:r>
            <a:r>
              <a:rPr lang="en-US" dirty="0" smtClean="0"/>
              <a:t> – rated students </a:t>
            </a:r>
          </a:p>
          <a:p>
            <a:endParaRPr lang="en-US" dirty="0"/>
          </a:p>
        </p:txBody>
      </p:sp>
      <p:sp>
        <p:nvSpPr>
          <p:cNvPr id="4" name="Slide Number Placeholder 3"/>
          <p:cNvSpPr>
            <a:spLocks noGrp="1"/>
          </p:cNvSpPr>
          <p:nvPr>
            <p:ph type="sldNum" sz="quarter" idx="10"/>
          </p:nvPr>
        </p:nvSpPr>
        <p:spPr/>
        <p:txBody>
          <a:bodyPr/>
          <a:lstStyle/>
          <a:p>
            <a:fld id="{10D4821F-73C5-4F71-B497-EF54E706BD66}" type="slidenum">
              <a:rPr lang="en-US" smtClean="0"/>
              <a:t>5</a:t>
            </a:fld>
            <a:endParaRPr lang="en-US"/>
          </a:p>
        </p:txBody>
      </p:sp>
    </p:spTree>
    <p:extLst>
      <p:ext uri="{BB962C8B-B14F-4D97-AF65-F5344CB8AC3E}">
        <p14:creationId xmlns:p14="http://schemas.microsoft.com/office/powerpoint/2010/main" val="89737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Custom web-application tool </a:t>
            </a:r>
            <a:r>
              <a:rPr lang="en-US" dirty="0" smtClean="0"/>
              <a:t>that is linked to Banner, so courses can be “designated” using an online form in ADCS. </a:t>
            </a:r>
          </a:p>
          <a:p>
            <a:pPr marL="174708" indent="-174708">
              <a:buFont typeface="Arial" panose="020B0604020202020204" pitchFamily="34" charset="0"/>
              <a:buChar char="•"/>
            </a:pPr>
            <a:r>
              <a:rPr lang="en-US" dirty="0" smtClean="0"/>
              <a:t>Different </a:t>
            </a:r>
            <a:r>
              <a:rPr lang="en-US" b="1" dirty="0" smtClean="0"/>
              <a:t>levels of access </a:t>
            </a:r>
            <a:r>
              <a:rPr lang="en-US" dirty="0" smtClean="0"/>
              <a:t>(faculty, Chair, Dean, Administrator) </a:t>
            </a:r>
          </a:p>
          <a:p>
            <a:pPr marL="174708" indent="-174708">
              <a:buFont typeface="Arial" panose="020B0604020202020204" pitchFamily="34" charset="0"/>
              <a:buChar char="•"/>
            </a:pPr>
            <a:r>
              <a:rPr lang="en-US" b="1" dirty="0" smtClean="0"/>
              <a:t>ADCS custom email form </a:t>
            </a:r>
            <a:r>
              <a:rPr lang="en-US" dirty="0" smtClean="0"/>
              <a:t>can be used by Assessment Office (AO) to remind instructors to complete general education assessments each term. </a:t>
            </a:r>
          </a:p>
          <a:p>
            <a:pPr marL="174708" indent="-174708">
              <a:buFont typeface="Arial" panose="020B0604020202020204" pitchFamily="34" charset="0"/>
              <a:buChar char="•"/>
            </a:pPr>
            <a:r>
              <a:rPr lang="en-US" b="1" dirty="0" smtClean="0"/>
              <a:t>Instructors can share rubrics with students and submit assessment data </a:t>
            </a:r>
            <a:r>
              <a:rPr lang="en-US" dirty="0" smtClean="0"/>
              <a:t>in ADCS using the data entry form for each course. </a:t>
            </a:r>
          </a:p>
          <a:p>
            <a:pPr marL="174708" indent="-174708">
              <a:buFont typeface="Arial" panose="020B0604020202020204" pitchFamily="34" charset="0"/>
              <a:buChar char="•"/>
            </a:pPr>
            <a:r>
              <a:rPr lang="en-US" b="1" dirty="0" smtClean="0"/>
              <a:t>Reporting feature </a:t>
            </a:r>
            <a:r>
              <a:rPr lang="en-US" dirty="0" smtClean="0"/>
              <a:t>for faculty, chairs, deans, assessment staff</a:t>
            </a:r>
          </a:p>
          <a:p>
            <a:endParaRPr lang="en-US" dirty="0"/>
          </a:p>
        </p:txBody>
      </p:sp>
      <p:sp>
        <p:nvSpPr>
          <p:cNvPr id="4" name="Slide Number Placeholder 3"/>
          <p:cNvSpPr>
            <a:spLocks noGrp="1"/>
          </p:cNvSpPr>
          <p:nvPr>
            <p:ph type="sldNum" sz="quarter" idx="10"/>
          </p:nvPr>
        </p:nvSpPr>
        <p:spPr/>
        <p:txBody>
          <a:bodyPr/>
          <a:lstStyle/>
          <a:p>
            <a:fld id="{10D4821F-73C5-4F71-B497-EF54E706BD66}" type="slidenum">
              <a:rPr lang="en-US" smtClean="0"/>
              <a:t>6</a:t>
            </a:fld>
            <a:endParaRPr lang="en-US"/>
          </a:p>
        </p:txBody>
      </p:sp>
    </p:spTree>
    <p:extLst>
      <p:ext uri="{BB962C8B-B14F-4D97-AF65-F5344CB8AC3E}">
        <p14:creationId xmlns:p14="http://schemas.microsoft.com/office/powerpoint/2010/main" val="256675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3" indent="-174683"/>
            <a:r>
              <a:rPr lang="en-US" b="1" u="sng" dirty="0" smtClean="0"/>
              <a:t>Institutional level:</a:t>
            </a:r>
            <a:r>
              <a:rPr lang="en-US" b="1" dirty="0" smtClean="0"/>
              <a:t>  </a:t>
            </a:r>
            <a:r>
              <a:rPr lang="en-US" dirty="0" smtClean="0"/>
              <a:t>Faculty feedback led to modification to capstone rubric from . 3 ratings (Target, Acceptable, Unacceptable) to 4 ratings (Advanced, Proficient, Satisfactory, Unsatisfactory).</a:t>
            </a:r>
          </a:p>
          <a:p>
            <a:pPr marL="174683" indent="-174683"/>
            <a:r>
              <a:rPr lang="en-US" b="1" u="sng" dirty="0" smtClean="0"/>
              <a:t>Program level:</a:t>
            </a:r>
            <a:r>
              <a:rPr lang="en-US" b="1" dirty="0" smtClean="0"/>
              <a:t>  </a:t>
            </a:r>
            <a:r>
              <a:rPr lang="en-US" dirty="0" smtClean="0"/>
              <a:t>Sociology &amp; Criminal Justice Department assessment data indicated a need for improvement of students’ writing skills (based on capstone and writing data). Instructors increased writing opportunities in three critical courses in the program and also implemented a new </a:t>
            </a:r>
            <a:r>
              <a:rPr lang="en-US" i="1" dirty="0" smtClean="0"/>
              <a:t>Writing in the Major </a:t>
            </a:r>
            <a:r>
              <a:rPr lang="en-US" dirty="0" smtClean="0"/>
              <a:t>course. </a:t>
            </a:r>
          </a:p>
          <a:p>
            <a:pPr marL="174683" indent="-174683"/>
            <a:r>
              <a:rPr lang="en-US" b="1" u="sng" dirty="0" smtClean="0"/>
              <a:t>General Education Program review</a:t>
            </a:r>
            <a:r>
              <a:rPr lang="en-US" dirty="0" smtClean="0"/>
              <a:t>: PR process revealed need for longitudinal &amp; cross-sectional analysis of students over time. Enhanced reporting and faculty training are needed.</a:t>
            </a:r>
          </a:p>
          <a:p>
            <a:endParaRPr lang="en-US" dirty="0"/>
          </a:p>
        </p:txBody>
      </p:sp>
      <p:sp>
        <p:nvSpPr>
          <p:cNvPr id="4" name="Slide Number Placeholder 3"/>
          <p:cNvSpPr>
            <a:spLocks noGrp="1"/>
          </p:cNvSpPr>
          <p:nvPr>
            <p:ph type="sldNum" sz="quarter" idx="10"/>
          </p:nvPr>
        </p:nvSpPr>
        <p:spPr/>
        <p:txBody>
          <a:bodyPr/>
          <a:lstStyle/>
          <a:p>
            <a:fld id="{10D4821F-73C5-4F71-B497-EF54E706BD66}" type="slidenum">
              <a:rPr lang="en-US" smtClean="0"/>
              <a:t>15</a:t>
            </a:fld>
            <a:endParaRPr lang="en-US"/>
          </a:p>
        </p:txBody>
      </p:sp>
    </p:spTree>
    <p:extLst>
      <p:ext uri="{BB962C8B-B14F-4D97-AF65-F5344CB8AC3E}">
        <p14:creationId xmlns:p14="http://schemas.microsoft.com/office/powerpoint/2010/main" val="425869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FA09C7-96D3-481C-A970-1114E081B79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76E78-B73B-41A6-AAFC-6FF0AF0AB36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A09C7-96D3-481C-A970-1114E081B79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76E78-B73B-41A6-AAFC-6FF0AF0AB3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A09C7-96D3-481C-A970-1114E081B79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76E78-B73B-41A6-AAFC-6FF0AF0AB3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A09C7-96D3-481C-A970-1114E081B79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76E78-B73B-41A6-AAFC-6FF0AF0AB3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A09C7-96D3-481C-A970-1114E081B79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76E78-B73B-41A6-AAFC-6FF0AF0AB36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FA09C7-96D3-481C-A970-1114E081B793}"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76E78-B73B-41A6-AAFC-6FF0AF0AB3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FA09C7-96D3-481C-A970-1114E081B793}"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76E78-B73B-41A6-AAFC-6FF0AF0AB36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FA09C7-96D3-481C-A970-1114E081B793}"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76E78-B73B-41A6-AAFC-6FF0AF0AB3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A09C7-96D3-481C-A970-1114E081B793}"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76E78-B73B-41A6-AAFC-6FF0AF0AB3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A09C7-96D3-481C-A970-1114E081B793}"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76E78-B73B-41A6-AAFC-6FF0AF0AB36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A09C7-96D3-481C-A970-1114E081B793}"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76E78-B73B-41A6-AAFC-6FF0AF0AB3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7FA09C7-96D3-481C-A970-1114E081B793}" type="datetimeFigureOut">
              <a:rPr lang="en-US" smtClean="0"/>
              <a:t>12/2/2015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6976E78-B73B-41A6-AAFC-6FF0AF0AB3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daniel@de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2.jpe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Autofit/>
          </a:bodyPr>
          <a:lstStyle/>
          <a:p>
            <a:pPr algn="ctr"/>
            <a:r>
              <a:rPr lang="en-US" sz="3600" dirty="0" smtClean="0"/>
              <a:t>An Efficient and Collaborative Model for Collecting, Processing and Reporting Student Learning Outcome Data</a:t>
            </a:r>
            <a:endParaRPr lang="en-US" sz="3600" dirty="0"/>
          </a:p>
        </p:txBody>
      </p:sp>
      <p:sp>
        <p:nvSpPr>
          <p:cNvPr id="3" name="Content Placeholder 2"/>
          <p:cNvSpPr>
            <a:spLocks noGrp="1"/>
          </p:cNvSpPr>
          <p:nvPr>
            <p:ph idx="1"/>
          </p:nvPr>
        </p:nvSpPr>
        <p:spPr>
          <a:xfrm>
            <a:off x="2438494" y="3200400"/>
            <a:ext cx="4648106" cy="1524000"/>
          </a:xfrm>
        </p:spPr>
        <p:txBody>
          <a:bodyPr>
            <a:normAutofit fontScale="92500" lnSpcReduction="10000"/>
          </a:bodyPr>
          <a:lstStyle/>
          <a:p>
            <a:pPr marL="0" indent="0" algn="ctr">
              <a:buNone/>
            </a:pPr>
            <a:r>
              <a:rPr lang="en-US" dirty="0" smtClean="0"/>
              <a:t>Bina Daniel</a:t>
            </a:r>
          </a:p>
          <a:p>
            <a:pPr marL="0" indent="0" algn="ctr">
              <a:buNone/>
            </a:pPr>
            <a:r>
              <a:rPr lang="en-US" dirty="0" smtClean="0"/>
              <a:t>Director </a:t>
            </a:r>
            <a:r>
              <a:rPr lang="en-US" dirty="0"/>
              <a:t>of </a:t>
            </a:r>
            <a:r>
              <a:rPr lang="en-US" dirty="0" smtClean="0"/>
              <a:t>Assessment </a:t>
            </a:r>
          </a:p>
          <a:p>
            <a:pPr marL="0" indent="0" algn="ctr">
              <a:buNone/>
            </a:pPr>
            <a:r>
              <a:rPr lang="en-US" dirty="0" smtClean="0"/>
              <a:t>Assessment Office</a:t>
            </a:r>
          </a:p>
          <a:p>
            <a:pPr marL="0" indent="0" algn="ctr">
              <a:buNone/>
            </a:pPr>
            <a:r>
              <a:rPr lang="en-US" dirty="0" smtClean="0"/>
              <a:t>302-857-7403, </a:t>
            </a:r>
            <a:r>
              <a:rPr lang="en-US" dirty="0" smtClean="0">
                <a:hlinkClick r:id="rId3"/>
              </a:rPr>
              <a:t>bdaniel@desu.edu</a:t>
            </a:r>
            <a:endParaRPr lang="en-US" dirty="0" smtClean="0"/>
          </a:p>
          <a:p>
            <a:pPr algn="ctr"/>
            <a:endParaRPr lang="en-US" dirty="0"/>
          </a:p>
        </p:txBody>
      </p:sp>
      <p:pic>
        <p:nvPicPr>
          <p:cNvPr id="6" name="Picture 2" descr="N:\logo\DSU_horiz.JPG"/>
          <p:cNvPicPr>
            <a:picLocks noChangeAspect="1" noChangeArrowheads="1"/>
          </p:cNvPicPr>
          <p:nvPr/>
        </p:nvPicPr>
        <p:blipFill>
          <a:blip r:embed="rId4" cstate="print"/>
          <a:srcRect/>
          <a:stretch>
            <a:fillRect/>
          </a:stretch>
        </p:blipFill>
        <p:spPr bwMode="auto">
          <a:xfrm>
            <a:off x="1295400" y="5562598"/>
            <a:ext cx="6781988" cy="1043185"/>
          </a:xfrm>
          <a:prstGeom prst="rect">
            <a:avLst/>
          </a:prstGeom>
          <a:noFill/>
        </p:spPr>
      </p:pic>
    </p:spTree>
    <p:extLst>
      <p:ext uri="{BB962C8B-B14F-4D97-AF65-F5344CB8AC3E}">
        <p14:creationId xmlns:p14="http://schemas.microsoft.com/office/powerpoint/2010/main" val="302254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07" y="303751"/>
            <a:ext cx="8229600" cy="990600"/>
          </a:xfrm>
        </p:spPr>
        <p:txBody>
          <a:bodyPr>
            <a:normAutofit/>
          </a:bodyPr>
          <a:lstStyle/>
          <a:p>
            <a:r>
              <a:rPr lang="en-US" dirty="0" smtClean="0"/>
              <a:t>Reports </a:t>
            </a:r>
            <a:r>
              <a:rPr lang="en-US" sz="3600" dirty="0" smtClean="0"/>
              <a:t>(Data entry – Ad-hoc)</a:t>
            </a:r>
            <a:endParaRPr lang="en-US" sz="3600" dirty="0"/>
          </a:p>
        </p:txBody>
      </p:sp>
      <p:sp>
        <p:nvSpPr>
          <p:cNvPr id="7" name="Content Placeholder 6"/>
          <p:cNvSpPr>
            <a:spLocks noGrp="1"/>
          </p:cNvSpPr>
          <p:nvPr>
            <p:ph idx="1"/>
          </p:nvPr>
        </p:nvSpPr>
        <p:spPr>
          <a:xfrm>
            <a:off x="304800" y="1297493"/>
            <a:ext cx="4199427" cy="1523999"/>
          </a:xfrm>
        </p:spPr>
        <p:txBody>
          <a:bodyPr>
            <a:normAutofit/>
          </a:bodyPr>
          <a:lstStyle/>
          <a:p>
            <a:r>
              <a:rPr lang="en-US" dirty="0" smtClean="0"/>
              <a:t>Instructor names do not appear on any reports with assessment data</a:t>
            </a:r>
            <a:endParaRPr lang="en-US"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602"/>
          <a:stretch/>
        </p:blipFill>
        <p:spPr bwMode="auto">
          <a:xfrm>
            <a:off x="4267200" y="1294351"/>
            <a:ext cx="4773106" cy="51488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5393346" cy="3615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213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276600" cy="914400"/>
          </a:xfrm>
        </p:spPr>
        <p:txBody>
          <a:bodyPr/>
          <a:lstStyle/>
          <a:p>
            <a:r>
              <a:rPr lang="en-US" dirty="0" smtClean="0"/>
              <a:t>Stat Report</a:t>
            </a:r>
            <a:endParaRPr lang="en-US" dirty="0"/>
          </a:p>
        </p:txBody>
      </p:sp>
      <p:sp>
        <p:nvSpPr>
          <p:cNvPr id="3" name="Content Placeholder 2"/>
          <p:cNvSpPr>
            <a:spLocks noGrp="1"/>
          </p:cNvSpPr>
          <p:nvPr>
            <p:ph idx="1"/>
          </p:nvPr>
        </p:nvSpPr>
        <p:spPr>
          <a:xfrm>
            <a:off x="367054" y="1676400"/>
            <a:ext cx="3352800" cy="5287963"/>
          </a:xfrm>
        </p:spPr>
        <p:txBody>
          <a:bodyPr>
            <a:normAutofit/>
          </a:bodyPr>
          <a:lstStyle/>
          <a:p>
            <a:r>
              <a:rPr lang="en-US" dirty="0" smtClean="0"/>
              <a:t>Percentage Report</a:t>
            </a:r>
          </a:p>
          <a:p>
            <a:r>
              <a:rPr lang="en-US" dirty="0" smtClean="0"/>
              <a:t>Top – contains raw counts of A-t-C assessments submitted/not submitted</a:t>
            </a:r>
          </a:p>
          <a:p>
            <a:r>
              <a:rPr lang="en-US" dirty="0" smtClean="0"/>
              <a:t>Bottom – Percentage reports</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1" t="-299" r="9617"/>
          <a:stretch/>
        </p:blipFill>
        <p:spPr bwMode="auto">
          <a:xfrm>
            <a:off x="3719854" y="304801"/>
            <a:ext cx="5119346" cy="643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553200" y="1295400"/>
            <a:ext cx="1905000" cy="1219200"/>
          </a:xfrm>
          <a:prstGeom prst="round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Raw counts of course sections that have data submitted</a:t>
            </a:r>
            <a:endParaRPr lang="en-US" sz="1200" dirty="0">
              <a:solidFill>
                <a:schemeClr val="tx1"/>
              </a:solidFill>
            </a:endParaRPr>
          </a:p>
        </p:txBody>
      </p:sp>
      <p:sp>
        <p:nvSpPr>
          <p:cNvPr id="6" name="Rounded Rectangle 5"/>
          <p:cNvSpPr/>
          <p:nvPr/>
        </p:nvSpPr>
        <p:spPr>
          <a:xfrm>
            <a:off x="4191000" y="3521456"/>
            <a:ext cx="4419600" cy="2955544"/>
          </a:xfrm>
          <a:prstGeom prst="round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Percentage of students rated A, P, S, U, N/A for each category on the different rubrics</a:t>
            </a:r>
            <a:endParaRPr lang="en-US" sz="2800" dirty="0">
              <a:solidFill>
                <a:schemeClr val="tx1"/>
              </a:solidFill>
            </a:endParaRPr>
          </a:p>
        </p:txBody>
      </p:sp>
    </p:spTree>
    <p:extLst>
      <p:ext uri="{BB962C8B-B14F-4D97-AF65-F5344CB8AC3E}">
        <p14:creationId xmlns:p14="http://schemas.microsoft.com/office/powerpoint/2010/main" val="69476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features</a:t>
            </a:r>
            <a:endParaRPr lang="en-US" dirty="0"/>
          </a:p>
        </p:txBody>
      </p:sp>
      <p:sp>
        <p:nvSpPr>
          <p:cNvPr id="3" name="Content Placeholder 2"/>
          <p:cNvSpPr>
            <a:spLocks noGrp="1"/>
          </p:cNvSpPr>
          <p:nvPr>
            <p:ph idx="1"/>
          </p:nvPr>
        </p:nvSpPr>
        <p:spPr>
          <a:xfrm>
            <a:off x="381000" y="1219200"/>
            <a:ext cx="8229600" cy="4525963"/>
          </a:xfrm>
        </p:spPr>
        <p:txBody>
          <a:bodyPr>
            <a:normAutofit/>
          </a:bodyPr>
          <a:lstStyle/>
          <a:p>
            <a:r>
              <a:rPr lang="en-US" sz="2800" dirty="0" smtClean="0"/>
              <a:t>Manage users &amp; courses </a:t>
            </a:r>
          </a:p>
          <a:p>
            <a:endParaRPr lang="en-US" dirty="0" smtClean="0"/>
          </a:p>
          <a:p>
            <a:endParaRPr lang="en-US" dirty="0"/>
          </a:p>
          <a:p>
            <a:endParaRPr lang="en-US" dirty="0" smtClean="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600200"/>
            <a:ext cx="5910423" cy="17190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377956" y="3319245"/>
            <a:ext cx="8305800" cy="475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List of instructors with outstanding A-t-C outcomes assessments and instructors who submitted data:  </a:t>
            </a:r>
            <a:r>
              <a:rPr lang="en-US" sz="2400" dirty="0" smtClean="0"/>
              <a:t>Excel CSV file</a:t>
            </a:r>
          </a:p>
          <a:p>
            <a:endParaRPr lang="en-US" dirty="0"/>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55" y="4934791"/>
            <a:ext cx="8651745" cy="134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156" y="1144569"/>
            <a:ext cx="3390900" cy="1103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387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40"/>
          <a:stretch/>
        </p:blipFill>
        <p:spPr bwMode="auto">
          <a:xfrm>
            <a:off x="457200" y="844804"/>
            <a:ext cx="4800600" cy="58100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8031" y="152400"/>
            <a:ext cx="7477125" cy="827202"/>
          </a:xfrm>
        </p:spPr>
        <p:txBody>
          <a:bodyPr>
            <a:noAutofit/>
          </a:bodyPr>
          <a:lstStyle/>
          <a:p>
            <a:r>
              <a:rPr lang="en-US" sz="3200" dirty="0" smtClean="0"/>
              <a:t>Custom Email form similar to Mail Merge</a:t>
            </a:r>
            <a:endParaRPr lang="en-US" sz="32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8"/>
          <a:stretch/>
        </p:blipFill>
        <p:spPr bwMode="auto">
          <a:xfrm>
            <a:off x="4876800" y="2133600"/>
            <a:ext cx="4542404"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978031" y="3146867"/>
            <a:ext cx="3352800" cy="3352800"/>
          </a:xfrm>
          <a:prstGeom prst="roundRect">
            <a:avLst/>
          </a:prstGeom>
          <a:solidFill>
            <a:schemeClr val="bg1">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Instructor name, email pulled from Banner </a:t>
            </a:r>
          </a:p>
          <a:p>
            <a:pPr algn="ctr"/>
            <a:r>
              <a:rPr lang="en-US" dirty="0" smtClean="0">
                <a:solidFill>
                  <a:schemeClr val="tx1"/>
                </a:solidFill>
              </a:rPr>
              <a:t>Chair name, Email pulled from Banner</a:t>
            </a:r>
          </a:p>
          <a:p>
            <a:pPr algn="ctr"/>
            <a:endParaRPr lang="en-US" dirty="0">
              <a:solidFill>
                <a:schemeClr val="tx1"/>
              </a:solidFill>
            </a:endParaRPr>
          </a:p>
          <a:p>
            <a:pPr algn="ctr"/>
            <a:r>
              <a:rPr lang="en-US" dirty="0" smtClean="0">
                <a:solidFill>
                  <a:schemeClr val="tx1"/>
                </a:solidFill>
              </a:rPr>
              <a:t>This allows the option to CC chairs emails that are generated to faculty</a:t>
            </a:r>
            <a:endParaRPr lang="en-US" dirty="0">
              <a:solidFill>
                <a:schemeClr val="tx1"/>
              </a:solidFill>
            </a:endParaRPr>
          </a:p>
        </p:txBody>
      </p:sp>
    </p:spTree>
    <p:extLst>
      <p:ext uri="{BB962C8B-B14F-4D97-AF65-F5344CB8AC3E}">
        <p14:creationId xmlns:p14="http://schemas.microsoft.com/office/powerpoint/2010/main" val="5232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020762"/>
          </a:xfrm>
        </p:spPr>
        <p:txBody>
          <a:bodyPr>
            <a:normAutofit/>
          </a:bodyPr>
          <a:lstStyle/>
          <a:p>
            <a:r>
              <a:rPr lang="en-US" sz="3600" dirty="0" smtClean="0"/>
              <a:t>Adding additional A-t-C outcomes rubrics</a:t>
            </a:r>
            <a:endParaRPr lang="en-US" sz="36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9117" y="1600200"/>
            <a:ext cx="5365766"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764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dirty="0" smtClean="0"/>
              <a:t>How ADCS data have been used</a:t>
            </a:r>
            <a:endParaRPr lang="en-US" dirty="0"/>
          </a:p>
        </p:txBody>
      </p:sp>
      <p:sp>
        <p:nvSpPr>
          <p:cNvPr id="3" name="Content Placeholder 2"/>
          <p:cNvSpPr>
            <a:spLocks noGrp="1"/>
          </p:cNvSpPr>
          <p:nvPr>
            <p:ph idx="1"/>
          </p:nvPr>
        </p:nvSpPr>
        <p:spPr>
          <a:xfrm>
            <a:off x="228600" y="1143000"/>
            <a:ext cx="8915400" cy="5562600"/>
          </a:xfrm>
        </p:spPr>
        <p:txBody>
          <a:bodyPr>
            <a:normAutofit/>
          </a:bodyPr>
          <a:lstStyle/>
          <a:p>
            <a:pPr marL="0" indent="0">
              <a:buNone/>
            </a:pPr>
            <a:r>
              <a:rPr lang="en-US" b="1" u="sng" dirty="0" smtClean="0"/>
              <a:t>Institutional level:</a:t>
            </a:r>
            <a:r>
              <a:rPr lang="en-US" b="1" dirty="0" smtClean="0"/>
              <a:t>  			</a:t>
            </a:r>
            <a:r>
              <a:rPr lang="en-US" b="1" u="sng" dirty="0" smtClean="0"/>
              <a:t>Program </a:t>
            </a:r>
            <a:r>
              <a:rPr lang="en-US" b="1" u="sng" dirty="0"/>
              <a:t>level:</a:t>
            </a:r>
            <a:r>
              <a:rPr lang="en-US" b="1" dirty="0"/>
              <a:t>  </a:t>
            </a:r>
          </a:p>
          <a:p>
            <a:pPr marL="171426" indent="-171426"/>
            <a:endParaRPr lang="en-US" b="1" dirty="0" smtClean="0"/>
          </a:p>
          <a:p>
            <a:pPr marL="171426" indent="-171426"/>
            <a:endParaRPr lang="en-US" b="1" u="sng" dirty="0"/>
          </a:p>
          <a:p>
            <a:pPr marL="171426" indent="-171426"/>
            <a:endParaRPr lang="en-US" b="1" u="sng" dirty="0" smtClean="0"/>
          </a:p>
          <a:p>
            <a:pPr marL="171426" indent="-171426"/>
            <a:endParaRPr lang="en-US" b="1" u="sng" dirty="0"/>
          </a:p>
          <a:p>
            <a:pPr marL="171426" indent="-171426"/>
            <a:endParaRPr lang="en-US" b="1" u="sng" dirty="0" smtClean="0"/>
          </a:p>
          <a:p>
            <a:pPr marL="0" indent="0">
              <a:buNone/>
            </a:pPr>
            <a:endParaRPr lang="en-US" b="1" u="sng" dirty="0" smtClean="0"/>
          </a:p>
          <a:p>
            <a:pPr marL="0" indent="0">
              <a:buNone/>
            </a:pPr>
            <a:endParaRPr lang="en-US" b="1" u="sng" dirty="0"/>
          </a:p>
          <a:p>
            <a:pPr marL="0" indent="0">
              <a:buNone/>
            </a:pPr>
            <a:r>
              <a:rPr lang="en-US" b="1" u="sng" dirty="0" smtClean="0"/>
              <a:t>General Education </a:t>
            </a:r>
          </a:p>
          <a:p>
            <a:pPr marL="0" indent="0">
              <a:buNone/>
            </a:pPr>
            <a:r>
              <a:rPr lang="en-US" b="1" u="sng" dirty="0" smtClean="0"/>
              <a:t>Program review</a:t>
            </a:r>
            <a:r>
              <a:rPr lang="en-US" dirty="0" smtClean="0"/>
              <a:t>:</a:t>
            </a:r>
            <a:endParaRPr lang="en-US" b="1" dirty="0" smtClean="0"/>
          </a:p>
          <a:p>
            <a:endParaRPr lang="en-US" dirty="0"/>
          </a:p>
        </p:txBody>
      </p:sp>
      <p:pic>
        <p:nvPicPr>
          <p:cNvPr id="4098" name="Picture 2" descr="http://webpages.shepherd.edu/jsprag01/rubr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90" y="1613647"/>
            <a:ext cx="2657475" cy="23461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p.yimg.com/ib/th?id=JN.28a8I3sOzpIB1QEwO6Ey1w&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815813"/>
            <a:ext cx="1627650" cy="191488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p.yimg.com/ib/th?id=JN.4Iu%2bZJvhT1i1UZsyslnK7g&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165" y="41910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3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Homegrown ADCS</a:t>
            </a:r>
            <a:endParaRPr lang="en-US" dirty="0"/>
          </a:p>
        </p:txBody>
      </p:sp>
      <p:sp>
        <p:nvSpPr>
          <p:cNvPr id="3" name="Content Placeholder 2"/>
          <p:cNvSpPr>
            <a:spLocks noGrp="1"/>
          </p:cNvSpPr>
          <p:nvPr>
            <p:ph idx="1"/>
          </p:nvPr>
        </p:nvSpPr>
        <p:spPr>
          <a:xfrm>
            <a:off x="533400" y="1371600"/>
            <a:ext cx="3657600" cy="5029200"/>
          </a:xfrm>
        </p:spPr>
        <p:txBody>
          <a:bodyPr>
            <a:normAutofit lnSpcReduction="10000"/>
          </a:bodyPr>
          <a:lstStyle/>
          <a:p>
            <a:pPr marL="0" indent="0">
              <a:buNone/>
            </a:pPr>
            <a:r>
              <a:rPr lang="en-US" sz="3000" dirty="0" smtClean="0"/>
              <a:t>Advantages</a:t>
            </a:r>
          </a:p>
          <a:p>
            <a:pPr>
              <a:buClr>
                <a:srgbClr val="00823B"/>
              </a:buClr>
              <a:buSzPct val="100000"/>
              <a:buFont typeface="Wingdings" panose="05000000000000000000" pitchFamily="2" charset="2"/>
              <a:buChar char="ü"/>
            </a:pPr>
            <a:r>
              <a:rPr lang="en-US" sz="3000" dirty="0" smtClean="0"/>
              <a:t>Cost-effective</a:t>
            </a:r>
          </a:p>
          <a:p>
            <a:pPr>
              <a:buClr>
                <a:srgbClr val="00823B"/>
              </a:buClr>
              <a:buSzPct val="100000"/>
              <a:buFont typeface="Wingdings" panose="05000000000000000000" pitchFamily="2" charset="2"/>
              <a:buChar char="ü"/>
            </a:pPr>
            <a:r>
              <a:rPr lang="en-US" sz="3000" dirty="0" smtClean="0"/>
              <a:t>Increased collaboration</a:t>
            </a:r>
          </a:p>
          <a:p>
            <a:pPr>
              <a:buClr>
                <a:srgbClr val="00823B"/>
              </a:buClr>
              <a:buSzPct val="100000"/>
              <a:buFont typeface="Wingdings" panose="05000000000000000000" pitchFamily="2" charset="2"/>
              <a:buChar char="ü"/>
            </a:pPr>
            <a:r>
              <a:rPr lang="en-US" sz="3000" dirty="0" smtClean="0"/>
              <a:t>Custom-tailored to allow expansion/new features</a:t>
            </a:r>
          </a:p>
          <a:p>
            <a:pPr>
              <a:buClr>
                <a:srgbClr val="00823B"/>
              </a:buClr>
              <a:buSzPct val="100000"/>
              <a:buFont typeface="Wingdings" panose="05000000000000000000" pitchFamily="2" charset="2"/>
              <a:buChar char="ü"/>
            </a:pPr>
            <a:r>
              <a:rPr lang="en-US" sz="3000" dirty="0" smtClean="0"/>
              <a:t>Integration with other Univ. systems</a:t>
            </a:r>
          </a:p>
          <a:p>
            <a:endParaRPr lang="en-US" dirty="0"/>
          </a:p>
        </p:txBody>
      </p:sp>
      <p:sp>
        <p:nvSpPr>
          <p:cNvPr id="4" name="Content Placeholder 2"/>
          <p:cNvSpPr txBox="1">
            <a:spLocks/>
          </p:cNvSpPr>
          <p:nvPr/>
        </p:nvSpPr>
        <p:spPr>
          <a:xfrm>
            <a:off x="4593993" y="1371600"/>
            <a:ext cx="4244421" cy="525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Disadvantages</a:t>
            </a:r>
          </a:p>
          <a:p>
            <a:pPr>
              <a:buClr>
                <a:srgbClr val="FF0000"/>
              </a:buClr>
              <a:buSzPct val="106000"/>
              <a:buFont typeface="Calibri" panose="020F0502020204030204" pitchFamily="34" charset="0"/>
              <a:buChar char="×"/>
            </a:pPr>
            <a:r>
              <a:rPr lang="en-US" dirty="0" smtClean="0"/>
              <a:t>Remote IT Developers</a:t>
            </a:r>
          </a:p>
          <a:p>
            <a:pPr>
              <a:buClr>
                <a:srgbClr val="FF0000"/>
              </a:buClr>
              <a:buSzPct val="106000"/>
              <a:buFont typeface="Calibri" panose="020F0502020204030204" pitchFamily="34" charset="0"/>
              <a:buChar char="×"/>
            </a:pPr>
            <a:r>
              <a:rPr lang="en-US" dirty="0" smtClean="0"/>
              <a:t>Troubleshooting glitches </a:t>
            </a:r>
          </a:p>
          <a:p>
            <a:pPr>
              <a:buClr>
                <a:srgbClr val="FF0000"/>
              </a:buClr>
              <a:buSzPct val="106000"/>
              <a:buFont typeface="Calibri" panose="020F0502020204030204" pitchFamily="34" charset="0"/>
              <a:buChar char="×"/>
            </a:pPr>
            <a:r>
              <a:rPr lang="en-US" dirty="0" smtClean="0"/>
              <a:t>Time-consuming for Assessment Office to serve as Help Desk</a:t>
            </a:r>
          </a:p>
          <a:p>
            <a:pPr>
              <a:buClr>
                <a:srgbClr val="FF0000"/>
              </a:buClr>
              <a:buSzPct val="106000"/>
              <a:buFont typeface="Calibri" panose="020F0502020204030204" pitchFamily="34" charset="0"/>
              <a:buChar char="×"/>
            </a:pPr>
            <a:r>
              <a:rPr lang="en-US" dirty="0" smtClean="0"/>
              <a:t>Reports are still not utilized by all departments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7316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slid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058" y="1870613"/>
            <a:ext cx="3105150" cy="1648487"/>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http://www.desu.edu/sites/default/files/image/flags_2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891" y="1870613"/>
            <a:ext cx="2717767" cy="1557372"/>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http://www.archello.com/sites/default/files/imagecache/header_detail_large/story/media/DSU_SC_Kessler_ext23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024" y="4244071"/>
            <a:ext cx="227647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dmshare\Assessment\Pictures\thumb63[1].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809116" y="5487083"/>
            <a:ext cx="1930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mshare\Assessment\Pictures\thumb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114800"/>
            <a:ext cx="14478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dmshare\Assessment\Pictures\College Library (later Thomass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253" y="1800612"/>
            <a:ext cx="2402747" cy="189404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desu.edu/sites/default/files/u80/Thomasson%20Bld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3800" y="3694660"/>
            <a:ext cx="1966279" cy="1581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logo\DSU_horiz.JPG"/>
          <p:cNvPicPr>
            <a:picLocks noChangeAspect="1" noChangeArrowheads="1"/>
          </p:cNvPicPr>
          <p:nvPr/>
        </p:nvPicPr>
        <p:blipFill>
          <a:blip r:embed="rId10" cstate="print"/>
          <a:srcRect/>
          <a:stretch>
            <a:fillRect/>
          </a:stretch>
        </p:blipFill>
        <p:spPr bwMode="auto">
          <a:xfrm>
            <a:off x="903786" y="533400"/>
            <a:ext cx="7021014" cy="1043185"/>
          </a:xfrm>
          <a:prstGeom prst="rect">
            <a:avLst/>
          </a:prstGeom>
          <a:noFill/>
        </p:spPr>
      </p:pic>
    </p:spTree>
    <p:extLst>
      <p:ext uri="{BB962C8B-B14F-4D97-AF65-F5344CB8AC3E}">
        <p14:creationId xmlns:p14="http://schemas.microsoft.com/office/powerpoint/2010/main" val="3737194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67056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1524000"/>
            <a:ext cx="3276600" cy="4495800"/>
          </a:xfrm>
        </p:spPr>
        <p:txBody>
          <a:bodyPr>
            <a:normAutofit/>
          </a:bodyPr>
          <a:lstStyle/>
          <a:p>
            <a:pPr algn="ctr"/>
            <a:r>
              <a:rPr lang="en-US" dirty="0"/>
              <a:t>General Education Program</a:t>
            </a:r>
            <a:br>
              <a:rPr lang="en-US" dirty="0"/>
            </a:br>
            <a:endParaRPr lang="en-US" dirty="0"/>
          </a:p>
        </p:txBody>
      </p:sp>
    </p:spTree>
    <p:extLst>
      <p:ext uri="{BB962C8B-B14F-4D97-AF65-F5344CB8AC3E}">
        <p14:creationId xmlns:p14="http://schemas.microsoft.com/office/powerpoint/2010/main" val="3739982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0"/>
            <a:ext cx="8686800" cy="609600"/>
          </a:xfrm>
        </p:spPr>
        <p:txBody>
          <a:bodyPr>
            <a:normAutofit fontScale="90000"/>
          </a:bodyPr>
          <a:lstStyle/>
          <a:p>
            <a:pPr algn="ctr"/>
            <a:r>
              <a:rPr lang="en-US" sz="3000" b="1" cap="small" dirty="0" smtClean="0">
                <a:solidFill>
                  <a:schemeClr val="bg1"/>
                </a:solidFill>
              </a:rPr>
              <a:t>Old Process </a:t>
            </a:r>
            <a:r>
              <a:rPr lang="en-US" sz="3000" b="1" cap="small" dirty="0" smtClean="0"/>
              <a:t/>
            </a:r>
            <a:br>
              <a:rPr lang="en-US" sz="3000" b="1" cap="small" dirty="0" smtClean="0"/>
            </a:br>
            <a:r>
              <a:rPr lang="en-US" sz="2000" b="1" dirty="0" smtClean="0"/>
              <a:t>(Problems: </a:t>
            </a:r>
            <a:r>
              <a:rPr lang="en-US" sz="2000" dirty="0" smtClean="0"/>
              <a:t>time consuming, complicated data flow, difficulty in generating reports, </a:t>
            </a:r>
            <a:br>
              <a:rPr lang="en-US" sz="2000" dirty="0" smtClean="0"/>
            </a:br>
            <a:r>
              <a:rPr lang="en-US" sz="2000" dirty="0" smtClean="0"/>
              <a:t>only 1 course assessed</a:t>
            </a:r>
            <a:r>
              <a:rPr lang="en-US" sz="2000" b="1" dirty="0" smtClean="0"/>
              <a:t>) </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5342148"/>
              </p:ext>
            </p:extLst>
          </p:nvPr>
        </p:nvGraphicFramePr>
        <p:xfrm>
          <a:off x="381000" y="9144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Process Strategy "/>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1116" y="2590800"/>
            <a:ext cx="2601768" cy="233598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urved Down Arrow 8"/>
          <p:cNvSpPr/>
          <p:nvPr/>
        </p:nvSpPr>
        <p:spPr>
          <a:xfrm rot="2203499">
            <a:off x="2414197" y="4871007"/>
            <a:ext cx="715759" cy="4731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rot="577582">
            <a:off x="2087020" y="5791199"/>
            <a:ext cx="763491" cy="457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4214120" y="5217957"/>
            <a:ext cx="715759" cy="4731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0800000">
            <a:off x="4215691" y="6019799"/>
            <a:ext cx="715759" cy="5379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200400" y="4648200"/>
            <a:ext cx="2743200" cy="369332"/>
          </a:xfrm>
          <a:prstGeom prst="rect">
            <a:avLst/>
          </a:prstGeom>
          <a:solidFill>
            <a:schemeClr val="tx1"/>
          </a:solidFill>
        </p:spPr>
        <p:txBody>
          <a:bodyPr wrap="square" lIns="0" tIns="0" rIns="0" bIns="0" rtlCol="0">
            <a:spAutoFit/>
          </a:bodyPr>
          <a:lstStyle/>
          <a:p>
            <a:pPr algn="ctr"/>
            <a:r>
              <a:rPr lang="en-US" sz="1200" b="1" dirty="0">
                <a:solidFill>
                  <a:schemeClr val="bg1"/>
                </a:solidFill>
              </a:rPr>
              <a:t>“And this is where our work flow redesign team went insane</a:t>
            </a:r>
            <a:r>
              <a:rPr lang="en-US" sz="1200" b="1" dirty="0" smtClean="0">
                <a:solidFill>
                  <a:schemeClr val="bg1"/>
                </a:solidFill>
              </a:rPr>
              <a:t>...”</a:t>
            </a:r>
            <a:endParaRPr lang="en-US" sz="1200" b="1" dirty="0">
              <a:solidFill>
                <a:schemeClr val="bg1"/>
              </a:solidFill>
            </a:endParaRPr>
          </a:p>
        </p:txBody>
      </p:sp>
    </p:spTree>
    <p:extLst>
      <p:ext uri="{BB962C8B-B14F-4D97-AF65-F5344CB8AC3E}">
        <p14:creationId xmlns:p14="http://schemas.microsoft.com/office/powerpoint/2010/main" val="2807388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media-cache-ak0.pinimg.com/736x/35/3f/68/353f68a729873196f95cd8bbe511fe74.jpg"/>
          <p:cNvPicPr>
            <a:picLocks noChangeAspect="1" noChangeArrowheads="1"/>
          </p:cNvPicPr>
          <p:nvPr/>
        </p:nvPicPr>
        <p:blipFill rotWithShape="1">
          <a:blip r:embed="rId3">
            <a:extLst>
              <a:ext uri="{28A0092B-C50C-407E-A947-70E740481C1C}">
                <a14:useLocalDpi xmlns:a14="http://schemas.microsoft.com/office/drawing/2010/main" val="0"/>
              </a:ext>
            </a:extLst>
          </a:blip>
          <a:srcRect l="5026" t="7356" r="5130" b="14110"/>
          <a:stretch/>
        </p:blipFill>
        <p:spPr bwMode="auto">
          <a:xfrm>
            <a:off x="6283817" y="976117"/>
            <a:ext cx="2544580" cy="222428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blog.ub.ac.id/blacksky/files/2013/12/Online-Quantities-about-Information-Technology.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2209800"/>
            <a:ext cx="254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609600"/>
            <a:ext cx="5897562" cy="883541"/>
          </a:xfrm>
        </p:spPr>
        <p:txBody>
          <a:bodyPr/>
          <a:lstStyle/>
          <a:p>
            <a:pPr algn="ctr"/>
            <a:r>
              <a:rPr lang="en-US" dirty="0" smtClean="0"/>
              <a:t>Collaboration</a:t>
            </a:r>
            <a:endParaRPr lang="en-US" dirty="0"/>
          </a:p>
        </p:txBody>
      </p:sp>
      <p:pic>
        <p:nvPicPr>
          <p:cNvPr id="3075" name="Picture 3" descr="\\admshare\Assessment\Pictures\IMG_047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89" t="9363" r="14289" b="12705"/>
          <a:stretch/>
        </p:blipFill>
        <p:spPr bwMode="auto">
          <a:xfrm>
            <a:off x="-36786" y="1600200"/>
            <a:ext cx="3505201" cy="32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9" name="Picture 7" descr="http://warisshahhmc.com/wp-content/uploads/2014/02/faculty_banner.jpg"/>
          <p:cNvPicPr>
            <a:picLocks noChangeAspect="1" noChangeArrowheads="1"/>
          </p:cNvPicPr>
          <p:nvPr/>
        </p:nvPicPr>
        <p:blipFill rotWithShape="1">
          <a:blip r:embed="rId6">
            <a:extLst>
              <a:ext uri="{28A0092B-C50C-407E-A947-70E740481C1C}">
                <a14:useLocalDpi xmlns:a14="http://schemas.microsoft.com/office/drawing/2010/main" val="0"/>
              </a:ext>
            </a:extLst>
          </a:blip>
          <a:srcRect l="12394"/>
          <a:stretch/>
        </p:blipFill>
        <p:spPr bwMode="auto">
          <a:xfrm>
            <a:off x="3468415" y="4495800"/>
            <a:ext cx="493712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45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Efficient Process: Assessment Data Collection System (ADCS)</a:t>
            </a:r>
            <a:endParaRPr lang="en-US" dirty="0"/>
          </a:p>
        </p:txBody>
      </p:sp>
      <p:sp>
        <p:nvSpPr>
          <p:cNvPr id="3" name="Content Placeholder 2"/>
          <p:cNvSpPr>
            <a:spLocks noGrp="1"/>
          </p:cNvSpPr>
          <p:nvPr>
            <p:ph idx="1"/>
          </p:nvPr>
        </p:nvSpPr>
        <p:spPr>
          <a:xfrm>
            <a:off x="514661" y="1926624"/>
            <a:ext cx="8610601" cy="4953000"/>
          </a:xfrm>
        </p:spPr>
        <p:txBody>
          <a:bodyPr>
            <a:normAutofit/>
          </a:bodyPr>
          <a:lstStyle/>
          <a:p>
            <a:pPr marL="0" indent="0">
              <a:buNone/>
            </a:pPr>
            <a:endParaRPr lang="en-US" dirty="0" smtClean="0"/>
          </a:p>
          <a:p>
            <a:endParaRPr lang="en-US" dirty="0"/>
          </a:p>
        </p:txBody>
      </p:sp>
      <p:pic>
        <p:nvPicPr>
          <p:cNvPr id="5122" name="Picture 2" descr="https://sp.yimg.com/ib/th?id=JN.3H4AWLncQ7Za%2bWwxjOtFlg&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449832" cy="14694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evolve.com/wp-content/uploads/2014/05/custom-application-develop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24000"/>
            <a:ext cx="6821714"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s.all-free-download.com/images/graphiclarge/user_computer_372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0292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hbculifestyle.com/wp-content/uploads/2013/01/How-Professors-Make-All-the-Difference-at-an-HBC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2325" y="4724400"/>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0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917"/>
          <a:stretch/>
        </p:blipFill>
        <p:spPr bwMode="auto">
          <a:xfrm>
            <a:off x="2749550" y="152400"/>
            <a:ext cx="6271902" cy="395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0"/>
          <a:stretch/>
        </p:blipFill>
        <p:spPr bwMode="auto">
          <a:xfrm>
            <a:off x="152400" y="2590800"/>
            <a:ext cx="6903088" cy="4075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Oval 15"/>
          <p:cNvSpPr/>
          <p:nvPr/>
        </p:nvSpPr>
        <p:spPr>
          <a:xfrm>
            <a:off x="7162800" y="3276600"/>
            <a:ext cx="762000" cy="381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100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964356"/>
          </a:xfrm>
        </p:spPr>
        <p:txBody>
          <a:bodyPr>
            <a:normAutofit fontScale="90000"/>
          </a:bodyPr>
          <a:lstStyle/>
          <a:p>
            <a:r>
              <a:rPr lang="en-US" dirty="0" smtClean="0"/>
              <a:t>Chairs use Course designation form</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76794"/>
            <a:ext cx="7010400" cy="580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62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762000"/>
            <a:ext cx="3740503" cy="5020477"/>
          </a:xfrm>
          <a:prstGeom prst="rect">
            <a:avLst/>
          </a:prstGeom>
          <a:ln>
            <a:solidFill>
              <a:schemeClr val="accent2">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dirty="0" smtClean="0"/>
              <a:t>Faculty Login</a:t>
            </a:r>
            <a:endParaRPr lang="en-US" dirty="0"/>
          </a:p>
        </p:txBody>
      </p:sp>
      <p:pic>
        <p:nvPicPr>
          <p:cNvPr id="6"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20" r="17478"/>
          <a:stretch/>
        </p:blipFill>
        <p:spPr bwMode="auto">
          <a:xfrm>
            <a:off x="1034612" y="1786890"/>
            <a:ext cx="4223188" cy="822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00400"/>
            <a:ext cx="609599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6019800" y="2362200"/>
            <a:ext cx="1598628" cy="390034"/>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90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431</TotalTime>
  <Words>1275</Words>
  <Application>Microsoft Office PowerPoint</Application>
  <PresentationFormat>On-screen Show (4:3)</PresentationFormat>
  <Paragraphs>115</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An Efficient and Collaborative Model for Collecting, Processing and Reporting Student Learning Outcome Data</vt:lpstr>
      <vt:lpstr>PowerPoint Presentation</vt:lpstr>
      <vt:lpstr>General Education Program </vt:lpstr>
      <vt:lpstr>Old Process  (Problems: time consuming, complicated data flow, difficulty in generating reports,  only 1 course assessed) </vt:lpstr>
      <vt:lpstr>Collaboration</vt:lpstr>
      <vt:lpstr> Efficient Process: Assessment Data Collection System (ADCS)</vt:lpstr>
      <vt:lpstr>PowerPoint Presentation</vt:lpstr>
      <vt:lpstr>Chairs use Course designation form</vt:lpstr>
      <vt:lpstr>Faculty Login</vt:lpstr>
      <vt:lpstr>Reports (Data entry – Ad-hoc)</vt:lpstr>
      <vt:lpstr>Stat Report</vt:lpstr>
      <vt:lpstr>Admin features</vt:lpstr>
      <vt:lpstr>Custom Email form similar to Mail Merge</vt:lpstr>
      <vt:lpstr>Adding additional A-t-C outcomes rubrics</vt:lpstr>
      <vt:lpstr>How ADCS data have been used</vt:lpstr>
      <vt:lpstr>Homegrown ADCS</vt:lpstr>
    </vt:vector>
  </TitlesOfParts>
  <Company>Delaware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Bina Daniel</dc:creator>
  <cp:lastModifiedBy>Snyder,Tracey</cp:lastModifiedBy>
  <cp:revision>54</cp:revision>
  <cp:lastPrinted>2015-08-17T15:50:04Z</cp:lastPrinted>
  <dcterms:created xsi:type="dcterms:W3CDTF">2015-08-12T14:27:59Z</dcterms:created>
  <dcterms:modified xsi:type="dcterms:W3CDTF">2015-12-02T14:59:12Z</dcterms:modified>
</cp:coreProperties>
</file>