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0"/>
  </p:notesMasterIdLst>
  <p:sldIdLst>
    <p:sldId id="256" r:id="rId2"/>
    <p:sldId id="276" r:id="rId3"/>
    <p:sldId id="264" r:id="rId4"/>
    <p:sldId id="257" r:id="rId5"/>
    <p:sldId id="275" r:id="rId6"/>
    <p:sldId id="258" r:id="rId7"/>
    <p:sldId id="269" r:id="rId8"/>
    <p:sldId id="259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62" r:id="rId17"/>
    <p:sldId id="263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62" d="100"/>
          <a:sy n="62" d="100"/>
        </p:scale>
        <p:origin x="-84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2473-96FA-42BA-A7DA-F1D91DDB62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65C8-63DC-41C1-8B04-402F61D7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CITE AS: Fishman, S. M., Hill, M., &amp; Spitaler, P. (2015, September).</a:t>
            </a:r>
            <a:r>
              <a:rPr lang="en-US" i="1" dirty="0" smtClean="0"/>
              <a:t> Core Curriculum Outcomes Retrofit: Backing Into Assessment</a:t>
            </a:r>
            <a:r>
              <a:rPr lang="en-US" dirty="0" smtClean="0"/>
              <a:t>. Session presented at the Higher Education Assessment Leaders conference, Philadelphia.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C65C8-63DC-41C1-8B04-402F61D73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04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Let’s each briefly discuss 1 challenge; skip if we are running behind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C65C8-63DC-41C1-8B04-402F61D7372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41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SMF will solicit</a:t>
            </a:r>
            <a:r>
              <a:rPr lang="en-US" baseline="0" dirty="0" smtClean="0"/>
              <a:t> audience questions,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C65C8-63DC-41C1-8B04-402F61D7372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4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C65C8-63DC-41C1-8B04-402F61D737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98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SMF CLAS:</a:t>
            </a:r>
            <a:r>
              <a:rPr lang="en-US" baseline="0" dirty="0" smtClean="0"/>
              <a:t> </a:t>
            </a:r>
            <a:r>
              <a:rPr lang="en-US" dirty="0" smtClean="0">
                <a:effectLst/>
              </a:rPr>
              <a:t>3040 undergraduate students (2907 FTE)</a:t>
            </a:r>
          </a:p>
          <a:p>
            <a:r>
              <a:rPr lang="en-US" dirty="0" smtClean="0">
                <a:effectLst/>
              </a:rPr>
              <a:t>1425 graduate students </a:t>
            </a:r>
          </a:p>
          <a:p>
            <a:r>
              <a:rPr lang="en-US" dirty="0" smtClean="0">
                <a:effectLst/>
              </a:rPr>
              <a:t>21 academic departments</a:t>
            </a:r>
          </a:p>
          <a:p>
            <a:r>
              <a:rPr lang="en-US" dirty="0" smtClean="0">
                <a:effectLst/>
              </a:rPr>
              <a:t>22 centers and programs</a:t>
            </a:r>
          </a:p>
          <a:p>
            <a:r>
              <a:rPr lang="en-US" dirty="0" smtClean="0">
                <a:effectLst/>
              </a:rPr>
              <a:t>38 majors, 50 minors and 13 interdisciplinary concentrations</a:t>
            </a:r>
          </a:p>
          <a:p>
            <a:r>
              <a:rPr lang="en-US" dirty="0" smtClean="0">
                <a:effectLst/>
              </a:rPr>
              <a:t>15 Bachelor’s/Master’s programs</a:t>
            </a:r>
          </a:p>
          <a:p>
            <a:r>
              <a:rPr lang="en-US" dirty="0" smtClean="0">
                <a:effectLst/>
              </a:rPr>
              <a:t>21 Master’s programs</a:t>
            </a:r>
          </a:p>
          <a:p>
            <a:r>
              <a:rPr lang="en-US" dirty="0" smtClean="0">
                <a:effectLst/>
              </a:rPr>
              <a:t>46 certificate programs</a:t>
            </a:r>
          </a:p>
          <a:p>
            <a:r>
              <a:rPr lang="en-US" dirty="0" smtClean="0">
                <a:effectLst/>
              </a:rPr>
              <a:t>PhD program in Philosophy and beginning Fall 2016, a PhD in Theology.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C65C8-63DC-41C1-8B04-402F61D737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90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SMF.</a:t>
            </a:r>
            <a:r>
              <a:rPr lang="en-US" baseline="0" dirty="0" smtClean="0"/>
              <a:t> Next up: Marylu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C65C8-63DC-41C1-8B04-402F61D737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45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1992	Middle States Evaluation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Recommendation: embrace the unique Augustinian mission of the university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Result: College of Liberal Arts and Sciences creates a mission-centric “Great Books” course – “Core Humanities Seminar” (renamed in 2003 “The Augustine and Culture Seminar” (ACS) intended for all first-year students in the CLAS.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C65C8-63DC-41C1-8B04-402F61D737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16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that time, a committee was created to oversee the process of shaping these courses as a coherent unit within the Core experience (particularly within the first-year experience) and to assess both the individual courses and the Foundation sequence as a whole.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C65C8-63DC-41C1-8B04-402F61D737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39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C65C8-63DC-41C1-8B04-402F61D737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70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up: Peter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C65C8-63DC-41C1-8B04-402F61D737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42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I’ll have a handout with the goals.</a:t>
            </a:r>
            <a:r>
              <a:rPr lang="en-US" baseline="0" dirty="0" smtClean="0"/>
              <a:t> The image thus on purpose is small-scale.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C65C8-63DC-41C1-8B04-402F61D7372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7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4055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7223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97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00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7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8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5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3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6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2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2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6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49811-2504-48DB-9EDD-694C69E0E38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13821B-8B7D-417F-B614-DBDB939A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7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rylu.hill@villanova.edu" TargetMode="External"/><Relationship Id="rId2" Type="http://schemas.openxmlformats.org/officeDocument/2006/relationships/hyperlink" Target="mailto:Seth.fishman@villanov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eter.spitaler@villanova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219125"/>
            <a:ext cx="10058400" cy="3566160"/>
          </a:xfrm>
        </p:spPr>
        <p:txBody>
          <a:bodyPr>
            <a:normAutofit/>
          </a:bodyPr>
          <a:lstStyle/>
          <a:p>
            <a:r>
              <a:rPr lang="en-US" dirty="0" smtClean="0"/>
              <a:t>Core Curriculum Outcomes Retrofit: Backing Into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345451"/>
            <a:ext cx="10058400" cy="1868062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	Seth Matthew Fishman, Ph.D.</a:t>
            </a: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	Marylu Hill, Ph.D.</a:t>
            </a: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	Peter Spitaler, Ph.D.</a:t>
            </a: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	Villanova University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0" y="49530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85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 courses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shared goals and a shared mission statement:</a:t>
            </a:r>
          </a:p>
          <a:p>
            <a:endParaRPr lang="en-US" dirty="0"/>
          </a:p>
          <a:p>
            <a:pPr lvl="0"/>
            <a:r>
              <a:rPr lang="en-US" i="1" dirty="0"/>
              <a:t>I</a:t>
            </a:r>
            <a:r>
              <a:rPr lang="en-US" i="1" dirty="0" smtClean="0"/>
              <a:t>nterdisciplinary </a:t>
            </a:r>
            <a:r>
              <a:rPr lang="en-US" i="1" dirty="0"/>
              <a:t>inquiry informed by Augustinian and Catholic intellectual traditions</a:t>
            </a:r>
            <a:endParaRPr lang="en-US" dirty="0"/>
          </a:p>
          <a:p>
            <a:pPr lvl="0"/>
            <a:r>
              <a:rPr lang="en-US" i="1" dirty="0"/>
              <a:t>C</a:t>
            </a:r>
            <a:r>
              <a:rPr lang="en-US" i="1" dirty="0" smtClean="0"/>
              <a:t>ritical </a:t>
            </a:r>
            <a:r>
              <a:rPr lang="en-US" i="1" dirty="0"/>
              <a:t>thinking and communication skills</a:t>
            </a:r>
            <a:endParaRPr lang="en-US" dirty="0"/>
          </a:p>
          <a:p>
            <a:pPr lvl="0"/>
            <a:r>
              <a:rPr lang="en-US" i="1" dirty="0"/>
              <a:t>D</a:t>
            </a:r>
            <a:r>
              <a:rPr lang="en-US" i="1" dirty="0" smtClean="0"/>
              <a:t>eepened </a:t>
            </a:r>
            <a:r>
              <a:rPr lang="en-US" i="1" dirty="0"/>
              <a:t>understanding of self and the world</a:t>
            </a:r>
            <a:endParaRPr lang="en-US" dirty="0"/>
          </a:p>
          <a:p>
            <a:pPr lvl="0"/>
            <a:r>
              <a:rPr lang="en-US" i="1" dirty="0"/>
              <a:t>E</a:t>
            </a:r>
            <a:r>
              <a:rPr lang="en-US" i="1" dirty="0" smtClean="0"/>
              <a:t>ngagement </a:t>
            </a:r>
            <a:r>
              <a:rPr lang="en-US" i="1" dirty="0"/>
              <a:t>with issues of personal responsibility and social justice.”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13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2 year plan</a:t>
            </a:r>
            <a:br>
              <a:rPr lang="en-US" dirty="0" smtClean="0"/>
            </a:br>
            <a:r>
              <a:rPr lang="en-US" dirty="0" smtClean="0"/>
              <a:t>First Step: Retrofitting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5177809" cy="43120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Knowledge</a:t>
            </a:r>
            <a:r>
              <a:rPr lang="en-US" dirty="0"/>
              <a:t>: Inquiry Informed by Augustinian, Catholic Intellectual </a:t>
            </a:r>
            <a:r>
              <a:rPr lang="en-US" dirty="0" smtClean="0"/>
              <a:t>Traditions</a:t>
            </a:r>
          </a:p>
          <a:p>
            <a:pPr lvl="1"/>
            <a:r>
              <a:rPr lang="en-US" dirty="0" smtClean="0"/>
              <a:t>Interdisciplinary </a:t>
            </a:r>
            <a:r>
              <a:rPr lang="en-US"/>
              <a:t>inquiry </a:t>
            </a:r>
            <a:r>
              <a:rPr lang="en-US" smtClean="0"/>
              <a:t>focused </a:t>
            </a:r>
            <a:r>
              <a:rPr lang="en-US" dirty="0"/>
              <a:t>on fundamental human </a:t>
            </a:r>
            <a:r>
              <a:rPr lang="en-US" dirty="0" smtClean="0"/>
              <a:t>questions </a:t>
            </a:r>
            <a:r>
              <a:rPr lang="en-US" dirty="0"/>
              <a:t>of identity, knowledge, faith, and </a:t>
            </a:r>
            <a:r>
              <a:rPr lang="en-US" dirty="0" smtClean="0"/>
              <a:t>morality</a:t>
            </a:r>
          </a:p>
          <a:p>
            <a:r>
              <a:rPr lang="en-US" dirty="0"/>
              <a:t>Skills: Critical Thinking and </a:t>
            </a:r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Close </a:t>
            </a:r>
            <a:r>
              <a:rPr lang="en-US" dirty="0"/>
              <a:t>reading of texts in diverse genres, intensive writing, and </a:t>
            </a:r>
            <a:r>
              <a:rPr lang="en-US" dirty="0" smtClean="0"/>
              <a:t>active </a:t>
            </a:r>
            <a:r>
              <a:rPr lang="en-US" dirty="0"/>
              <a:t>class </a:t>
            </a:r>
            <a:r>
              <a:rPr lang="en-US" dirty="0" smtClean="0"/>
              <a:t>participation</a:t>
            </a:r>
          </a:p>
          <a:p>
            <a:r>
              <a:rPr lang="en-US" dirty="0"/>
              <a:t>Values: Social Justice and Personal </a:t>
            </a:r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Reflection </a:t>
            </a:r>
            <a:r>
              <a:rPr lang="en-US" dirty="0"/>
              <a:t>on </a:t>
            </a:r>
            <a:r>
              <a:rPr lang="en-US" dirty="0" smtClean="0"/>
              <a:t>students’ </a:t>
            </a:r>
            <a:r>
              <a:rPr lang="en-US" dirty="0"/>
              <a:t>own values and beliefs in conversation with the central themes and values of the Augustinian Catholic </a:t>
            </a:r>
            <a:r>
              <a:rPr lang="en-US" dirty="0" smtClean="0"/>
              <a:t>tradition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8014446" y="2215638"/>
          <a:ext cx="3612777" cy="4229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5" imgW="6461458" imgH="7566418" progId="Word.Document.12">
                  <p:embed/>
                </p:oleObj>
              </mc:Choice>
              <mc:Fallback>
                <p:oleObj name="Document" r:id="rId5" imgW="6461458" imgH="75664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14446" y="2215638"/>
                        <a:ext cx="3612777" cy="4229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9227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2 year </a:t>
            </a:r>
            <a:r>
              <a:rPr lang="en-US" dirty="0"/>
              <a:t>plan</a:t>
            </a:r>
            <a:br>
              <a:rPr lang="en-US" dirty="0"/>
            </a:br>
            <a:r>
              <a:rPr lang="en-US" dirty="0" smtClean="0"/>
              <a:t>Second </a:t>
            </a:r>
            <a:r>
              <a:rPr lang="en-US" dirty="0"/>
              <a:t>Step: </a:t>
            </a:r>
            <a:r>
              <a:rPr lang="en-US" dirty="0" smtClean="0"/>
              <a:t>Envisioning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Consistent assessment schedule</a:t>
            </a:r>
            <a:endParaRPr lang="en-US" sz="2400" dirty="0"/>
          </a:p>
          <a:p>
            <a:pPr lvl="0"/>
            <a:r>
              <a:rPr lang="en-US" sz="2400" dirty="0" smtClean="0"/>
              <a:t>Dependable </a:t>
            </a:r>
            <a:r>
              <a:rPr lang="en-US" sz="2400" dirty="0"/>
              <a:t>data </a:t>
            </a:r>
            <a:r>
              <a:rPr lang="en-US" sz="2400" dirty="0" smtClean="0"/>
              <a:t>pool</a:t>
            </a:r>
            <a:endParaRPr lang="en-US" sz="2400" dirty="0"/>
          </a:p>
          <a:p>
            <a:pPr lvl="0"/>
            <a:r>
              <a:rPr lang="en-US" sz="2400" dirty="0" smtClean="0"/>
              <a:t>Direct </a:t>
            </a:r>
            <a:r>
              <a:rPr lang="en-US" sz="2400" dirty="0"/>
              <a:t>and indirect assessment </a:t>
            </a:r>
            <a:r>
              <a:rPr lang="en-US" sz="2400" dirty="0" smtClean="0"/>
              <a:t>tools</a:t>
            </a:r>
            <a:endParaRPr lang="en-US" sz="2400" dirty="0"/>
          </a:p>
          <a:p>
            <a:pPr lvl="0"/>
            <a:r>
              <a:rPr lang="en-US" sz="2400" dirty="0" smtClean="0"/>
              <a:t>Entry points and exit points</a:t>
            </a:r>
            <a:endParaRPr lang="en-US" sz="2400" dirty="0"/>
          </a:p>
          <a:p>
            <a:pPr lvl="0"/>
            <a:r>
              <a:rPr lang="en-US" sz="2400" dirty="0" smtClean="0"/>
              <a:t>Cohesion </a:t>
            </a:r>
            <a:r>
              <a:rPr lang="en-US" sz="2400" dirty="0"/>
              <a:t>among foundation </a:t>
            </a:r>
            <a:r>
              <a:rPr lang="en-US" sz="2400" dirty="0" smtClean="0"/>
              <a:t>courses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7491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2 year </a:t>
            </a:r>
            <a:r>
              <a:rPr lang="en-US" dirty="0"/>
              <a:t>plan</a:t>
            </a:r>
            <a:br>
              <a:rPr lang="en-US" dirty="0"/>
            </a:br>
            <a:r>
              <a:rPr lang="en-US" dirty="0" smtClean="0"/>
              <a:t>Third </a:t>
            </a:r>
            <a:r>
              <a:rPr lang="en-US" dirty="0"/>
              <a:t>Step: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297988" cy="377762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2013/14	Develop </a:t>
            </a:r>
            <a:r>
              <a:rPr lang="en-US" sz="2400" i="1" dirty="0"/>
              <a:t>Common Learning </a:t>
            </a:r>
            <a:r>
              <a:rPr lang="en-US" sz="2400" i="1" dirty="0" smtClean="0"/>
              <a:t>Goals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2014/15	Develop </a:t>
            </a:r>
            <a:r>
              <a:rPr lang="en-US" sz="2400" i="1" dirty="0" smtClean="0"/>
              <a:t>Assessment Protocol</a:t>
            </a:r>
            <a:br>
              <a:rPr lang="en-US" sz="2400" i="1" dirty="0" smtClean="0"/>
            </a:br>
            <a:r>
              <a:rPr lang="en-US" sz="2400" i="1" dirty="0" smtClean="0"/>
              <a:t>			</a:t>
            </a:r>
            <a:r>
              <a:rPr lang="en-US" sz="2400" dirty="0" smtClean="0"/>
              <a:t>Design </a:t>
            </a:r>
            <a:r>
              <a:rPr lang="en-US" sz="2400" i="1" dirty="0"/>
              <a:t>Syllabus </a:t>
            </a:r>
            <a:r>
              <a:rPr lang="en-US" sz="2400" i="1" dirty="0" err="1" smtClean="0"/>
              <a:t>Frontpage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			</a:t>
            </a:r>
            <a:r>
              <a:rPr lang="en-US" sz="2400" dirty="0" smtClean="0"/>
              <a:t>Determine </a:t>
            </a:r>
            <a:r>
              <a:rPr lang="en-US" sz="2400" dirty="0"/>
              <a:t>materials for submission to </a:t>
            </a:r>
            <a:r>
              <a:rPr lang="en-US" sz="2400" i="1" dirty="0"/>
              <a:t>Outcomes</a:t>
            </a:r>
            <a:endParaRPr lang="en-US" sz="2400" i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Sum 15	Implement Infrastructure (BB Outcomes)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Fall 15		Implement   </a:t>
            </a:r>
            <a:r>
              <a:rPr lang="en-US" sz="2400" i="1" dirty="0" smtClean="0"/>
              <a:t>Foundation Essay </a:t>
            </a:r>
            <a:r>
              <a:rPr lang="en-US" sz="2400" dirty="0" smtClean="0"/>
              <a:t>(pre-test) [ACS]</a:t>
            </a:r>
            <a:br>
              <a:rPr lang="en-US" sz="2400" dirty="0" smtClean="0"/>
            </a:br>
            <a:r>
              <a:rPr lang="en-US" sz="2400" dirty="0" smtClean="0"/>
              <a:t>			Implement   “Submit best assignment” [THL, PHL]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Spr</a:t>
            </a:r>
            <a:r>
              <a:rPr lang="en-US" sz="2400" dirty="0" smtClean="0"/>
              <a:t> 16		Develop </a:t>
            </a:r>
            <a:r>
              <a:rPr lang="en-US" sz="2400" dirty="0"/>
              <a:t>assessment </a:t>
            </a:r>
            <a:r>
              <a:rPr lang="en-US" sz="2400" dirty="0" smtClean="0"/>
              <a:t>rubrics</a:t>
            </a:r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6015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</a:t>
            </a:r>
            <a:r>
              <a:rPr lang="en-US" dirty="0"/>
              <a:t>Step: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1374"/>
            <a:ext cx="9297988" cy="432984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US" sz="2400" dirty="0" smtClean="0"/>
              <a:t>Sum 16	Intermediate </a:t>
            </a:r>
            <a:r>
              <a:rPr lang="en-US" sz="2400" dirty="0"/>
              <a:t>assessment (“checking in</a:t>
            </a:r>
            <a:r>
              <a:rPr lang="en-US" sz="2400" dirty="0" smtClean="0"/>
              <a:t>”)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n-US" sz="2400" dirty="0" smtClean="0"/>
              <a:t>Fall 16		Implement </a:t>
            </a:r>
            <a:r>
              <a:rPr lang="en-US" sz="2400" i="1" dirty="0" smtClean="0"/>
              <a:t>Foundation </a:t>
            </a:r>
            <a:r>
              <a:rPr lang="en-US" sz="2400" i="1" dirty="0"/>
              <a:t>Essay </a:t>
            </a:r>
            <a:r>
              <a:rPr lang="en-US" sz="2400" dirty="0" smtClean="0"/>
              <a:t>(post-test) [ETH]</a:t>
            </a:r>
            <a:br>
              <a:rPr lang="en-US" sz="2400" dirty="0" smtClean="0"/>
            </a:br>
            <a:r>
              <a:rPr lang="en-US" sz="2400" dirty="0" smtClean="0"/>
              <a:t>			Closing </a:t>
            </a:r>
            <a:r>
              <a:rPr lang="en-US" sz="2400" dirty="0"/>
              <a:t>the </a:t>
            </a:r>
            <a:r>
              <a:rPr lang="en-US" sz="2400" dirty="0" smtClean="0"/>
              <a:t>loop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</a:t>
            </a:r>
            <a:r>
              <a:rPr lang="en-US" sz="2400" dirty="0"/>
              <a:t> All students </a:t>
            </a:r>
            <a:r>
              <a:rPr lang="en-US" sz="2400" dirty="0" smtClean="0"/>
              <a:t>submit </a:t>
            </a:r>
            <a:r>
              <a:rPr lang="en-US" sz="2400" dirty="0"/>
              <a:t>materials to </a:t>
            </a:r>
            <a:r>
              <a:rPr lang="en-US" sz="2400" i="1" dirty="0" smtClean="0"/>
              <a:t>Outcomes</a:t>
            </a:r>
            <a:r>
              <a:rPr lang="en-US" sz="2400" dirty="0" smtClean="0"/>
              <a:t>: </a:t>
            </a:r>
          </a:p>
          <a:p>
            <a:pPr lvl="4"/>
            <a:r>
              <a:rPr lang="en-US" sz="1800" dirty="0" smtClean="0"/>
              <a:t>ACS:</a:t>
            </a:r>
            <a:r>
              <a:rPr lang="en-US" sz="1800" dirty="0"/>
              <a:t>	Foundation Essay, </a:t>
            </a:r>
            <a:r>
              <a:rPr lang="en-US" sz="1800" i="1" dirty="0"/>
              <a:t>What is a life well lived?</a:t>
            </a:r>
            <a:endParaRPr lang="en-US" sz="1800" dirty="0"/>
          </a:p>
          <a:p>
            <a:pPr lvl="4"/>
            <a:r>
              <a:rPr lang="en-US" sz="1800" dirty="0" smtClean="0"/>
              <a:t>PHL: </a:t>
            </a:r>
            <a:r>
              <a:rPr lang="en-US" sz="1800" dirty="0"/>
              <a:t>	Best Assignment</a:t>
            </a:r>
          </a:p>
          <a:p>
            <a:pPr lvl="4"/>
            <a:r>
              <a:rPr lang="en-US" sz="1800" dirty="0" smtClean="0"/>
              <a:t>THL: </a:t>
            </a:r>
            <a:r>
              <a:rPr lang="en-US" sz="1800" dirty="0"/>
              <a:t>	Best Assignment</a:t>
            </a:r>
          </a:p>
          <a:p>
            <a:pPr lvl="4"/>
            <a:r>
              <a:rPr lang="en-US" sz="1800" dirty="0" smtClean="0"/>
              <a:t>ETH: </a:t>
            </a:r>
            <a:r>
              <a:rPr lang="en-US" sz="1800" dirty="0"/>
              <a:t>	Foundation Essay,</a:t>
            </a:r>
            <a:r>
              <a:rPr lang="en-US" sz="1800" i="1" dirty="0"/>
              <a:t> What is a life well lived?</a:t>
            </a:r>
            <a:endParaRPr lang="en-US" sz="1800" dirty="0" smtClean="0"/>
          </a:p>
          <a:p>
            <a:pPr marL="457200" lvl="0" indent="-457200">
              <a:buFont typeface="+mj-lt"/>
              <a:buAutoNum type="arabicPeriod" startAt="6"/>
            </a:pPr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1294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8172"/>
          </a:xfrm>
        </p:spPr>
        <p:txBody>
          <a:bodyPr>
            <a:normAutofit/>
          </a:bodyPr>
          <a:lstStyle/>
          <a:p>
            <a:r>
              <a:rPr lang="en-US" dirty="0" smtClean="0"/>
              <a:t>Third </a:t>
            </a:r>
            <a:r>
              <a:rPr lang="en-US" dirty="0"/>
              <a:t>Step: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297988" cy="377762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8"/>
            </a:pPr>
            <a:r>
              <a:rPr lang="en-US" sz="2400" dirty="0" smtClean="0"/>
              <a:t>Summer 17	Plan </a:t>
            </a:r>
            <a:r>
              <a:rPr lang="en-US" sz="2400" dirty="0"/>
              <a:t>implemented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Conduct </a:t>
            </a:r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full </a:t>
            </a:r>
            <a:r>
              <a:rPr lang="en-US" sz="2400" dirty="0" smtClean="0"/>
              <a:t>assessment</a:t>
            </a:r>
          </a:p>
          <a:p>
            <a:pPr lvl="0"/>
            <a:endParaRPr lang="en-US" sz="2400" dirty="0" smtClean="0"/>
          </a:p>
          <a:p>
            <a:pPr lvl="1"/>
            <a:r>
              <a:rPr lang="en-US" sz="2200" dirty="0" smtClean="0"/>
              <a:t>Select </a:t>
            </a:r>
            <a:r>
              <a:rPr lang="en-US" sz="2200" dirty="0"/>
              <a:t>samples from data pool (</a:t>
            </a:r>
            <a:r>
              <a:rPr lang="en-US" sz="2200" i="1" dirty="0"/>
              <a:t>Outcomes</a:t>
            </a:r>
            <a:r>
              <a:rPr lang="en-US" sz="2200" dirty="0"/>
              <a:t>).</a:t>
            </a:r>
          </a:p>
          <a:p>
            <a:pPr lvl="1"/>
            <a:r>
              <a:rPr lang="en-US" sz="2200" dirty="0"/>
              <a:t>Data pool: All rising juniors who have taken all 5 foundation </a:t>
            </a:r>
            <a:r>
              <a:rPr lang="en-US" sz="2200" dirty="0" smtClean="0"/>
              <a:t>courses</a:t>
            </a:r>
            <a:endParaRPr lang="en-US" sz="2200" dirty="0"/>
          </a:p>
          <a:p>
            <a:pPr lvl="1"/>
            <a:r>
              <a:rPr lang="en-US" sz="2200" dirty="0"/>
              <a:t>Assessment teams review samples with assessment rubrics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9188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434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62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Fishman, S. M., Hill, M., &amp; Spitaler, P. (2015, September).</a:t>
            </a:r>
            <a:r>
              <a:rPr lang="en-US" i="1" dirty="0" smtClean="0"/>
              <a:t> Core Curriculum Outcomes Retrofit: Backing Into Assessment</a:t>
            </a:r>
            <a:r>
              <a:rPr lang="en-US" dirty="0" smtClean="0"/>
              <a:t>. Session presented at the Higher Education Assessment Leaders conference, Philadelphia.</a:t>
            </a:r>
            <a:endParaRPr lang="en-US" dirty="0"/>
          </a:p>
        </p:txBody>
      </p:sp>
      <p:pic>
        <p:nvPicPr>
          <p:cNvPr id="1026" name="Picture 2" descr="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495872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252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jennerjahn.com/Upload/Images/Retrofits_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605" y="1395484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Retrofit…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1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Seth Matthew Fishman, Ph.D. Director of Curriculum and Academic Outcomes &amp; Assistant Professor of Education &amp; </a:t>
            </a:r>
            <a:r>
              <a:rPr lang="en-US" dirty="0" smtClean="0"/>
              <a:t>Counseling. </a:t>
            </a:r>
            <a:r>
              <a:rPr lang="en-US" u="sng" dirty="0" smtClean="0">
                <a:solidFill>
                  <a:schemeClr val="accent1"/>
                </a:solidFill>
              </a:rPr>
              <a:t>s</a:t>
            </a:r>
            <a:r>
              <a:rPr lang="en-US" u="sng" dirty="0" smtClean="0">
                <a:solidFill>
                  <a:schemeClr val="accent1"/>
                </a:solidFill>
                <a:hlinkClick r:id="rId2"/>
              </a:rPr>
              <a:t>eth.fishman@villanova.edu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 smtClean="0">
              <a:solidFill>
                <a:schemeClr val="accent1"/>
              </a:solidFill>
              <a:effectLst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Marylu Hill, Ph.D. Assistant Professor and Director, Augustine and Culture Seminar Program and the Graduate Liberal Studies </a:t>
            </a:r>
            <a:r>
              <a:rPr lang="en-US" dirty="0" smtClean="0"/>
              <a:t>Program. </a:t>
            </a:r>
            <a:r>
              <a:rPr lang="en-US" u="sng" dirty="0" smtClean="0">
                <a:solidFill>
                  <a:schemeClr val="accent1"/>
                </a:solidFill>
              </a:rPr>
              <a:t>m</a:t>
            </a:r>
            <a:r>
              <a:rPr lang="en-US" u="sng" dirty="0" smtClean="0">
                <a:solidFill>
                  <a:schemeClr val="accent1"/>
                </a:solidFill>
                <a:hlinkClick r:id="rId3"/>
              </a:rPr>
              <a:t>arylu.hill@villanova.edu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Peter Spitaler, Th.D. Department Chair &amp; Associate Professor, Theology and Religious </a:t>
            </a:r>
            <a:r>
              <a:rPr lang="en-US" dirty="0" smtClean="0"/>
              <a:t>Education.</a:t>
            </a:r>
            <a:r>
              <a:rPr lang="en-US" u="sng" dirty="0" smtClean="0">
                <a:hlinkClick r:id="rId4"/>
              </a:rPr>
              <a:t>peter.spitaler@villanova.edu</a:t>
            </a:r>
            <a:r>
              <a:rPr lang="en-US" dirty="0" smtClean="0"/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67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Introductions</a:t>
            </a:r>
          </a:p>
          <a:p>
            <a:r>
              <a:rPr lang="en-US" sz="3200" dirty="0" smtClean="0"/>
              <a:t>Abridged </a:t>
            </a:r>
          </a:p>
          <a:p>
            <a:r>
              <a:rPr lang="en-US" sz="3200" dirty="0" smtClean="0"/>
              <a:t>Overview of Foundation courses</a:t>
            </a:r>
          </a:p>
          <a:p>
            <a:r>
              <a:rPr lang="en-US" sz="3200" dirty="0" smtClean="0"/>
              <a:t>Our two year plan; redeveloping an </a:t>
            </a:r>
            <a:r>
              <a:rPr lang="en-US" sz="3200" dirty="0" err="1" smtClean="0"/>
              <a:t>ePortfolio</a:t>
            </a:r>
            <a:endParaRPr lang="en-US" sz="3200" dirty="0" smtClean="0"/>
          </a:p>
          <a:p>
            <a:r>
              <a:rPr lang="en-US" sz="3200" dirty="0"/>
              <a:t>C</a:t>
            </a:r>
            <a:r>
              <a:rPr lang="en-US" sz="3200" dirty="0" smtClean="0"/>
              <a:t>hallenges</a:t>
            </a:r>
          </a:p>
          <a:p>
            <a:r>
              <a:rPr lang="en-US" sz="3200" dirty="0" smtClean="0"/>
              <a:t>Q&amp;A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54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Demographics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818031" y="2579628"/>
            <a:ext cx="4342893" cy="3354060"/>
          </a:xfrm>
        </p:spPr>
        <p:txBody>
          <a:bodyPr/>
          <a:lstStyle/>
          <a:p>
            <a:r>
              <a:rPr lang="en-US" dirty="0"/>
              <a:t>College of Liberal Arts and Sciences</a:t>
            </a:r>
          </a:p>
          <a:p>
            <a:r>
              <a:rPr lang="en-US" dirty="0"/>
              <a:t>Villanova School of Business</a:t>
            </a:r>
          </a:p>
          <a:p>
            <a:r>
              <a:rPr lang="en-US" dirty="0"/>
              <a:t>College of Engineering</a:t>
            </a:r>
          </a:p>
          <a:p>
            <a:r>
              <a:rPr lang="en-US" dirty="0"/>
              <a:t>College of Nursing</a:t>
            </a:r>
          </a:p>
          <a:p>
            <a:r>
              <a:rPr lang="en-US" dirty="0"/>
              <a:t>College of Professional Studies</a:t>
            </a:r>
          </a:p>
          <a:p>
            <a:r>
              <a:rPr lang="en-US" dirty="0"/>
              <a:t>Villanova University School of Law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168" y="2003366"/>
            <a:ext cx="3999001" cy="576262"/>
          </a:xfrm>
        </p:spPr>
        <p:txBody>
          <a:bodyPr/>
          <a:lstStyle/>
          <a:p>
            <a:r>
              <a:rPr lang="en-US" dirty="0" smtClean="0"/>
              <a:t>Student data (Fall14)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924" y="2545737"/>
            <a:ext cx="4338674" cy="3354060"/>
          </a:xfrm>
        </p:spPr>
        <p:txBody>
          <a:bodyPr/>
          <a:lstStyle/>
          <a:p>
            <a:r>
              <a:rPr lang="en-US" dirty="0"/>
              <a:t>Undergraduate full-time: 6,554</a:t>
            </a:r>
          </a:p>
          <a:p>
            <a:r>
              <a:rPr lang="en-US" dirty="0"/>
              <a:t>Graduate: 2,897</a:t>
            </a:r>
          </a:p>
          <a:p>
            <a:r>
              <a:rPr lang="en-US" dirty="0"/>
              <a:t>Law School: 720 (includes traditional and joint Ph.D., M.B.A. and Tax enrollments)</a:t>
            </a:r>
          </a:p>
          <a:p>
            <a:r>
              <a:rPr lang="en-US" dirty="0"/>
              <a:t>Part-time and others: </a:t>
            </a:r>
            <a:r>
              <a:rPr lang="en-US" dirty="0" smtClean="0"/>
              <a:t>564</a:t>
            </a:r>
            <a:endParaRPr lang="en-US" dirty="0"/>
          </a:p>
          <a:p>
            <a:r>
              <a:rPr lang="en-US" dirty="0"/>
              <a:t>Total enrollment: 10,735</a:t>
            </a:r>
          </a:p>
          <a:p>
            <a:r>
              <a:rPr lang="en-US" dirty="0" smtClean="0"/>
              <a:t>6 Colleges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511" y="1905000"/>
            <a:ext cx="476250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451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Villanova’s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1082" y="2133599"/>
            <a:ext cx="9083530" cy="4391891"/>
          </a:xfrm>
        </p:spPr>
        <p:txBody>
          <a:bodyPr>
            <a:normAutofit/>
          </a:bodyPr>
          <a:lstStyle/>
          <a:p>
            <a:r>
              <a:rPr lang="en-US" b="1" dirty="0" smtClean="0"/>
              <a:t>Core Foundational Courses </a:t>
            </a:r>
            <a:r>
              <a:rPr lang="en-US" dirty="0" smtClean="0"/>
              <a:t>(5)</a:t>
            </a:r>
          </a:p>
          <a:p>
            <a:r>
              <a:rPr lang="en-US" dirty="0" smtClean="0"/>
              <a:t>Core Literature and Writing </a:t>
            </a:r>
            <a:r>
              <a:rPr lang="en-US" dirty="0"/>
              <a:t>S</a:t>
            </a:r>
            <a:r>
              <a:rPr lang="en-US" dirty="0" smtClean="0"/>
              <a:t>eminar (1)</a:t>
            </a:r>
          </a:p>
          <a:p>
            <a:r>
              <a:rPr lang="en-US" dirty="0" smtClean="0"/>
              <a:t>Social Sciences Courses (2) </a:t>
            </a:r>
          </a:p>
          <a:p>
            <a:r>
              <a:rPr lang="en-US" dirty="0" smtClean="0"/>
              <a:t>Core History Course (1)</a:t>
            </a:r>
          </a:p>
          <a:p>
            <a:r>
              <a:rPr lang="en-US" dirty="0" smtClean="0"/>
              <a:t>Mathematics or Statistics Course (1)</a:t>
            </a:r>
          </a:p>
          <a:p>
            <a:r>
              <a:rPr lang="en-US" dirty="0" smtClean="0"/>
              <a:t>Natural Science Courses with lab component (2)</a:t>
            </a:r>
          </a:p>
          <a:p>
            <a:r>
              <a:rPr lang="en-US" dirty="0" smtClean="0"/>
              <a:t>Foreign Language Courses (2)</a:t>
            </a:r>
          </a:p>
          <a:p>
            <a:r>
              <a:rPr lang="en-US" dirty="0" smtClean="0"/>
              <a:t>Fine Arts Course (1)</a:t>
            </a:r>
          </a:p>
          <a:p>
            <a:r>
              <a:rPr lang="en-US" dirty="0" smtClean="0"/>
              <a:t>Upper Level Theology Course (1) </a:t>
            </a:r>
          </a:p>
          <a:p>
            <a:r>
              <a:rPr lang="en-US" dirty="0" smtClean="0"/>
              <a:t>Diversity Courses (2)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294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 courses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7108"/>
            <a:ext cx="8915400" cy="453411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2010,</a:t>
            </a:r>
            <a:r>
              <a:rPr lang="en-US" sz="2400" dirty="0"/>
              <a:t> </a:t>
            </a:r>
            <a:r>
              <a:rPr lang="en-US" sz="2400" dirty="0" smtClean="0"/>
              <a:t>as </a:t>
            </a:r>
            <a:r>
              <a:rPr lang="en-US" sz="2400" dirty="0"/>
              <a:t>part of a Core Curriculum revision in the College of Liberal Arts and Sciences, </a:t>
            </a:r>
            <a:r>
              <a:rPr lang="en-US" sz="2400" i="1" dirty="0"/>
              <a:t>five courses</a:t>
            </a:r>
            <a:r>
              <a:rPr lang="en-US" sz="2400" dirty="0"/>
              <a:t> were identified as the </a:t>
            </a:r>
            <a:r>
              <a:rPr lang="en-US" sz="2400" b="1" dirty="0"/>
              <a:t>Foundation Courses</a:t>
            </a:r>
            <a:r>
              <a:rPr lang="en-US" sz="2400" dirty="0"/>
              <a:t> within the College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ACS 1000 (Ancients) and ACS 1001 (</a:t>
            </a:r>
            <a:r>
              <a:rPr lang="en-US" sz="2400" dirty="0" smtClean="0"/>
              <a:t>Moderns)</a:t>
            </a:r>
            <a:endParaRPr lang="en-US" sz="2400" dirty="0"/>
          </a:p>
          <a:p>
            <a:pPr lvl="0"/>
            <a:r>
              <a:rPr lang="en-US" sz="2400" dirty="0"/>
              <a:t>Theology 1000  “Faith, Reason, and Culture” </a:t>
            </a:r>
            <a:endParaRPr lang="en-US" sz="2400" dirty="0" smtClean="0"/>
          </a:p>
          <a:p>
            <a:pPr lvl="0"/>
            <a:r>
              <a:rPr lang="en-US" sz="2400" dirty="0" smtClean="0"/>
              <a:t>Philosophy </a:t>
            </a:r>
            <a:r>
              <a:rPr lang="en-US" sz="2400" dirty="0"/>
              <a:t>1000 “Knowledge, Reality, Self” </a:t>
            </a:r>
            <a:endParaRPr lang="en-US" sz="2400" dirty="0" smtClean="0"/>
          </a:p>
          <a:p>
            <a:pPr lvl="0"/>
            <a:r>
              <a:rPr lang="en-US" sz="2400" dirty="0" smtClean="0"/>
              <a:t>Ethics </a:t>
            </a:r>
            <a:r>
              <a:rPr lang="en-US" sz="2400" dirty="0"/>
              <a:t>2050  “The Good Life: Ethics and Contemporary Moral Problems</a:t>
            </a:r>
            <a:r>
              <a:rPr lang="en-US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9862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 courses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5075"/>
            <a:ext cx="8915400" cy="4935556"/>
          </a:xfrm>
        </p:spPr>
        <p:txBody>
          <a:bodyPr>
            <a:normAutofit/>
          </a:bodyPr>
          <a:lstStyle/>
          <a:p>
            <a:r>
              <a:rPr lang="en-US" sz="2000" dirty="0"/>
              <a:t>Why were these courses considered foundation courses? </a:t>
            </a:r>
          </a:p>
          <a:p>
            <a:pPr lvl="1"/>
            <a:r>
              <a:rPr lang="en-US" sz="2000" dirty="0"/>
              <a:t>Foundations of significant books and ideas which have shaped culture </a:t>
            </a:r>
          </a:p>
          <a:p>
            <a:pPr lvl="1"/>
            <a:r>
              <a:rPr lang="en-US" sz="2000" dirty="0"/>
              <a:t>Augustinian and Catholic intellectual tradition</a:t>
            </a:r>
          </a:p>
          <a:p>
            <a:pPr lvl="1"/>
            <a:r>
              <a:rPr lang="en-US" sz="2000" dirty="0"/>
              <a:t>Grounding in  essential skills: close reading, critical writing, analytical discussion</a:t>
            </a:r>
          </a:p>
          <a:p>
            <a:pPr lvl="1"/>
            <a:r>
              <a:rPr lang="en-US" sz="2000" b="1" dirty="0"/>
              <a:t>Distinctive stamp of a Villanova and Augustinian education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868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 courses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598" y="1652530"/>
            <a:ext cx="9808014" cy="4258692"/>
          </a:xfrm>
        </p:spPr>
        <p:txBody>
          <a:bodyPr/>
          <a:lstStyle/>
          <a:p>
            <a:r>
              <a:rPr lang="en-US" sz="2000" dirty="0"/>
              <a:t>Identifying these courses as Foundation courses: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Each course assigned a “foundational” question: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000" dirty="0"/>
              <a:t>“Who am I?”	The Augustine and Culture Seminar 1000 (Ancients) and 1001 (Moderns)</a:t>
            </a:r>
          </a:p>
          <a:p>
            <a:pPr lvl="1"/>
            <a:r>
              <a:rPr lang="en-US" sz="2000" dirty="0"/>
              <a:t>‘What Can I Know?”	Philosophy 1000 </a:t>
            </a:r>
          </a:p>
          <a:p>
            <a:pPr lvl="1"/>
            <a:r>
              <a:rPr lang="en-US" sz="2000" dirty="0"/>
              <a:t>“What do I Believe?”	Theology and Religious Studies 1000</a:t>
            </a:r>
          </a:p>
          <a:p>
            <a:pPr lvl="1"/>
            <a:r>
              <a:rPr lang="en-US" sz="2000" dirty="0"/>
              <a:t>“How should I Live?”	Ethics 2050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298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441</TotalTime>
  <Words>785</Words>
  <Application>Microsoft Office PowerPoint</Application>
  <PresentationFormat>Custom</PresentationFormat>
  <Paragraphs>141</Paragraphs>
  <Slides>18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Wisp</vt:lpstr>
      <vt:lpstr>Document</vt:lpstr>
      <vt:lpstr>Core Curriculum Outcomes Retrofit: Backing Into Assessment</vt:lpstr>
      <vt:lpstr>Retrofit…</vt:lpstr>
      <vt:lpstr>Who we are</vt:lpstr>
      <vt:lpstr>Agenda</vt:lpstr>
      <vt:lpstr>Institutional Demographics</vt:lpstr>
      <vt:lpstr>Villanova’s Core</vt:lpstr>
      <vt:lpstr>Foundation courses overview</vt:lpstr>
      <vt:lpstr>Foundation courses overview</vt:lpstr>
      <vt:lpstr>Foundation courses overview</vt:lpstr>
      <vt:lpstr>Foundation courses overview</vt:lpstr>
      <vt:lpstr>Our 2 year plan First Step: Retrofitting Learning Goals</vt:lpstr>
      <vt:lpstr>Our 2 year plan Second Step: Envisioning Assessment</vt:lpstr>
      <vt:lpstr>Our 2 year plan Third Step: Implementation</vt:lpstr>
      <vt:lpstr>Third Step: Implementation</vt:lpstr>
      <vt:lpstr>Third Step: Implementation</vt:lpstr>
      <vt:lpstr>Challenges</vt:lpstr>
      <vt:lpstr>Q&amp;A</vt:lpstr>
      <vt:lpstr>Thank you!</vt:lpstr>
    </vt:vector>
  </TitlesOfParts>
  <Company>Villanova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Curriculum Outcomes Retrofit: Backing Into Assessment</dc:title>
  <dc:creator>Seth Fishman</dc:creator>
  <cp:lastModifiedBy>Snyder,Tracey</cp:lastModifiedBy>
  <cp:revision>19</cp:revision>
  <dcterms:created xsi:type="dcterms:W3CDTF">2015-08-25T15:33:21Z</dcterms:created>
  <dcterms:modified xsi:type="dcterms:W3CDTF">2015-12-03T13:34:45Z</dcterms:modified>
</cp:coreProperties>
</file>