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27"/>
  </p:handoutMasterIdLst>
  <p:sldIdLst>
    <p:sldId id="256" r:id="rId2"/>
    <p:sldId id="263" r:id="rId3"/>
    <p:sldId id="257" r:id="rId4"/>
    <p:sldId id="258" r:id="rId5"/>
    <p:sldId id="259" r:id="rId6"/>
    <p:sldId id="261" r:id="rId7"/>
    <p:sldId id="260" r:id="rId8"/>
    <p:sldId id="272" r:id="rId9"/>
    <p:sldId id="279" r:id="rId10"/>
    <p:sldId id="280" r:id="rId11"/>
    <p:sldId id="281" r:id="rId12"/>
    <p:sldId id="282" r:id="rId13"/>
    <p:sldId id="283" r:id="rId14"/>
    <p:sldId id="273" r:id="rId15"/>
    <p:sldId id="262" r:id="rId16"/>
    <p:sldId id="265" r:id="rId17"/>
    <p:sldId id="264" r:id="rId18"/>
    <p:sldId id="266" r:id="rId19"/>
    <p:sldId id="268" r:id="rId20"/>
    <p:sldId id="270" r:id="rId21"/>
    <p:sldId id="276" r:id="rId22"/>
    <p:sldId id="277" r:id="rId23"/>
    <p:sldId id="278" r:id="rId24"/>
    <p:sldId id="269" r:id="rId25"/>
    <p:sldId id="284" r:id="rId26"/>
  </p:sldIdLst>
  <p:sldSz cx="12192000" cy="6858000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vonne Carter" initials="EC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2" autoAdjust="0"/>
    <p:restoredTop sz="94660"/>
  </p:normalViewPr>
  <p:slideViewPr>
    <p:cSldViewPr snapToGrid="0">
      <p:cViewPr>
        <p:scale>
          <a:sx n="55" d="100"/>
          <a:sy n="55" d="100"/>
        </p:scale>
        <p:origin x="-90" y="-9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file:///C:\TEMP\assessment\SLO%20results%20CO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Sheet1!$A$2:$A$6</c:f>
              <c:strCache>
                <c:ptCount val="5"/>
                <c:pt idx="0">
                  <c:v>Revise test</c:v>
                </c:pt>
                <c:pt idx="1">
                  <c:v>Weekly sheets</c:v>
                </c:pt>
                <c:pt idx="2">
                  <c:v>Practice Tests</c:v>
                </c:pt>
                <c:pt idx="3">
                  <c:v>Rubric</c:v>
                </c:pt>
                <c:pt idx="4">
                  <c:v>Criteria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Sheet1!$A$28:$A$39</c:f>
              <c:strCache>
                <c:ptCount val="12"/>
                <c:pt idx="0">
                  <c:v>Application lessons</c:v>
                </c:pt>
                <c:pt idx="1">
                  <c:v>Wriing/ Journal</c:v>
                </c:pt>
                <c:pt idx="2">
                  <c:v>Modules</c:v>
                </c:pt>
                <c:pt idx="3">
                  <c:v>Troubleshoot</c:v>
                </c:pt>
                <c:pt idx="4">
                  <c:v>Synthesis</c:v>
                </c:pt>
                <c:pt idx="5">
                  <c:v>Software</c:v>
                </c:pt>
                <c:pt idx="6">
                  <c:v>Soft skills</c:v>
                </c:pt>
                <c:pt idx="7">
                  <c:v>Skill remediation</c:v>
                </c:pt>
                <c:pt idx="8">
                  <c:v>Individual help</c:v>
                </c:pt>
                <c:pt idx="9">
                  <c:v>Equipment</c:v>
                </c:pt>
                <c:pt idx="10">
                  <c:v>Analysies</c:v>
                </c:pt>
                <c:pt idx="11">
                  <c:v>Alt delivery</c:v>
                </c:pt>
              </c:strCache>
            </c:strRef>
          </c:cat>
          <c:val>
            <c:numRef>
              <c:f>Sheet1!$B$28:$B$39</c:f>
              <c:numCache>
                <c:formatCode>General</c:formatCode>
                <c:ptCount val="12"/>
                <c:pt idx="0">
                  <c:v>6</c:v>
                </c:pt>
                <c:pt idx="1">
                  <c:v>3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9"/>
        <c:axId val="45998464"/>
        <c:axId val="46000000"/>
      </c:barChart>
      <c:catAx>
        <c:axId val="4599846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000000"/>
        <c:crosses val="autoZero"/>
        <c:auto val="1"/>
        <c:lblAlgn val="ctr"/>
        <c:lblOffset val="100"/>
        <c:noMultiLvlLbl val="0"/>
      </c:catAx>
      <c:valAx>
        <c:axId val="460000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998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Sheet1!$A$9:$A$25</c:f>
              <c:strCache>
                <c:ptCount val="17"/>
                <c:pt idx="0">
                  <c:v>Open Lab</c:v>
                </c:pt>
                <c:pt idx="1">
                  <c:v>Focused instruction</c:v>
                </c:pt>
                <c:pt idx="2">
                  <c:v>Prsentation</c:v>
                </c:pt>
                <c:pt idx="3">
                  <c:v>Lab criteria</c:v>
                </c:pt>
                <c:pt idx="4">
                  <c:v>Clinical site addition</c:v>
                </c:pt>
                <c:pt idx="5">
                  <c:v>Concept application</c:v>
                </c:pt>
                <c:pt idx="6">
                  <c:v>Field trip</c:v>
                </c:pt>
                <c:pt idx="7">
                  <c:v>Lab exercises</c:v>
                </c:pt>
                <c:pt idx="8">
                  <c:v>More Lab time</c:v>
                </c:pt>
                <c:pt idx="9">
                  <c:v>New Tools</c:v>
                </c:pt>
                <c:pt idx="10">
                  <c:v>Online tools</c:v>
                </c:pt>
                <c:pt idx="11">
                  <c:v>SI</c:v>
                </c:pt>
                <c:pt idx="12">
                  <c:v>Simulaor</c:v>
                </c:pt>
                <c:pt idx="13">
                  <c:v>Study groups</c:v>
                </c:pt>
                <c:pt idx="14">
                  <c:v>Teams</c:v>
                </c:pt>
                <c:pt idx="15">
                  <c:v>Text summary</c:v>
                </c:pt>
                <c:pt idx="16">
                  <c:v>Videos</c:v>
                </c:pt>
              </c:strCache>
            </c:strRef>
          </c:cat>
          <c:val>
            <c:numRef>
              <c:f>Sheet1!$B$9:$B$25</c:f>
              <c:numCache>
                <c:formatCode>General</c:formatCode>
                <c:ptCount val="17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0935680"/>
        <c:axId val="50937216"/>
      </c:barChart>
      <c:catAx>
        <c:axId val="50935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937216"/>
        <c:crossesAt val="0"/>
        <c:auto val="1"/>
        <c:lblAlgn val="ctr"/>
        <c:lblOffset val="100"/>
        <c:noMultiLvlLbl val="0"/>
      </c:catAx>
      <c:valAx>
        <c:axId val="50937216"/>
        <c:scaling>
          <c:orientation val="minMax"/>
          <c:max val="3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935680"/>
        <c:crosses val="autoZero"/>
        <c:crossBetween val="between"/>
        <c:majorUnit val="1"/>
        <c:min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="1"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AA4D6EFB-DB55-4C9D-A37D-867B606177FC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E01447D6-FA62-4D5B-A2A4-F29CA5840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8725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12/2/2015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1336" y="1371599"/>
            <a:ext cx="8842665" cy="3304309"/>
          </a:xfrm>
        </p:spPr>
        <p:txBody>
          <a:bodyPr/>
          <a:lstStyle/>
          <a:p>
            <a:r>
              <a:rPr lang="en-US" sz="4800" dirty="0" smtClean="0"/>
              <a:t>Closing the Loop on Assessment – Improvements that Transform Student Learning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675909"/>
            <a:ext cx="7636934" cy="1828800"/>
          </a:xfrm>
        </p:spPr>
        <p:txBody>
          <a:bodyPr>
            <a:normAutofit/>
          </a:bodyPr>
          <a:lstStyle/>
          <a:p>
            <a:endParaRPr lang="en-US" b="1" dirty="0" smtClean="0"/>
          </a:p>
          <a:p>
            <a:r>
              <a:rPr lang="en-US" b="1" dirty="0" smtClean="0"/>
              <a:t>Dr. Evonne Carter, Vice President of Learning</a:t>
            </a:r>
          </a:p>
          <a:p>
            <a:r>
              <a:rPr lang="en-US" b="1" dirty="0" smtClean="0"/>
              <a:t>Dean </a:t>
            </a:r>
            <a:r>
              <a:rPr lang="en-US" b="1" dirty="0" err="1" smtClean="0"/>
              <a:t>Roughton</a:t>
            </a:r>
            <a:r>
              <a:rPr lang="en-US" b="1" dirty="0" smtClean="0"/>
              <a:t>, Dean of Arts and Sciences</a:t>
            </a:r>
          </a:p>
          <a:p>
            <a:r>
              <a:rPr lang="en-US" b="1" dirty="0" smtClean="0"/>
              <a:t>College of The Albemarle    Fall, 2015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23134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Written Communication Example Assessment Tool - Rubric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4609712"/>
              </p:ext>
            </p:extLst>
          </p:nvPr>
        </p:nvGraphicFramePr>
        <p:xfrm>
          <a:off x="1506345" y="2045368"/>
          <a:ext cx="7360928" cy="4594413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961232"/>
                <a:gridCol w="1399065"/>
                <a:gridCol w="1600202"/>
                <a:gridCol w="1400177"/>
                <a:gridCol w="1500189"/>
                <a:gridCol w="500063"/>
              </a:tblGrid>
              <a:tr h="27201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Competency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82" marR="5598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No/Limited Proficiency </a:t>
                      </a:r>
                      <a:endParaRPr lang="en-US" sz="10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0/1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82" marR="5598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Some Proficiency </a:t>
                      </a:r>
                      <a:endParaRPr lang="en-US" sz="10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82" marR="5598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Proficiency </a:t>
                      </a:r>
                      <a:endParaRPr lang="en-US" sz="10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82" marR="5598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High Proficiency </a:t>
                      </a:r>
                      <a:endParaRPr lang="en-US" sz="10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4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82" marR="5598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(Rating) 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82" marR="55982" marT="0" marB="0"/>
                </a:tc>
              </a:tr>
              <a:tr h="93303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Unity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82" marR="5598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Thesis is missing OR thesis has no relation to the writing task; paragraphs frequently lose focus. 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82" marR="5598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Thesis and purpose are somewhat vague OR only loosely related to the writing task; thesis may be unimaginative; paragraphs occasionally lose focus.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82" marR="5598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Thesis and purpose are fairly clear and match the writing task; thesis is somewhat original; paragraphs are focused.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82" marR="5598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Thesis and purpose are clear to the reader; closely matching the writing task; develops fresh insight that challenges the reader’s thinking; paragraphs are tightly focused.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82" marR="5598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82" marR="55982" marT="0" marB="0"/>
                </a:tc>
              </a:tr>
              <a:tr h="68003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Coherence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82" marR="5598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Unclear organization OR organizational plan is inappropriate to thesis; lacks transitions. 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82" marR="5598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Some signs of logical organization; may have abrupt or illogical shifts &amp; ineffective flow of ideas; limited transitions. 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82" marR="5598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Organization supports thesis and purpose; transitions are mostly appropriate; sequence of ideas could be improved. 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82" marR="5598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Fully &amp; imaginatively supports thesis &amp; purpose; sequence of ideas is effective; transitions are effective. 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82" marR="5598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82" marR="55982" marT="0" marB="0"/>
                </a:tc>
              </a:tr>
              <a:tr h="93303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Development 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82" marR="5598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Offers simplistic, undeveloped, or cryptic support for the ideas. Inappropriate or off-topic generalizations, faulty assumptions, errors of fact. 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82" marR="5598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Offers somewhat obvious support that may be too broad. Details are too general, not interpreted, irrelevant to thesis, or inappropriately repetitive. 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82" marR="5598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Offers solid but less original reasoning. Assumptions are not always recognized or made explicit. Contains some appropriate details or examples. 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82" marR="5598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Substantial, logical, &amp; concrete development of ideas. Assumptions are made explicit. Details are germane, original, and convincingly interpreted. 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82" marR="5598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82" marR="55982" marT="0" marB="0"/>
                </a:tc>
              </a:tr>
              <a:tr h="93303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Grammar &amp;</a:t>
                      </a:r>
                      <a:endParaRPr lang="en-US" sz="10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Mechanics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82" marR="5598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Writing contains numerous errors in spelling, grammar, and/or sentence structure which interfere with comprehension.  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82" marR="5598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Frequent errors in spelling, grammar (such as subject/verb agreements and tense), sentence structure and/or other writing conventions distract the reader.  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82" marR="5598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While there may be minor errors, the paper follows normal conventions of spelling and grammar throughout and has been carefully proofread.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82" marR="5598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The writing is essentially error-free in terms of mechanics.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82" marR="5598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82" marR="55982" marT="0" marB="0"/>
                </a:tc>
              </a:tr>
              <a:tr h="4352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82" marR="5598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82" marR="5598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82" marR="5598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82" marR="5598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Total score</a:t>
                      </a:r>
                      <a:endParaRPr lang="en-US" sz="10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82" marR="5598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10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10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    ÷ 4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82" marR="55982" marT="0" marB="0"/>
                </a:tc>
              </a:tr>
              <a:tr h="40802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82" marR="5598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82" marR="5598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82" marR="5598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82" marR="5598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Overall rating</a:t>
                      </a:r>
                      <a:endParaRPr lang="en-US" sz="10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82" marR="5598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=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82" marR="5598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6071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Written Communication – </a:t>
            </a:r>
            <a:br>
              <a:rPr lang="en-US" dirty="0" smtClean="0"/>
            </a:br>
            <a:r>
              <a:rPr lang="en-US" dirty="0" smtClean="0"/>
              <a:t>Closing the Loop/Improvements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60527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2009-10: Implemented ENG 111A lab course.</a:t>
            </a:r>
          </a:p>
          <a:p>
            <a:r>
              <a:rPr lang="en-US" sz="2400" dirty="0" smtClean="0"/>
              <a:t>2010-11: Restructured the Writing Center.</a:t>
            </a:r>
          </a:p>
          <a:p>
            <a:r>
              <a:rPr lang="en-US" sz="2400" dirty="0" smtClean="0"/>
              <a:t>2011-12: Some ENG 111 instructors required Supplemental Instruction via online tutorial service.</a:t>
            </a:r>
          </a:p>
          <a:p>
            <a:r>
              <a:rPr lang="en-US" sz="2400" dirty="0" smtClean="0"/>
              <a:t>2012-13: Adopted new ENG 111 textbook.</a:t>
            </a:r>
          </a:p>
          <a:p>
            <a:r>
              <a:rPr lang="en-US" sz="2400" dirty="0" smtClean="0"/>
              <a:t>2013-14: Adjusted rubric outcomes threshold measures.</a:t>
            </a:r>
          </a:p>
          <a:p>
            <a:r>
              <a:rPr lang="en-US" sz="2400" dirty="0" smtClean="0"/>
              <a:t>2014-15: Removed ENG 111A lab course and Implemented redesigned ENG 111 course (state driven). Piloted new online tutorial service. </a:t>
            </a:r>
          </a:p>
          <a:p>
            <a:r>
              <a:rPr lang="en-US" sz="2400" dirty="0" smtClean="0"/>
              <a:t>2015-16: All ENG 111 instructors required to incorporate Supplemental Instruction. </a:t>
            </a:r>
            <a:r>
              <a:rPr lang="en-US" sz="2400" dirty="0"/>
              <a:t>Returned to old textbook in new edition.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394746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4239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2556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7028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Improvements – Written Communication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/>
            </a:r>
            <a:br>
              <a:rPr lang="en-US" dirty="0">
                <a:solidFill>
                  <a:srgbClr val="000000"/>
                </a:solidFill>
                <a:latin typeface="Calibri"/>
              </a:rPr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2780355"/>
              </p:ext>
            </p:extLst>
          </p:nvPr>
        </p:nvGraphicFramePr>
        <p:xfrm>
          <a:off x="1094874" y="1937084"/>
          <a:ext cx="7363326" cy="38657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92305"/>
                <a:gridCol w="1962354"/>
                <a:gridCol w="1908344"/>
                <a:gridCol w="1800323"/>
              </a:tblGrid>
              <a:tr h="518225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274320" algn="l" fontAlgn="b"/>
                      <a:r>
                        <a:rPr lang="en-US" sz="1400" b="1" u="none" strike="noStrike" dirty="0">
                          <a:effectLst/>
                        </a:rPr>
                        <a:t>Instruction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Student Learning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Assessment process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59113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2009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74320" algn="l" fontAlgn="b"/>
                      <a:r>
                        <a:rPr lang="en-US" sz="1400" u="sng" strike="noStrike" dirty="0">
                          <a:effectLst/>
                        </a:rPr>
                        <a:t>New course</a:t>
                      </a:r>
                      <a:endParaRPr lang="en-US" sz="1400" b="0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9113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2010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74320" algn="l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274320" algn="l" fontAlgn="b"/>
                      <a:r>
                        <a:rPr lang="en-US" sz="1400" u="sng" strike="noStrike" dirty="0">
                          <a:effectLst/>
                        </a:rPr>
                        <a:t>Writing Center</a:t>
                      </a:r>
                      <a:endParaRPr lang="en-US" sz="1400" b="0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756375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2011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74320" algn="l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274320" algn="l" fontAlgn="b"/>
                      <a:r>
                        <a:rPr lang="en-US" sz="1400" u="sng" strike="noStrike" dirty="0">
                          <a:effectLst/>
                        </a:rPr>
                        <a:t>Supplemental Instruction </a:t>
                      </a:r>
                      <a:endParaRPr lang="en-US" sz="1400" u="sng" strike="noStrike" dirty="0" smtClean="0">
                        <a:effectLst/>
                      </a:endParaRPr>
                    </a:p>
                    <a:p>
                      <a:pPr marL="274320" algn="l" fontAlgn="b"/>
                      <a:r>
                        <a:rPr lang="en-US" sz="1400" u="sng" strike="noStrike" dirty="0" smtClean="0">
                          <a:effectLst/>
                        </a:rPr>
                        <a:t>SI</a:t>
                      </a:r>
                      <a:endParaRPr lang="en-US" sz="1400" b="0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9113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2012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74320" algn="l" fontAlgn="b"/>
                      <a:r>
                        <a:rPr lang="en-US" sz="1400" u="none" strike="noStrike" dirty="0">
                          <a:effectLst/>
                        </a:rPr>
                        <a:t>T</a:t>
                      </a:r>
                      <a:r>
                        <a:rPr lang="en-US" sz="1400" u="sng" strike="noStrike" dirty="0">
                          <a:effectLst/>
                        </a:rPr>
                        <a:t>extbook</a:t>
                      </a:r>
                      <a:endParaRPr lang="en-US" sz="1400" b="0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777337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2013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74320" algn="l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274320" algn="l" fontAlgn="b"/>
                      <a:r>
                        <a:rPr lang="en-US" sz="1400" u="sng" strike="noStrike" dirty="0">
                          <a:effectLst/>
                        </a:rPr>
                        <a:t>Adjusted rubric/  outcomes</a:t>
                      </a:r>
                      <a:endParaRPr lang="en-US" sz="1400" b="0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18225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2014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74320" algn="l" fontAlgn="b"/>
                      <a:r>
                        <a:rPr lang="en-US" sz="1400" u="sng" strike="noStrike" dirty="0">
                          <a:effectLst/>
                        </a:rPr>
                        <a:t>New course  </a:t>
                      </a:r>
                      <a:endParaRPr lang="en-US" sz="1400" u="sng" strike="noStrike" dirty="0" smtClean="0">
                        <a:effectLst/>
                      </a:endParaRPr>
                    </a:p>
                    <a:p>
                      <a:pPr marL="274320" algn="l" fontAlgn="b"/>
                      <a:r>
                        <a:rPr lang="en-US" sz="1400" u="sng" strike="noStrike" dirty="0" smtClean="0">
                          <a:effectLst/>
                        </a:rPr>
                        <a:t>Online </a:t>
                      </a:r>
                      <a:r>
                        <a:rPr lang="en-US" sz="1400" u="sng" strike="noStrike" dirty="0">
                          <a:effectLst/>
                        </a:rPr>
                        <a:t>tutorial</a:t>
                      </a:r>
                      <a:endParaRPr lang="en-US" sz="1400" b="0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9113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2015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74320" algn="l" fontAlgn="b"/>
                      <a:r>
                        <a:rPr lang="en-US" sz="1400" u="sng" strike="noStrike" dirty="0">
                          <a:effectLst/>
                        </a:rPr>
                        <a:t>SI</a:t>
                      </a:r>
                      <a:endParaRPr lang="en-US" sz="1400" b="0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911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74320" algn="l" fontAlgn="b"/>
                      <a:r>
                        <a:rPr lang="en-US" sz="1400" u="sng" strike="noStrike" dirty="0">
                          <a:effectLst/>
                        </a:rPr>
                        <a:t>Textbook</a:t>
                      </a:r>
                      <a:endParaRPr lang="en-US" sz="1400" b="0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91505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181561" cy="13208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Assessment processes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Final </a:t>
            </a:r>
            <a:r>
              <a:rPr lang="en-US" dirty="0"/>
              <a:t>Program assessment of </a:t>
            </a:r>
            <a:r>
              <a:rPr lang="en-US" dirty="0" smtClean="0"/>
              <a:t>Student </a:t>
            </a:r>
            <a:r>
              <a:rPr lang="en-US" dirty="0"/>
              <a:t>Learning</a:t>
            </a:r>
            <a:br>
              <a:rPr lang="en-US" dirty="0"/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9879830" cy="4406466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Valid</a:t>
            </a:r>
          </a:p>
          <a:p>
            <a:r>
              <a:rPr lang="en-US" sz="2400" dirty="0" smtClean="0"/>
              <a:t>Reliable</a:t>
            </a:r>
          </a:p>
          <a:p>
            <a:r>
              <a:rPr lang="en-US" sz="2400" dirty="0" smtClean="0"/>
              <a:t>One event or culmination</a:t>
            </a:r>
          </a:p>
          <a:p>
            <a:r>
              <a:rPr lang="en-US" sz="2400" dirty="0" smtClean="0"/>
              <a:t>Level of Learning is often Application, </a:t>
            </a:r>
            <a:r>
              <a:rPr lang="en-US" sz="2400" dirty="0"/>
              <a:t>Analysis, </a:t>
            </a:r>
            <a:r>
              <a:rPr lang="en-US" sz="2400" dirty="0" smtClean="0"/>
              <a:t>Synthesis or Evaluation</a:t>
            </a:r>
          </a:p>
          <a:p>
            <a:pPr marL="0" indent="0">
              <a:buNone/>
            </a:pPr>
            <a:r>
              <a:rPr lang="en-US" sz="2400" dirty="0" smtClean="0"/>
              <a:t>	Application – Use or apply information in relative situation</a:t>
            </a:r>
          </a:p>
          <a:p>
            <a:pPr marL="0" indent="0">
              <a:buNone/>
            </a:pPr>
            <a:r>
              <a:rPr lang="en-US" sz="2400" dirty="0" smtClean="0"/>
              <a:t>	Analysis- Examine components, compare/contrast, deduce     		implications</a:t>
            </a:r>
          </a:p>
          <a:p>
            <a:pPr marL="0" indent="0">
              <a:buNone/>
            </a:pPr>
            <a:r>
              <a:rPr lang="en-US" sz="2400" dirty="0" smtClean="0"/>
              <a:t>	Synthesis- Create, connect, make new relationships</a:t>
            </a:r>
          </a:p>
          <a:p>
            <a:pPr marL="0" indent="0">
              <a:buNone/>
            </a:pPr>
            <a:r>
              <a:rPr lang="en-US" sz="2400" dirty="0" smtClean="0"/>
              <a:t>	Evaluation – Make judgments, assess validity, defend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9742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The degree to which a score is meaningful and appropriate for its intended purpose</a:t>
            </a:r>
          </a:p>
          <a:p>
            <a:r>
              <a:rPr lang="en-US" sz="2400" dirty="0"/>
              <a:t>Tests do not “possess” validity – validity is derived from the analysis of the results</a:t>
            </a:r>
          </a:p>
          <a:p>
            <a:r>
              <a:rPr lang="en-US" sz="2400" dirty="0"/>
              <a:t>The information obtained from a test helps make data-based “inferences” and judgments (that is, valid decisions)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Validity in assessment</a:t>
            </a:r>
          </a:p>
        </p:txBody>
      </p:sp>
    </p:spTree>
    <p:extLst>
      <p:ext uri="{BB962C8B-B14F-4D97-AF65-F5344CB8AC3E}">
        <p14:creationId xmlns:p14="http://schemas.microsoft.com/office/powerpoint/2010/main" val="25004135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Valid decisions can be made if..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Items and tasks are clear</a:t>
            </a:r>
          </a:p>
          <a:p>
            <a:r>
              <a:rPr lang="en-US" dirty="0"/>
              <a:t>Content of assessment matches Course competencies</a:t>
            </a:r>
          </a:p>
          <a:p>
            <a:r>
              <a:rPr lang="en-US" dirty="0"/>
              <a:t>Material is appropriately weighted</a:t>
            </a:r>
          </a:p>
          <a:p>
            <a:r>
              <a:rPr lang="en-US" dirty="0"/>
              <a:t>The level of processing/thinking matches the course expectations</a:t>
            </a:r>
          </a:p>
          <a:p>
            <a:r>
              <a:rPr lang="en-US" dirty="0"/>
              <a:t>The range of test questions is adequate</a:t>
            </a:r>
          </a:p>
          <a:p>
            <a:r>
              <a:rPr lang="en-US" dirty="0"/>
              <a:t>The information derived can be used to improve learning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966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Reliability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Really means “consistency”</a:t>
            </a:r>
          </a:p>
          <a:p>
            <a:pPr lvl="1"/>
            <a:r>
              <a:rPr lang="en-US" dirty="0"/>
              <a:t>Each learner is assessed the same way</a:t>
            </a:r>
          </a:p>
          <a:p>
            <a:pPr lvl="1"/>
            <a:r>
              <a:rPr lang="en-US" dirty="0"/>
              <a:t>There must be consistency among the “raters”</a:t>
            </a:r>
          </a:p>
          <a:p>
            <a:pPr lvl="1"/>
            <a:r>
              <a:rPr lang="en-US" dirty="0"/>
              <a:t>If two teachers give the assessment to the same learner, the scores should be the same</a:t>
            </a:r>
          </a:p>
        </p:txBody>
      </p:sp>
    </p:spTree>
    <p:extLst>
      <p:ext uri="{BB962C8B-B14F-4D97-AF65-F5344CB8AC3E}">
        <p14:creationId xmlns:p14="http://schemas.microsoft.com/office/powerpoint/2010/main" val="39462474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Program Assessments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479665"/>
            <a:ext cx="9164935" cy="50375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Licensure Exams (written)</a:t>
            </a:r>
          </a:p>
          <a:p>
            <a:pPr marL="0" indent="0">
              <a:buNone/>
            </a:pPr>
            <a:r>
              <a:rPr lang="en-US" dirty="0" smtClean="0"/>
              <a:t>Essays</a:t>
            </a:r>
          </a:p>
          <a:p>
            <a:pPr marL="0" indent="0">
              <a:buNone/>
            </a:pPr>
            <a:r>
              <a:rPr lang="en-US" dirty="0" smtClean="0"/>
              <a:t>Research papers</a:t>
            </a:r>
          </a:p>
          <a:p>
            <a:pPr marL="0" indent="0">
              <a:buNone/>
            </a:pPr>
            <a:r>
              <a:rPr lang="en-US" dirty="0" smtClean="0"/>
              <a:t>Portfolio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Clinical skills (practical)</a:t>
            </a:r>
          </a:p>
          <a:p>
            <a:pPr marL="0" indent="0">
              <a:buNone/>
            </a:pPr>
            <a:r>
              <a:rPr lang="en-US" dirty="0" smtClean="0"/>
              <a:t>Lab projects</a:t>
            </a:r>
          </a:p>
          <a:p>
            <a:pPr marL="0" indent="0">
              <a:buNone/>
            </a:pPr>
            <a:r>
              <a:rPr lang="en-US" dirty="0" smtClean="0"/>
              <a:t>Shop projects</a:t>
            </a:r>
          </a:p>
          <a:p>
            <a:pPr marL="0" indent="0">
              <a:buNone/>
            </a:pPr>
            <a:r>
              <a:rPr lang="en-US" dirty="0" smtClean="0"/>
              <a:t>Case Study</a:t>
            </a:r>
          </a:p>
          <a:p>
            <a:pPr marL="0" indent="0">
              <a:buNone/>
            </a:pPr>
            <a:r>
              <a:rPr lang="en-US" dirty="0" smtClean="0"/>
              <a:t>Internship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213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2782"/>
          </a:xfrm>
        </p:spPr>
        <p:txBody>
          <a:bodyPr/>
          <a:lstStyle/>
          <a:p>
            <a:r>
              <a:rPr lang="en-US" dirty="0" smtClean="0"/>
              <a:t>Overview of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17073"/>
            <a:ext cx="8596668" cy="4524289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Sample Student Learning Outcome (SLO) documents – Programs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Samples from General Education</a:t>
            </a:r>
          </a:p>
          <a:p>
            <a:endParaRPr lang="en-US" sz="2400" dirty="0"/>
          </a:p>
          <a:p>
            <a:r>
              <a:rPr lang="en-US" sz="2400" dirty="0" smtClean="0"/>
              <a:t>Analyses of Improvements</a:t>
            </a:r>
          </a:p>
          <a:p>
            <a:pPr lvl="1"/>
            <a:r>
              <a:rPr lang="en-US" sz="2400" dirty="0"/>
              <a:t>Process</a:t>
            </a:r>
          </a:p>
          <a:p>
            <a:pPr lvl="1"/>
            <a:r>
              <a:rPr lang="en-US" sz="2400" dirty="0" smtClean="0"/>
              <a:t>Student learning</a:t>
            </a:r>
          </a:p>
          <a:p>
            <a:pPr lvl="1"/>
            <a:r>
              <a:rPr lang="en-US" sz="2400" dirty="0" smtClean="0"/>
              <a:t>Instructional Strategies</a:t>
            </a:r>
            <a:endParaRPr lang="en-US" sz="2400" dirty="0"/>
          </a:p>
          <a:p>
            <a:pPr marL="457200" lvl="1" indent="0">
              <a:buNone/>
            </a:pPr>
            <a:endParaRPr lang="en-US" sz="2400" dirty="0" smtClean="0"/>
          </a:p>
          <a:p>
            <a:r>
              <a:rPr lang="en-US" sz="2400" dirty="0" smtClean="0"/>
              <a:t>“Improvements that “Transform”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7179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Adjustments to Improve Student Learning and Instruction– </a:t>
            </a:r>
            <a:r>
              <a:rPr lang="en-US" dirty="0" smtClean="0"/>
              <a:t>Application of knowledge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7613073"/>
              </p:ext>
            </p:extLst>
          </p:nvPr>
        </p:nvGraphicFramePr>
        <p:xfrm>
          <a:off x="677334" y="1930400"/>
          <a:ext cx="9536930" cy="18830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36930"/>
              </a:tblGrid>
              <a:tr h="18830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chemeClr val="tx1"/>
                          </a:solidFill>
                          <a:effectLst/>
                        </a:rPr>
                        <a:t>Use 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or apply information in relative </a:t>
                      </a:r>
                      <a:r>
                        <a:rPr lang="en-US" sz="3200" dirty="0" smtClean="0">
                          <a:solidFill>
                            <a:schemeClr val="tx1"/>
                          </a:solidFill>
                          <a:effectLst/>
                        </a:rPr>
                        <a:t>situations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384464" y="4311180"/>
            <a:ext cx="83750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Handout:  </a:t>
            </a:r>
            <a:r>
              <a:rPr lang="en-US" sz="2400" dirty="0" smtClean="0">
                <a:solidFill>
                  <a:srgbClr val="FF0000"/>
                </a:solidFill>
              </a:rPr>
              <a:t>Adjustments to Improve Instruction with Higher          			Order Processes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33730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Adjustments to Improve Student Learning and Instruction</a:t>
            </a:r>
            <a:r>
              <a:rPr lang="en-US" dirty="0" smtClean="0"/>
              <a:t>– Analysis </a:t>
            </a:r>
            <a:r>
              <a:rPr lang="en-US" dirty="0"/>
              <a:t>of knowledge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1961807"/>
              </p:ext>
            </p:extLst>
          </p:nvPr>
        </p:nvGraphicFramePr>
        <p:xfrm>
          <a:off x="774700" y="2082797"/>
          <a:ext cx="9639300" cy="23125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39300"/>
              </a:tblGrid>
              <a:tr h="231255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200" baseline="0" dirty="0">
                          <a:solidFill>
                            <a:schemeClr val="tx1"/>
                          </a:solidFill>
                          <a:effectLst/>
                        </a:rPr>
                        <a:t>Analysis- </a:t>
                      </a:r>
                      <a:endParaRPr lang="en-US" sz="3200" baseline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  <a:effectLst/>
                        </a:rPr>
                        <a:t>Examine </a:t>
                      </a:r>
                      <a:r>
                        <a:rPr lang="en-US" sz="3200" baseline="0" dirty="0">
                          <a:solidFill>
                            <a:schemeClr val="tx1"/>
                          </a:solidFill>
                          <a:effectLst/>
                        </a:rPr>
                        <a:t>components, compare/contrast, deduce implications</a:t>
                      </a:r>
                      <a:endParaRPr lang="en-US" sz="32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77003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Adjustments to Improve Student Learning and Instruction</a:t>
            </a:r>
            <a:r>
              <a:rPr lang="en-US" dirty="0" smtClean="0"/>
              <a:t>– Synthesis </a:t>
            </a:r>
            <a:r>
              <a:rPr lang="en-US" dirty="0"/>
              <a:t>of knowledge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7772673"/>
              </p:ext>
            </p:extLst>
          </p:nvPr>
        </p:nvGraphicFramePr>
        <p:xfrm>
          <a:off x="446806" y="1930396"/>
          <a:ext cx="10006448" cy="17791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06448"/>
              </a:tblGrid>
              <a:tr h="177915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Synthesis- Create, connect, make new relationships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59631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70164"/>
            <a:ext cx="8596668" cy="1226127"/>
          </a:xfrm>
        </p:spPr>
        <p:txBody>
          <a:bodyPr>
            <a:normAutofit fontScale="90000"/>
          </a:bodyPr>
          <a:lstStyle/>
          <a:p>
            <a:r>
              <a:rPr lang="en-US" dirty="0"/>
              <a:t>Adjustments to Improve Student Learning and Instruction</a:t>
            </a:r>
            <a:r>
              <a:rPr lang="en-US" dirty="0" smtClean="0"/>
              <a:t>– Evaluation </a:t>
            </a:r>
            <a:r>
              <a:rPr lang="en-US" dirty="0"/>
              <a:t>of knowledge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7329367"/>
              </p:ext>
            </p:extLst>
          </p:nvPr>
        </p:nvGraphicFramePr>
        <p:xfrm>
          <a:off x="677334" y="1724890"/>
          <a:ext cx="9630448" cy="19327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30448"/>
              </a:tblGrid>
              <a:tr h="193271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Evaluation – Make judgments, assess validity, defend position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40567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Adjustments to </a:t>
            </a:r>
            <a:r>
              <a:rPr lang="en-US" b="1" dirty="0" smtClean="0"/>
              <a:t>Instruction and Delivery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346662"/>
            <a:ext cx="8982055" cy="518714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Professional Development based on survey results and self-evaluation</a:t>
            </a:r>
          </a:p>
          <a:p>
            <a:endParaRPr lang="en-US" sz="2400" dirty="0"/>
          </a:p>
          <a:p>
            <a:r>
              <a:rPr lang="en-US" sz="2400" dirty="0" smtClean="0">
                <a:solidFill>
                  <a:srgbClr val="FF0000"/>
                </a:solidFill>
              </a:rPr>
              <a:t>Handout:  COA Faculty Self Evaluation Rubric: 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                   Exemplary Indicators </a:t>
            </a:r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2112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Adjustments to </a:t>
            </a:r>
            <a:r>
              <a:rPr lang="en-US" b="1" dirty="0"/>
              <a:t>Instruction and Delivery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/>
              <a:t>Curriculum evaluation – Outcomes/ sequence</a:t>
            </a:r>
          </a:p>
          <a:p>
            <a:r>
              <a:rPr lang="en-US" sz="2400" dirty="0"/>
              <a:t>Instructional materials</a:t>
            </a:r>
          </a:p>
          <a:p>
            <a:r>
              <a:rPr lang="en-US" sz="2400" dirty="0"/>
              <a:t>Strategies for Active learning (adults often learn by constructing knowledge and building schema, and not as effectively by rote learning)</a:t>
            </a:r>
          </a:p>
          <a:p>
            <a:pPr lvl="1"/>
            <a:r>
              <a:rPr lang="en-US" sz="2200" dirty="0"/>
              <a:t>Interactive Lectures</a:t>
            </a:r>
          </a:p>
          <a:p>
            <a:pPr lvl="1"/>
            <a:r>
              <a:rPr lang="en-US" sz="2200" dirty="0"/>
              <a:t>Team based projects</a:t>
            </a:r>
          </a:p>
          <a:p>
            <a:pPr lvl="1"/>
            <a:r>
              <a:rPr lang="en-US" sz="2200" dirty="0"/>
              <a:t>Problem based learning</a:t>
            </a:r>
          </a:p>
          <a:p>
            <a:pPr lvl="1"/>
            <a:r>
              <a:rPr lang="en-US" sz="2200" dirty="0"/>
              <a:t>Simulations</a:t>
            </a:r>
          </a:p>
          <a:p>
            <a:pPr lvl="1"/>
            <a:r>
              <a:rPr lang="en-US" sz="2200" dirty="0"/>
              <a:t>Clinical/ Internships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308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Assessment- Student Learning </a:t>
            </a:r>
            <a:r>
              <a:rPr lang="en-US" dirty="0"/>
              <a:t>Outcomes</a:t>
            </a:r>
            <a:br>
              <a:rPr lang="en-US" dirty="0"/>
            </a:br>
            <a:r>
              <a:rPr lang="en-US" dirty="0"/>
              <a:t>Program-Level 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425" y="2160589"/>
            <a:ext cx="9106577" cy="3880773"/>
          </a:xfrm>
        </p:spPr>
        <p:txBody>
          <a:bodyPr/>
          <a:lstStyle/>
          <a:p>
            <a:r>
              <a:rPr lang="en-US" sz="2800" dirty="0" smtClean="0"/>
              <a:t>Process for SLO-</a:t>
            </a:r>
          </a:p>
          <a:p>
            <a:pPr lvl="1"/>
            <a:r>
              <a:rPr lang="en-US" sz="2600" dirty="0" smtClean="0"/>
              <a:t>Outcomes</a:t>
            </a:r>
          </a:p>
          <a:p>
            <a:pPr lvl="1"/>
            <a:r>
              <a:rPr lang="en-US" sz="2600" dirty="0" smtClean="0"/>
              <a:t>Tools to assess</a:t>
            </a:r>
          </a:p>
          <a:p>
            <a:pPr lvl="1"/>
            <a:r>
              <a:rPr lang="en-US" sz="2600" dirty="0" smtClean="0"/>
              <a:t>Criteria</a:t>
            </a:r>
          </a:p>
          <a:p>
            <a:pPr lvl="1"/>
            <a:r>
              <a:rPr lang="en-US" sz="2600" dirty="0" smtClean="0"/>
              <a:t>Results</a:t>
            </a:r>
          </a:p>
          <a:p>
            <a:pPr lvl="1"/>
            <a:r>
              <a:rPr lang="en-US" sz="2600" dirty="0" smtClean="0"/>
              <a:t>Improvements</a:t>
            </a:r>
          </a:p>
          <a:p>
            <a:r>
              <a:rPr lang="en-US" sz="2800" dirty="0" smtClean="0"/>
              <a:t>N=16 over three years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795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943" y="432955"/>
            <a:ext cx="8596668" cy="1320800"/>
          </a:xfrm>
        </p:spPr>
        <p:txBody>
          <a:bodyPr/>
          <a:lstStyle/>
          <a:p>
            <a:r>
              <a:rPr lang="en-US" dirty="0" smtClean="0"/>
              <a:t>Program Assessment of Student learning Outcomes – Sample from HVAC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4341907"/>
              </p:ext>
            </p:extLst>
          </p:nvPr>
        </p:nvGraphicFramePr>
        <p:xfrm>
          <a:off x="758537" y="1672936"/>
          <a:ext cx="8936180" cy="34934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26070"/>
                <a:gridCol w="1918730"/>
                <a:gridCol w="1645903"/>
                <a:gridCol w="1252318"/>
                <a:gridCol w="2093159"/>
              </a:tblGrid>
              <a:tr h="3600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Learning Outcomes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Assessment and Criteria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2014-2015 Results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Met / Not Met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Improvements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413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Complete layout drawings for HVAC systems using approved engineering methods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Lab project- a house drawing to develop a duct layout using approved engineering methods with 80% accuracy, based on criteria listed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80% of the students completed the project 20% needed help with equipment sizing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Met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Use lab time for equipment sizing and add a module to </a:t>
                      </a:r>
                      <a:r>
                        <a:rPr lang="en-US" sz="1100" u="none" strike="noStrike" dirty="0" err="1">
                          <a:effectLst/>
                        </a:rPr>
                        <a:t>myCourses</a:t>
                      </a:r>
                      <a:r>
                        <a:rPr lang="en-US" sz="1100" u="none" strike="noStrike" dirty="0">
                          <a:effectLst/>
                        </a:rPr>
                        <a:t> with wholesaler info project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98306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Demonstrate competency on the concepts and theory for the Federal 608 CFC certification test.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Take EPA 608 CFC certification test 90% of students to pass first time.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Test to be given April 2015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In progress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Assign study groups to practice for the CFC test. Also, rotate the study groups through the semester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9759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Demonstrate knowledge about refrigeration system operations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90% of students will pass a written and oral lab test with 85% or higher accuracy on both tests.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90 % of students took the test and passed with 85 or higher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Met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Introduce commercial chiller operation for commercial refrigeration system operation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80698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Troubleshoot and repair electrical and digital control systems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90% of students will demonstrate all skills and competencies related to given problems with 85% accuracy.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80% of students were able to pass the oral and written parts of the test with a score of 90 or better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Not met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Develop and use rubrics for the lab assignments: one portion of the rubric will focus on ability to troubleshoot and repair electrical systems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8500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695266" cy="1229591"/>
          </a:xfrm>
        </p:spPr>
        <p:txBody>
          <a:bodyPr>
            <a:normAutofit/>
          </a:bodyPr>
          <a:lstStyle/>
          <a:p>
            <a:r>
              <a:rPr lang="en-US" dirty="0" smtClean="0"/>
              <a:t>Analysis of Program Improvements – Adjust the Assessment Process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7206209"/>
              </p:ext>
            </p:extLst>
          </p:nvPr>
        </p:nvGraphicFramePr>
        <p:xfrm>
          <a:off x="539750" y="2119312"/>
          <a:ext cx="9165359" cy="46036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71584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of Program </a:t>
            </a:r>
            <a:r>
              <a:rPr lang="en-US" dirty="0" smtClean="0"/>
              <a:t>Improvements- Adjust student learning strategies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992400"/>
              </p:ext>
            </p:extLst>
          </p:nvPr>
        </p:nvGraphicFramePr>
        <p:xfrm>
          <a:off x="677863" y="2160588"/>
          <a:ext cx="9715388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80543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of Program </a:t>
            </a:r>
            <a:r>
              <a:rPr lang="en-US" dirty="0" smtClean="0"/>
              <a:t>Improvements- Adjust Instructional Delivery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648305"/>
              </p:ext>
            </p:extLst>
          </p:nvPr>
        </p:nvGraphicFramePr>
        <p:xfrm>
          <a:off x="292100" y="2160588"/>
          <a:ext cx="10147299" cy="45196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969650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Assessment of General Education Student Learning Outcomes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Establish the SLOs/competencies</a:t>
            </a:r>
          </a:p>
          <a:p>
            <a:pPr lvl="1"/>
            <a:r>
              <a:rPr lang="en-US" dirty="0" smtClean="0"/>
              <a:t>Written Communication</a:t>
            </a:r>
          </a:p>
          <a:p>
            <a:pPr lvl="1"/>
            <a:r>
              <a:rPr lang="en-US" dirty="0" smtClean="0"/>
              <a:t>Oral Communication</a:t>
            </a:r>
          </a:p>
          <a:p>
            <a:pPr lvl="1"/>
            <a:r>
              <a:rPr lang="en-US" dirty="0" smtClean="0"/>
              <a:t>Information Literacy</a:t>
            </a:r>
          </a:p>
          <a:p>
            <a:pPr lvl="1"/>
            <a:r>
              <a:rPr lang="en-US" dirty="0" smtClean="0"/>
              <a:t>Quantitative Skills</a:t>
            </a:r>
          </a:p>
          <a:p>
            <a:pPr lvl="1"/>
            <a:r>
              <a:rPr lang="en-US" dirty="0" smtClean="0"/>
              <a:t>Computer Literacy</a:t>
            </a:r>
            <a:endParaRPr lang="en-US" dirty="0"/>
          </a:p>
          <a:p>
            <a:r>
              <a:rPr lang="en-US" dirty="0" smtClean="0"/>
              <a:t>Student level assessment</a:t>
            </a:r>
          </a:p>
          <a:p>
            <a:pPr lvl="1"/>
            <a:r>
              <a:rPr lang="en-US" dirty="0" smtClean="0"/>
              <a:t>Pre and post-tests</a:t>
            </a:r>
          </a:p>
          <a:p>
            <a:pPr lvl="1"/>
            <a:r>
              <a:rPr lang="en-US" dirty="0" smtClean="0"/>
              <a:t>Rubrics</a:t>
            </a:r>
          </a:p>
          <a:p>
            <a:pPr lvl="1"/>
            <a:r>
              <a:rPr lang="en-US" dirty="0" smtClean="0"/>
              <a:t>Surveys</a:t>
            </a:r>
          </a:p>
          <a:p>
            <a:r>
              <a:rPr lang="en-US" dirty="0" smtClean="0"/>
              <a:t>Course/discipline level indicators</a:t>
            </a:r>
          </a:p>
          <a:p>
            <a:pPr lvl="1"/>
            <a:r>
              <a:rPr lang="en-US" dirty="0" smtClean="0"/>
              <a:t>Course success rates</a:t>
            </a:r>
          </a:p>
          <a:p>
            <a:pPr lvl="1"/>
            <a:r>
              <a:rPr lang="en-US" dirty="0" smtClean="0"/>
              <a:t>Discipline specific GPA at transfer institutions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7540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</a:t>
            </a:r>
            <a:r>
              <a:rPr lang="en-US" dirty="0"/>
              <a:t>Education </a:t>
            </a:r>
            <a:r>
              <a:rPr lang="en-US" dirty="0" smtClean="0"/>
              <a:t>Assessment Example – Written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Outcome defined: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>Students will write effective documents that are unified, coherent, well developed, and which adhere to standard grammar and mechanics.</a:t>
            </a:r>
          </a:p>
        </p:txBody>
      </p:sp>
    </p:spTree>
    <p:extLst>
      <p:ext uri="{BB962C8B-B14F-4D97-AF65-F5344CB8AC3E}">
        <p14:creationId xmlns:p14="http://schemas.microsoft.com/office/powerpoint/2010/main" val="30367877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763</TotalTime>
  <Words>1286</Words>
  <Application>Microsoft Office PowerPoint</Application>
  <PresentationFormat>Custom</PresentationFormat>
  <Paragraphs>235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Facet</vt:lpstr>
      <vt:lpstr>Closing the Loop on Assessment – Improvements that Transform Student Learning</vt:lpstr>
      <vt:lpstr>Overview of Presentation</vt:lpstr>
      <vt:lpstr>Assessment- Student Learning Outcomes Program-Level  Assessment</vt:lpstr>
      <vt:lpstr>Program Assessment of Student learning Outcomes – Sample from HVAC</vt:lpstr>
      <vt:lpstr>Analysis of Program Improvements – Adjust the Assessment Process</vt:lpstr>
      <vt:lpstr>Analysis of Program Improvements- Adjust student learning strategies</vt:lpstr>
      <vt:lpstr>Analysis of Program Improvements- Adjust Instructional Delivery</vt:lpstr>
      <vt:lpstr>Assessment of General Education Student Learning Outcomes </vt:lpstr>
      <vt:lpstr>General Education Assessment Example – Written Communication</vt:lpstr>
      <vt:lpstr>Written Communication Example Assessment Tool - Rubric</vt:lpstr>
      <vt:lpstr>Written Communication –  Closing the Loop/Improvements</vt:lpstr>
      <vt:lpstr>PowerPoint Presentation</vt:lpstr>
      <vt:lpstr>PowerPoint Presentation</vt:lpstr>
      <vt:lpstr>Improvements – Written Communication </vt:lpstr>
      <vt:lpstr>Assessment processes  Final Program assessment of Student Learning  </vt:lpstr>
      <vt:lpstr>Validity in assessment</vt:lpstr>
      <vt:lpstr>Valid decisions can be made if..</vt:lpstr>
      <vt:lpstr>Reliability</vt:lpstr>
      <vt:lpstr>Types of Program Assessments</vt:lpstr>
      <vt:lpstr>Adjustments to Improve Student Learning and Instruction– Application of knowledge</vt:lpstr>
      <vt:lpstr>Adjustments to Improve Student Learning and Instruction– Analysis of knowledge</vt:lpstr>
      <vt:lpstr>Adjustments to Improve Student Learning and Instruction– Synthesis of knowledge</vt:lpstr>
      <vt:lpstr>Adjustments to Improve Student Learning and Instruction– Evaluation of knowledge</vt:lpstr>
      <vt:lpstr>Adjustments to Instruction and Delivery</vt:lpstr>
      <vt:lpstr>Adjustments to Instruction and Delivery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the Loop on Assessment – Improvements that Transform Student Learning</dc:title>
  <dc:creator>Evonne Carter</dc:creator>
  <cp:lastModifiedBy>Snyder,Tracey</cp:lastModifiedBy>
  <cp:revision>36</cp:revision>
  <cp:lastPrinted>2015-08-25T18:51:42Z</cp:lastPrinted>
  <dcterms:created xsi:type="dcterms:W3CDTF">2015-08-17T19:59:56Z</dcterms:created>
  <dcterms:modified xsi:type="dcterms:W3CDTF">2015-12-02T15:15:48Z</dcterms:modified>
</cp:coreProperties>
</file>